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55" r:id="rId2"/>
    <p:sldId id="561" r:id="rId3"/>
    <p:sldId id="501" r:id="rId4"/>
    <p:sldId id="502" r:id="rId5"/>
    <p:sldId id="503" r:id="rId6"/>
    <p:sldId id="504" r:id="rId7"/>
    <p:sldId id="582" r:id="rId8"/>
    <p:sldId id="583" r:id="rId9"/>
    <p:sldId id="584" r:id="rId10"/>
    <p:sldId id="541" r:id="rId11"/>
    <p:sldId id="577" r:id="rId12"/>
    <p:sldId id="576" r:id="rId13"/>
    <p:sldId id="578" r:id="rId14"/>
    <p:sldId id="562" r:id="rId15"/>
    <p:sldId id="564" r:id="rId16"/>
    <p:sldId id="572" r:id="rId17"/>
    <p:sldId id="580" r:id="rId18"/>
    <p:sldId id="573" r:id="rId19"/>
    <p:sldId id="585" r:id="rId20"/>
    <p:sldId id="571" r:id="rId21"/>
    <p:sldId id="570" r:id="rId22"/>
    <p:sldId id="563" r:id="rId23"/>
    <p:sldId id="574" r:id="rId24"/>
    <p:sldId id="567" r:id="rId25"/>
    <p:sldId id="568" r:id="rId26"/>
    <p:sldId id="569" r:id="rId27"/>
    <p:sldId id="579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B5CA7"/>
    <a:srgbClr val="F5E4D0"/>
    <a:srgbClr val="324E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52790" autoAdjust="0"/>
  </p:normalViewPr>
  <p:slideViewPr>
    <p:cSldViewPr snapToGrid="0">
      <p:cViewPr varScale="1">
        <p:scale>
          <a:sx n="37" d="100"/>
          <a:sy n="37" d="100"/>
        </p:scale>
        <p:origin x="-22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8"/>
    </p:cViewPr>
  </p:sorterViewPr>
  <p:gridSpacing cx="39327138" cy="3932713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7.xml" />
  <Relationship Id="rId13" Type="http://schemas.openxmlformats.org/officeDocument/2006/relationships/slide" Target="slides/slide12.xml" />
  <Relationship Id="rId18" Type="http://schemas.openxmlformats.org/officeDocument/2006/relationships/slide" Target="slides/slide17.xml" />
  <Relationship Id="rId26" Type="http://schemas.openxmlformats.org/officeDocument/2006/relationships/slide" Target="slides/slide25.xml" />
  <Relationship Id="rId3" Type="http://schemas.openxmlformats.org/officeDocument/2006/relationships/slide" Target="slides/slide2.xml" />
  <Relationship Id="rId21" Type="http://schemas.openxmlformats.org/officeDocument/2006/relationships/slide" Target="slides/slide20.xml" />
  <Relationship Id="rId34" Type="http://schemas.openxmlformats.org/officeDocument/2006/relationships/tableStyles" Target="tableStyles.xml" />
  <Relationship Id="rId7" Type="http://schemas.openxmlformats.org/officeDocument/2006/relationships/slide" Target="slides/slide6.xml" />
  <Relationship Id="rId12" Type="http://schemas.openxmlformats.org/officeDocument/2006/relationships/slide" Target="slides/slide11.xml" />
  <Relationship Id="rId17" Type="http://schemas.openxmlformats.org/officeDocument/2006/relationships/slide" Target="slides/slide16.xml" />
  <Relationship Id="rId25" Type="http://schemas.openxmlformats.org/officeDocument/2006/relationships/slide" Target="slides/slide24.xml" />
  <Relationship Id="rId33" Type="http://schemas.openxmlformats.org/officeDocument/2006/relationships/theme" Target="theme/theme1.xml" />
  <Relationship Id="rId2" Type="http://schemas.openxmlformats.org/officeDocument/2006/relationships/slide" Target="slides/slide1.xml" />
  <Relationship Id="rId16" Type="http://schemas.openxmlformats.org/officeDocument/2006/relationships/slide" Target="slides/slide15.xml" />
  <Relationship Id="rId20" Type="http://schemas.openxmlformats.org/officeDocument/2006/relationships/slide" Target="slides/slide19.xml" />
  <Relationship Id="rId29" Type="http://schemas.openxmlformats.org/officeDocument/2006/relationships/notesMaster" Target="notesMasters/notesMaster1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11" Type="http://schemas.openxmlformats.org/officeDocument/2006/relationships/slide" Target="slides/slide10.xml" />
  <Relationship Id="rId24" Type="http://schemas.openxmlformats.org/officeDocument/2006/relationships/slide" Target="slides/slide23.xml" />
  <Relationship Id="rId32" Type="http://schemas.openxmlformats.org/officeDocument/2006/relationships/viewProps" Target="viewProps.xml" />
  <Relationship Id="rId5" Type="http://schemas.openxmlformats.org/officeDocument/2006/relationships/slide" Target="slides/slide4.xml" />
  <Relationship Id="rId15" Type="http://schemas.openxmlformats.org/officeDocument/2006/relationships/slide" Target="slides/slide14.xml" />
  <Relationship Id="rId23" Type="http://schemas.openxmlformats.org/officeDocument/2006/relationships/slide" Target="slides/slide22.xml" />
  <Relationship Id="rId28" Type="http://schemas.openxmlformats.org/officeDocument/2006/relationships/slide" Target="slides/slide27.xml" />
  <Relationship Id="rId10" Type="http://schemas.openxmlformats.org/officeDocument/2006/relationships/slide" Target="slides/slide9.xml" />
  <Relationship Id="rId19" Type="http://schemas.openxmlformats.org/officeDocument/2006/relationships/slide" Target="slides/slide18.xml" />
  <Relationship Id="rId31" Type="http://schemas.openxmlformats.org/officeDocument/2006/relationships/presProps" Target="presProps.xml" />
  <Relationship Id="rId4" Type="http://schemas.openxmlformats.org/officeDocument/2006/relationships/slide" Target="slides/slide3.xml" />
  <Relationship Id="rId9" Type="http://schemas.openxmlformats.org/officeDocument/2006/relationships/slide" Target="slides/slide8.xml" />
  <Relationship Id="rId14" Type="http://schemas.openxmlformats.org/officeDocument/2006/relationships/slide" Target="slides/slide13.xml" />
  <Relationship Id="rId22" Type="http://schemas.openxmlformats.org/officeDocument/2006/relationships/slide" Target="slides/slide21.xml" />
  <Relationship Id="rId27" Type="http://schemas.openxmlformats.org/officeDocument/2006/relationships/slide" Target="slides/slide26.xml" />
  <Relationship Id="rId30" Type="http://schemas.openxmlformats.org/officeDocument/2006/relationships/handoutMaster" Target="handoutMasters/handoutMaster1.xml" />
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3394E-FDA4-46C2-9FBB-4D58F8822A5A}" type="datetimeFigureOut">
              <a:rPr lang="en-US" smtClean="0"/>
              <a:pPr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4E3FE-9B05-4D1B-8DF3-118A8DF15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16D920-F969-4D9E-AB99-B98606BC45FF}" type="datetimeFigureOut">
              <a:rPr lang="en-US" smtClean="0"/>
              <a:pPr/>
              <a:t>3/2/2012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478ED2-93BA-458C-ACE1-6C326FE2FF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A84E-B628-4530-8A61-1412660DF55E}" type="datetimeFigureOut">
              <a:rPr lang="en-US" smtClean="0"/>
              <a:pPr/>
              <a:t>3/2/2012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E7D6-69A2-402F-990A-3AE9A83AD1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A84E-B628-4530-8A61-1412660DF55E}" type="datetimeFigureOut">
              <a:rPr lang="en-US" smtClean="0"/>
              <a:pPr/>
              <a:t>3/2/2012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E7D6-69A2-402F-990A-3AE9A83AD1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A84E-B628-4530-8A61-1412660DF55E}" type="datetimeFigureOut">
              <a:rPr lang="en-US" smtClean="0"/>
              <a:pPr/>
              <a:t>3/2/2012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E7D6-69A2-402F-990A-3AE9A83AD1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25963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828800" cy="365125"/>
          </a:xfrm>
        </p:spPr>
        <p:txBody>
          <a:bodyPr/>
          <a:lstStyle/>
          <a:p>
            <a:fld id="{43A1A84E-B628-4530-8A61-1412660DF55E}" type="datetimeFigureOut">
              <a:rPr lang="en-US" smtClean="0"/>
              <a:pPr/>
              <a:t>3/2/2012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E7D6-69A2-402F-990A-3AE9A83AD1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3C-TCEQ logo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6033382"/>
            <a:ext cx="457200" cy="59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A84E-B628-4530-8A61-1412660DF55E}" type="datetimeFigureOut">
              <a:rPr lang="en-US" smtClean="0"/>
              <a:pPr/>
              <a:t>3/2/2012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E7D6-69A2-402F-990A-3AE9A83AD1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A84E-B628-4530-8A61-1412660DF55E}" type="datetimeFigureOut">
              <a:rPr lang="en-US" smtClean="0"/>
              <a:pPr/>
              <a:t>3/2/2012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E7D6-69A2-402F-990A-3AE9A83AD1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3C-TCEQ logo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6033382"/>
            <a:ext cx="457200" cy="59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A84E-B628-4530-8A61-1412660DF55E}" type="datetimeFigureOut">
              <a:rPr lang="en-US" smtClean="0"/>
              <a:pPr/>
              <a:t>3/2/2012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E7D6-69A2-402F-990A-3AE9A83AD1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A84E-B628-4530-8A61-1412660DF55E}" type="datetimeFigureOut">
              <a:rPr lang="en-US" smtClean="0"/>
              <a:pPr/>
              <a:t>3/2/2012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E7D6-69A2-402F-990A-3AE9A83AD1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A84E-B628-4530-8A61-1412660DF55E}" type="datetimeFigureOut">
              <a:rPr lang="en-US" smtClean="0"/>
              <a:pPr/>
              <a:t>3/2/2012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E7D6-69A2-402F-990A-3AE9A83AD1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A84E-B628-4530-8A61-1412660DF55E}" type="datetimeFigureOut">
              <a:rPr lang="en-US" smtClean="0"/>
              <a:pPr/>
              <a:t>3/2/2012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E7D6-69A2-402F-990A-3AE9A83AD1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A84E-B628-4530-8A61-1412660DF55E}" type="datetimeFigureOut">
              <a:rPr lang="en-US" smtClean="0"/>
              <a:pPr/>
              <a:t>3/2/2012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E7D6-69A2-402F-990A-3AE9A83AD1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B5CA7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A84E-B628-4530-8A61-1412660DF55E}" type="datetimeFigureOut">
              <a:rPr lang="en-US" smtClean="0"/>
              <a:pPr/>
              <a:t>3/2/2012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FE7D6-69A2-402F-990A-3AE9A83AD1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0"/>
        </a:spcBef>
        <a:spcAft>
          <a:spcPts val="180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spcAft>
          <a:spcPts val="180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png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jpeg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11.jpeg" />
</Relationships>
</file>

<file path=ppt/slides/_rels/slide1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5.xml" />
</Relationships>
</file>

<file path=ppt/slides/_rels/slide1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png" />
  <Relationship Id="rId1" Type="http://schemas.openxmlformats.org/officeDocument/2006/relationships/slideLayout" Target="../slideLayouts/slideLayout2.xml" />
</Relationships>
</file>

<file path=ppt/slides/_rels/slide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3.jpeg" />
  <Relationship Id="rId1" Type="http://schemas.openxmlformats.org/officeDocument/2006/relationships/slideLayout" Target="../slideLayouts/slideLayout7.xml" />
</Relationships>
</file>

<file path=ppt/slides/_rels/slide1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4.jpeg" />
  <Relationship Id="rId1" Type="http://schemas.openxmlformats.org/officeDocument/2006/relationships/slideLayout" Target="../slideLayouts/slideLayout7.xml" />
</Relationships>
</file>

<file path=ppt/slides/_rels/slide1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jpeg" />
  <Relationship Id="rId1" Type="http://schemas.openxmlformats.org/officeDocument/2006/relationships/slideLayout" Target="../slideLayouts/slideLayout2.xml" />
</Relationships>
</file>

<file path=ppt/slides/_rels/slide1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jpeg" />
  <Relationship Id="rId1" Type="http://schemas.openxmlformats.org/officeDocument/2006/relationships/slideLayout" Target="../slideLayouts/slideLayout2.xml" />
</Relationships>
</file>

<file path=ppt/slides/_rels/slide1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7.jpeg" />
  <Relationship Id="rId1" Type="http://schemas.openxmlformats.org/officeDocument/2006/relationships/slideLayout" Target="../slideLayouts/slideLayout2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jpeg" />
  <Relationship Id="rId1" Type="http://schemas.openxmlformats.org/officeDocument/2006/relationships/slideLayout" Target="../slideLayouts/slideLayout2.xml" />
</Relationships>
</file>

<file path=ppt/slides/_rels/slide2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8.jpeg" />
  <Relationship Id="rId1" Type="http://schemas.openxmlformats.org/officeDocument/2006/relationships/slideLayout" Target="../slideLayouts/slideLayout2.xml" />
</Relationships>
</file>

<file path=ppt/slides/_rels/slide2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2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9.jpeg" />
  <Relationship Id="rId1" Type="http://schemas.openxmlformats.org/officeDocument/2006/relationships/slideLayout" Target="../slideLayouts/slideLayout7.xml" />
</Relationships>
</file>

<file path=ppt/slides/_rels/slide2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2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0.jpeg" />
  <Relationship Id="rId1" Type="http://schemas.openxmlformats.org/officeDocument/2006/relationships/slideLayout" Target="../slideLayouts/slideLayout2.xml" />
</Relationships>
</file>

<file path=ppt/slides/_rels/slide2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1.jpeg" />
  <Relationship Id="rId1" Type="http://schemas.openxmlformats.org/officeDocument/2006/relationships/slideLayout" Target="../slideLayouts/slideLayout4.xml" />
</Relationships>
</file>

<file path=ppt/slides/_rels/slide2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2.jpeg" />
  <Relationship Id="rId1" Type="http://schemas.openxmlformats.org/officeDocument/2006/relationships/slideLayout" Target="../slideLayouts/slideLayout2.xml" />
</Relationships>
</file>

<file path=ppt/slides/_rels/slide2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3.jpeg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jpeg" />
  <Relationship Id="rId1" Type="http://schemas.openxmlformats.org/officeDocument/2006/relationships/slideLayout" Target="../slideLayouts/slideLayout7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jpeg" />
  <Relationship Id="rId1" Type="http://schemas.openxmlformats.org/officeDocument/2006/relationships/slideLayout" Target="../slideLayouts/slideLayout7.xml" />
  <Relationship Id="rId4" Type="http://schemas.openxmlformats.org/officeDocument/2006/relationships/image" Target="../media/image6.jpeg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jpeg" />
  <Relationship Id="rId1" Type="http://schemas.openxmlformats.org/officeDocument/2006/relationships/slideLayout" Target="../slideLayouts/slideLayout7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jpeg" /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jpeg" />
  <Relationship Id="rId1" Type="http://schemas.openxmlformats.org/officeDocument/2006/relationships/slideLayout" Target="../slideLayouts/slideLayout4.xml" />
</Relationships>
</file>

<file path=ppt/slides/_rels/slide9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429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Addressing Drinking Water Vulnerability in Extreme Drought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6200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L’Oreal Stepney, P.E.</a:t>
            </a:r>
          </a:p>
          <a:p>
            <a:r>
              <a:rPr lang="en-US" dirty="0" smtClean="0"/>
              <a:t>Deputy Director, Office of Water, TCEQ</a:t>
            </a:r>
            <a:endParaRPr lang="en-US" dirty="0"/>
          </a:p>
        </p:txBody>
      </p:sp>
      <p:pic>
        <p:nvPicPr>
          <p:cNvPr id="4" name="Picture 4" descr="3C-TCEQ 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298980"/>
            <a:ext cx="1195910" cy="155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ake O.C. Fisher_Cra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933197"/>
          </a:xfrm>
        </p:spPr>
      </p:pic>
      <p:pic>
        <p:nvPicPr>
          <p:cNvPr id="5" name="Picture 4" descr="Lake O.C. Fisher_D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-75197"/>
            <a:ext cx="4572000" cy="6933197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TCEQ Drought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84960"/>
            <a:ext cx="4040188" cy="45412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TCEQ Drought Team</a:t>
            </a:r>
          </a:p>
          <a:p>
            <a:r>
              <a:rPr lang="en-US" sz="2800" dirty="0" smtClean="0"/>
              <a:t>Weekly Drought Meetings</a:t>
            </a:r>
          </a:p>
          <a:p>
            <a:r>
              <a:rPr lang="en-US" sz="2800" dirty="0" smtClean="0"/>
              <a:t>Drought Contingency &amp; Water Conservation Plans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45920"/>
            <a:ext cx="4041775" cy="495807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State-wide notifications</a:t>
            </a:r>
          </a:p>
          <a:p>
            <a:pPr lvl="1"/>
            <a:r>
              <a:rPr lang="en-US" sz="2800" dirty="0" smtClean="0"/>
              <a:t>State leadership</a:t>
            </a:r>
          </a:p>
          <a:p>
            <a:pPr lvl="1"/>
            <a:r>
              <a:rPr lang="en-US" sz="2800" dirty="0" smtClean="0"/>
              <a:t>Legislative officials</a:t>
            </a:r>
          </a:p>
          <a:p>
            <a:pPr lvl="1"/>
            <a:r>
              <a:rPr lang="en-US" sz="2800" dirty="0" smtClean="0"/>
              <a:t>County judges</a:t>
            </a:r>
          </a:p>
          <a:p>
            <a:pPr lvl="1"/>
            <a:r>
              <a:rPr lang="en-US" sz="2800" dirty="0" smtClean="0"/>
              <a:t>County extension agents</a:t>
            </a:r>
          </a:p>
          <a:p>
            <a:pPr lvl="1"/>
            <a:r>
              <a:rPr lang="en-US" sz="2800" dirty="0" smtClean="0"/>
              <a:t>Water right holders</a:t>
            </a:r>
          </a:p>
          <a:p>
            <a:pPr lvl="1"/>
            <a:r>
              <a:rPr lang="en-US" sz="2800" dirty="0" smtClean="0"/>
              <a:t>media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Water Systems &amp; Drought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Outreach targeted at public water systems.</a:t>
            </a:r>
          </a:p>
          <a:p>
            <a:pPr lvl="1"/>
            <a:r>
              <a:rPr lang="en-US" dirty="0" smtClean="0"/>
              <a:t>Approximately 6,000 public water systems in Texas.</a:t>
            </a:r>
          </a:p>
          <a:p>
            <a:pPr lvl="1"/>
            <a:r>
              <a:rPr lang="en-US" dirty="0" smtClean="0"/>
              <a:t>Drought Information Webpage</a:t>
            </a:r>
          </a:p>
          <a:p>
            <a:pPr lvl="1"/>
            <a:r>
              <a:rPr lang="en-US" dirty="0" smtClean="0"/>
              <a:t>State-level emergency assistance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Public Water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TCEQ intensively monitors public water systems:</a:t>
            </a:r>
          </a:p>
          <a:p>
            <a:pPr lvl="1"/>
            <a:r>
              <a:rPr lang="en-US" dirty="0" smtClean="0"/>
              <a:t>High Priority List:  unknown or &lt;180                       days of water</a:t>
            </a:r>
          </a:p>
          <a:p>
            <a:pPr lvl="1"/>
            <a:r>
              <a:rPr lang="en-US" dirty="0" smtClean="0"/>
              <a:t>Watch List</a:t>
            </a:r>
          </a:p>
          <a:p>
            <a:pPr lvl="1"/>
            <a:r>
              <a:rPr lang="en-US" dirty="0" smtClean="0"/>
              <a:t>Success Stories</a:t>
            </a:r>
            <a:endParaRPr lang="en-US" dirty="0"/>
          </a:p>
        </p:txBody>
      </p:sp>
      <p:pic>
        <p:nvPicPr>
          <p:cNvPr id="4" name="Picture 3" descr="tapwithearthdrop_art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022203" y="3347076"/>
            <a:ext cx="2728716" cy="393192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WS&amp;SWSS_120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03909"/>
            <a:ext cx="9144000" cy="7065818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gh Priority Syste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032656" y="-1032656"/>
            <a:ext cx="7078688" cy="91440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Water Systems - FMT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Financial, Managerial, &amp; Technical (FMT) Assistance</a:t>
            </a:r>
          </a:p>
          <a:p>
            <a:pPr lvl="1"/>
            <a:r>
              <a:rPr lang="en-US" sz="2800" dirty="0" smtClean="0"/>
              <a:t>Identifying alternative water sources</a:t>
            </a:r>
          </a:p>
          <a:p>
            <a:pPr lvl="1"/>
            <a:r>
              <a:rPr lang="en-US" sz="2800" dirty="0" smtClean="0"/>
              <a:t>Coordination of emergency drinking water planning</a:t>
            </a:r>
          </a:p>
          <a:p>
            <a:pPr lvl="1"/>
            <a:r>
              <a:rPr lang="en-US" sz="2800" dirty="0" smtClean="0"/>
              <a:t>Identification of possible funding sources for alternative sources of water</a:t>
            </a:r>
            <a:endParaRPr lang="en-US" sz="28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roesbeck pump LB D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00_05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int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Basin_8X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16913" cy="7122160"/>
          </a:xfr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100_05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28600" y="-285750"/>
            <a:ext cx="9525000" cy="7143750"/>
          </a:xfr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PWS Water Use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February 17, 2012:</a:t>
            </a:r>
          </a:p>
          <a:p>
            <a:pPr lvl="1"/>
            <a:r>
              <a:rPr lang="en-US" dirty="0" smtClean="0"/>
              <a:t>1,010 public water systems (PWS) with outdoor water restrictions</a:t>
            </a:r>
          </a:p>
          <a:p>
            <a:pPr lvl="2"/>
            <a:r>
              <a:rPr lang="en-US" sz="2800" dirty="0" smtClean="0"/>
              <a:t>642 mandatory watering schedule</a:t>
            </a:r>
          </a:p>
          <a:p>
            <a:pPr lvl="2"/>
            <a:r>
              <a:rPr lang="en-US" sz="2800" dirty="0" smtClean="0"/>
              <a:t>368 voluntary watering schedule</a:t>
            </a:r>
          </a:p>
          <a:p>
            <a:pPr lvl="2"/>
            <a:r>
              <a:rPr lang="en-US" sz="2800" dirty="0" smtClean="0"/>
              <a:t>50 prohibited all outside watering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WS_120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3680" y="-284481"/>
            <a:ext cx="9377680" cy="7246389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TCEQ is sponsoring Drought Workshops at 6 locations state-wide</a:t>
            </a:r>
          </a:p>
          <a:p>
            <a:r>
              <a:rPr lang="en-US" sz="2800" dirty="0" smtClean="0"/>
              <a:t>Attended by state agency partners</a:t>
            </a:r>
          </a:p>
          <a:p>
            <a:pPr lvl="1"/>
            <a:r>
              <a:rPr lang="en-US" sz="2800" dirty="0" smtClean="0"/>
              <a:t>Texas Department of Emergency Management</a:t>
            </a:r>
          </a:p>
          <a:p>
            <a:pPr lvl="1"/>
            <a:r>
              <a:rPr lang="en-US" sz="2800" dirty="0" smtClean="0"/>
              <a:t>Texas Department of Agriculture</a:t>
            </a:r>
          </a:p>
          <a:p>
            <a:pPr lvl="1"/>
            <a:r>
              <a:rPr lang="en-US" sz="2800" dirty="0" smtClean="0"/>
              <a:t>Texas Water Development Board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istad Dam no waterspil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16960"/>
            <a:ext cx="9144000" cy="3241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Watermasters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Texas has watermaster programs in areas of the state needing more active management of water rights.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Watermaster Areas</a:t>
            </a:r>
            <a:endParaRPr lang="en-US" dirty="0"/>
          </a:p>
        </p:txBody>
      </p:sp>
      <p:pic>
        <p:nvPicPr>
          <p:cNvPr id="7" name="Content Placeholder 6" descr="watermaster_map_full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609600" y="1219200"/>
            <a:ext cx="7924800" cy="5341398"/>
          </a:xfrm>
          <a:ln w="19050">
            <a:solidFill>
              <a:schemeClr val="tx2">
                <a:lumMod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Watermasters in Drought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93440" y="1600200"/>
            <a:ext cx="50647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Watermasters work closely with users to meet water supply needs in times of shortages.  </a:t>
            </a:r>
            <a:endParaRPr lang="en-US" dirty="0"/>
          </a:p>
        </p:txBody>
      </p:sp>
      <p:pic>
        <p:nvPicPr>
          <p:cNvPr id="8" name="Picture 7" descr="Falcon Dam no waterspil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" y="1849120"/>
            <a:ext cx="2641600" cy="357632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water_ring"/>
          <p:cNvPicPr>
            <a:picLocks noChangeAspect="1" noChangeArrowheads="1"/>
          </p:cNvPicPr>
          <p:nvPr/>
        </p:nvPicPr>
        <p:blipFill>
          <a:blip r:embed="rId3" cstate="email">
            <a:lum contrast="-6000"/>
          </a:blip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2438400"/>
            <a:ext cx="88392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81000" eaLnBrk="0" hangingPunct="0"/>
            <a:r>
              <a:rPr lang="en-US" sz="5400" b="1" dirty="0" smtClean="0">
                <a:solidFill>
                  <a:schemeClr val="bg1"/>
                </a:solidFill>
                <a:effectLst/>
                <a:latin typeface="+mj-lt"/>
              </a:rPr>
              <a:t>L’Oreal Stepney, P.E.</a:t>
            </a:r>
          </a:p>
          <a:p>
            <a:pPr algn="ctr" defTabSz="381000" eaLnBrk="0" hangingPunct="0">
              <a:spcAft>
                <a:spcPts val="2400"/>
              </a:spcAft>
            </a:pPr>
            <a:r>
              <a:rPr lang="en-US" sz="5400" b="1" dirty="0" smtClean="0">
                <a:solidFill>
                  <a:schemeClr val="bg1"/>
                </a:solidFill>
                <a:effectLst/>
                <a:latin typeface="+mj-lt"/>
              </a:rPr>
              <a:t>Deputy Director</a:t>
            </a:r>
          </a:p>
          <a:p>
            <a:pPr algn="ctr" defTabSz="381000" eaLnBrk="0" hangingPunct="0">
              <a:spcAft>
                <a:spcPts val="2400"/>
              </a:spcAft>
            </a:pPr>
            <a:endParaRPr lang="en-US" sz="3600" b="1" dirty="0" smtClean="0">
              <a:solidFill>
                <a:schemeClr val="bg1"/>
              </a:solidFill>
              <a:effectLst/>
              <a:latin typeface="+mj-lt"/>
            </a:endParaRPr>
          </a:p>
          <a:p>
            <a:pPr algn="ctr" defTabSz="381000" eaLnBrk="0" hangingPunct="0"/>
            <a:r>
              <a:rPr lang="en-US" sz="3600" b="1" dirty="0" smtClean="0">
                <a:solidFill>
                  <a:schemeClr val="bg1"/>
                </a:solidFill>
                <a:effectLst/>
                <a:latin typeface="+mj-lt"/>
              </a:rPr>
              <a:t>TCEQ Office of Water</a:t>
            </a:r>
          </a:p>
          <a:p>
            <a:pPr algn="ctr" defTabSz="381000" eaLnBrk="0" hangingPunct="0"/>
            <a:r>
              <a:rPr lang="en-US" sz="3600" b="1" dirty="0" smtClean="0">
                <a:solidFill>
                  <a:schemeClr val="bg1"/>
                </a:solidFill>
                <a:effectLst/>
                <a:latin typeface="+mj-lt"/>
              </a:rPr>
              <a:t>(512) 239-6696 </a:t>
            </a:r>
          </a:p>
          <a:p>
            <a:pPr algn="ctr" defTabSz="381000" eaLnBrk="0" hangingPunct="0"/>
            <a:endParaRPr lang="en-US" sz="36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ughtStrandedBoat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lum contrast="8000"/>
          </a:blip>
          <a:stretch>
            <a:fillRect/>
          </a:stretch>
        </p:blipFill>
        <p:spPr>
          <a:xfrm>
            <a:off x="8730" y="0"/>
            <a:ext cx="9164097" cy="688622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2011 Drough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October 4, 2011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97% of Texas in extreme or exceptional drought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Included all or part of all counties in Texas</a:t>
            </a:r>
            <a:endParaRPr lang="en-US" sz="2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February 21, 2012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37% of Texas in extreme or exceptional drought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Includes all or part of 124 counties in Texas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xDM_1012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103909"/>
            <a:ext cx="9144000" cy="706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DM_0812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DM_1110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103909"/>
            <a:ext cx="9144000" cy="706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xDM_120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03909"/>
            <a:ext cx="9144000" cy="706581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TCEQ’s actions are guided by the </a:t>
            </a:r>
            <a:br>
              <a:rPr lang="en-US" dirty="0" smtClean="0"/>
            </a:br>
            <a:r>
              <a:rPr lang="en-US" dirty="0" smtClean="0"/>
              <a:t>Priority Doctrine</a:t>
            </a:r>
          </a:p>
          <a:p>
            <a:pPr lvl="1"/>
            <a:r>
              <a:rPr lang="en-US" dirty="0" smtClean="0"/>
              <a:t>“First in time, first in right”</a:t>
            </a:r>
          </a:p>
          <a:p>
            <a:pPr lvl="1"/>
            <a:r>
              <a:rPr lang="en-US" dirty="0" smtClean="0"/>
              <a:t>Superior rights:  domestic &amp; livestock uses</a:t>
            </a:r>
          </a:p>
          <a:p>
            <a:r>
              <a:rPr lang="en-US" dirty="0" smtClean="0"/>
              <a:t>15 senior calls resulting in over </a:t>
            </a:r>
            <a:br>
              <a:rPr lang="en-US" dirty="0" smtClean="0"/>
            </a:br>
            <a:r>
              <a:rPr lang="en-US" dirty="0" smtClean="0"/>
              <a:t>1,200 water right holders suspended</a:t>
            </a:r>
            <a:endParaRPr lang="en-US" dirty="0"/>
          </a:p>
        </p:txBody>
      </p:sp>
      <p:pic>
        <p:nvPicPr>
          <p:cNvPr id="4" name="Picture 3" descr="priority-stamp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150383">
            <a:off x="5614980" y="2408363"/>
            <a:ext cx="2926080" cy="975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Calls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TCEQ stopped issuing temporary water right permits in affected basins</a:t>
            </a:r>
          </a:p>
          <a:p>
            <a:r>
              <a:rPr lang="en-US" dirty="0" smtClean="0"/>
              <a:t>Suspended water rights have not included </a:t>
            </a:r>
            <a:br>
              <a:rPr lang="en-US" dirty="0" smtClean="0"/>
            </a:br>
            <a:r>
              <a:rPr lang="en-US" dirty="0" smtClean="0"/>
              <a:t>junior municipal or </a:t>
            </a:r>
            <a:br>
              <a:rPr lang="en-US" dirty="0" smtClean="0"/>
            </a:br>
            <a:r>
              <a:rPr lang="en-US" dirty="0" smtClean="0"/>
              <a:t>power generation uses</a:t>
            </a:r>
            <a:endParaRPr lang="en-US" dirty="0"/>
          </a:p>
        </p:txBody>
      </p:sp>
      <p:pic>
        <p:nvPicPr>
          <p:cNvPr id="5" name="Content Placeholder 3" descr="110804_texas_drought.jpg"/>
          <p:cNvPicPr>
            <a:picLocks noChangeAspect="1"/>
          </p:cNvPicPr>
          <p:nvPr/>
        </p:nvPicPr>
        <p:blipFill>
          <a:blip r:embed="rId3" cstate="print"/>
          <a:srcRect l="11212" r="9619"/>
          <a:stretch>
            <a:fillRect/>
          </a:stretch>
        </p:blipFill>
        <p:spPr>
          <a:xfrm>
            <a:off x="609600" y="1686561"/>
            <a:ext cx="3190240" cy="3942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Calls:  New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Governor’s Drought Proclamation</a:t>
            </a:r>
          </a:p>
          <a:p>
            <a:r>
              <a:rPr lang="en-US" dirty="0" smtClean="0"/>
              <a:t>TCEQ managing new types of calls</a:t>
            </a:r>
          </a:p>
          <a:p>
            <a:r>
              <a:rPr lang="en-US" dirty="0" smtClean="0"/>
              <a:t>Working with entities to manage:</a:t>
            </a:r>
          </a:p>
          <a:p>
            <a:pPr lvl="1"/>
            <a:r>
              <a:rPr lang="en-US" dirty="0" smtClean="0"/>
              <a:t>Lake levels/temperatures at power plants</a:t>
            </a:r>
          </a:p>
          <a:p>
            <a:pPr lvl="1"/>
            <a:r>
              <a:rPr lang="en-US" dirty="0" smtClean="0"/>
              <a:t>Releases from Lake Whitney</a:t>
            </a:r>
          </a:p>
          <a:p>
            <a:pPr lvl="1"/>
            <a:r>
              <a:rPr lang="en-US" dirty="0" smtClean="0"/>
              <a:t>Changes to senior calls</a:t>
            </a:r>
          </a:p>
          <a:p>
            <a:r>
              <a:rPr lang="en-US" dirty="0" smtClean="0"/>
              <a:t>Drinking Water Facilities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(4:3)</PresentationFormat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LinksUpToDate>false</LinksUpToDate>
  <SharedDoc>false</SharedDoc>
  <HyperlinksChanged>false</HyperlinksChanged>
</Properties>
</file>