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31"/>
  </p:notesMasterIdLst>
  <p:handoutMasterIdLst>
    <p:handoutMasterId r:id="rId32"/>
  </p:handoutMasterIdLst>
  <p:sldIdLst>
    <p:sldId id="256" r:id="rId2"/>
    <p:sldId id="389" r:id="rId3"/>
    <p:sldId id="460" r:id="rId4"/>
    <p:sldId id="461" r:id="rId5"/>
    <p:sldId id="452" r:id="rId6"/>
    <p:sldId id="453" r:id="rId7"/>
    <p:sldId id="364" r:id="rId8"/>
    <p:sldId id="351" r:id="rId9"/>
    <p:sldId id="459" r:id="rId10"/>
    <p:sldId id="428" r:id="rId11"/>
    <p:sldId id="448" r:id="rId12"/>
    <p:sldId id="429" r:id="rId13"/>
    <p:sldId id="449" r:id="rId14"/>
    <p:sldId id="450" r:id="rId15"/>
    <p:sldId id="451" r:id="rId16"/>
    <p:sldId id="446" r:id="rId17"/>
    <p:sldId id="434" r:id="rId18"/>
    <p:sldId id="430" r:id="rId19"/>
    <p:sldId id="442" r:id="rId20"/>
    <p:sldId id="447" r:id="rId21"/>
    <p:sldId id="462" r:id="rId22"/>
    <p:sldId id="445" r:id="rId23"/>
    <p:sldId id="413" r:id="rId24"/>
    <p:sldId id="441" r:id="rId25"/>
    <p:sldId id="432" r:id="rId26"/>
    <p:sldId id="435" r:id="rId27"/>
    <p:sldId id="437" r:id="rId28"/>
    <p:sldId id="272" r:id="rId29"/>
    <p:sldId id="302" r:id="rId30"/>
  </p:sldIdLst>
  <p:sldSz cx="9601200" cy="7315200"/>
  <p:notesSz cx="7010400" cy="9296400"/>
  <p:defaultTextStyle>
    <a:defPPr>
      <a:defRPr lang="en-US"/>
    </a:defPPr>
    <a:lvl1pPr algn="ctr" rtl="0" fontAlgn="base">
      <a:spcBef>
        <a:spcPct val="20000"/>
      </a:spcBef>
      <a:spcAft>
        <a:spcPct val="0"/>
      </a:spcAft>
      <a:defRPr sz="4200" kern="1200">
        <a:solidFill>
          <a:schemeClr val="tx1"/>
        </a:solidFill>
        <a:latin typeface="Arial" charset="0"/>
        <a:ea typeface="+mn-ea"/>
        <a:cs typeface="+mn-cs"/>
      </a:defRPr>
    </a:lvl1pPr>
    <a:lvl2pPr marL="455613" indent="1588" algn="ctr" rtl="0" fontAlgn="base">
      <a:spcBef>
        <a:spcPct val="20000"/>
      </a:spcBef>
      <a:spcAft>
        <a:spcPct val="0"/>
      </a:spcAft>
      <a:defRPr sz="4200" kern="1200">
        <a:solidFill>
          <a:schemeClr val="tx1"/>
        </a:solidFill>
        <a:latin typeface="Arial" charset="0"/>
        <a:ea typeface="+mn-ea"/>
        <a:cs typeface="+mn-cs"/>
      </a:defRPr>
    </a:lvl2pPr>
    <a:lvl3pPr marL="912813" indent="1588" algn="ctr" rtl="0" fontAlgn="base">
      <a:spcBef>
        <a:spcPct val="20000"/>
      </a:spcBef>
      <a:spcAft>
        <a:spcPct val="0"/>
      </a:spcAft>
      <a:defRPr sz="4200" kern="1200">
        <a:solidFill>
          <a:schemeClr val="tx1"/>
        </a:solidFill>
        <a:latin typeface="Arial" charset="0"/>
        <a:ea typeface="+mn-ea"/>
        <a:cs typeface="+mn-cs"/>
      </a:defRPr>
    </a:lvl3pPr>
    <a:lvl4pPr marL="1370013" indent="1588" algn="ctr" rtl="0" fontAlgn="base">
      <a:spcBef>
        <a:spcPct val="20000"/>
      </a:spcBef>
      <a:spcAft>
        <a:spcPct val="0"/>
      </a:spcAft>
      <a:defRPr sz="4200" kern="1200">
        <a:solidFill>
          <a:schemeClr val="tx1"/>
        </a:solidFill>
        <a:latin typeface="Arial" charset="0"/>
        <a:ea typeface="+mn-ea"/>
        <a:cs typeface="+mn-cs"/>
      </a:defRPr>
    </a:lvl4pPr>
    <a:lvl5pPr marL="1827213" indent="1588" algn="ctr" rtl="0" fontAlgn="base">
      <a:spcBef>
        <a:spcPct val="20000"/>
      </a:spcBef>
      <a:spcAft>
        <a:spcPct val="0"/>
      </a:spcAft>
      <a:defRPr sz="4200" kern="1200">
        <a:solidFill>
          <a:schemeClr val="tx1"/>
        </a:solidFill>
        <a:latin typeface="Arial" charset="0"/>
        <a:ea typeface="+mn-ea"/>
        <a:cs typeface="+mn-cs"/>
      </a:defRPr>
    </a:lvl5pPr>
    <a:lvl6pPr marL="2286000" algn="l" defTabSz="914400" rtl="0" eaLnBrk="1" latinLnBrk="0" hangingPunct="1">
      <a:defRPr sz="4200" kern="1200">
        <a:solidFill>
          <a:schemeClr val="tx1"/>
        </a:solidFill>
        <a:latin typeface="Arial" charset="0"/>
        <a:ea typeface="+mn-ea"/>
        <a:cs typeface="+mn-cs"/>
      </a:defRPr>
    </a:lvl6pPr>
    <a:lvl7pPr marL="2743200" algn="l" defTabSz="914400" rtl="0" eaLnBrk="1" latinLnBrk="0" hangingPunct="1">
      <a:defRPr sz="4200" kern="1200">
        <a:solidFill>
          <a:schemeClr val="tx1"/>
        </a:solidFill>
        <a:latin typeface="Arial" charset="0"/>
        <a:ea typeface="+mn-ea"/>
        <a:cs typeface="+mn-cs"/>
      </a:defRPr>
    </a:lvl7pPr>
    <a:lvl8pPr marL="3200400" algn="l" defTabSz="914400" rtl="0" eaLnBrk="1" latinLnBrk="0" hangingPunct="1">
      <a:defRPr sz="4200" kern="1200">
        <a:solidFill>
          <a:schemeClr val="tx1"/>
        </a:solidFill>
        <a:latin typeface="Arial" charset="0"/>
        <a:ea typeface="+mn-ea"/>
        <a:cs typeface="+mn-cs"/>
      </a:defRPr>
    </a:lvl8pPr>
    <a:lvl9pPr marL="3657600" algn="l" defTabSz="914400" rtl="0" eaLnBrk="1" latinLnBrk="0" hangingPunct="1">
      <a:defRPr sz="4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9F"/>
    <a:srgbClr val="FF6600"/>
    <a:srgbClr val="FFFF6D"/>
    <a:srgbClr val="EAF2FA"/>
    <a:srgbClr val="FF0000"/>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6382" autoAdjust="0"/>
  </p:normalViewPr>
  <p:slideViewPr>
    <p:cSldViewPr>
      <p:cViewPr varScale="1">
        <p:scale>
          <a:sx n="61" d="100"/>
          <a:sy n="61" d="100"/>
        </p:scale>
        <p:origin x="1349" y="58"/>
      </p:cViewPr>
      <p:guideLst>
        <p:guide orient="horz" pos="2304"/>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04"/>
    </p:cViewPr>
  </p:sorterViewPr>
  <p:notesViewPr>
    <p:cSldViewPr>
      <p:cViewPr varScale="1">
        <p:scale>
          <a:sx n="58" d="100"/>
          <a:sy n="58"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06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defRPr>
            </a:lvl1pPr>
          </a:lstStyle>
          <a:p>
            <a:pPr>
              <a:defRPr/>
            </a:pPr>
            <a:endParaRPr lang="en-US"/>
          </a:p>
        </p:txBody>
      </p:sp>
      <p:sp>
        <p:nvSpPr>
          <p:cNvPr id="58061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pPr>
              <a:defRPr/>
            </a:pPr>
            <a:endParaRPr lang="en-US"/>
          </a:p>
        </p:txBody>
      </p:sp>
      <p:sp>
        <p:nvSpPr>
          <p:cNvPr id="58061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defRPr>
            </a:lvl1pPr>
          </a:lstStyle>
          <a:p>
            <a:pPr>
              <a:defRPr/>
            </a:pPr>
            <a:endParaRPr lang="en-US"/>
          </a:p>
        </p:txBody>
      </p:sp>
      <p:sp>
        <p:nvSpPr>
          <p:cNvPr id="58061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defRPr>
            </a:lvl1pPr>
          </a:lstStyle>
          <a:p>
            <a:pPr>
              <a:defRPr/>
            </a:pPr>
            <a:fld id="{74D57BD1-F28E-4887-A183-05759DE50463}" type="slidenum">
              <a:rPr lang="en-US"/>
              <a:pPr>
                <a:defRPr/>
              </a:pPr>
              <a:t>‹#›</a:t>
            </a:fld>
            <a:endParaRPr lang="en-US" dirty="0"/>
          </a:p>
        </p:txBody>
      </p:sp>
    </p:spTree>
    <p:extLst>
      <p:ext uri="{BB962C8B-B14F-4D97-AF65-F5344CB8AC3E}">
        <p14:creationId xmlns:p14="http://schemas.microsoft.com/office/powerpoint/2010/main" val="202683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1634"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defRPr>
            </a:lvl1pPr>
          </a:lstStyle>
          <a:p>
            <a:pPr>
              <a:defRPr/>
            </a:pPr>
            <a:endParaRPr lang="en-US"/>
          </a:p>
        </p:txBody>
      </p:sp>
      <p:sp>
        <p:nvSpPr>
          <p:cNvPr id="581635" name="Rectangle 1027"/>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defRPr>
            </a:lvl1pPr>
          </a:lstStyle>
          <a:p>
            <a:pPr>
              <a:defRPr/>
            </a:pPr>
            <a:endParaRPr lang="en-US"/>
          </a:p>
        </p:txBody>
      </p:sp>
      <p:sp>
        <p:nvSpPr>
          <p:cNvPr id="34820" name="Rectangle 1028"/>
          <p:cNvSpPr>
            <a:spLocks noGrp="1" noRot="1" noChangeAspect="1" noChangeArrowheads="1" noTextEdit="1"/>
          </p:cNvSpPr>
          <p:nvPr>
            <p:ph type="sldImg" idx="2"/>
          </p:nvPr>
        </p:nvSpPr>
        <p:spPr bwMode="auto">
          <a:xfrm>
            <a:off x="1217613" y="696913"/>
            <a:ext cx="4575175" cy="3486150"/>
          </a:xfrm>
          <a:prstGeom prst="rect">
            <a:avLst/>
          </a:prstGeom>
          <a:noFill/>
          <a:ln w="9525">
            <a:solidFill>
              <a:srgbClr val="000000"/>
            </a:solidFill>
            <a:miter lim="800000"/>
            <a:headEnd/>
            <a:tailEnd/>
          </a:ln>
        </p:spPr>
      </p:sp>
      <p:sp>
        <p:nvSpPr>
          <p:cNvPr id="581637" name="Rectangle 1029"/>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1638" name="Rectangle 1030"/>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defRPr>
            </a:lvl1pPr>
          </a:lstStyle>
          <a:p>
            <a:pPr>
              <a:defRPr/>
            </a:pPr>
            <a:endParaRPr lang="en-US"/>
          </a:p>
        </p:txBody>
      </p:sp>
      <p:sp>
        <p:nvSpPr>
          <p:cNvPr id="581639" name="Rectangle 1031"/>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defRPr>
            </a:lvl1pPr>
          </a:lstStyle>
          <a:p>
            <a:pPr>
              <a:defRPr/>
            </a:pPr>
            <a:fld id="{52004BDA-609F-4715-8D75-41FE057B794A}" type="slidenum">
              <a:rPr lang="en-US"/>
              <a:pPr>
                <a:defRPr/>
              </a:pPr>
              <a:t>‹#›</a:t>
            </a:fld>
            <a:endParaRPr lang="en-US" dirty="0"/>
          </a:p>
        </p:txBody>
      </p:sp>
    </p:spTree>
    <p:extLst>
      <p:ext uri="{BB962C8B-B14F-4D97-AF65-F5344CB8AC3E}">
        <p14:creationId xmlns:p14="http://schemas.microsoft.com/office/powerpoint/2010/main" val="3110717723"/>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5592" algn="l" defTabSz="914237" rtl="0" eaLnBrk="1" latinLnBrk="0" hangingPunct="1">
      <a:defRPr sz="1200" kern="1200">
        <a:solidFill>
          <a:schemeClr val="tx1"/>
        </a:solidFill>
        <a:latin typeface="+mn-lt"/>
        <a:ea typeface="+mn-ea"/>
        <a:cs typeface="+mn-cs"/>
      </a:defRPr>
    </a:lvl6pPr>
    <a:lvl7pPr marL="2742711" algn="l" defTabSz="914237" rtl="0" eaLnBrk="1" latinLnBrk="0" hangingPunct="1">
      <a:defRPr sz="1200" kern="1200">
        <a:solidFill>
          <a:schemeClr val="tx1"/>
        </a:solidFill>
        <a:latin typeface="+mn-lt"/>
        <a:ea typeface="+mn-ea"/>
        <a:cs typeface="+mn-cs"/>
      </a:defRPr>
    </a:lvl7pPr>
    <a:lvl8pPr marL="3199829" algn="l" defTabSz="914237" rtl="0" eaLnBrk="1" latinLnBrk="0" hangingPunct="1">
      <a:defRPr sz="1200" kern="1200">
        <a:solidFill>
          <a:schemeClr val="tx1"/>
        </a:solidFill>
        <a:latin typeface="+mn-lt"/>
        <a:ea typeface="+mn-ea"/>
        <a:cs typeface="+mn-cs"/>
      </a:defRPr>
    </a:lvl8pPr>
    <a:lvl9pPr marL="3656948" algn="l" defTabSz="9142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33F41611-3B30-4FCB-A330-722C7C25C6F8}" type="slidenum">
              <a:rPr lang="en-US" smtClean="0"/>
              <a:pPr/>
              <a:t>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299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12</a:t>
            </a:fld>
            <a:endParaRPr lang="en-US" dirty="0"/>
          </a:p>
        </p:txBody>
      </p:sp>
    </p:spTree>
    <p:extLst>
      <p:ext uri="{BB962C8B-B14F-4D97-AF65-F5344CB8AC3E}">
        <p14:creationId xmlns:p14="http://schemas.microsoft.com/office/powerpoint/2010/main" val="239593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13</a:t>
            </a:fld>
            <a:endParaRPr lang="en-US" dirty="0"/>
          </a:p>
        </p:txBody>
      </p:sp>
    </p:spTree>
    <p:extLst>
      <p:ext uri="{BB962C8B-B14F-4D97-AF65-F5344CB8AC3E}">
        <p14:creationId xmlns:p14="http://schemas.microsoft.com/office/powerpoint/2010/main" val="2271126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14</a:t>
            </a:fld>
            <a:endParaRPr lang="en-US" dirty="0"/>
          </a:p>
        </p:txBody>
      </p:sp>
    </p:spTree>
    <p:extLst>
      <p:ext uri="{BB962C8B-B14F-4D97-AF65-F5344CB8AC3E}">
        <p14:creationId xmlns:p14="http://schemas.microsoft.com/office/powerpoint/2010/main" val="366698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15</a:t>
            </a:fld>
            <a:endParaRPr lang="en-US" dirty="0"/>
          </a:p>
        </p:txBody>
      </p:sp>
    </p:spTree>
    <p:extLst>
      <p:ext uri="{BB962C8B-B14F-4D97-AF65-F5344CB8AC3E}">
        <p14:creationId xmlns:p14="http://schemas.microsoft.com/office/powerpoint/2010/main" val="3153179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16</a:t>
            </a:fld>
            <a:endParaRPr lang="en-US" dirty="0"/>
          </a:p>
        </p:txBody>
      </p:sp>
    </p:spTree>
    <p:extLst>
      <p:ext uri="{BB962C8B-B14F-4D97-AF65-F5344CB8AC3E}">
        <p14:creationId xmlns:p14="http://schemas.microsoft.com/office/powerpoint/2010/main" val="274579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17</a:t>
            </a:fld>
            <a:endParaRPr lang="en-US" dirty="0"/>
          </a:p>
        </p:txBody>
      </p:sp>
    </p:spTree>
    <p:extLst>
      <p:ext uri="{BB962C8B-B14F-4D97-AF65-F5344CB8AC3E}">
        <p14:creationId xmlns:p14="http://schemas.microsoft.com/office/powerpoint/2010/main" val="297887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a:t>List of major changes from the existing</a:t>
            </a:r>
            <a:r>
              <a:rPr lang="en-US" baseline="0" dirty="0"/>
              <a:t> CGP that we are proposing in the renewal draft permit.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18</a:t>
            </a:fld>
            <a:endParaRPr lang="en-US" dirty="0"/>
          </a:p>
        </p:txBody>
      </p:sp>
    </p:spTree>
    <p:extLst>
      <p:ext uri="{BB962C8B-B14F-4D97-AF65-F5344CB8AC3E}">
        <p14:creationId xmlns:p14="http://schemas.microsoft.com/office/powerpoint/2010/main" val="361543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b="1"/>
              <a:t>Since this Presentation was developed the EPA has postponed the Numeric Turbidity Limit - </a:t>
            </a:r>
            <a:r>
              <a:rPr lang="en-US"/>
              <a:t>On August 13, 2010 motion the EPA filed with a federal court of appeals asking it to declare that its numeric turbidity limit is void and to send that limit back to the agency for reconsideration and review. The EPA plans to re-examine its numeric turbidity limit through a "narrowly-tailored notice-and-comment rulemaking” and revise the limit if necessary. The courts allowed the EPA to keep the rule but the EPA will work on revising the numerical limit for turbidity and issue that number at a later date.  </a:t>
            </a:r>
          </a:p>
        </p:txBody>
      </p:sp>
      <p:sp>
        <p:nvSpPr>
          <p:cNvPr id="61444" name="Slide Number Placeholder 3"/>
          <p:cNvSpPr>
            <a:spLocks noGrp="1"/>
          </p:cNvSpPr>
          <p:nvPr>
            <p:ph type="sldNum" sz="quarter" idx="5"/>
          </p:nvPr>
        </p:nvSpPr>
        <p:spPr>
          <a:noFill/>
        </p:spPr>
        <p:txBody>
          <a:bodyPr/>
          <a:lstStyle/>
          <a:p>
            <a:fld id="{2930813E-7679-496E-9C87-D53F89D1DA9F}" type="slidenum">
              <a:rPr lang="en-US" smtClean="0"/>
              <a:pPr/>
              <a:t>23</a:t>
            </a:fld>
            <a:endParaRPr lang="en-US"/>
          </a:p>
        </p:txBody>
      </p:sp>
    </p:spTree>
    <p:extLst>
      <p:ext uri="{BB962C8B-B14F-4D97-AF65-F5344CB8AC3E}">
        <p14:creationId xmlns:p14="http://schemas.microsoft.com/office/powerpoint/2010/main" val="2576513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9F05083C-D492-493D-80D4-5754C6F27B9B}" type="slidenum">
              <a:rPr lang="en-US" smtClean="0"/>
              <a:pPr/>
              <a:t>28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66488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49F25189-28A9-48BE-A377-4DB522A70F36}" type="slidenum">
              <a:rPr lang="en-US" smtClean="0"/>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55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a:t>Photograph of a circular driveway with a black silt fence and disturbed soil behind it.</a:t>
            </a:r>
          </a:p>
        </p:txBody>
      </p:sp>
      <p:sp>
        <p:nvSpPr>
          <p:cNvPr id="36868" name="Slide Number Placeholder 3"/>
          <p:cNvSpPr>
            <a:spLocks noGrp="1"/>
          </p:cNvSpPr>
          <p:nvPr>
            <p:ph type="sldNum" sz="quarter" idx="5"/>
          </p:nvPr>
        </p:nvSpPr>
        <p:spPr>
          <a:noFill/>
        </p:spPr>
        <p:txBody>
          <a:bodyPr/>
          <a:lstStyle/>
          <a:p>
            <a:fld id="{CD17F444-7008-4253-AB4B-76AA035B75F5}" type="slidenum">
              <a:rPr lang="en-US" smtClean="0"/>
              <a:pPr/>
              <a:t>2</a:t>
            </a:fld>
            <a:endParaRPr lang="en-US"/>
          </a:p>
        </p:txBody>
      </p:sp>
    </p:spTree>
    <p:extLst>
      <p:ext uri="{BB962C8B-B14F-4D97-AF65-F5344CB8AC3E}">
        <p14:creationId xmlns:p14="http://schemas.microsoft.com/office/powerpoint/2010/main" val="263399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Discharges of stormwater runoff from small and large construction activities may be authorized under this general permit.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Construction support activities include, but are not limited to, concrete batch plants, rock crushers, asphalt batch plants, equipment staging areas, material storage yards, material borrow areas, and excavated material disposal areas.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da-DK"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Non-Stormwater Discharges</a:t>
            </a:r>
            <a:endParaRPr kumimoji="1"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discharges from fire fighting activities </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uncontaminated fire hydrant flushings (excluding discharges of hyperchlorinated water, unless the water is first dechlorinated and discharges are not expected to adversely affect aquatic life), </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water from the routine external washing of vehicles, the external portion of buildings or structures, and pavement, where detergents and soaps are not used, where spills or leaks of toxic or hazardous materials have not occurred </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uncontaminated water used to control dust;</a:t>
            </a:r>
          </a:p>
          <a:p>
            <a:pPr marL="228600" marR="0" lvl="0" indent="-228600" algn="l" defTabSz="914400" rtl="0" eaLnBrk="0" fontAlgn="base" latinLnBrk="0" hangingPunct="0">
              <a:lnSpc>
                <a:spcPct val="100000"/>
              </a:lnSpc>
              <a:spcBef>
                <a:spcPct val="0"/>
              </a:spcBef>
              <a:spcAft>
                <a:spcPct val="0"/>
              </a:spcAft>
              <a:buClrTx/>
              <a:buSzTx/>
              <a:buFont typeface="+mj-lt"/>
              <a:buAutoNum type="alphaLcParenR"/>
              <a:tabLst/>
              <a:defRPr/>
            </a:pPr>
            <a:r>
              <a:rPr kumimoji="1" lang="da-DK"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lawn watering and similar irrigation drainage.</a:t>
            </a:r>
            <a:endParaRPr kumimoji="1"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mj-lt"/>
              <a:buNone/>
              <a:tabLst/>
              <a:defRPr/>
            </a:pPr>
            <a:endParaRPr kumimoji="1"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A3907FD1-CD08-4494-8E12-D3D37DD3DE17}" type="slidenum">
              <a:rPr lang="en-US" smtClean="0"/>
              <a:t>5</a:t>
            </a:fld>
            <a:endParaRPr lang="en-US" dirty="0"/>
          </a:p>
        </p:txBody>
      </p:sp>
    </p:spTree>
    <p:extLst>
      <p:ext uri="{BB962C8B-B14F-4D97-AF65-F5344CB8AC3E}">
        <p14:creationId xmlns:p14="http://schemas.microsoft.com/office/powerpoint/2010/main" val="188275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Similar Activities that Disturb / Expose Soil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Infilling Pits, Certain Mining Activities, Borrow Pits, Material or Equipment Storage Pads,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Examples of construction support activities include, but are not limited to, concrete batch plants, rock crushers, asphalt batch plants, equipment staging areas, material storage yards, material borrow areas, and excavated material disposal areas. </a:t>
            </a:r>
          </a:p>
          <a:p>
            <a:endParaRPr lang="en-US" dirty="0"/>
          </a:p>
        </p:txBody>
      </p:sp>
      <p:sp>
        <p:nvSpPr>
          <p:cNvPr id="4" name="Slide Number Placeholder 3"/>
          <p:cNvSpPr>
            <a:spLocks noGrp="1"/>
          </p:cNvSpPr>
          <p:nvPr>
            <p:ph type="sldNum" sz="quarter" idx="10"/>
          </p:nvPr>
        </p:nvSpPr>
        <p:spPr/>
        <p:txBody>
          <a:bodyPr/>
          <a:lstStyle/>
          <a:p>
            <a:fld id="{A3907FD1-CD08-4494-8E12-D3D37DD3DE17}" type="slidenum">
              <a:rPr lang="en-US" smtClean="0"/>
              <a:t>6</a:t>
            </a:fld>
            <a:endParaRPr lang="en-US" dirty="0"/>
          </a:p>
        </p:txBody>
      </p:sp>
    </p:spTree>
    <p:extLst>
      <p:ext uri="{BB962C8B-B14F-4D97-AF65-F5344CB8AC3E}">
        <p14:creationId xmlns:p14="http://schemas.microsoft.com/office/powerpoint/2010/main" val="22700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A9E96460-8424-4505-B541-5E8ECE3DE63C}" type="slidenum">
              <a:rPr lang="en-US" smtClean="0"/>
              <a:pPr/>
              <a:t>7</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300" b="1">
                <a:solidFill>
                  <a:srgbClr val="FFFF6D"/>
                </a:solidFill>
              </a:rPr>
              <a:t>Includes</a:t>
            </a:r>
            <a:r>
              <a:rPr lang="en-US" sz="1300" b="1"/>
              <a:t> Sites of less than 1 Acre and part of a </a:t>
            </a:r>
            <a:r>
              <a:rPr lang="en-US" sz="1300" b="1">
                <a:solidFill>
                  <a:srgbClr val="66FF33"/>
                </a:solidFill>
              </a:rPr>
              <a:t>Larger Common Plan of Development</a:t>
            </a:r>
            <a:r>
              <a:rPr lang="en-US" sz="1300">
                <a:solidFill>
                  <a:srgbClr val="66FF33"/>
                </a:solidFill>
              </a:rPr>
              <a:t> – Houses in a Development, Buildings in a Shopping Center, etc.</a:t>
            </a:r>
          </a:p>
          <a:p>
            <a:r>
              <a:rPr lang="en-US" sz="1300" b="1">
                <a:solidFill>
                  <a:srgbClr val="FF6600"/>
                </a:solidFill>
              </a:rPr>
              <a:t>Excludes</a:t>
            </a:r>
            <a:r>
              <a:rPr lang="en-US" sz="1300" b="1"/>
              <a:t> Sites of less than 1 Acre that are not part of a </a:t>
            </a:r>
            <a:r>
              <a:rPr lang="en-US" sz="1300" b="1">
                <a:solidFill>
                  <a:srgbClr val="66FF33"/>
                </a:solidFill>
              </a:rPr>
              <a:t>Larger Common Plan of Development</a:t>
            </a:r>
            <a:r>
              <a:rPr lang="en-US" sz="1300">
                <a:solidFill>
                  <a:srgbClr val="66FF33"/>
                </a:solidFill>
              </a:rPr>
              <a:t> – Houses, Buildings, etc., that are stand alone projects that are not part of a sub-division, master planned community, shopping center, industrial complex, etc., etc.</a:t>
            </a:r>
          </a:p>
          <a:p>
            <a:r>
              <a:rPr lang="en-US" sz="1400" b="1"/>
              <a:t>Coverage applies only to activities covered by this permit.</a:t>
            </a:r>
            <a:r>
              <a:rPr lang="en-US" sz="1400"/>
              <a:t> – Certain oilfield construction activities and oil and natural gas pipeline construction activities are not covered by TPDES permitting and require NPDES permitting that is applied for through the EPA.  (EPA 2008 CGP) </a:t>
            </a:r>
            <a:endParaRPr lang="en-US" sz="1300">
              <a:solidFill>
                <a:srgbClr val="66FF33"/>
              </a:solidFill>
            </a:endParaRPr>
          </a:p>
        </p:txBody>
      </p:sp>
    </p:spTree>
    <p:extLst>
      <p:ext uri="{BB962C8B-B14F-4D97-AF65-F5344CB8AC3E}">
        <p14:creationId xmlns:p14="http://schemas.microsoft.com/office/powerpoint/2010/main" val="85119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89796844-96A1-4513-A227-770858D6DE55}" type="slidenum">
              <a:rPr lang="en-US" smtClean="0"/>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t>Easier to determine if broken down into individual Questions:  </a:t>
            </a:r>
          </a:p>
          <a:p>
            <a:r>
              <a:rPr lang="en-US"/>
              <a:t>Does this person have operational control over construction plans and specifications?  (Yes/No)  </a:t>
            </a:r>
          </a:p>
          <a:p>
            <a:r>
              <a:rPr lang="en-US"/>
              <a:t>Does this person have the ability to make any changes to those plans and specifications? (Yes/No) </a:t>
            </a:r>
          </a:p>
          <a:p>
            <a:r>
              <a:rPr lang="en-US"/>
              <a:t>Does this person have any overall or day-to-day control of activities to ensure compliance with a SWP3? (Yes/No) </a:t>
            </a:r>
          </a:p>
          <a:p>
            <a:r>
              <a:rPr lang="en-US"/>
              <a:t>If yes to any or all of these, they are a Primary Operator.</a:t>
            </a:r>
          </a:p>
        </p:txBody>
      </p:sp>
    </p:spTree>
    <p:extLst>
      <p:ext uri="{BB962C8B-B14F-4D97-AF65-F5344CB8AC3E}">
        <p14:creationId xmlns:p14="http://schemas.microsoft.com/office/powerpoint/2010/main" val="3908469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FD9014A0-CC23-4556-9BD9-A1C87AD8910C}" type="slidenum">
              <a:rPr lang="en-US" smtClean="0">
                <a:solidFill>
                  <a:prstClr val="black"/>
                </a:solidFill>
              </a:rPr>
              <a:pPr/>
              <a:t>9</a:t>
            </a:fld>
            <a:endParaRPr lang="en-US" dirty="0">
              <a:solidFill>
                <a:prstClr val="black"/>
              </a:solidFill>
            </a:endParaRPr>
          </a:p>
        </p:txBody>
      </p:sp>
      <p:sp>
        <p:nvSpPr>
          <p:cNvPr id="47107" name="Rectangle 2"/>
          <p:cNvSpPr>
            <a:spLocks noGrp="1" noRot="1" noChangeAspect="1" noChangeArrowheads="1" noTextEdit="1"/>
          </p:cNvSpPr>
          <p:nvPr>
            <p:ph type="sldImg"/>
          </p:nvPr>
        </p:nvSpPr>
        <p:spPr>
          <a:xfrm>
            <a:off x="1217613" y="696913"/>
            <a:ext cx="4575175" cy="3486150"/>
          </a:xfrm>
          <a:ln/>
        </p:spPr>
      </p:sp>
      <p:sp>
        <p:nvSpPr>
          <p:cNvPr id="47108" name="Rectangle 3"/>
          <p:cNvSpPr>
            <a:spLocks noGrp="1" noChangeArrowheads="1"/>
          </p:cNvSpPr>
          <p:nvPr>
            <p:ph type="body" idx="1"/>
          </p:nvPr>
        </p:nvSpPr>
        <p:spPr>
          <a:noFill/>
          <a:ln/>
        </p:spPr>
        <p:txBody>
          <a:bodyPr/>
          <a:lstStyle/>
          <a:p>
            <a:r>
              <a:rPr lang="en-US" sz="1400" dirty="0"/>
              <a:t>The SWP3 indicates the names and permit authorization number(s) for permittees with day-to-day control over activities that ensure compliance with the SWP3.</a:t>
            </a:r>
          </a:p>
          <a:p>
            <a:endParaRPr lang="en-US" sz="1400" dirty="0"/>
          </a:p>
          <a:p>
            <a:r>
              <a:rPr lang="en-US" sz="1300" b="1" dirty="0"/>
              <a:t>“Post a Copy of the Primary Operator Site Notice On-site, near the Main Entrance”  -</a:t>
            </a:r>
            <a:r>
              <a:rPr lang="en-US" sz="1300" dirty="0"/>
              <a:t> If a linear project, post a copy of the site notice close to the main construction activity.</a:t>
            </a:r>
          </a:p>
        </p:txBody>
      </p:sp>
    </p:spTree>
    <p:extLst>
      <p:ext uri="{BB962C8B-B14F-4D97-AF65-F5344CB8AC3E}">
        <p14:creationId xmlns:p14="http://schemas.microsoft.com/office/powerpoint/2010/main" val="1924685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List of major changes from the existing</a:t>
            </a:r>
            <a:r>
              <a:rPr lang="en-US" baseline="0" dirty="0"/>
              <a:t> CGP that we are proposing in the renewal draft permit.</a:t>
            </a:r>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10</a:t>
            </a:fld>
            <a:endParaRPr lang="en-US" dirty="0"/>
          </a:p>
        </p:txBody>
      </p:sp>
    </p:spTree>
    <p:extLst>
      <p:ext uri="{BB962C8B-B14F-4D97-AF65-F5344CB8AC3E}">
        <p14:creationId xmlns:p14="http://schemas.microsoft.com/office/powerpoint/2010/main" val="51708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List of major changes from the existing</a:t>
            </a:r>
            <a:r>
              <a:rPr lang="en-US" baseline="0" dirty="0"/>
              <a:t> CGP that we are proposing in the renewal draft permit.</a:t>
            </a:r>
            <a:endParaRPr lang="en-US" dirty="0"/>
          </a:p>
        </p:txBody>
      </p:sp>
      <p:sp>
        <p:nvSpPr>
          <p:cNvPr id="4" name="Slide Number Placeholder 3"/>
          <p:cNvSpPr>
            <a:spLocks noGrp="1"/>
          </p:cNvSpPr>
          <p:nvPr>
            <p:ph type="sldNum" sz="quarter" idx="10"/>
          </p:nvPr>
        </p:nvSpPr>
        <p:spPr/>
        <p:txBody>
          <a:bodyPr/>
          <a:lstStyle/>
          <a:p>
            <a:pPr>
              <a:defRPr/>
            </a:pPr>
            <a:fld id="{52004BDA-609F-4715-8D75-41FE057B794A}" type="slidenum">
              <a:rPr lang="en-US" smtClean="0"/>
              <a:pPr>
                <a:defRPr/>
              </a:pPr>
              <a:t>11</a:t>
            </a:fld>
            <a:endParaRPr lang="en-US" dirty="0"/>
          </a:p>
        </p:txBody>
      </p:sp>
    </p:spTree>
    <p:extLst>
      <p:ext uri="{BB962C8B-B14F-4D97-AF65-F5344CB8AC3E}">
        <p14:creationId xmlns:p14="http://schemas.microsoft.com/office/powerpoint/2010/main" val="3023807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3C-TCEQ logo"/>
          <p:cNvPicPr>
            <a:picLocks noChangeAspect="1" noChangeArrowheads="1"/>
          </p:cNvPicPr>
          <p:nvPr/>
        </p:nvPicPr>
        <p:blipFill>
          <a:blip r:embed="rId2" cstate="print"/>
          <a:srcRect r="450" b="24588"/>
          <a:stretch>
            <a:fillRect/>
          </a:stretch>
        </p:blipFill>
        <p:spPr bwMode="auto">
          <a:xfrm>
            <a:off x="8540750" y="5934075"/>
            <a:ext cx="981075" cy="1300163"/>
          </a:xfrm>
          <a:prstGeom prst="rect">
            <a:avLst/>
          </a:prstGeom>
          <a:noFill/>
          <a:ln w="9525">
            <a:noFill/>
            <a:miter lim="800000"/>
            <a:headEnd/>
            <a:tailEnd/>
          </a:ln>
        </p:spPr>
      </p:pic>
      <p:sp>
        <p:nvSpPr>
          <p:cNvPr id="882690" name="Rectangle 2"/>
          <p:cNvSpPr>
            <a:spLocks noGrp="1" noChangeArrowheads="1"/>
          </p:cNvSpPr>
          <p:nvPr>
            <p:ph type="ctrTitle"/>
          </p:nvPr>
        </p:nvSpPr>
        <p:spPr>
          <a:xfrm>
            <a:off x="720725" y="568325"/>
            <a:ext cx="8159750" cy="1568450"/>
          </a:xfrm>
        </p:spPr>
        <p:txBody>
          <a:bodyPr/>
          <a:lstStyle>
            <a:lvl1pPr>
              <a:defRPr/>
            </a:lvl1pPr>
          </a:lstStyle>
          <a:p>
            <a:r>
              <a:rPr lang="en-US"/>
              <a:t>Click to enter title</a:t>
            </a:r>
          </a:p>
        </p:txBody>
      </p:sp>
      <p:sp>
        <p:nvSpPr>
          <p:cNvPr id="882691" name="Rectangle 3"/>
          <p:cNvSpPr>
            <a:spLocks noGrp="1" noChangeArrowheads="1"/>
          </p:cNvSpPr>
          <p:nvPr>
            <p:ph type="subTitle" idx="1"/>
          </p:nvPr>
        </p:nvSpPr>
        <p:spPr>
          <a:xfrm>
            <a:off x="720725" y="2276474"/>
            <a:ext cx="8159750" cy="1868489"/>
          </a:xfrm>
        </p:spPr>
        <p:txBody>
          <a:bodyPr/>
          <a:lstStyle>
            <a:lvl1pPr marL="0" indent="0">
              <a:defRPr/>
            </a:lvl1pPr>
          </a:lstStyle>
          <a:p>
            <a:r>
              <a:rPr lang="en-US"/>
              <a:t>Click to enter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93688"/>
            <a:ext cx="2160587" cy="2713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8" y="293688"/>
            <a:ext cx="6329363" cy="2713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3100387"/>
            <a:ext cx="8161338" cy="1600201"/>
          </a:xfrm>
        </p:spPr>
        <p:txBody>
          <a:bodyPr anchor="b"/>
          <a:lstStyle>
            <a:lvl1pPr marL="0" indent="0">
              <a:buNone/>
              <a:defRPr sz="2000"/>
            </a:lvl1pPr>
            <a:lvl2pPr marL="457119" indent="0">
              <a:buNone/>
              <a:defRPr sz="1800"/>
            </a:lvl2pPr>
            <a:lvl3pPr marL="914237" indent="0">
              <a:buNone/>
              <a:defRPr sz="1600"/>
            </a:lvl3pPr>
            <a:lvl4pPr marL="1371355" indent="0">
              <a:buNone/>
              <a:defRPr sz="1400"/>
            </a:lvl4pPr>
            <a:lvl5pPr marL="1828474" indent="0">
              <a:buNone/>
              <a:defRPr sz="1400"/>
            </a:lvl5pPr>
            <a:lvl6pPr marL="2285592" indent="0">
              <a:buNone/>
              <a:defRPr sz="1400"/>
            </a:lvl6pPr>
            <a:lvl7pPr marL="2742711" indent="0">
              <a:buNone/>
              <a:defRPr sz="1400"/>
            </a:lvl7pPr>
            <a:lvl8pPr marL="3199829" indent="0">
              <a:buNone/>
              <a:defRPr sz="1400"/>
            </a:lvl8pPr>
            <a:lvl9pPr marL="3656948"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7" y="1706563"/>
            <a:ext cx="4244975" cy="1300162"/>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2" y="1706563"/>
            <a:ext cx="4244975" cy="1300162"/>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636715"/>
            <a:ext cx="4243388" cy="682625"/>
          </a:xfrm>
        </p:spPr>
        <p:txBody>
          <a:bodyPr anchor="b"/>
          <a:lstStyle>
            <a:lvl1pPr marL="0" indent="0">
              <a:buNone/>
              <a:defRPr sz="2400" b="1"/>
            </a:lvl1pPr>
            <a:lvl2pPr marL="457119" indent="0">
              <a:buNone/>
              <a:defRPr sz="2000" b="1"/>
            </a:lvl2pPr>
            <a:lvl3pPr marL="914237" indent="0">
              <a:buNone/>
              <a:defRPr sz="1800" b="1"/>
            </a:lvl3pPr>
            <a:lvl4pPr marL="1371355" indent="0">
              <a:buNone/>
              <a:defRPr sz="1600" b="1"/>
            </a:lvl4pPr>
            <a:lvl5pPr marL="1828474" indent="0">
              <a:buNone/>
              <a:defRPr sz="1600" b="1"/>
            </a:lvl5pPr>
            <a:lvl6pPr marL="2285592" indent="0">
              <a:buNone/>
              <a:defRPr sz="1600" b="1"/>
            </a:lvl6pPr>
            <a:lvl7pPr marL="2742711" indent="0">
              <a:buNone/>
              <a:defRPr sz="1600" b="1"/>
            </a:lvl7pPr>
            <a:lvl8pPr marL="3199829" indent="0">
              <a:buNone/>
              <a:defRPr sz="1600" b="1"/>
            </a:lvl8pPr>
            <a:lvl9pPr marL="3656948"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319339"/>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2" y="1636715"/>
            <a:ext cx="4244975" cy="682625"/>
          </a:xfrm>
        </p:spPr>
        <p:txBody>
          <a:bodyPr anchor="b"/>
          <a:lstStyle>
            <a:lvl1pPr marL="0" indent="0">
              <a:buNone/>
              <a:defRPr sz="2400" b="1"/>
            </a:lvl1pPr>
            <a:lvl2pPr marL="457119" indent="0">
              <a:buNone/>
              <a:defRPr sz="2000" b="1"/>
            </a:lvl2pPr>
            <a:lvl3pPr marL="914237" indent="0">
              <a:buNone/>
              <a:defRPr sz="1800" b="1"/>
            </a:lvl3pPr>
            <a:lvl4pPr marL="1371355" indent="0">
              <a:buNone/>
              <a:defRPr sz="1600" b="1"/>
            </a:lvl4pPr>
            <a:lvl5pPr marL="1828474" indent="0">
              <a:buNone/>
              <a:defRPr sz="1600" b="1"/>
            </a:lvl5pPr>
            <a:lvl6pPr marL="2285592" indent="0">
              <a:buNone/>
              <a:defRPr sz="1600" b="1"/>
            </a:lvl6pPr>
            <a:lvl7pPr marL="2742711" indent="0">
              <a:buNone/>
              <a:defRPr sz="1600" b="1"/>
            </a:lvl7pPr>
            <a:lvl8pPr marL="3199829" indent="0">
              <a:buNone/>
              <a:defRPr sz="1600" b="1"/>
            </a:lvl8pPr>
            <a:lvl9pPr marL="36569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2" y="2319339"/>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7" y="290516"/>
            <a:ext cx="3159125" cy="12398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90513"/>
            <a:ext cx="5367338" cy="6243637"/>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7" y="1530351"/>
            <a:ext cx="3159125" cy="5003801"/>
          </a:xfrm>
        </p:spPr>
        <p:txBody>
          <a:bodyPr/>
          <a:lstStyle>
            <a:lvl1pPr marL="0" indent="0">
              <a:buNone/>
              <a:defRPr sz="1400"/>
            </a:lvl1pPr>
            <a:lvl2pPr marL="457119" indent="0">
              <a:buNone/>
              <a:defRPr sz="1200"/>
            </a:lvl2pPr>
            <a:lvl3pPr marL="914237" indent="0">
              <a:buNone/>
              <a:defRPr sz="1000"/>
            </a:lvl3pPr>
            <a:lvl4pPr marL="1371355" indent="0">
              <a:buNone/>
              <a:defRPr sz="1000"/>
            </a:lvl4pPr>
            <a:lvl5pPr marL="1828474" indent="0">
              <a:buNone/>
              <a:defRPr sz="1000"/>
            </a:lvl5pPr>
            <a:lvl6pPr marL="2285592" indent="0">
              <a:buNone/>
              <a:defRPr sz="1000"/>
            </a:lvl6pPr>
            <a:lvl7pPr marL="2742711" indent="0">
              <a:buNone/>
              <a:defRPr sz="1000"/>
            </a:lvl7pPr>
            <a:lvl8pPr marL="3199829" indent="0">
              <a:buNone/>
              <a:defRPr sz="1000"/>
            </a:lvl8pPr>
            <a:lvl9pPr marL="3656948"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119" indent="0">
              <a:buNone/>
              <a:defRPr sz="2700"/>
            </a:lvl2pPr>
            <a:lvl3pPr marL="914237" indent="0">
              <a:buNone/>
              <a:defRPr sz="2400"/>
            </a:lvl3pPr>
            <a:lvl4pPr marL="1371355" indent="0">
              <a:buNone/>
              <a:defRPr sz="2000"/>
            </a:lvl4pPr>
            <a:lvl5pPr marL="1828474" indent="0">
              <a:buNone/>
              <a:defRPr sz="2000"/>
            </a:lvl5pPr>
            <a:lvl6pPr marL="2285592" indent="0">
              <a:buNone/>
              <a:defRPr sz="2000"/>
            </a:lvl6pPr>
            <a:lvl7pPr marL="2742711" indent="0">
              <a:buNone/>
              <a:defRPr sz="2000"/>
            </a:lvl7pPr>
            <a:lvl8pPr marL="3199829" indent="0">
              <a:buNone/>
              <a:defRPr sz="2000"/>
            </a:lvl8pPr>
            <a:lvl9pPr marL="3656948" indent="0">
              <a:buNone/>
              <a:defRPr sz="2000"/>
            </a:lvl9pPr>
          </a:lstStyle>
          <a:p>
            <a:pPr lvl="0"/>
            <a:endParaRPr lang="en-US" noProof="0" dirty="0"/>
          </a:p>
        </p:txBody>
      </p:sp>
      <p:sp>
        <p:nvSpPr>
          <p:cNvPr id="4" name="Text Placeholder 3"/>
          <p:cNvSpPr>
            <a:spLocks noGrp="1"/>
          </p:cNvSpPr>
          <p:nvPr>
            <p:ph type="body" sz="half" idx="2"/>
          </p:nvPr>
        </p:nvSpPr>
        <p:spPr>
          <a:xfrm>
            <a:off x="1881188" y="5724527"/>
            <a:ext cx="5761037" cy="858838"/>
          </a:xfrm>
        </p:spPr>
        <p:txBody>
          <a:bodyPr/>
          <a:lstStyle>
            <a:lvl1pPr marL="0" indent="0">
              <a:buNone/>
              <a:defRPr sz="1400"/>
            </a:lvl1pPr>
            <a:lvl2pPr marL="457119" indent="0">
              <a:buNone/>
              <a:defRPr sz="1200"/>
            </a:lvl2pPr>
            <a:lvl3pPr marL="914237" indent="0">
              <a:buNone/>
              <a:defRPr sz="1000"/>
            </a:lvl3pPr>
            <a:lvl4pPr marL="1371355" indent="0">
              <a:buNone/>
              <a:defRPr sz="1000"/>
            </a:lvl4pPr>
            <a:lvl5pPr marL="1828474" indent="0">
              <a:buNone/>
              <a:defRPr sz="1000"/>
            </a:lvl5pPr>
            <a:lvl6pPr marL="2285592" indent="0">
              <a:buNone/>
              <a:defRPr sz="1000"/>
            </a:lvl6pPr>
            <a:lvl7pPr marL="2742711" indent="0">
              <a:buNone/>
              <a:defRPr sz="1000"/>
            </a:lvl7pPr>
            <a:lvl8pPr marL="3199829" indent="0">
              <a:buNone/>
              <a:defRPr sz="1000"/>
            </a:lvl8pPr>
            <a:lvl9pPr marL="3656948"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9425" y="293688"/>
            <a:ext cx="8642350" cy="1219200"/>
          </a:xfrm>
          <a:prstGeom prst="rect">
            <a:avLst/>
          </a:prstGeom>
          <a:noFill/>
          <a:ln w="9525">
            <a:noFill/>
            <a:miter lim="800000"/>
            <a:headEnd/>
            <a:tailEnd/>
          </a:ln>
        </p:spPr>
        <p:txBody>
          <a:bodyPr vert="horz" wrap="square" lIns="96644" tIns="48322" rIns="96644" bIns="48322" numCol="1" anchor="ctr" anchorCtr="0" compatLnSpc="1">
            <a:prstTxWarp prst="textNoShape">
              <a:avLst/>
            </a:prstTxWarp>
          </a:bodyPr>
          <a:lstStyle/>
          <a:p>
            <a:pPr lvl="0"/>
            <a:r>
              <a:rPr lang="en-US"/>
              <a:t>Click to enter title</a:t>
            </a:r>
          </a:p>
        </p:txBody>
      </p:sp>
      <p:sp>
        <p:nvSpPr>
          <p:cNvPr id="1027" name="Rectangle 3"/>
          <p:cNvSpPr>
            <a:spLocks noGrp="1" noChangeArrowheads="1"/>
          </p:cNvSpPr>
          <p:nvPr>
            <p:ph type="body" idx="1"/>
          </p:nvPr>
        </p:nvSpPr>
        <p:spPr bwMode="auto">
          <a:xfrm>
            <a:off x="479425" y="1706563"/>
            <a:ext cx="8642350" cy="1300162"/>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p>
            <a:pPr lvl="0"/>
            <a:r>
              <a:rPr lang="en-US"/>
              <a:t>Click to add subtitle</a:t>
            </a:r>
          </a:p>
          <a:p>
            <a:pPr lvl="0"/>
            <a:endParaRPr lang="en-US"/>
          </a:p>
        </p:txBody>
      </p:sp>
      <p:pic>
        <p:nvPicPr>
          <p:cNvPr id="1028" name="Picture 4" descr="3C-TCEQ logo"/>
          <p:cNvPicPr>
            <a:picLocks noChangeAspect="1" noChangeArrowheads="1"/>
          </p:cNvPicPr>
          <p:nvPr/>
        </p:nvPicPr>
        <p:blipFill>
          <a:blip r:embed="rId13" cstate="print"/>
          <a:srcRect r="450" b="24588"/>
          <a:stretch>
            <a:fillRect/>
          </a:stretch>
        </p:blipFill>
        <p:spPr bwMode="auto">
          <a:xfrm>
            <a:off x="8678863" y="6096000"/>
            <a:ext cx="858837" cy="1138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defTabSz="965200" rtl="0" eaLnBrk="0" fontAlgn="base" hangingPunct="0">
        <a:spcBef>
          <a:spcPct val="0"/>
        </a:spcBef>
        <a:spcAft>
          <a:spcPct val="0"/>
        </a:spcAft>
        <a:defRPr sz="6300">
          <a:solidFill>
            <a:schemeClr val="tx2"/>
          </a:solidFill>
          <a:latin typeface="+mj-lt"/>
          <a:ea typeface="+mj-ea"/>
          <a:cs typeface="+mj-cs"/>
        </a:defRPr>
      </a:lvl1pPr>
      <a:lvl2pPr algn="ctr" defTabSz="965200" rtl="0" eaLnBrk="0" fontAlgn="base" hangingPunct="0">
        <a:spcBef>
          <a:spcPct val="0"/>
        </a:spcBef>
        <a:spcAft>
          <a:spcPct val="0"/>
        </a:spcAft>
        <a:defRPr sz="6300">
          <a:solidFill>
            <a:schemeClr val="tx2"/>
          </a:solidFill>
          <a:latin typeface="Times New Roman" pitchFamily="18" charset="0"/>
        </a:defRPr>
      </a:lvl2pPr>
      <a:lvl3pPr algn="ctr" defTabSz="965200" rtl="0" eaLnBrk="0" fontAlgn="base" hangingPunct="0">
        <a:spcBef>
          <a:spcPct val="0"/>
        </a:spcBef>
        <a:spcAft>
          <a:spcPct val="0"/>
        </a:spcAft>
        <a:defRPr sz="6300">
          <a:solidFill>
            <a:schemeClr val="tx2"/>
          </a:solidFill>
          <a:latin typeface="Times New Roman" pitchFamily="18" charset="0"/>
        </a:defRPr>
      </a:lvl3pPr>
      <a:lvl4pPr algn="ctr" defTabSz="965200" rtl="0" eaLnBrk="0" fontAlgn="base" hangingPunct="0">
        <a:spcBef>
          <a:spcPct val="0"/>
        </a:spcBef>
        <a:spcAft>
          <a:spcPct val="0"/>
        </a:spcAft>
        <a:defRPr sz="6300">
          <a:solidFill>
            <a:schemeClr val="tx2"/>
          </a:solidFill>
          <a:latin typeface="Times New Roman" pitchFamily="18" charset="0"/>
        </a:defRPr>
      </a:lvl4pPr>
      <a:lvl5pPr algn="ctr" defTabSz="965200" rtl="0" eaLnBrk="0" fontAlgn="base" hangingPunct="0">
        <a:spcBef>
          <a:spcPct val="0"/>
        </a:spcBef>
        <a:spcAft>
          <a:spcPct val="0"/>
        </a:spcAft>
        <a:defRPr sz="6300">
          <a:solidFill>
            <a:schemeClr val="tx2"/>
          </a:solidFill>
          <a:latin typeface="Times New Roman" pitchFamily="18" charset="0"/>
        </a:defRPr>
      </a:lvl5pPr>
      <a:lvl6pPr marL="457119" algn="ctr" defTabSz="966615" rtl="0" fontAlgn="base">
        <a:spcBef>
          <a:spcPct val="0"/>
        </a:spcBef>
        <a:spcAft>
          <a:spcPct val="0"/>
        </a:spcAft>
        <a:defRPr sz="6300">
          <a:solidFill>
            <a:schemeClr val="tx2"/>
          </a:solidFill>
          <a:latin typeface="Times New Roman" pitchFamily="18" charset="0"/>
        </a:defRPr>
      </a:lvl6pPr>
      <a:lvl7pPr marL="914237" algn="ctr" defTabSz="966615" rtl="0" fontAlgn="base">
        <a:spcBef>
          <a:spcPct val="0"/>
        </a:spcBef>
        <a:spcAft>
          <a:spcPct val="0"/>
        </a:spcAft>
        <a:defRPr sz="6300">
          <a:solidFill>
            <a:schemeClr val="tx2"/>
          </a:solidFill>
          <a:latin typeface="Times New Roman" pitchFamily="18" charset="0"/>
        </a:defRPr>
      </a:lvl7pPr>
      <a:lvl8pPr marL="1371355" algn="ctr" defTabSz="966615" rtl="0" fontAlgn="base">
        <a:spcBef>
          <a:spcPct val="0"/>
        </a:spcBef>
        <a:spcAft>
          <a:spcPct val="0"/>
        </a:spcAft>
        <a:defRPr sz="6300">
          <a:solidFill>
            <a:schemeClr val="tx2"/>
          </a:solidFill>
          <a:latin typeface="Times New Roman" pitchFamily="18" charset="0"/>
        </a:defRPr>
      </a:lvl8pPr>
      <a:lvl9pPr marL="1828474" algn="ctr" defTabSz="966615" rtl="0" fontAlgn="base">
        <a:spcBef>
          <a:spcPct val="0"/>
        </a:spcBef>
        <a:spcAft>
          <a:spcPct val="0"/>
        </a:spcAft>
        <a:defRPr sz="6300">
          <a:solidFill>
            <a:schemeClr val="tx2"/>
          </a:solidFill>
          <a:latin typeface="Times New Roman" pitchFamily="18" charset="0"/>
        </a:defRPr>
      </a:lvl9pPr>
    </p:titleStyle>
    <p:bodyStyle>
      <a:lvl1pPr marL="360363" indent="-360363" algn="ctr" defTabSz="965200" rtl="0" eaLnBrk="0" fontAlgn="base" hangingPunct="0">
        <a:spcBef>
          <a:spcPct val="20000"/>
        </a:spcBef>
        <a:spcAft>
          <a:spcPct val="0"/>
        </a:spcAft>
        <a:defRPr sz="3200">
          <a:solidFill>
            <a:schemeClr val="tx1"/>
          </a:solidFill>
          <a:latin typeface="+mn-lt"/>
          <a:ea typeface="+mn-ea"/>
          <a:cs typeface="+mn-cs"/>
        </a:defRPr>
      </a:lvl1pPr>
      <a:lvl2pPr marL="784225" indent="-301625" algn="l" defTabSz="965200" rtl="0" eaLnBrk="0" fontAlgn="base" hangingPunct="0">
        <a:spcBef>
          <a:spcPct val="20000"/>
        </a:spcBef>
        <a:spcAft>
          <a:spcPct val="0"/>
        </a:spcAft>
        <a:buChar char="–"/>
        <a:defRPr sz="3000">
          <a:solidFill>
            <a:schemeClr val="tx1"/>
          </a:solidFill>
          <a:latin typeface="Arial" charset="0"/>
        </a:defRPr>
      </a:lvl2pPr>
      <a:lvl3pPr marL="1206500" indent="-239713" algn="l" defTabSz="965200" rtl="0" eaLnBrk="0" fontAlgn="base" hangingPunct="0">
        <a:spcBef>
          <a:spcPct val="20000"/>
        </a:spcBef>
        <a:spcAft>
          <a:spcPct val="0"/>
        </a:spcAft>
        <a:buChar char="•"/>
        <a:defRPr sz="2500">
          <a:solidFill>
            <a:schemeClr val="tx1"/>
          </a:solidFill>
          <a:latin typeface="Arial" charset="0"/>
        </a:defRPr>
      </a:lvl3pPr>
      <a:lvl4pPr marL="1690688" indent="-241300" algn="l" defTabSz="965200" rtl="0" eaLnBrk="0" fontAlgn="base" hangingPunct="0">
        <a:spcBef>
          <a:spcPct val="20000"/>
        </a:spcBef>
        <a:spcAft>
          <a:spcPct val="0"/>
        </a:spcAft>
        <a:buChar char="–"/>
        <a:defRPr sz="2100">
          <a:solidFill>
            <a:schemeClr val="tx1"/>
          </a:solidFill>
          <a:latin typeface="Arial" charset="0"/>
        </a:defRPr>
      </a:lvl4pPr>
      <a:lvl5pPr marL="2173288" indent="-239713" algn="l" defTabSz="965200" rtl="0" eaLnBrk="0" fontAlgn="base" hangingPunct="0">
        <a:spcBef>
          <a:spcPct val="20000"/>
        </a:spcBef>
        <a:spcAft>
          <a:spcPct val="0"/>
        </a:spcAft>
        <a:buChar char="»"/>
        <a:defRPr sz="2100">
          <a:solidFill>
            <a:schemeClr val="tx1"/>
          </a:solidFill>
          <a:latin typeface="Arial" charset="0"/>
        </a:defRPr>
      </a:lvl5pPr>
      <a:lvl6pPr marL="2631606" indent="-241258" algn="l" defTabSz="966615" rtl="0" fontAlgn="base">
        <a:spcBef>
          <a:spcPct val="20000"/>
        </a:spcBef>
        <a:spcAft>
          <a:spcPct val="0"/>
        </a:spcAft>
        <a:buChar char="»"/>
        <a:defRPr sz="2100">
          <a:solidFill>
            <a:schemeClr val="tx1"/>
          </a:solidFill>
          <a:latin typeface="Arial" charset="0"/>
        </a:defRPr>
      </a:lvl6pPr>
      <a:lvl7pPr marL="3088724" indent="-241258" algn="l" defTabSz="966615" rtl="0" fontAlgn="base">
        <a:spcBef>
          <a:spcPct val="20000"/>
        </a:spcBef>
        <a:spcAft>
          <a:spcPct val="0"/>
        </a:spcAft>
        <a:buChar char="»"/>
        <a:defRPr sz="2100">
          <a:solidFill>
            <a:schemeClr val="tx1"/>
          </a:solidFill>
          <a:latin typeface="Arial" charset="0"/>
        </a:defRPr>
      </a:lvl7pPr>
      <a:lvl8pPr marL="3545843" indent="-241258" algn="l" defTabSz="966615" rtl="0" fontAlgn="base">
        <a:spcBef>
          <a:spcPct val="20000"/>
        </a:spcBef>
        <a:spcAft>
          <a:spcPct val="0"/>
        </a:spcAft>
        <a:buChar char="»"/>
        <a:defRPr sz="2100">
          <a:solidFill>
            <a:schemeClr val="tx1"/>
          </a:solidFill>
          <a:latin typeface="Arial" charset="0"/>
        </a:defRPr>
      </a:lvl8pPr>
      <a:lvl9pPr marL="4002961" indent="-241258" algn="l" defTabSz="966615" rtl="0" fontAlgn="base">
        <a:spcBef>
          <a:spcPct val="20000"/>
        </a:spcBef>
        <a:spcAft>
          <a:spcPct val="0"/>
        </a:spcAft>
        <a:buChar char="»"/>
        <a:defRPr sz="2100">
          <a:solidFill>
            <a:schemeClr val="tx1"/>
          </a:solidFill>
          <a:latin typeface="Arial" charset="0"/>
        </a:defRPr>
      </a:lvl9pPr>
    </p:bodyStyle>
    <p:otherStyle>
      <a:defPPr>
        <a:defRPr lang="en-US"/>
      </a:defPPr>
      <a:lvl1pPr marL="0" algn="l" defTabSz="914237" rtl="0" eaLnBrk="1" latinLnBrk="0" hangingPunct="1">
        <a:defRPr sz="1800" kern="1200">
          <a:solidFill>
            <a:schemeClr val="tx1"/>
          </a:solidFill>
          <a:latin typeface="+mn-lt"/>
          <a:ea typeface="+mn-ea"/>
          <a:cs typeface="+mn-cs"/>
        </a:defRPr>
      </a:lvl1pPr>
      <a:lvl2pPr marL="457119" algn="l" defTabSz="914237" rtl="0" eaLnBrk="1" latinLnBrk="0" hangingPunct="1">
        <a:defRPr sz="1800" kern="1200">
          <a:solidFill>
            <a:schemeClr val="tx1"/>
          </a:solidFill>
          <a:latin typeface="+mn-lt"/>
          <a:ea typeface="+mn-ea"/>
          <a:cs typeface="+mn-cs"/>
        </a:defRPr>
      </a:lvl2pPr>
      <a:lvl3pPr marL="914237" algn="l" defTabSz="914237" rtl="0" eaLnBrk="1" latinLnBrk="0" hangingPunct="1">
        <a:defRPr sz="1800" kern="1200">
          <a:solidFill>
            <a:schemeClr val="tx1"/>
          </a:solidFill>
          <a:latin typeface="+mn-lt"/>
          <a:ea typeface="+mn-ea"/>
          <a:cs typeface="+mn-cs"/>
        </a:defRPr>
      </a:lvl3pPr>
      <a:lvl4pPr marL="1371355" algn="l" defTabSz="914237" rtl="0" eaLnBrk="1" latinLnBrk="0" hangingPunct="1">
        <a:defRPr sz="1800" kern="1200">
          <a:solidFill>
            <a:schemeClr val="tx1"/>
          </a:solidFill>
          <a:latin typeface="+mn-lt"/>
          <a:ea typeface="+mn-ea"/>
          <a:cs typeface="+mn-cs"/>
        </a:defRPr>
      </a:lvl4pPr>
      <a:lvl5pPr marL="1828474" algn="l" defTabSz="914237" rtl="0" eaLnBrk="1" latinLnBrk="0" hangingPunct="1">
        <a:defRPr sz="1800" kern="1200">
          <a:solidFill>
            <a:schemeClr val="tx1"/>
          </a:solidFill>
          <a:latin typeface="+mn-lt"/>
          <a:ea typeface="+mn-ea"/>
          <a:cs typeface="+mn-cs"/>
        </a:defRPr>
      </a:lvl5pPr>
      <a:lvl6pPr marL="2285592" algn="l" defTabSz="914237" rtl="0" eaLnBrk="1" latinLnBrk="0" hangingPunct="1">
        <a:defRPr sz="1800" kern="1200">
          <a:solidFill>
            <a:schemeClr val="tx1"/>
          </a:solidFill>
          <a:latin typeface="+mn-lt"/>
          <a:ea typeface="+mn-ea"/>
          <a:cs typeface="+mn-cs"/>
        </a:defRPr>
      </a:lvl6pPr>
      <a:lvl7pPr marL="2742711" algn="l" defTabSz="914237" rtl="0" eaLnBrk="1" latinLnBrk="0" hangingPunct="1">
        <a:defRPr sz="1800" kern="1200">
          <a:solidFill>
            <a:schemeClr val="tx1"/>
          </a:solidFill>
          <a:latin typeface="+mn-lt"/>
          <a:ea typeface="+mn-ea"/>
          <a:cs typeface="+mn-cs"/>
        </a:defRPr>
      </a:lvl7pPr>
      <a:lvl8pPr marL="3199829" algn="l" defTabSz="914237" rtl="0" eaLnBrk="1" latinLnBrk="0" hangingPunct="1">
        <a:defRPr sz="1800" kern="1200">
          <a:solidFill>
            <a:schemeClr val="tx1"/>
          </a:solidFill>
          <a:latin typeface="+mn-lt"/>
          <a:ea typeface="+mn-ea"/>
          <a:cs typeface="+mn-cs"/>
        </a:defRPr>
      </a:lvl8pPr>
      <a:lvl9pPr marL="3656948" algn="l" defTabSz="9142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533400"/>
            <a:ext cx="8642350" cy="1752600"/>
          </a:xfrm>
        </p:spPr>
        <p:txBody>
          <a:bodyPr/>
          <a:lstStyle/>
          <a:p>
            <a:pPr defTabSz="966615" eaLnBrk="1" hangingPunct="1">
              <a:defRPr/>
            </a:pPr>
            <a:r>
              <a:rPr lang="en-US" sz="3200" dirty="0">
                <a:solidFill>
                  <a:srgbClr val="FFFF6D"/>
                </a:solidFill>
                <a:effectLst>
                  <a:outerShdw blurRad="38100" dist="38100" dir="2700000" algn="tl">
                    <a:srgbClr val="000000"/>
                  </a:outerShdw>
                </a:effectLst>
                <a:latin typeface="Arial" charset="0"/>
              </a:rPr>
              <a:t>Texas Pollutant Discharge Elimination System</a:t>
            </a:r>
            <a:br>
              <a:rPr lang="en-US" sz="3200" dirty="0">
                <a:solidFill>
                  <a:srgbClr val="FFFF6D"/>
                </a:solidFill>
                <a:effectLst>
                  <a:outerShdw blurRad="38100" dist="38100" dir="2700000" algn="tl">
                    <a:srgbClr val="000000"/>
                  </a:outerShdw>
                </a:effectLst>
                <a:latin typeface="Arial" charset="0"/>
              </a:rPr>
            </a:br>
            <a:r>
              <a:rPr lang="en-US" sz="3200" dirty="0">
                <a:solidFill>
                  <a:srgbClr val="FFFF6D"/>
                </a:solidFill>
                <a:effectLst>
                  <a:outerShdw blurRad="38100" dist="38100" dir="2700000" algn="tl">
                    <a:srgbClr val="000000"/>
                  </a:outerShdw>
                </a:effectLst>
                <a:latin typeface="Arial" charset="0"/>
              </a:rPr>
              <a:t>Stormwater Construction General Permit</a:t>
            </a:r>
            <a:br>
              <a:rPr lang="en-US" sz="3200" u="sng" dirty="0">
                <a:solidFill>
                  <a:srgbClr val="FFFF6D"/>
                </a:solidFill>
                <a:effectLst>
                  <a:outerShdw blurRad="38100" dist="38100" dir="2700000" algn="tl">
                    <a:srgbClr val="000000"/>
                  </a:outerShdw>
                </a:effectLst>
                <a:latin typeface="Arial" charset="0"/>
              </a:rPr>
            </a:br>
            <a:endParaRPr lang="en-US" sz="3200" dirty="0">
              <a:solidFill>
                <a:srgbClr val="FFFF6D"/>
              </a:solidFill>
              <a:effectLst>
                <a:outerShdw blurRad="38100" dist="38100" dir="2700000" algn="tl">
                  <a:srgbClr val="000000"/>
                </a:outerShdw>
              </a:effectLst>
              <a:latin typeface="Arial" charset="0"/>
            </a:endParaRPr>
          </a:p>
        </p:txBody>
      </p:sp>
      <p:sp>
        <p:nvSpPr>
          <p:cNvPr id="568323" name="Rectangle 3"/>
          <p:cNvSpPr>
            <a:spLocks noGrp="1" noChangeArrowheads="1"/>
          </p:cNvSpPr>
          <p:nvPr>
            <p:ph idx="1"/>
          </p:nvPr>
        </p:nvSpPr>
        <p:spPr>
          <a:xfrm>
            <a:off x="609600" y="3200400"/>
            <a:ext cx="8648700" cy="2438400"/>
          </a:xfrm>
        </p:spPr>
        <p:txBody>
          <a:bodyPr/>
          <a:lstStyle/>
          <a:p>
            <a:pPr marL="361885" indent="-361885" defTabSz="966615" eaLnBrk="1" hangingPunct="1">
              <a:lnSpc>
                <a:spcPct val="90000"/>
              </a:lnSpc>
              <a:defRPr/>
            </a:pPr>
            <a:r>
              <a:rPr lang="en-US" dirty="0">
                <a:solidFill>
                  <a:srgbClr val="FFFF6D"/>
                </a:solidFill>
                <a:effectLst>
                  <a:outerShdw blurRad="38100" dist="38100" dir="2700000" algn="tl">
                    <a:srgbClr val="000000"/>
                  </a:outerShdw>
                </a:effectLst>
                <a:latin typeface="Arial" charset="0"/>
              </a:rPr>
              <a:t>TCEQ Stormwater Stakeholder Meeting</a:t>
            </a:r>
          </a:p>
          <a:p>
            <a:pPr marL="361885" indent="-361885" defTabSz="966615" eaLnBrk="1" hangingPunct="1">
              <a:spcBef>
                <a:spcPts val="0"/>
              </a:spcBef>
              <a:defRPr/>
            </a:pPr>
            <a:r>
              <a:rPr lang="en-US" dirty="0">
                <a:solidFill>
                  <a:srgbClr val="FFFF6D"/>
                </a:solidFill>
                <a:effectLst>
                  <a:outerShdw blurRad="38100" dist="38100" dir="2700000" algn="tl">
                    <a:srgbClr val="000000"/>
                  </a:outerShdw>
                </a:effectLst>
                <a:latin typeface="Arial" charset="0"/>
              </a:rPr>
              <a:t>October 17, 2016</a:t>
            </a:r>
          </a:p>
          <a:p>
            <a:pPr marL="361885" indent="-361885" defTabSz="966615" eaLnBrk="1" hangingPunct="1">
              <a:lnSpc>
                <a:spcPct val="90000"/>
              </a:lnSpc>
              <a:defRPr/>
            </a:pPr>
            <a:endParaRPr lang="en-US" sz="3000" dirty="0">
              <a:solidFill>
                <a:srgbClr val="FFFF6D"/>
              </a:solidFill>
              <a:effectLst>
                <a:outerShdw blurRad="38100" dist="38100" dir="2700000" algn="tl">
                  <a:srgbClr val="000000"/>
                </a:outerShdw>
              </a:effectLst>
              <a:latin typeface="Arial" charset="0"/>
            </a:endParaRPr>
          </a:p>
        </p:txBody>
      </p:sp>
      <p:sp>
        <p:nvSpPr>
          <p:cNvPr id="568324" name="Text Box 4"/>
          <p:cNvSpPr txBox="1">
            <a:spLocks noChangeArrowheads="1"/>
          </p:cNvSpPr>
          <p:nvPr/>
        </p:nvSpPr>
        <p:spPr bwMode="auto">
          <a:xfrm>
            <a:off x="1828800" y="5181600"/>
            <a:ext cx="5867400" cy="954091"/>
          </a:xfrm>
          <a:prstGeom prst="rect">
            <a:avLst/>
          </a:prstGeom>
          <a:noFill/>
          <a:ln w="9525">
            <a:noFill/>
            <a:miter lim="800000"/>
            <a:headEnd/>
            <a:tailEnd/>
          </a:ln>
          <a:effectLst/>
        </p:spPr>
        <p:txBody>
          <a:bodyPr lIns="91424" tIns="45712" rIns="91424" bIns="45712">
            <a:spAutoFit/>
          </a:bodyPr>
          <a:lstStyle/>
          <a:p>
            <a:pPr defTabSz="895191" eaLnBrk="0" hangingPunct="0">
              <a:spcBef>
                <a:spcPct val="0"/>
              </a:spcBef>
              <a:defRPr/>
            </a:pPr>
            <a:r>
              <a:rPr lang="en-US" sz="2800" dirty="0">
                <a:solidFill>
                  <a:srgbClr val="FFFF6D"/>
                </a:solidFill>
                <a:effectLst>
                  <a:outerShdw blurRad="38100" dist="38100" dir="2700000" algn="tl">
                    <a:srgbClr val="000000"/>
                  </a:outerShdw>
                </a:effectLst>
              </a:rPr>
              <a:t>Stormwater &amp; Pretreatment Team</a:t>
            </a:r>
          </a:p>
          <a:p>
            <a:pPr defTabSz="895191" eaLnBrk="0" hangingPunct="0">
              <a:spcBef>
                <a:spcPct val="0"/>
              </a:spcBef>
              <a:defRPr/>
            </a:pPr>
            <a:r>
              <a:rPr lang="en-US" sz="2800" i="1" dirty="0">
                <a:solidFill>
                  <a:srgbClr val="FFFF6D"/>
                </a:solidFill>
                <a:effectLst>
                  <a:outerShdw blurRad="38100" dist="38100" dir="2700000" algn="tl">
                    <a:srgbClr val="000000"/>
                  </a:outerShdw>
                </a:effectLst>
              </a:rPr>
              <a:t> </a:t>
            </a:r>
            <a:r>
              <a:rPr lang="en-US" sz="2800" dirty="0">
                <a:solidFill>
                  <a:srgbClr val="FFFF6D"/>
                </a:solidFill>
                <a:effectLst>
                  <a:outerShdw blurRad="38100" dist="38100" dir="2700000" algn="tl">
                    <a:srgbClr val="000000"/>
                  </a:outerShdw>
                </a:effectLst>
              </a:rPr>
              <a:t>(512) 239-4671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42350" cy="1219200"/>
          </a:xfrm>
        </p:spPr>
        <p:txBody>
          <a:bodyPr/>
          <a:lstStyle/>
          <a:p>
            <a:r>
              <a:rPr lang="en-US" sz="3600" dirty="0">
                <a:solidFill>
                  <a:srgbClr val="FFFF00"/>
                </a:solidFill>
                <a:latin typeface="Arial" pitchFamily="34" charset="0"/>
                <a:cs typeface="Arial" pitchFamily="34" charset="0"/>
              </a:rPr>
              <a:t>Proposed Changes from Existing Permit</a:t>
            </a:r>
          </a:p>
        </p:txBody>
      </p:sp>
      <p:sp>
        <p:nvSpPr>
          <p:cNvPr id="3" name="Content Placeholder 2"/>
          <p:cNvSpPr>
            <a:spLocks noGrp="1"/>
          </p:cNvSpPr>
          <p:nvPr>
            <p:ph idx="1"/>
          </p:nvPr>
        </p:nvSpPr>
        <p:spPr>
          <a:xfrm>
            <a:off x="355098" y="1295400"/>
            <a:ext cx="8969376" cy="5410200"/>
          </a:xfrm>
          <a:ln>
            <a:noFill/>
          </a:ln>
        </p:spPr>
        <p:txBody>
          <a:bodyPr/>
          <a:lstStyle/>
          <a:p>
            <a:pPr marL="514350" indent="-514350" algn="l">
              <a:buFont typeface="Wingdings" pitchFamily="2" charset="2"/>
              <a:buChar char="Ø"/>
            </a:pPr>
            <a:r>
              <a:rPr lang="en-US" sz="2900" dirty="0">
                <a:solidFill>
                  <a:srgbClr val="FFFFFF"/>
                </a:solidFill>
                <a:latin typeface="Arial" pitchFamily="34" charset="0"/>
                <a:cs typeface="Arial" pitchFamily="34" charset="0"/>
              </a:rPr>
              <a:t>EPA Electronic Reporting Rule (40 CFR Part 127):</a:t>
            </a:r>
          </a:p>
          <a:p>
            <a:pPr marL="514350" indent="-514350" algn="l">
              <a:buFont typeface="Wingdings" pitchFamily="2" charset="2"/>
              <a:buChar char="Ø"/>
            </a:pPr>
            <a:endParaRPr lang="en-US" sz="1000" dirty="0">
              <a:solidFill>
                <a:srgbClr val="FFFFFF"/>
              </a:solidFill>
              <a:latin typeface="Arial" pitchFamily="34" charset="0"/>
              <a:cs typeface="Arial" pitchFamily="34" charset="0"/>
            </a:endParaRPr>
          </a:p>
          <a:p>
            <a:pPr marL="800100" lvl="1" indent="-377825">
              <a:buFont typeface="Arial" pitchFamily="34" charset="0"/>
              <a:buChar char="•"/>
            </a:pPr>
            <a:r>
              <a:rPr lang="en-US" sz="2800" dirty="0">
                <a:solidFill>
                  <a:srgbClr val="FFFFFF"/>
                </a:solidFill>
                <a:latin typeface="Arial" pitchFamily="34" charset="0"/>
                <a:cs typeface="Arial" pitchFamily="34" charset="0"/>
              </a:rPr>
              <a:t>Starting December 21, 2020, all Notices Of Intent (NOI), Notices Of Termination (NOT), and Low Rainfall Erosivity Waivers (LREW) must be filed electronically.</a:t>
            </a:r>
          </a:p>
          <a:p>
            <a:pPr marL="800100" lvl="1" indent="-377825">
              <a:buFont typeface="Arial" pitchFamily="34" charset="0"/>
              <a:buChar char="•"/>
            </a:pPr>
            <a:endParaRPr lang="en-US" sz="800" dirty="0">
              <a:solidFill>
                <a:srgbClr val="FFFFFF"/>
              </a:solidFill>
              <a:latin typeface="Arial" pitchFamily="34" charset="0"/>
              <a:cs typeface="Arial" pitchFamily="34" charset="0"/>
            </a:endParaRPr>
          </a:p>
          <a:p>
            <a:pPr marL="879475" lvl="1" indent="-457200">
              <a:buFont typeface="Arial" panose="020B0604020202020204" pitchFamily="34" charset="0"/>
              <a:buChar char="•"/>
            </a:pPr>
            <a:r>
              <a:rPr lang="en-US" sz="2800" dirty="0">
                <a:solidFill>
                  <a:srgbClr val="FFFFFF"/>
                </a:solidFill>
                <a:latin typeface="Arial" pitchFamily="34" charset="0"/>
                <a:cs typeface="Arial" pitchFamily="34" charset="0"/>
              </a:rPr>
              <a:t>Waiver Option will be available for certain reasons, such as; religious beliefs, no internet access, and others.</a:t>
            </a:r>
          </a:p>
          <a:p>
            <a:pPr marL="879475" lvl="1" indent="-457200">
              <a:buFont typeface="Arial" panose="020B0604020202020204" pitchFamily="34" charset="0"/>
              <a:buChar char="•"/>
            </a:pPr>
            <a:endParaRPr lang="en-US" sz="1600" dirty="0">
              <a:solidFill>
                <a:srgbClr val="FFFFFF"/>
              </a:solidFill>
              <a:latin typeface="Arial" pitchFamily="34" charset="0"/>
              <a:cs typeface="Arial" pitchFamily="34" charset="0"/>
            </a:endParaRPr>
          </a:p>
          <a:p>
            <a:pPr marL="360045" lvl="1" indent="-360045">
              <a:buClr>
                <a:schemeClr val="bg1"/>
              </a:buClr>
              <a:buSzPct val="80000"/>
              <a:buFont typeface="Wingdings" pitchFamily="2" charset="2"/>
              <a:buChar char="Ø"/>
              <a:defRPr/>
            </a:pPr>
            <a:r>
              <a:rPr lang="en-US" sz="2800" dirty="0">
                <a:solidFill>
                  <a:schemeClr val="bg1"/>
                </a:solidFill>
              </a:rPr>
              <a:t>Final rule available at EPA website:</a:t>
            </a:r>
          </a:p>
          <a:p>
            <a:pPr marL="366713" lvl="1" indent="0">
              <a:buClr>
                <a:schemeClr val="bg1"/>
              </a:buClr>
              <a:buSzPct val="80000"/>
              <a:buNone/>
              <a:defRPr/>
            </a:pPr>
            <a:r>
              <a:rPr lang="en-US" sz="2400" i="1" dirty="0">
                <a:solidFill>
                  <a:schemeClr val="accent1">
                    <a:lumMod val="90000"/>
                  </a:schemeClr>
                </a:solidFill>
                <a:latin typeface="Arial" panose="020B0604020202020204" pitchFamily="34" charset="0"/>
                <a:cs typeface="Arial" panose="020B0604020202020204" pitchFamily="34" charset="0"/>
              </a:rPr>
              <a:t>http://www2.epa.gov/compliance/proposed-npdes-   electronic-reporting-rule</a:t>
            </a:r>
          </a:p>
          <a:p>
            <a:pPr marL="879475" lvl="1" indent="-457200">
              <a:buFont typeface="Arial" panose="020B0604020202020204" pitchFamily="34" charset="0"/>
              <a:buChar char="•"/>
            </a:pPr>
            <a:endParaRPr lang="en-US" sz="2800" dirty="0">
              <a:solidFill>
                <a:srgbClr val="FFFFFF"/>
              </a:solidFill>
              <a:latin typeface="Arial" pitchFamily="34" charset="0"/>
              <a:cs typeface="Arial" pitchFamily="34" charset="0"/>
            </a:endParaRPr>
          </a:p>
        </p:txBody>
      </p:sp>
      <p:sp>
        <p:nvSpPr>
          <p:cNvPr id="4" name="TextBox 3"/>
          <p:cNvSpPr txBox="1"/>
          <p:nvPr/>
        </p:nvSpPr>
        <p:spPr>
          <a:xfrm>
            <a:off x="5867400" y="2590800"/>
            <a:ext cx="184731" cy="738664"/>
          </a:xfrm>
          <a:prstGeom prst="rect">
            <a:avLst/>
          </a:prstGeom>
          <a:noFill/>
        </p:spPr>
        <p:txBody>
          <a:bodyPr wrap="none" rtlCol="0">
            <a:spAutoFit/>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a:t>
            </a:r>
          </a:p>
        </p:txBody>
      </p:sp>
      <p:sp>
        <p:nvSpPr>
          <p:cNvPr id="3" name="Content Placeholder 2"/>
          <p:cNvSpPr>
            <a:spLocks noGrp="1"/>
          </p:cNvSpPr>
          <p:nvPr>
            <p:ph idx="1"/>
          </p:nvPr>
        </p:nvSpPr>
        <p:spPr>
          <a:xfrm>
            <a:off x="457200" y="1295400"/>
            <a:ext cx="8763000" cy="5029200"/>
          </a:xfrm>
          <a:ln>
            <a:noFill/>
          </a:ln>
        </p:spPr>
        <p:txBody>
          <a:bodyPr/>
          <a:lstStyle/>
          <a:p>
            <a:pPr marL="514350" indent="-514350" algn="l">
              <a:buFont typeface="Wingdings" pitchFamily="2" charset="2"/>
              <a:buChar char="Ø"/>
            </a:pPr>
            <a:r>
              <a:rPr lang="en-US" sz="2900" dirty="0">
                <a:solidFill>
                  <a:srgbClr val="FFFFFF"/>
                </a:solidFill>
                <a:latin typeface="Arial" pitchFamily="34" charset="0"/>
                <a:cs typeface="Arial" pitchFamily="34" charset="0"/>
              </a:rPr>
              <a:t>EPA Electronic Reporting Rule:</a:t>
            </a:r>
          </a:p>
          <a:p>
            <a:pPr marL="514350" indent="-514350" algn="l">
              <a:buFont typeface="Wingdings" pitchFamily="2" charset="2"/>
              <a:buChar char="Ø"/>
            </a:pPr>
            <a:endParaRPr lang="en-US" sz="1000" dirty="0">
              <a:solidFill>
                <a:srgbClr val="FFFFFF"/>
              </a:solidFill>
              <a:latin typeface="Arial" pitchFamily="34" charset="0"/>
              <a:cs typeface="Arial" pitchFamily="34" charset="0"/>
            </a:endParaRPr>
          </a:p>
          <a:p>
            <a:pPr marL="800100" lvl="1" indent="-377825">
              <a:buFont typeface="Arial" pitchFamily="34" charset="0"/>
              <a:buChar char="•"/>
            </a:pPr>
            <a:endParaRPr lang="en-US" sz="1000" dirty="0">
              <a:solidFill>
                <a:srgbClr val="FFFFFF"/>
              </a:solidFill>
              <a:latin typeface="Arial" pitchFamily="34" charset="0"/>
              <a:cs typeface="Arial" pitchFamily="34" charset="0"/>
            </a:endParaRPr>
          </a:p>
          <a:p>
            <a:pPr marL="879475" lvl="1" indent="-457200">
              <a:buFont typeface="Arial" panose="020B0604020202020204" pitchFamily="34" charset="0"/>
              <a:buChar char="•"/>
            </a:pPr>
            <a:r>
              <a:rPr lang="en-US" sz="2800" dirty="0">
                <a:solidFill>
                  <a:srgbClr val="FFFFFF"/>
                </a:solidFill>
                <a:latin typeface="Arial" pitchFamily="34" charset="0"/>
                <a:cs typeface="Arial" pitchFamily="34" charset="0"/>
              </a:rPr>
              <a:t>Add clarification for the use of paper or electronic NOIs, NOTs, and LREWs and a statement of the date when e-filing commences. </a:t>
            </a:r>
          </a:p>
          <a:p>
            <a:pPr marL="1301750" lvl="2" indent="-457200">
              <a:buFont typeface="Courier New" panose="02070309020205020404" pitchFamily="49" charset="0"/>
              <a:buChar char="o"/>
            </a:pPr>
            <a:r>
              <a:rPr lang="en-US" sz="2800" dirty="0">
                <a:solidFill>
                  <a:srgbClr val="FFFFFF"/>
                </a:solidFill>
                <a:latin typeface="Arial" pitchFamily="34" charset="0"/>
                <a:cs typeface="Arial" pitchFamily="34" charset="0"/>
              </a:rPr>
              <a:t>TCEQ will require electronic submittal of all NOIs, NOTs, and LREWs as of March 5, 2018.</a:t>
            </a:r>
          </a:p>
          <a:p>
            <a:pPr marL="879475" lvl="1" indent="-457200">
              <a:buFont typeface="Arial" panose="020B0604020202020204" pitchFamily="34" charset="0"/>
              <a:buChar char="•"/>
            </a:pPr>
            <a:endParaRPr lang="en-US" sz="800" dirty="0">
              <a:solidFill>
                <a:srgbClr val="FFFFFF"/>
              </a:solidFill>
              <a:latin typeface="Arial" pitchFamily="34" charset="0"/>
              <a:cs typeface="Arial" pitchFamily="34" charset="0"/>
            </a:endParaRPr>
          </a:p>
        </p:txBody>
      </p:sp>
      <p:sp>
        <p:nvSpPr>
          <p:cNvPr id="4" name="TextBox 3"/>
          <p:cNvSpPr txBox="1"/>
          <p:nvPr/>
        </p:nvSpPr>
        <p:spPr>
          <a:xfrm>
            <a:off x="5867400" y="2590800"/>
            <a:ext cx="184731" cy="738664"/>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8518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57200" y="1676400"/>
            <a:ext cx="8642350" cy="4876800"/>
          </a:xfrm>
        </p:spPr>
        <p:txBody>
          <a:bodyPr/>
          <a:lstStyle/>
          <a:p>
            <a:pPr marL="457200" lvl="1" indent="-457200" defTabSz="457200">
              <a:buFont typeface="Wingdings" panose="05000000000000000000"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Arial" pitchFamily="34" charset="0"/>
              <a:buChar char="•"/>
            </a:pPr>
            <a:endParaRPr lang="en-US" dirty="0"/>
          </a:p>
        </p:txBody>
      </p:sp>
      <p:sp>
        <p:nvSpPr>
          <p:cNvPr id="6" name="Rectangle 5"/>
          <p:cNvSpPr/>
          <p:nvPr/>
        </p:nvSpPr>
        <p:spPr>
          <a:xfrm>
            <a:off x="609600" y="1752600"/>
            <a:ext cx="8305800" cy="3945696"/>
          </a:xfrm>
          <a:prstGeom prst="rect">
            <a:avLst/>
          </a:prstGeom>
        </p:spPr>
        <p:txBody>
          <a:bodyPr wrap="square">
            <a:spAutoFit/>
          </a:bodyPr>
          <a:lstStyle/>
          <a:p>
            <a:pPr marL="457200" indent="-457200" algn="l">
              <a:buFont typeface="Arial" panose="020B0604020202020204" pitchFamily="34" charset="0"/>
              <a:buChar char="•"/>
              <a:tabLst>
                <a:tab pos="457200" algn="l"/>
              </a:tabLst>
            </a:pPr>
            <a:r>
              <a:rPr lang="en-US" sz="2800" kern="0" dirty="0">
                <a:solidFill>
                  <a:srgbClr val="FFFFFF"/>
                </a:solidFill>
                <a:latin typeface="Arial" pitchFamily="34" charset="0"/>
                <a:cs typeface="Arial" pitchFamily="34" charset="0"/>
              </a:rPr>
              <a:t>Incorporate 2014 &amp; 2015 Amendments to 40 CFR 450 (ELGs) into the CGP</a:t>
            </a:r>
          </a:p>
          <a:p>
            <a:pPr algn="l"/>
            <a:r>
              <a:rPr lang="en-US" sz="2800" kern="0" dirty="0">
                <a:solidFill>
                  <a:srgbClr val="FFFFFF"/>
                </a:solidFill>
                <a:latin typeface="Arial" pitchFamily="34" charset="0"/>
                <a:cs typeface="Arial" pitchFamily="34" charset="0"/>
              </a:rPr>
              <a:t>  </a:t>
            </a:r>
          </a:p>
          <a:p>
            <a:pPr marL="912813" lvl="1" indent="-457200" algn="l">
              <a:buFont typeface="Arial" panose="020B0604020202020204" pitchFamily="34" charset="0"/>
              <a:buChar char="•"/>
            </a:pPr>
            <a:r>
              <a:rPr lang="en-US" sz="2800" kern="0" dirty="0">
                <a:solidFill>
                  <a:srgbClr val="FFFFFF"/>
                </a:solidFill>
                <a:latin typeface="Arial" pitchFamily="34" charset="0"/>
                <a:cs typeface="Arial" pitchFamily="34" charset="0"/>
              </a:rPr>
              <a:t>Add the definition of “Infeasible.” </a:t>
            </a:r>
          </a:p>
          <a:p>
            <a:pPr marL="1370013" lvl="2" indent="-457200" algn="l">
              <a:buFont typeface="Courier New" panose="02070309020205020404" pitchFamily="49" charset="0"/>
              <a:buChar char="o"/>
            </a:pPr>
            <a:r>
              <a:rPr lang="en-US" sz="2400" kern="0" dirty="0">
                <a:solidFill>
                  <a:srgbClr val="FFFFFF"/>
                </a:solidFill>
                <a:latin typeface="Arial" pitchFamily="34" charset="0"/>
                <a:cs typeface="Arial" pitchFamily="34" charset="0"/>
              </a:rPr>
              <a:t>§450.11 (b) - Definition of “infeasible.” (Not technologically possible or economically achievable in light of best industry practices.)</a:t>
            </a:r>
          </a:p>
          <a:p>
            <a:pPr marL="457200" indent="-457200" algn="l">
              <a:buFont typeface="Wingdings" panose="05000000000000000000" pitchFamily="2" charset="2"/>
              <a:buChar char="Ø"/>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57200" y="1676400"/>
            <a:ext cx="8642350" cy="4876800"/>
          </a:xfrm>
        </p:spPr>
        <p:txBody>
          <a:bodyPr/>
          <a:lstStyle/>
          <a:p>
            <a:pPr marL="457200" lvl="1" indent="-457200" defTabSz="457200">
              <a:buFont typeface="Wingdings" panose="05000000000000000000"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Arial" pitchFamily="34" charset="0"/>
              <a:buChar char="•"/>
            </a:pPr>
            <a:endParaRPr lang="en-US" dirty="0"/>
          </a:p>
        </p:txBody>
      </p:sp>
      <p:sp>
        <p:nvSpPr>
          <p:cNvPr id="6" name="Rectangle 5"/>
          <p:cNvSpPr/>
          <p:nvPr/>
        </p:nvSpPr>
        <p:spPr>
          <a:xfrm>
            <a:off x="609600" y="1600200"/>
            <a:ext cx="8305800" cy="4795159"/>
          </a:xfrm>
          <a:prstGeom prst="rect">
            <a:avLst/>
          </a:prstGeom>
        </p:spPr>
        <p:txBody>
          <a:bodyPr wrap="square">
            <a:spAutoFit/>
          </a:bodyPr>
          <a:lstStyle/>
          <a:p>
            <a:pPr marL="457200" indent="-457200" algn="l">
              <a:buFont typeface="Arial" panose="020B0604020202020204" pitchFamily="34" charset="0"/>
              <a:buChar char="•"/>
              <a:tabLst>
                <a:tab pos="457200" algn="l"/>
              </a:tabLst>
            </a:pPr>
            <a:r>
              <a:rPr lang="en-US" sz="2800" kern="0" dirty="0">
                <a:solidFill>
                  <a:srgbClr val="FFFFFF"/>
                </a:solidFill>
                <a:latin typeface="Arial" pitchFamily="34" charset="0"/>
                <a:cs typeface="Arial" pitchFamily="34" charset="0"/>
              </a:rPr>
              <a:t>Incorporate 2014 &amp; 2015 Amendments to 40 CFR 450 (ELGs) into the CGP</a:t>
            </a:r>
          </a:p>
          <a:p>
            <a:pPr marL="912813" lvl="1" indent="-457200" algn="l">
              <a:buFont typeface="Courier New" panose="02070309020205020404" pitchFamily="49" charset="0"/>
              <a:buChar char="o"/>
              <a:tabLst>
                <a:tab pos="457200" algn="l"/>
              </a:tabLst>
            </a:pPr>
            <a:r>
              <a:rPr lang="fr-FR" sz="2400" kern="0" dirty="0">
                <a:solidFill>
                  <a:srgbClr val="FFFFFF"/>
                </a:solidFill>
                <a:latin typeface="Arial" pitchFamily="34" charset="0"/>
                <a:cs typeface="Arial" pitchFamily="34" charset="0"/>
              </a:rPr>
              <a:t>	§450.21 (a)(1) – (Control volume, </a:t>
            </a:r>
            <a:r>
              <a:rPr lang="fr-FR" sz="2400" kern="0" dirty="0" err="1">
                <a:solidFill>
                  <a:srgbClr val="FFFFFF"/>
                </a:solidFill>
                <a:latin typeface="Arial" pitchFamily="34" charset="0"/>
                <a:cs typeface="Arial" pitchFamily="34" charset="0"/>
              </a:rPr>
              <a:t>velocity</a:t>
            </a:r>
            <a:r>
              <a:rPr lang="fr-FR" sz="2400" kern="0" dirty="0">
                <a:solidFill>
                  <a:srgbClr val="FFFFFF"/>
                </a:solidFill>
                <a:latin typeface="Arial" pitchFamily="34" charset="0"/>
                <a:cs typeface="Arial" pitchFamily="34" charset="0"/>
              </a:rPr>
              <a:t>, and </a:t>
            </a:r>
            <a:r>
              <a:rPr lang="fr-FR" sz="2400" kern="0" dirty="0" err="1">
                <a:solidFill>
                  <a:srgbClr val="FFFFFF"/>
                </a:solidFill>
                <a:latin typeface="Arial" pitchFamily="34" charset="0"/>
                <a:cs typeface="Arial" pitchFamily="34" charset="0"/>
              </a:rPr>
              <a:t>erosion</a:t>
            </a:r>
            <a:r>
              <a:rPr lang="fr-FR" sz="2400" kern="0" dirty="0">
                <a:solidFill>
                  <a:srgbClr val="FFFFFF"/>
                </a:solidFill>
                <a:latin typeface="Arial" pitchFamily="34" charset="0"/>
                <a:cs typeface="Arial" pitchFamily="34" charset="0"/>
              </a:rPr>
              <a:t>)  </a:t>
            </a:r>
            <a:r>
              <a:rPr lang="fr-FR" sz="2400" kern="0" dirty="0" err="1">
                <a:solidFill>
                  <a:srgbClr val="FFFFFF"/>
                </a:solidFill>
                <a:latin typeface="Arial" pitchFamily="34" charset="0"/>
                <a:cs typeface="Arial" pitchFamily="34" charset="0"/>
              </a:rPr>
              <a:t>Minimize</a:t>
            </a:r>
            <a:r>
              <a:rPr lang="fr-FR" sz="2400" kern="0" dirty="0">
                <a:solidFill>
                  <a:srgbClr val="FFFFFF"/>
                </a:solidFill>
                <a:latin typeface="Arial" pitchFamily="34" charset="0"/>
                <a:cs typeface="Arial" pitchFamily="34" charset="0"/>
              </a:rPr>
              <a:t> </a:t>
            </a:r>
            <a:r>
              <a:rPr lang="fr-FR" sz="2400" kern="0" dirty="0" err="1">
                <a:solidFill>
                  <a:srgbClr val="FFFFFF"/>
                </a:solidFill>
                <a:latin typeface="Arial" pitchFamily="34" charset="0"/>
                <a:cs typeface="Arial" pitchFamily="34" charset="0"/>
              </a:rPr>
              <a:t>pollutants</a:t>
            </a:r>
            <a:r>
              <a:rPr lang="fr-FR" sz="2400" kern="0" dirty="0">
                <a:solidFill>
                  <a:srgbClr val="FFFFFF"/>
                </a:solidFill>
                <a:latin typeface="Arial" pitchFamily="34" charset="0"/>
                <a:cs typeface="Arial" pitchFamily="34" charset="0"/>
              </a:rPr>
              <a:t> in </a:t>
            </a:r>
            <a:r>
              <a:rPr lang="fr-FR" sz="2400" kern="0" dirty="0" err="1">
                <a:solidFill>
                  <a:srgbClr val="FFFFFF"/>
                </a:solidFill>
                <a:latin typeface="Arial" pitchFamily="34" charset="0"/>
                <a:cs typeface="Arial" pitchFamily="34" charset="0"/>
              </a:rPr>
              <a:t>discharges</a:t>
            </a:r>
            <a:r>
              <a:rPr lang="fr-FR" sz="2400" kern="0" dirty="0">
                <a:solidFill>
                  <a:srgbClr val="FFFFFF"/>
                </a:solidFill>
                <a:latin typeface="Arial" pitchFamily="34" charset="0"/>
                <a:cs typeface="Arial" pitchFamily="34" charset="0"/>
              </a:rPr>
              <a:t>.</a:t>
            </a:r>
          </a:p>
          <a:p>
            <a:pPr lvl="1" indent="0" algn="l">
              <a:tabLst>
                <a:tab pos="457200" algn="l"/>
              </a:tabLst>
            </a:pPr>
            <a:endParaRPr lang="fr-FR"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r>
              <a:rPr lang="en-US" sz="2400" kern="0" dirty="0">
                <a:solidFill>
                  <a:srgbClr val="FFFFFF"/>
                </a:solidFill>
                <a:latin typeface="Arial" pitchFamily="34" charset="0"/>
                <a:cs typeface="Arial" pitchFamily="34" charset="0"/>
              </a:rPr>
              <a:t>	§450.21 (a)(2) - Minimize channel and streambank erosion and scour in the immediate vicinity of discharge points.</a:t>
            </a:r>
          </a:p>
          <a:p>
            <a:pPr lvl="1" indent="0" algn="l">
              <a:tabLst>
                <a:tab pos="457200" algn="l"/>
              </a:tabLst>
            </a:pPr>
            <a:endParaRPr lang="en-US"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r>
              <a:rPr lang="en-US" sz="2400" kern="0" dirty="0">
                <a:solidFill>
                  <a:srgbClr val="FFFFFF"/>
                </a:solidFill>
                <a:latin typeface="Arial" pitchFamily="34" charset="0"/>
                <a:cs typeface="Arial" pitchFamily="34" charset="0"/>
              </a:rPr>
              <a:t>	§450.21 (a)(6) - Replace “surface waters” with “Waters of the U.S. (CGP – Surface water in the state); Maximize stormwater infiltration to reduce pollutant discharges, unless infeasible.</a:t>
            </a:r>
            <a:endParaRPr lang="en-US" dirty="0"/>
          </a:p>
        </p:txBody>
      </p:sp>
    </p:spTree>
    <p:extLst>
      <p:ext uri="{BB962C8B-B14F-4D97-AF65-F5344CB8AC3E}">
        <p14:creationId xmlns:p14="http://schemas.microsoft.com/office/powerpoint/2010/main" val="4030876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57200" y="1676400"/>
            <a:ext cx="8642350" cy="4876800"/>
          </a:xfrm>
        </p:spPr>
        <p:txBody>
          <a:bodyPr/>
          <a:lstStyle/>
          <a:p>
            <a:pPr marL="457200" lvl="1" indent="-457200" defTabSz="457200">
              <a:buFont typeface="Wingdings" panose="05000000000000000000"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Arial" pitchFamily="34" charset="0"/>
              <a:buChar char="•"/>
            </a:pPr>
            <a:endParaRPr lang="en-US" dirty="0"/>
          </a:p>
        </p:txBody>
      </p:sp>
      <p:sp>
        <p:nvSpPr>
          <p:cNvPr id="6" name="Rectangle 5"/>
          <p:cNvSpPr/>
          <p:nvPr/>
        </p:nvSpPr>
        <p:spPr>
          <a:xfrm>
            <a:off x="609600" y="1676400"/>
            <a:ext cx="8305800" cy="3982629"/>
          </a:xfrm>
          <a:prstGeom prst="rect">
            <a:avLst/>
          </a:prstGeom>
        </p:spPr>
        <p:txBody>
          <a:bodyPr wrap="square">
            <a:spAutoFit/>
          </a:bodyPr>
          <a:lstStyle/>
          <a:p>
            <a:pPr marL="457200" indent="-457200" algn="l">
              <a:buFont typeface="Arial" panose="020B0604020202020204" pitchFamily="34" charset="0"/>
              <a:buChar char="•"/>
              <a:tabLst>
                <a:tab pos="457200" algn="l"/>
              </a:tabLst>
            </a:pPr>
            <a:r>
              <a:rPr lang="en-US" sz="2800" kern="0" dirty="0">
                <a:solidFill>
                  <a:srgbClr val="FFFFFF"/>
                </a:solidFill>
                <a:latin typeface="Arial" pitchFamily="34" charset="0"/>
                <a:cs typeface="Arial" pitchFamily="34" charset="0"/>
              </a:rPr>
              <a:t>Incorporate 2014 &amp; 2015 Amendments to 40 CFR 450 (ELGs) into the CGP (cont’d). </a:t>
            </a:r>
          </a:p>
          <a:p>
            <a:pPr marL="912813" lvl="1" indent="-457200" algn="l">
              <a:buFont typeface="Courier New" panose="02070309020205020404" pitchFamily="49" charset="0"/>
              <a:buChar char="o"/>
              <a:tabLst>
                <a:tab pos="457200" algn="l"/>
              </a:tabLst>
            </a:pPr>
            <a:endParaRPr lang="en-US"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r>
              <a:rPr lang="en-US" sz="2400" kern="0" dirty="0">
                <a:solidFill>
                  <a:srgbClr val="FFFFFF"/>
                </a:solidFill>
                <a:latin typeface="Arial" pitchFamily="34" charset="0"/>
                <a:cs typeface="Arial" pitchFamily="34" charset="0"/>
              </a:rPr>
              <a:t>	§450.21 (a)(7) – Minimizing soil compaction not required where the intended function of a specific area dictates that it compacted.</a:t>
            </a:r>
          </a:p>
          <a:p>
            <a:pPr marL="912813" lvl="1" indent="-457200" algn="l">
              <a:buFont typeface="Courier New" panose="02070309020205020404" pitchFamily="49" charset="0"/>
              <a:buChar char="o"/>
              <a:tabLst>
                <a:tab pos="457200" algn="l"/>
              </a:tabLst>
            </a:pPr>
            <a:endParaRPr lang="fr-FR"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r>
              <a:rPr lang="en-US" sz="2400" kern="0" dirty="0">
                <a:solidFill>
                  <a:srgbClr val="FFFFFF"/>
                </a:solidFill>
                <a:latin typeface="Arial" pitchFamily="34" charset="0"/>
                <a:cs typeface="Arial" pitchFamily="34" charset="0"/>
              </a:rPr>
              <a:t>	§450.21 (a)(8) – Preserve topsoil, unless infeasible.  Preserving topsoil is not required where the intended function of a specific area of a site dictates that the topsoil be disturbed or removed.</a:t>
            </a:r>
            <a:endParaRPr lang="en-US" sz="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8272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57200" y="1676400"/>
            <a:ext cx="8642350" cy="4876800"/>
          </a:xfrm>
        </p:spPr>
        <p:txBody>
          <a:bodyPr/>
          <a:lstStyle/>
          <a:p>
            <a:pPr marL="457200" lvl="1" indent="-457200" defTabSz="457200">
              <a:buFont typeface="Wingdings" panose="05000000000000000000"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Arial" pitchFamily="34" charset="0"/>
              <a:buChar char="•"/>
            </a:pPr>
            <a:endParaRPr lang="en-US" dirty="0"/>
          </a:p>
        </p:txBody>
      </p:sp>
      <p:sp>
        <p:nvSpPr>
          <p:cNvPr id="6" name="Rectangle 5"/>
          <p:cNvSpPr/>
          <p:nvPr/>
        </p:nvSpPr>
        <p:spPr>
          <a:xfrm>
            <a:off x="609600" y="1752600"/>
            <a:ext cx="8305800" cy="3908762"/>
          </a:xfrm>
          <a:prstGeom prst="rect">
            <a:avLst/>
          </a:prstGeom>
        </p:spPr>
        <p:txBody>
          <a:bodyPr wrap="square">
            <a:spAutoFit/>
          </a:bodyPr>
          <a:lstStyle/>
          <a:p>
            <a:pPr marL="457200" indent="-457200" algn="l">
              <a:buFont typeface="Arial" panose="020B0604020202020204" pitchFamily="34" charset="0"/>
              <a:buChar char="•"/>
              <a:tabLst>
                <a:tab pos="457200" algn="l"/>
              </a:tabLst>
            </a:pPr>
            <a:r>
              <a:rPr lang="en-US" sz="2800" kern="0" dirty="0">
                <a:solidFill>
                  <a:srgbClr val="FFFFFF"/>
                </a:solidFill>
                <a:latin typeface="Arial" pitchFamily="34" charset="0"/>
                <a:cs typeface="Arial" pitchFamily="34" charset="0"/>
              </a:rPr>
              <a:t>Incorporate 2014 &amp; 2015 Amendments to 40 CFR 450 (ELGs) into the CGP (cont’d). </a:t>
            </a:r>
          </a:p>
          <a:p>
            <a:pPr marL="912813" lvl="1" indent="-457200" algn="l">
              <a:buFont typeface="Courier New" panose="02070309020205020404" pitchFamily="49" charset="0"/>
              <a:buChar char="o"/>
              <a:tabLst>
                <a:tab pos="457200" algn="l"/>
              </a:tabLst>
            </a:pPr>
            <a:endParaRPr lang="en-US"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endParaRPr lang="fr-FR" sz="800" kern="0" dirty="0">
              <a:solidFill>
                <a:srgbClr val="FFFFFF"/>
              </a:solidFill>
              <a:latin typeface="Arial" pitchFamily="34" charset="0"/>
              <a:cs typeface="Arial" pitchFamily="34" charset="0"/>
            </a:endParaRPr>
          </a:p>
          <a:p>
            <a:pPr marL="912813" lvl="1" indent="-457200" algn="l">
              <a:buFont typeface="Courier New" panose="02070309020205020404" pitchFamily="49" charset="0"/>
              <a:buChar char="o"/>
              <a:tabLst>
                <a:tab pos="457200" algn="l"/>
              </a:tabLst>
            </a:pPr>
            <a:r>
              <a:rPr lang="en-US" sz="2400" kern="0" dirty="0">
                <a:solidFill>
                  <a:srgbClr val="FFFFFF"/>
                </a:solidFill>
                <a:latin typeface="Arial" pitchFamily="34" charset="0"/>
                <a:cs typeface="Arial" pitchFamily="34" charset="0"/>
              </a:rPr>
              <a:t>	§450.21 (b) – (Stabilization in arid, semi-arid, and drought-stricken areas) Stabilization must be completed within a period of time as specified by the permitting authority.  In limited circumstances, stabilization may not be required if the intended function of a specific area of the site necessitates that it remain disturbed.</a:t>
            </a:r>
            <a:endParaRPr lang="en-US" sz="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4233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57200" y="1676400"/>
            <a:ext cx="8642350" cy="4876800"/>
          </a:xfrm>
        </p:spPr>
        <p:txBody>
          <a:bodyPr/>
          <a:lstStyle/>
          <a:p>
            <a:pPr marL="457200" lvl="1" indent="-457200" defTabSz="457200">
              <a:buFont typeface="Wingdings" panose="05000000000000000000"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Wingdings" pitchFamily="2" charset="2"/>
              <a:buChar char="Ø"/>
            </a:pPr>
            <a:endParaRPr lang="en-US" sz="2800" dirty="0">
              <a:solidFill>
                <a:srgbClr val="FFFFFF"/>
              </a:solidFill>
            </a:endParaRPr>
          </a:p>
          <a:p>
            <a:pPr marL="514350" indent="-514350" algn="l">
              <a:buFont typeface="Arial" pitchFamily="34" charset="0"/>
              <a:buChar char="•"/>
            </a:pPr>
            <a:endParaRPr lang="en-US" dirty="0"/>
          </a:p>
        </p:txBody>
      </p:sp>
      <p:sp>
        <p:nvSpPr>
          <p:cNvPr id="6" name="Rectangle 5"/>
          <p:cNvSpPr/>
          <p:nvPr/>
        </p:nvSpPr>
        <p:spPr>
          <a:xfrm>
            <a:off x="609600" y="1600200"/>
            <a:ext cx="8305800" cy="5373779"/>
          </a:xfrm>
          <a:prstGeom prst="rect">
            <a:avLst/>
          </a:prstGeom>
        </p:spPr>
        <p:txBody>
          <a:bodyPr wrap="square">
            <a:spAutoFit/>
          </a:bodyPr>
          <a:lstStyle/>
          <a:p>
            <a:pPr marL="457200" indent="-457200" algn="l">
              <a:buFont typeface="Wingdings" panose="05000000000000000000" pitchFamily="2" charset="2"/>
              <a:buChar char="Ø"/>
            </a:pPr>
            <a:r>
              <a:rPr lang="en-US" sz="2800" kern="0" dirty="0">
                <a:solidFill>
                  <a:srgbClr val="FFFFFF"/>
                </a:solidFill>
                <a:latin typeface="Arial" pitchFamily="34" charset="0"/>
                <a:cs typeface="Arial" pitchFamily="34" charset="0"/>
              </a:rPr>
              <a:t>Add the definition of “Low Rainfall Erosivity Waiver (LREW)” form </a:t>
            </a:r>
          </a:p>
          <a:p>
            <a:pPr marL="457200" indent="-457200" algn="l">
              <a:buFont typeface="Wingdings" panose="05000000000000000000" pitchFamily="2" charset="2"/>
              <a:buChar char="Ø"/>
            </a:pPr>
            <a:endParaRPr lang="en-US" sz="1000" kern="0" dirty="0">
              <a:solidFill>
                <a:srgbClr val="FFFFFF"/>
              </a:solidFill>
              <a:latin typeface="Arial" pitchFamily="34" charset="0"/>
              <a:cs typeface="Arial" pitchFamily="34" charset="0"/>
            </a:endParaRPr>
          </a:p>
          <a:p>
            <a:pPr marL="457200" indent="-457200" algn="l">
              <a:buFont typeface="Wingdings" panose="05000000000000000000" pitchFamily="2" charset="2"/>
              <a:buChar char="Ø"/>
            </a:pPr>
            <a:r>
              <a:rPr lang="en-US" sz="2800" kern="0" dirty="0">
                <a:solidFill>
                  <a:srgbClr val="FFFFFF"/>
                </a:solidFill>
                <a:latin typeface="Arial" pitchFamily="34" charset="0"/>
                <a:cs typeface="Arial" pitchFamily="34" charset="0"/>
              </a:rPr>
              <a:t>Revise the definition of Construction Activity to clearly capture “other construction-related activities” (i.e., soil disturbance that can occur from stockpiling of fill material and demolition) </a:t>
            </a:r>
          </a:p>
          <a:p>
            <a:pPr marL="457200" indent="-457200" algn="l">
              <a:buFont typeface="Wingdings" panose="05000000000000000000" pitchFamily="2" charset="2"/>
              <a:buChar char="Ø"/>
            </a:pPr>
            <a:endParaRPr lang="en-US" sz="1000" kern="0" dirty="0">
              <a:solidFill>
                <a:srgbClr val="FFFFFF"/>
              </a:solidFill>
              <a:latin typeface="Arial" pitchFamily="34" charset="0"/>
              <a:cs typeface="Arial" pitchFamily="34" charset="0"/>
            </a:endParaRPr>
          </a:p>
          <a:p>
            <a:pPr marL="457200" lvl="1" indent="-457200" algn="l">
              <a:buFont typeface="Wingdings" panose="05000000000000000000" pitchFamily="2" charset="2"/>
              <a:buChar char="Ø"/>
            </a:pPr>
            <a:r>
              <a:rPr lang="en-US" sz="2800" dirty="0">
                <a:solidFill>
                  <a:srgbClr val="FFFFFF"/>
                </a:solidFill>
                <a:latin typeface="Arial" pitchFamily="34" charset="0"/>
                <a:cs typeface="Arial" pitchFamily="34" charset="0"/>
              </a:rPr>
              <a:t>Add clarification that person performing inspections required by the permit are not required to have signatory authority under 30 TAC §305.128.  (All other permit requirements still apply.)</a:t>
            </a:r>
          </a:p>
        </p:txBody>
      </p:sp>
    </p:spTree>
    <p:extLst>
      <p:ext uri="{BB962C8B-B14F-4D97-AF65-F5344CB8AC3E}">
        <p14:creationId xmlns:p14="http://schemas.microsoft.com/office/powerpoint/2010/main" val="336765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Changes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479425" y="1676400"/>
            <a:ext cx="8642350" cy="4876800"/>
          </a:xfrm>
        </p:spPr>
        <p:txBody>
          <a:bodyPr/>
          <a:lstStyle/>
          <a:p>
            <a:pPr marL="457200" indent="-457200" algn="l">
              <a:buFont typeface="Wingdings" panose="05000000000000000000" pitchFamily="2" charset="2"/>
              <a:buChar char="Ø"/>
            </a:pPr>
            <a:r>
              <a:rPr lang="en-US" sz="2800" dirty="0">
                <a:solidFill>
                  <a:srgbClr val="FFFFFF"/>
                </a:solidFill>
                <a:latin typeface="Arial" pitchFamily="34" charset="0"/>
                <a:cs typeface="Arial" pitchFamily="34" charset="0"/>
              </a:rPr>
              <a:t>Revise the benchmark monitoring level for Total Suspended Solids (TSS) from 100 milligrams per Liter (mg/L) to 50 mg/l to be consistent with the 2016 Multi-Sector General Permit (TXR050000) and the 2016 Ready Mixed Concrete General Permit (TXG110000).</a:t>
            </a:r>
          </a:p>
          <a:p>
            <a:pPr marL="457200" indent="-457200" algn="l">
              <a:buFont typeface="Wingdings" panose="05000000000000000000" pitchFamily="2" charset="2"/>
              <a:buChar char="Ø"/>
            </a:pPr>
            <a:endParaRPr lang="en-US" sz="2400" dirty="0">
              <a:solidFill>
                <a:srgbClr val="FFFFFF"/>
              </a:solidFill>
              <a:latin typeface="Arial" pitchFamily="34" charset="0"/>
              <a:cs typeface="Arial" pitchFamily="34" charset="0"/>
            </a:endParaRPr>
          </a:p>
          <a:p>
            <a:pPr marL="457200" indent="-457200" algn="l">
              <a:buFont typeface="Wingdings" panose="05000000000000000000" pitchFamily="2" charset="2"/>
              <a:buChar char="Ø"/>
            </a:pPr>
            <a:r>
              <a:rPr lang="en-US" sz="2800" dirty="0">
                <a:solidFill>
                  <a:srgbClr val="FFFFFF"/>
                </a:solidFill>
                <a:latin typeface="Arial" pitchFamily="34" charset="0"/>
                <a:cs typeface="Arial" pitchFamily="34" charset="0"/>
              </a:rPr>
              <a:t>Revise the limitations for permit coverage for construction activities related to oil and gas production to be consistent with the language in the MSGP permit and revise the title of the paragraph. </a:t>
            </a:r>
          </a:p>
          <a:p>
            <a:pPr marL="457200" indent="-457200" algn="l">
              <a:buFont typeface="Wingdings" panose="05000000000000000000" pitchFamily="2" charset="2"/>
              <a:buChar char="Ø"/>
            </a:pPr>
            <a:endParaRPr lang="en-US" sz="1000" dirty="0">
              <a:solidFill>
                <a:srgbClr val="FFFFFF"/>
              </a:solidFill>
              <a:latin typeface="Arial" pitchFamily="34" charset="0"/>
              <a:cs typeface="Arial" pitchFamily="34" charset="0"/>
            </a:endParaRPr>
          </a:p>
          <a:p>
            <a:pPr marL="457200" indent="-457200" algn="l">
              <a:buFont typeface="Wingdings" panose="05000000000000000000" pitchFamily="2" charset="2"/>
              <a:buChar char="Ø"/>
            </a:pPr>
            <a:endParaRPr lang="en-US" sz="2800" i="1" dirty="0">
              <a:solidFill>
                <a:srgbClr val="FFFFFF"/>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Proposed </a:t>
            </a:r>
            <a:r>
              <a:rPr lang="en-US" sz="3200" dirty="0">
                <a:solidFill>
                  <a:srgbClr val="FFFF00"/>
                </a:solidFill>
                <a:latin typeface="Arial" pitchFamily="34" charset="0"/>
                <a:cs typeface="Arial" pitchFamily="34" charset="0"/>
              </a:rPr>
              <a:t>Changes</a:t>
            </a:r>
            <a:r>
              <a:rPr lang="en-US" sz="3600" dirty="0">
                <a:solidFill>
                  <a:srgbClr val="FFFF00"/>
                </a:solidFill>
                <a:latin typeface="Arial" pitchFamily="34" charset="0"/>
                <a:cs typeface="Arial" pitchFamily="34" charset="0"/>
              </a:rPr>
              <a:t> from Existing Permit (</a:t>
            </a:r>
            <a:r>
              <a:rPr lang="en-US" sz="3600" dirty="0" err="1">
                <a:solidFill>
                  <a:srgbClr val="FFFF00"/>
                </a:solidFill>
                <a:latin typeface="Arial" pitchFamily="34" charset="0"/>
                <a:cs typeface="Arial" pitchFamily="34" charset="0"/>
              </a:rPr>
              <a:t>con’t</a:t>
            </a:r>
            <a:r>
              <a:rPr lang="en-US" sz="3600" dirty="0">
                <a:solidFill>
                  <a:srgbClr val="FFFF00"/>
                </a:solidFill>
                <a:latin typeface="Arial" pitchFamily="34" charset="0"/>
                <a:cs typeface="Arial" pitchFamily="34" charset="0"/>
              </a:rPr>
              <a:t>.)</a:t>
            </a:r>
            <a:endParaRPr lang="en-US" sz="3600" dirty="0"/>
          </a:p>
        </p:txBody>
      </p:sp>
      <p:sp>
        <p:nvSpPr>
          <p:cNvPr id="3" name="Content Placeholder 2"/>
          <p:cNvSpPr>
            <a:spLocks noGrp="1"/>
          </p:cNvSpPr>
          <p:nvPr>
            <p:ph idx="1"/>
          </p:nvPr>
        </p:nvSpPr>
        <p:spPr>
          <a:xfrm>
            <a:off x="533400" y="1752600"/>
            <a:ext cx="8642350" cy="4953000"/>
          </a:xfrm>
        </p:spPr>
        <p:txBody>
          <a:bodyPr/>
          <a:lstStyle/>
          <a:p>
            <a:pPr marL="765175" lvl="2" indent="-342900">
              <a:buFont typeface="Arial" panose="020B0604020202020204" pitchFamily="34" charset="0"/>
              <a:buChar char="•"/>
            </a:pPr>
            <a:endParaRPr lang="en-US" sz="2300" i="1" dirty="0">
              <a:solidFill>
                <a:srgbClr val="FFFFFF"/>
              </a:solidFill>
              <a:latin typeface="Arial" pitchFamily="34" charset="0"/>
              <a:cs typeface="Arial" pitchFamily="34" charset="0"/>
            </a:endParaRPr>
          </a:p>
          <a:p>
            <a:pPr algn="l">
              <a:buFont typeface="Wingdings" pitchFamily="2" charset="2"/>
              <a:buChar char="Ø"/>
            </a:pPr>
            <a:endParaRPr lang="en-US" dirty="0">
              <a:solidFill>
                <a:srgbClr val="FFFFFF"/>
              </a:solidFill>
            </a:endParaRPr>
          </a:p>
        </p:txBody>
      </p:sp>
      <p:sp>
        <p:nvSpPr>
          <p:cNvPr id="6" name="Rectangle 5"/>
          <p:cNvSpPr/>
          <p:nvPr/>
        </p:nvSpPr>
        <p:spPr>
          <a:xfrm>
            <a:off x="762000" y="1676400"/>
            <a:ext cx="8229600" cy="3810274"/>
          </a:xfrm>
          <a:prstGeom prst="rect">
            <a:avLst/>
          </a:prstGeom>
        </p:spPr>
        <p:txBody>
          <a:bodyPr wrap="square">
            <a:spAutoFit/>
          </a:bodyPr>
          <a:lstStyle/>
          <a:p>
            <a:pPr marL="571500" indent="-571500" algn="l">
              <a:buFont typeface="Wingdings" panose="05000000000000000000" pitchFamily="2" charset="2"/>
              <a:buChar char="Ø"/>
            </a:pPr>
            <a:r>
              <a:rPr lang="en-US" sz="2800" dirty="0">
                <a:solidFill>
                  <a:srgbClr val="FFFFFF"/>
                </a:solidFill>
                <a:latin typeface="Arial" pitchFamily="34" charset="0"/>
                <a:cs typeface="Arial" pitchFamily="34" charset="0"/>
              </a:rPr>
              <a:t>Add clarification that </a:t>
            </a:r>
            <a:r>
              <a:rPr lang="en-US" sz="2800" dirty="0">
                <a:solidFill>
                  <a:srgbClr val="FFFFFF"/>
                </a:solidFill>
                <a:latin typeface="Arial" panose="020B0604020202020204" pitchFamily="34" charset="0"/>
                <a:ea typeface="Times New Roman"/>
                <a:cs typeface="Arial" panose="020B0604020202020204" pitchFamily="34" charset="0"/>
              </a:rPr>
              <a:t>operators of small construction activities must post a copy of a signed and certified Small Construction site notice and how it must be posted.</a:t>
            </a:r>
          </a:p>
          <a:p>
            <a:pPr marL="571500" indent="-571500" algn="l">
              <a:buFont typeface="Wingdings" panose="05000000000000000000" pitchFamily="2" charset="2"/>
              <a:buChar char="Ø"/>
            </a:pPr>
            <a:endParaRPr lang="en-US" sz="1000" dirty="0">
              <a:solidFill>
                <a:srgbClr val="FFFFFF"/>
              </a:solidFill>
              <a:latin typeface="Arial" panose="020B0604020202020204" pitchFamily="34" charset="0"/>
              <a:cs typeface="Arial" panose="020B0604020202020204" pitchFamily="34" charset="0"/>
            </a:endParaRPr>
          </a:p>
          <a:p>
            <a:pPr marL="571500" indent="-571500" algn="l">
              <a:buFont typeface="Wingdings" panose="05000000000000000000" pitchFamily="2" charset="2"/>
              <a:buChar char="Ø"/>
            </a:pPr>
            <a:r>
              <a:rPr lang="en-US" sz="2800" dirty="0">
                <a:solidFill>
                  <a:srgbClr val="FFFFFF"/>
                </a:solidFill>
                <a:latin typeface="Arial" pitchFamily="34" charset="0"/>
                <a:cs typeface="Arial" pitchFamily="34" charset="0"/>
              </a:rPr>
              <a:t>Add clarification that secondary </a:t>
            </a:r>
            <a:r>
              <a:rPr lang="en-US" sz="2800" dirty="0">
                <a:solidFill>
                  <a:srgbClr val="FFFFFF"/>
                </a:solidFill>
                <a:latin typeface="Arial" panose="020B0604020202020204" pitchFamily="34" charset="0"/>
                <a:ea typeface="Times New Roman"/>
                <a:cs typeface="Arial" panose="020B0604020202020204" pitchFamily="34" charset="0"/>
              </a:rPr>
              <a:t>operators of large construction activities must post a copy of a signed and certified Large Construction site notice and how it must be posted.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00"/>
                </a:solidFill>
                <a:latin typeface="Arial" pitchFamily="34" charset="0"/>
                <a:cs typeface="Arial" pitchFamily="34" charset="0"/>
              </a:rPr>
              <a:t>Proposed Changes from Existing Permit (</a:t>
            </a:r>
            <a:r>
              <a:rPr lang="en-US" sz="3200" dirty="0" err="1">
                <a:solidFill>
                  <a:srgbClr val="FFFF00"/>
                </a:solidFill>
                <a:latin typeface="Arial" pitchFamily="34" charset="0"/>
                <a:cs typeface="Arial" pitchFamily="34" charset="0"/>
              </a:rPr>
              <a:t>con’t</a:t>
            </a:r>
            <a:r>
              <a:rPr lang="en-US" sz="3200" dirty="0">
                <a:solidFill>
                  <a:srgbClr val="FFFF00"/>
                </a:solidFill>
                <a:latin typeface="Arial" pitchFamily="34" charset="0"/>
                <a:cs typeface="Arial" pitchFamily="34" charset="0"/>
              </a:rPr>
              <a:t>.)</a:t>
            </a:r>
            <a:endParaRPr lang="en-US" dirty="0"/>
          </a:p>
        </p:txBody>
      </p:sp>
      <p:sp>
        <p:nvSpPr>
          <p:cNvPr id="3" name="Content Placeholder 2"/>
          <p:cNvSpPr>
            <a:spLocks noGrp="1"/>
          </p:cNvSpPr>
          <p:nvPr>
            <p:ph idx="1"/>
          </p:nvPr>
        </p:nvSpPr>
        <p:spPr>
          <a:xfrm>
            <a:off x="479425" y="1706562"/>
            <a:ext cx="8642350" cy="4541838"/>
          </a:xfrm>
        </p:spPr>
        <p:txBody>
          <a:bodyPr/>
          <a:lstStyle/>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clarification that posted small construction site notices may have a redacted signature as long as there is an original copy of a signed and certified site notice with a viewable signature located in a secure location at the site.</a:t>
            </a:r>
            <a:endParaRPr lang="en-US" sz="2800" dirty="0">
              <a:solidFill>
                <a:srgbClr val="FFFFFF"/>
              </a:solidFill>
              <a:latin typeface="Arial" panose="020B0604020202020204" pitchFamily="34" charset="0"/>
              <a:ea typeface="Times New Roman"/>
              <a:cs typeface="Arial" panose="020B0604020202020204" pitchFamily="34" charset="0"/>
            </a:endParaRPr>
          </a:p>
          <a:p>
            <a:pPr marL="457200" indent="-457200" algn="l">
              <a:buFont typeface="Wingdings" panose="05000000000000000000" pitchFamily="2" charset="2"/>
              <a:buChar char="Ø"/>
            </a:pPr>
            <a:endParaRPr lang="en-US" sz="800" dirty="0">
              <a:solidFill>
                <a:srgbClr val="FFFFFF"/>
              </a:solidFill>
              <a:latin typeface="Arial" pitchFamily="34" charset="0"/>
              <a:cs typeface="Arial" pitchFamily="34" charset="0"/>
            </a:endParaRPr>
          </a:p>
          <a:p>
            <a:pPr marL="457200" indent="-457200" algn="l">
              <a:buFont typeface="Wingdings" panose="05000000000000000000" pitchFamily="2" charset="2"/>
              <a:buChar char="Ø"/>
            </a:pPr>
            <a:r>
              <a:rPr lang="en-US" sz="2800" dirty="0">
                <a:solidFill>
                  <a:srgbClr val="FFFFFF"/>
                </a:solidFill>
                <a:latin typeface="Arial" pitchFamily="34" charset="0"/>
                <a:cs typeface="Arial" pitchFamily="34" charset="0"/>
              </a:rPr>
              <a:t>Reorganize the Waivers section to provide clarity regarding the requirements for discharge and disposal of non-stormwater when under a Low Rainfall </a:t>
            </a:r>
            <a:r>
              <a:rPr lang="en-US" sz="2800" dirty="0" err="1">
                <a:solidFill>
                  <a:srgbClr val="FFFFFF"/>
                </a:solidFill>
                <a:latin typeface="Arial" pitchFamily="34" charset="0"/>
                <a:cs typeface="Arial" pitchFamily="34" charset="0"/>
              </a:rPr>
              <a:t>Erosivity</a:t>
            </a:r>
            <a:r>
              <a:rPr lang="en-US" sz="2800" dirty="0">
                <a:solidFill>
                  <a:srgbClr val="FFFFFF"/>
                </a:solidFill>
                <a:latin typeface="Arial" pitchFamily="34" charset="0"/>
                <a:cs typeface="Arial" pitchFamily="34" charset="0"/>
              </a:rPr>
              <a:t> Waiver.</a:t>
            </a:r>
          </a:p>
          <a:p>
            <a:pPr marL="457200" indent="-457200" algn="l">
              <a:buFont typeface="Wingdings" panose="05000000000000000000" pitchFamily="2" charset="2"/>
              <a:buChar char="Ø"/>
            </a:pPr>
            <a:endParaRPr lang="en-US" sz="2800" i="1" dirty="0">
              <a:solidFill>
                <a:srgbClr val="FFFFFF"/>
              </a:solidFill>
              <a:latin typeface="Arial" panose="020B0604020202020204" pitchFamily="34" charset="0"/>
              <a:ea typeface="Times New Roman"/>
              <a:cs typeface="Arial" panose="020B0604020202020204" pitchFamily="34" charset="0"/>
            </a:endParaRPr>
          </a:p>
          <a:p>
            <a:pPr algn="l"/>
            <a:endParaRPr lang="en-US" sz="2800" dirty="0"/>
          </a:p>
        </p:txBody>
      </p:sp>
    </p:spTree>
    <p:extLst>
      <p:ext uri="{BB962C8B-B14F-4D97-AF65-F5344CB8AC3E}">
        <p14:creationId xmlns:p14="http://schemas.microsoft.com/office/powerpoint/2010/main" val="69581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479425" y="293688"/>
            <a:ext cx="8642350" cy="1382712"/>
          </a:xfrm>
        </p:spPr>
        <p:txBody>
          <a:bodyPr/>
          <a:lstStyle/>
          <a:p>
            <a:pPr defTabSz="966615" eaLnBrk="1" hangingPunct="1">
              <a:defRPr/>
            </a:pPr>
            <a:r>
              <a:rPr lang="en-US" sz="3700" dirty="0">
                <a:solidFill>
                  <a:srgbClr val="FFFF6D"/>
                </a:solidFill>
                <a:effectLst>
                  <a:outerShdw blurRad="38100" dist="38100" dir="2700000" algn="tl">
                    <a:srgbClr val="000000"/>
                  </a:outerShdw>
                </a:effectLst>
                <a:latin typeface="Arial" charset="0"/>
              </a:rPr>
              <a:t>Renewal of TPDES Stormwater Construction General Permit</a:t>
            </a:r>
            <a:br>
              <a:rPr lang="en-US" sz="3700" dirty="0">
                <a:solidFill>
                  <a:srgbClr val="FFFF6D"/>
                </a:solidFill>
                <a:effectLst>
                  <a:outerShdw blurRad="38100" dist="38100" dir="2700000" algn="tl">
                    <a:srgbClr val="000000"/>
                  </a:outerShdw>
                </a:effectLst>
                <a:latin typeface="Arial" charset="0"/>
              </a:rPr>
            </a:br>
            <a:r>
              <a:rPr lang="en-US" sz="3700" dirty="0">
                <a:solidFill>
                  <a:srgbClr val="FFFF6D"/>
                </a:solidFill>
                <a:effectLst>
                  <a:outerShdw blurRad="38100" dist="38100" dir="2700000" algn="tl">
                    <a:srgbClr val="000000"/>
                  </a:outerShdw>
                </a:effectLst>
                <a:latin typeface="Arial" charset="0"/>
              </a:rPr>
              <a:t>TXR150000</a:t>
            </a:r>
          </a:p>
        </p:txBody>
      </p:sp>
      <p:pic>
        <p:nvPicPr>
          <p:cNvPr id="4099" name="Picture 4" descr="Silt Fence at Construction Site"/>
          <p:cNvPicPr>
            <a:picLocks noChangeAspect="1" noChangeArrowheads="1"/>
          </p:cNvPicPr>
          <p:nvPr/>
        </p:nvPicPr>
        <p:blipFill>
          <a:blip r:embed="rId3" cstate="print"/>
          <a:srcRect/>
          <a:stretch>
            <a:fillRect/>
          </a:stretch>
        </p:blipFill>
        <p:spPr bwMode="auto">
          <a:xfrm>
            <a:off x="304800" y="2133600"/>
            <a:ext cx="3657600" cy="4800600"/>
          </a:xfrm>
          <a:prstGeom prst="rect">
            <a:avLst/>
          </a:prstGeom>
          <a:noFill/>
          <a:ln w="9525">
            <a:noFill/>
            <a:miter lim="800000"/>
            <a:headEnd/>
            <a:tailEnd/>
          </a:ln>
        </p:spPr>
      </p:pic>
      <p:sp>
        <p:nvSpPr>
          <p:cNvPr id="4" name="Rectangle 3"/>
          <p:cNvSpPr txBox="1">
            <a:spLocks noChangeArrowheads="1"/>
          </p:cNvSpPr>
          <p:nvPr/>
        </p:nvSpPr>
        <p:spPr bwMode="auto">
          <a:xfrm>
            <a:off x="4303486" y="1981200"/>
            <a:ext cx="5297714" cy="4429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80000"/>
              <a:buFont typeface="Wingdings" pitchFamily="2" charset="2"/>
              <a:buChar char="«"/>
              <a:defRPr sz="3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75000"/>
              <a:buFont typeface="Wingdings" pitchFamily="2" charset="2"/>
              <a:buChar char="w"/>
              <a:defRPr sz="34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4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a:lstStyle>
          <a:p>
            <a:pPr marL="431845" marR="0" lvl="1" indent="-432465" algn="l" defTabSz="914400" rtl="0" eaLnBrk="1" fontAlgn="base" latinLnBrk="0" hangingPunct="1">
              <a:lnSpc>
                <a:spcPct val="100000"/>
              </a:lnSpc>
              <a:spcBef>
                <a:spcPct val="20000"/>
              </a:spcBef>
              <a:spcAft>
                <a:spcPct val="0"/>
              </a:spcAft>
              <a:buClr>
                <a:srgbClr val="FFFFFF"/>
              </a:buClr>
              <a:buSzPct val="75000"/>
              <a:buFont typeface="Wingdings" pitchFamily="2" charset="2"/>
              <a:buChar char="w"/>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rPr>
              <a:t>Effective March 5, 2013</a:t>
            </a:r>
          </a:p>
          <a:p>
            <a:pPr marL="431845" marR="0" lvl="1" indent="-432465" algn="l" defTabSz="914400" rtl="0" eaLnBrk="1" fontAlgn="base" latinLnBrk="0" hangingPunct="1">
              <a:lnSpc>
                <a:spcPct val="100000"/>
              </a:lnSpc>
              <a:spcBef>
                <a:spcPct val="20000"/>
              </a:spcBef>
              <a:spcAft>
                <a:spcPct val="0"/>
              </a:spcAft>
              <a:buClr>
                <a:srgbClr val="FFFFFF"/>
              </a:buClr>
              <a:buSzPct val="75000"/>
              <a:buFont typeface="Wingdings" pitchFamily="2" charset="2"/>
              <a:buChar char="w"/>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cs typeface="Arial" pitchFamily="34" charset="0"/>
              </a:rPr>
              <a:t>The CGP and all issued  authorizations expire at midnight on March 4, 2018</a:t>
            </a:r>
          </a:p>
          <a:p>
            <a:pPr marL="703029" marR="0" lvl="1" indent="-323788" algn="l" defTabSz="864856" rtl="0" eaLnBrk="1" fontAlgn="base" latinLnBrk="0" hangingPunct="1">
              <a:lnSpc>
                <a:spcPct val="80000"/>
              </a:lnSpc>
              <a:spcBef>
                <a:spcPts val="1611"/>
              </a:spcBef>
              <a:spcAft>
                <a:spcPct val="0"/>
              </a:spcAft>
              <a:buClr>
                <a:srgbClr val="FFFF6D"/>
              </a:buClr>
              <a:buSzPct val="80000"/>
              <a:buFont typeface="Arial" pitchFamily="34" charset="0"/>
              <a:buChar char="•"/>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ndParaRPr>
          </a:p>
          <a:p>
            <a:pPr marL="703029" marR="0" lvl="1" indent="-323788" algn="l" defTabSz="864856" rtl="0" eaLnBrk="1" fontAlgn="base" latinLnBrk="0" hangingPunct="1">
              <a:lnSpc>
                <a:spcPct val="80000"/>
              </a:lnSpc>
              <a:spcBef>
                <a:spcPts val="1611"/>
              </a:spcBef>
              <a:spcAft>
                <a:spcPct val="0"/>
              </a:spcAft>
              <a:buClr>
                <a:srgbClr val="FFFF6D"/>
              </a:buClr>
              <a:buSzPct val="80000"/>
              <a:buFont typeface="Arial" pitchFamily="34" charset="0"/>
              <a:buChar char="•"/>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rPr>
              <a:t>Authorizations:</a:t>
            </a:r>
          </a:p>
          <a:p>
            <a:pPr marL="1081436" marR="0" lvl="2" indent="-323788" algn="l" defTabSz="864856" rtl="0" eaLnBrk="1" fontAlgn="base" latinLnBrk="0" hangingPunct="1">
              <a:lnSpc>
                <a:spcPct val="80000"/>
              </a:lnSpc>
              <a:spcBef>
                <a:spcPts val="1611"/>
              </a:spcBef>
              <a:spcAft>
                <a:spcPct val="0"/>
              </a:spcAft>
              <a:buClr>
                <a:srgbClr val="FFFF6D"/>
              </a:buClr>
              <a:buSzPct val="80000"/>
              <a:buFont typeface="Arial" pitchFamily="34" charset="0"/>
              <a:buChar char="•"/>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rPr>
              <a:t>21,200 NOIs</a:t>
            </a:r>
          </a:p>
          <a:p>
            <a:pPr marL="1081436" marR="0" lvl="2" indent="-323788" algn="l" defTabSz="864856" rtl="0" eaLnBrk="1" fontAlgn="base" latinLnBrk="0" hangingPunct="1">
              <a:lnSpc>
                <a:spcPct val="80000"/>
              </a:lnSpc>
              <a:spcBef>
                <a:spcPts val="1611"/>
              </a:spcBef>
              <a:spcAft>
                <a:spcPct val="0"/>
              </a:spcAft>
              <a:buClr>
                <a:srgbClr val="FFFF6D"/>
              </a:buClr>
              <a:buSzPct val="80000"/>
              <a:buFont typeface="Arial" pitchFamily="34" charset="0"/>
              <a:buChar char="•"/>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rPr>
              <a:t>4 Waivers</a:t>
            </a:r>
          </a:p>
          <a:p>
            <a:pPr marL="399430" marR="0" lvl="2" indent="0" algn="l" defTabSz="914400" rtl="0" eaLnBrk="1" fontAlgn="base" latinLnBrk="0" hangingPunct="1">
              <a:lnSpc>
                <a:spcPct val="100000"/>
              </a:lnSpc>
              <a:spcBef>
                <a:spcPct val="20000"/>
              </a:spcBef>
              <a:spcAft>
                <a:spcPct val="0"/>
              </a:spcAft>
              <a:buClr>
                <a:srgbClr val="006699"/>
              </a:buClr>
              <a:buSzTx/>
              <a:buFontTx/>
              <a:buNone/>
              <a:tabLst/>
              <a:defRPr/>
            </a:pPr>
            <a:endParaRPr kumimoji="0" lang="en-US" sz="3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FFFF00"/>
                </a:solidFill>
                <a:latin typeface="Arial" pitchFamily="34" charset="0"/>
                <a:cs typeface="Arial" pitchFamily="34" charset="0"/>
              </a:rPr>
              <a:t>Proposed Changes from Existing Permit (</a:t>
            </a:r>
            <a:r>
              <a:rPr lang="en-US" sz="3200" dirty="0" err="1">
                <a:solidFill>
                  <a:srgbClr val="FFFF00"/>
                </a:solidFill>
                <a:latin typeface="Arial" pitchFamily="34" charset="0"/>
                <a:cs typeface="Arial" pitchFamily="34" charset="0"/>
              </a:rPr>
              <a:t>con’t</a:t>
            </a:r>
            <a:r>
              <a:rPr lang="en-US" sz="3200" dirty="0">
                <a:solidFill>
                  <a:srgbClr val="FFFF00"/>
                </a:solidFill>
                <a:latin typeface="Arial" pitchFamily="34" charset="0"/>
                <a:cs typeface="Arial" pitchFamily="34" charset="0"/>
              </a:rPr>
              <a:t>.)</a:t>
            </a:r>
            <a:endParaRPr lang="en-US" dirty="0"/>
          </a:p>
        </p:txBody>
      </p:sp>
      <p:sp>
        <p:nvSpPr>
          <p:cNvPr id="3" name="Content Placeholder 2"/>
          <p:cNvSpPr>
            <a:spLocks noGrp="1"/>
          </p:cNvSpPr>
          <p:nvPr>
            <p:ph idx="1"/>
          </p:nvPr>
        </p:nvSpPr>
        <p:spPr>
          <a:xfrm>
            <a:off x="479425" y="1706562"/>
            <a:ext cx="8642350" cy="4465637"/>
          </a:xfrm>
        </p:spPr>
        <p:txBody>
          <a:bodyPr/>
          <a:lstStyle/>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footnote to the benchmark monitoring table for Concrete Batch plants to clarify that that analytical results for certain pollutants must to be obtained from a NELAP certified laboratory [30 TAC §25.4 (a)]</a:t>
            </a:r>
          </a:p>
          <a:p>
            <a:pPr marL="457200" indent="-457200" algn="l">
              <a:buFont typeface="Wingdings" panose="05000000000000000000" pitchFamily="2" charset="2"/>
              <a:buChar char="Ø"/>
            </a:pPr>
            <a:endParaRPr lang="en-US" sz="1000" dirty="0">
              <a:solidFill>
                <a:srgbClr val="FFFFFF"/>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requirements for implementing controls to minimize the exposure of building materials containing polychlorinated biphenyls (PCBs) to precipitation and stormwater during demolition. </a:t>
            </a:r>
          </a:p>
        </p:txBody>
      </p:sp>
    </p:spTree>
    <p:extLst>
      <p:ext uri="{BB962C8B-B14F-4D97-AF65-F5344CB8AC3E}">
        <p14:creationId xmlns:p14="http://schemas.microsoft.com/office/powerpoint/2010/main" val="156011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077912"/>
          </a:xfrm>
        </p:spPr>
        <p:txBody>
          <a:bodyPr/>
          <a:lstStyle/>
          <a:p>
            <a:r>
              <a:rPr lang="en-US" sz="3200" dirty="0">
                <a:solidFill>
                  <a:srgbClr val="FFFF00"/>
                </a:solidFill>
                <a:latin typeface="Arial" pitchFamily="34" charset="0"/>
                <a:cs typeface="Arial" pitchFamily="34" charset="0"/>
              </a:rPr>
              <a:t>Proposed Changes from Existing Permit (</a:t>
            </a:r>
            <a:r>
              <a:rPr lang="en-US" sz="3200" dirty="0" err="1">
                <a:solidFill>
                  <a:srgbClr val="FFFF00"/>
                </a:solidFill>
                <a:latin typeface="Arial" pitchFamily="34" charset="0"/>
                <a:cs typeface="Arial" pitchFamily="34" charset="0"/>
              </a:rPr>
              <a:t>con’t</a:t>
            </a:r>
            <a:r>
              <a:rPr lang="en-US" sz="3200" dirty="0">
                <a:solidFill>
                  <a:srgbClr val="FFFF00"/>
                </a:solidFill>
                <a:latin typeface="Arial" pitchFamily="34" charset="0"/>
                <a:cs typeface="Arial"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524000"/>
            <a:ext cx="9144000" cy="1905000"/>
          </a:xfrm>
        </p:spPr>
        <p:txBody>
          <a:bodyPr/>
          <a:lstStyle/>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Revise to clarify that an applicant who owns or operates a facility classified as an “unsatisfactory performer” is entitled to a hearing before the Commission prior to denial or suspension of authorization (Oct. 23, 2013 Commissioner’s Order on the Livestock Manure Composting General Permit, WQG200000).</a:t>
            </a:r>
          </a:p>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clarification language in the permit to reference not only the 303 (d) List of Impaired Waterbodies, but also the Texas Integrated Report Index of Water Quality Standards for CWA Sections 305(b) and 303(d).</a:t>
            </a:r>
          </a:p>
          <a:p>
            <a:pPr marL="457200" indent="0" algn="l"/>
            <a:r>
              <a:rPr lang="en-US" sz="28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997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077912"/>
          </a:xfrm>
        </p:spPr>
        <p:txBody>
          <a:bodyPr/>
          <a:lstStyle/>
          <a:p>
            <a:r>
              <a:rPr lang="en-US" sz="3200" dirty="0">
                <a:solidFill>
                  <a:srgbClr val="FFFF00"/>
                </a:solidFill>
                <a:latin typeface="Arial" pitchFamily="34" charset="0"/>
                <a:cs typeface="Arial" pitchFamily="34" charset="0"/>
              </a:rPr>
              <a:t>Proposed Changes from Existing Permit (</a:t>
            </a:r>
            <a:r>
              <a:rPr lang="en-US" sz="3200" dirty="0" err="1">
                <a:solidFill>
                  <a:srgbClr val="FFFF00"/>
                </a:solidFill>
                <a:latin typeface="Arial" pitchFamily="34" charset="0"/>
                <a:cs typeface="Arial" pitchFamily="34" charset="0"/>
              </a:rPr>
              <a:t>con’t</a:t>
            </a:r>
            <a:r>
              <a:rPr lang="en-US" sz="3200" dirty="0">
                <a:solidFill>
                  <a:srgbClr val="FFFF00"/>
                </a:solidFill>
                <a:latin typeface="Arial" pitchFamily="34" charset="0"/>
                <a:cs typeface="Arial" pitchFamily="34" charset="0"/>
              </a:rPr>
              <a: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642350" cy="1905000"/>
          </a:xfrm>
        </p:spPr>
        <p:txBody>
          <a:bodyPr/>
          <a:lstStyle/>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requirements for minimizing the exposure  of waste materials by keeping waste container lids closed when not in use. </a:t>
            </a:r>
          </a:p>
          <a:p>
            <a:pPr marL="457200" indent="-457200" algn="l">
              <a:buFont typeface="Wingdings" panose="05000000000000000000" pitchFamily="2" charset="2"/>
              <a:buChar char="Ø"/>
            </a:pPr>
            <a:endParaRPr lang="en-US" sz="2800" dirty="0">
              <a:solidFill>
                <a:srgbClr val="FFFFFF"/>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en-US" sz="2800" dirty="0">
                <a:solidFill>
                  <a:srgbClr val="FFFFFF"/>
                </a:solidFill>
                <a:latin typeface="Arial" panose="020B0604020202020204" pitchFamily="34" charset="0"/>
                <a:cs typeface="Arial" panose="020B0604020202020204" pitchFamily="34" charset="0"/>
              </a:rPr>
              <a:t>Add new numbering system for master general permit, moving to TXR160000</a:t>
            </a:r>
          </a:p>
          <a:p>
            <a:pPr marL="457200" indent="-457200" algn="l">
              <a:buFont typeface="Wingdings" panose="05000000000000000000" pitchFamily="2" charset="2"/>
              <a:buChar char="Ø"/>
            </a:pPr>
            <a:endParaRPr lang="en-US" sz="2800" dirty="0">
              <a:solidFill>
                <a:srgbClr val="FFFFFF"/>
              </a:solidFill>
              <a:latin typeface="Arial" panose="020B0604020202020204" pitchFamily="34" charset="0"/>
              <a:cs typeface="Arial" panose="020B0604020202020204" pitchFamily="34" charset="0"/>
            </a:endParaRPr>
          </a:p>
          <a:p>
            <a:pPr marL="457200" indent="0" algn="l"/>
            <a:r>
              <a:rPr lang="en-US" sz="2800" dirty="0">
                <a:solidFill>
                  <a:srgbClr val="FFFFF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987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479425" y="293688"/>
            <a:ext cx="8642350" cy="925512"/>
          </a:xfrm>
        </p:spPr>
        <p:txBody>
          <a:bodyPr/>
          <a:lstStyle/>
          <a:p>
            <a:pPr defTabSz="966615" eaLnBrk="1" hangingPunct="1">
              <a:defRPr/>
            </a:pPr>
            <a:r>
              <a:rPr lang="en-US" sz="3600" dirty="0">
                <a:solidFill>
                  <a:srgbClr val="FFFF6D"/>
                </a:solidFill>
                <a:effectLst>
                  <a:outerShdw blurRad="38100" dist="38100" dir="2700000" algn="tl">
                    <a:srgbClr val="000000"/>
                  </a:outerShdw>
                </a:effectLst>
                <a:latin typeface="Arial" charset="0"/>
              </a:rPr>
              <a:t>Changes to Federal Regulations</a:t>
            </a:r>
          </a:p>
        </p:txBody>
      </p:sp>
      <p:sp>
        <p:nvSpPr>
          <p:cNvPr id="840707" name="Rectangle 3"/>
          <p:cNvSpPr>
            <a:spLocks noGrp="1" noChangeArrowheads="1"/>
          </p:cNvSpPr>
          <p:nvPr>
            <p:ph idx="1"/>
          </p:nvPr>
        </p:nvSpPr>
        <p:spPr>
          <a:xfrm>
            <a:off x="609600" y="1295400"/>
            <a:ext cx="8305800" cy="5334000"/>
          </a:xfrm>
        </p:spPr>
        <p:txBody>
          <a:bodyPr/>
          <a:lstStyle/>
          <a:p>
            <a:pPr algn="l">
              <a:buFont typeface="Wingdings" pitchFamily="2" charset="2"/>
              <a:buChar char="Ø"/>
            </a:pPr>
            <a:r>
              <a:rPr lang="en-US" sz="2900" dirty="0">
                <a:solidFill>
                  <a:srgbClr val="FFFFFF"/>
                </a:solidFill>
                <a:latin typeface="Arial" pitchFamily="34" charset="0"/>
                <a:cs typeface="Arial" pitchFamily="34" charset="0"/>
              </a:rPr>
              <a:t>March 6, 2014 – EPA published a </a:t>
            </a:r>
            <a:r>
              <a:rPr lang="en-US" sz="2900" i="1" dirty="0">
                <a:solidFill>
                  <a:srgbClr val="FFFFFF"/>
                </a:solidFill>
                <a:latin typeface="Arial" pitchFamily="34" charset="0"/>
                <a:cs typeface="Arial" pitchFamily="34" charset="0"/>
              </a:rPr>
              <a:t>Federal Register</a:t>
            </a:r>
            <a:r>
              <a:rPr lang="en-US" sz="2900" dirty="0">
                <a:solidFill>
                  <a:srgbClr val="FFFFFF"/>
                </a:solidFill>
                <a:latin typeface="Arial" pitchFamily="34" charset="0"/>
                <a:cs typeface="Arial" pitchFamily="34" charset="0"/>
              </a:rPr>
              <a:t> notice indicating that they had amended 40 CFR 450 as follows:</a:t>
            </a:r>
          </a:p>
          <a:p>
            <a:pPr marL="800100" indent="-342900" algn="l">
              <a:buFont typeface="Arial" panose="020B0604020202020204" pitchFamily="34" charset="0"/>
              <a:buChar char="•"/>
            </a:pPr>
            <a:r>
              <a:rPr lang="en-US" sz="2900" dirty="0">
                <a:solidFill>
                  <a:srgbClr val="FFFFFF"/>
                </a:solidFill>
                <a:latin typeface="Arial" pitchFamily="34" charset="0"/>
                <a:cs typeface="Arial" pitchFamily="34" charset="0"/>
              </a:rPr>
              <a:t>§450.11 by adding paragraph (b);</a:t>
            </a:r>
          </a:p>
          <a:p>
            <a:pPr marL="800100" indent="-342900" algn="l">
              <a:buFont typeface="Arial" panose="020B0604020202020204" pitchFamily="34" charset="0"/>
              <a:buChar char="•"/>
            </a:pPr>
            <a:r>
              <a:rPr lang="en-US" sz="2900" dirty="0">
                <a:solidFill>
                  <a:srgbClr val="FFFFFF"/>
                </a:solidFill>
                <a:latin typeface="Arial" pitchFamily="34" charset="0"/>
                <a:cs typeface="Arial" pitchFamily="34" charset="0"/>
              </a:rPr>
              <a:t>§450.21 by revising paragraphs (a) (1), (a)(2), (a)(6), and (a)(7); adding paragraph (a)(8); revising paragraph (b); revising paragraph (d)(2);</a:t>
            </a:r>
          </a:p>
          <a:p>
            <a:pPr marL="800100" indent="-342900" algn="l">
              <a:buFont typeface="Arial" panose="020B0604020202020204" pitchFamily="34" charset="0"/>
              <a:buChar char="•"/>
            </a:pPr>
            <a:r>
              <a:rPr lang="en-US" sz="2900" dirty="0">
                <a:solidFill>
                  <a:srgbClr val="FFFFFF"/>
                </a:solidFill>
                <a:latin typeface="Arial" pitchFamily="34" charset="0"/>
                <a:cs typeface="Arial" pitchFamily="34" charset="0"/>
              </a:rPr>
              <a:t>§450.22 by removing and reserving paragraphs (a) and (b). </a:t>
            </a:r>
          </a:p>
          <a:p>
            <a:pPr marL="361885" indent="-361885" algn="l" defTabSz="966615" eaLnBrk="1" hangingPunct="1">
              <a:spcBef>
                <a:spcPct val="60000"/>
              </a:spcBef>
              <a:buClr>
                <a:srgbClr val="FFFF00"/>
              </a:buClr>
              <a:buSzPct val="80000"/>
              <a:buFont typeface="Wingdings" pitchFamily="2" charset="2"/>
              <a:buChar char="Ø"/>
              <a:defRPr/>
            </a:pPr>
            <a:endParaRPr lang="en-US" sz="2900" dirty="0">
              <a:solidFill>
                <a:schemeClr val="bg1"/>
              </a:solidFill>
              <a:effectLst>
                <a:outerShdw blurRad="38100" dist="38100" dir="2700000" algn="tl">
                  <a:srgbClr val="000000"/>
                </a:outerShdw>
              </a:effectLst>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6D"/>
                </a:solidFill>
                <a:effectLst>
                  <a:outerShdw blurRad="38100" dist="38100" dir="2700000" algn="tl">
                    <a:srgbClr val="000000"/>
                  </a:outerShdw>
                </a:effectLst>
                <a:latin typeface="Arial" charset="0"/>
              </a:rPr>
              <a:t>Changes to Federal Regulations (cont’d)</a:t>
            </a:r>
            <a:endParaRPr lang="en-US" dirty="0"/>
          </a:p>
        </p:txBody>
      </p:sp>
      <p:sp>
        <p:nvSpPr>
          <p:cNvPr id="3" name="Content Placeholder 2"/>
          <p:cNvSpPr>
            <a:spLocks noGrp="1"/>
          </p:cNvSpPr>
          <p:nvPr>
            <p:ph idx="1"/>
          </p:nvPr>
        </p:nvSpPr>
        <p:spPr>
          <a:xfrm>
            <a:off x="479425" y="1706562"/>
            <a:ext cx="8642350" cy="4237037"/>
          </a:xfrm>
        </p:spPr>
        <p:txBody>
          <a:bodyPr/>
          <a:lstStyle/>
          <a:p>
            <a:pPr lvl="0" algn="l">
              <a:buFont typeface="Wingdings" pitchFamily="2" charset="2"/>
              <a:buChar char="Ø"/>
            </a:pPr>
            <a:r>
              <a:rPr lang="en-US" sz="2900" dirty="0">
                <a:solidFill>
                  <a:srgbClr val="FFFFFF"/>
                </a:solidFill>
                <a:latin typeface="Arial" pitchFamily="34" charset="0"/>
                <a:cs typeface="Arial" pitchFamily="34" charset="0"/>
              </a:rPr>
              <a:t>May 4, 2015 – EPA published a </a:t>
            </a:r>
            <a:r>
              <a:rPr lang="en-US" sz="2900" i="1" dirty="0">
                <a:solidFill>
                  <a:srgbClr val="FFFFFF"/>
                </a:solidFill>
                <a:latin typeface="Arial" pitchFamily="34" charset="0"/>
                <a:cs typeface="Arial" pitchFamily="34" charset="0"/>
              </a:rPr>
              <a:t>Federal Register</a:t>
            </a:r>
            <a:r>
              <a:rPr lang="en-US" sz="2900" dirty="0">
                <a:solidFill>
                  <a:srgbClr val="FFFFFF"/>
                </a:solidFill>
                <a:latin typeface="Arial" pitchFamily="34" charset="0"/>
                <a:cs typeface="Arial" pitchFamily="34" charset="0"/>
              </a:rPr>
              <a:t> notice indicating that they had amended 40 CFR 450 as follows:</a:t>
            </a:r>
          </a:p>
          <a:p>
            <a:pPr marL="914400" lvl="0" indent="-457200" algn="l">
              <a:buFont typeface="Arial" panose="020B0604020202020204" pitchFamily="34" charset="0"/>
              <a:buChar char="•"/>
            </a:pPr>
            <a:r>
              <a:rPr lang="en-US" sz="2900" dirty="0">
                <a:solidFill>
                  <a:srgbClr val="FFFFFF"/>
                </a:solidFill>
                <a:latin typeface="Arial" pitchFamily="34" charset="0"/>
                <a:cs typeface="Arial" pitchFamily="34" charset="0"/>
              </a:rPr>
              <a:t>§450.22 [Corrected] by lifting the indefinite stay on paragraphs (a) and (b); and removing and reserving paragraphs (a) and (b).</a:t>
            </a:r>
          </a:p>
          <a:p>
            <a:endParaRPr lang="en-US" dirty="0"/>
          </a:p>
        </p:txBody>
      </p:sp>
    </p:spTree>
    <p:extLst>
      <p:ext uri="{BB962C8B-B14F-4D97-AF65-F5344CB8AC3E}">
        <p14:creationId xmlns:p14="http://schemas.microsoft.com/office/powerpoint/2010/main" val="3114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FF00"/>
                </a:solidFill>
                <a:latin typeface="Arial" pitchFamily="34" charset="0"/>
                <a:cs typeface="Arial" pitchFamily="34" charset="0"/>
              </a:rPr>
              <a:t>EPA’s National CGP</a:t>
            </a:r>
            <a:endParaRPr lang="en-US" sz="3600" dirty="0"/>
          </a:p>
        </p:txBody>
      </p:sp>
      <p:sp>
        <p:nvSpPr>
          <p:cNvPr id="3" name="Content Placeholder 2"/>
          <p:cNvSpPr>
            <a:spLocks noGrp="1"/>
          </p:cNvSpPr>
          <p:nvPr>
            <p:ph idx="1"/>
          </p:nvPr>
        </p:nvSpPr>
        <p:spPr>
          <a:xfrm>
            <a:off x="479425" y="1706562"/>
            <a:ext cx="8642350" cy="4999037"/>
          </a:xfrm>
        </p:spPr>
        <p:txBody>
          <a:bodyPr/>
          <a:lstStyle/>
          <a:p>
            <a:pPr algn="l">
              <a:buFont typeface="Wingdings" pitchFamily="2" charset="2"/>
              <a:buChar char="Ø"/>
            </a:pPr>
            <a:r>
              <a:rPr lang="en-US" sz="2800" dirty="0">
                <a:solidFill>
                  <a:srgbClr val="FFFFFF"/>
                </a:solidFill>
                <a:latin typeface="Arial" pitchFamily="34" charset="0"/>
                <a:cs typeface="Arial" pitchFamily="34" charset="0"/>
              </a:rPr>
              <a:t>EPA is renewing its CGP for 2017</a:t>
            </a:r>
          </a:p>
          <a:p>
            <a:pPr algn="l">
              <a:buFont typeface="Wingdings" pitchFamily="2" charset="2"/>
              <a:buChar char="Ø"/>
            </a:pPr>
            <a:endParaRPr lang="en-US" sz="1000" dirty="0">
              <a:solidFill>
                <a:srgbClr val="FFFFFF"/>
              </a:solidFill>
              <a:latin typeface="Arial" pitchFamily="34" charset="0"/>
              <a:cs typeface="Arial" pitchFamily="34" charset="0"/>
            </a:endParaRPr>
          </a:p>
          <a:p>
            <a:pPr algn="l">
              <a:buFont typeface="Wingdings" pitchFamily="2" charset="2"/>
              <a:buChar char="Ø"/>
            </a:pPr>
            <a:r>
              <a:rPr lang="en-US" sz="2800" dirty="0">
                <a:solidFill>
                  <a:srgbClr val="FFFFFF"/>
                </a:solidFill>
                <a:latin typeface="Arial" pitchFamily="34" charset="0"/>
                <a:cs typeface="Arial" pitchFamily="34" charset="0"/>
              </a:rPr>
              <a:t>EPA’s CGP for 2017 includes </a:t>
            </a:r>
          </a:p>
          <a:p>
            <a:pPr lvl="1">
              <a:buFont typeface="Arial" panose="020B0604020202020204" pitchFamily="34" charset="0"/>
              <a:buChar char="•"/>
            </a:pPr>
            <a:r>
              <a:rPr lang="en-US" sz="2800" dirty="0">
                <a:solidFill>
                  <a:srgbClr val="FFFFFF"/>
                </a:solidFill>
                <a:latin typeface="Arial" pitchFamily="34" charset="0"/>
                <a:cs typeface="Arial" pitchFamily="34" charset="0"/>
              </a:rPr>
              <a:t>The amended  Construction and Development ELGs</a:t>
            </a:r>
          </a:p>
          <a:p>
            <a:pPr lvl="1">
              <a:buFont typeface="Arial" panose="020B0604020202020204" pitchFamily="34" charset="0"/>
              <a:buChar char="•"/>
            </a:pPr>
            <a:r>
              <a:rPr lang="en-US" sz="2800" dirty="0">
                <a:solidFill>
                  <a:srgbClr val="FFFFFF"/>
                </a:solidFill>
                <a:latin typeface="Arial" pitchFamily="34" charset="0"/>
                <a:cs typeface="Arial" pitchFamily="34" charset="0"/>
              </a:rPr>
              <a:t>The EPA Reporting Rule </a:t>
            </a:r>
          </a:p>
          <a:p>
            <a:pPr lvl="1">
              <a:buFont typeface="Arial" panose="020B0604020202020204" pitchFamily="34" charset="0"/>
              <a:buChar char="•"/>
            </a:pPr>
            <a:r>
              <a:rPr lang="en-US" sz="2800" dirty="0">
                <a:solidFill>
                  <a:srgbClr val="FFFFFF"/>
                </a:solidFill>
                <a:latin typeface="Arial" pitchFamily="34" charset="0"/>
                <a:cs typeface="Arial" pitchFamily="34" charset="0"/>
              </a:rPr>
              <a:t>Other changes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dirty="0">
                <a:solidFill>
                  <a:srgbClr val="FFFF00"/>
                </a:solidFill>
                <a:latin typeface="Arial" charset="0"/>
                <a:cs typeface="Arial" charset="0"/>
              </a:rPr>
              <a:t>Stakeholder Meeting</a:t>
            </a:r>
          </a:p>
        </p:txBody>
      </p:sp>
      <p:sp>
        <p:nvSpPr>
          <p:cNvPr id="31747" name="Content Placeholder 2"/>
          <p:cNvSpPr>
            <a:spLocks noGrp="1"/>
          </p:cNvSpPr>
          <p:nvPr>
            <p:ph idx="1"/>
          </p:nvPr>
        </p:nvSpPr>
        <p:spPr/>
        <p:txBody>
          <a:bodyPr/>
          <a:lstStyle/>
          <a:p>
            <a:pPr algn="l">
              <a:buFontTx/>
              <a:buChar char="•"/>
            </a:pPr>
            <a:r>
              <a:rPr lang="en-US" dirty="0">
                <a:solidFill>
                  <a:srgbClr val="FFFFFF"/>
                </a:solidFill>
                <a:latin typeface="Arial" charset="0"/>
                <a:cs typeface="Arial" charset="0"/>
              </a:rPr>
              <a:t>Any issues with existing permit?</a:t>
            </a:r>
          </a:p>
          <a:p>
            <a:pPr algn="l">
              <a:buFontTx/>
              <a:buChar char="•"/>
            </a:pPr>
            <a:r>
              <a:rPr lang="en-US" dirty="0">
                <a:solidFill>
                  <a:srgbClr val="FFFFFF"/>
                </a:solidFill>
                <a:latin typeface="Arial" charset="0"/>
                <a:cs typeface="Arial" charset="0"/>
              </a:rPr>
              <a:t>Any suggestions for the new permit?</a:t>
            </a:r>
          </a:p>
          <a:p>
            <a:pPr algn="l">
              <a:buFontTx/>
              <a:buChar char="•"/>
            </a:pPr>
            <a:r>
              <a:rPr lang="en-US" dirty="0">
                <a:solidFill>
                  <a:srgbClr val="FFFFFF"/>
                </a:solidFill>
                <a:latin typeface="Arial" charset="0"/>
                <a:cs typeface="Arial" charset="0"/>
              </a:rPr>
              <a:t>Any questions for staff?</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3600" dirty="0">
                <a:solidFill>
                  <a:srgbClr val="FFFF00"/>
                </a:solidFill>
                <a:latin typeface="Arial" charset="0"/>
                <a:cs typeface="Arial" charset="0"/>
              </a:rPr>
              <a:t>TXR150000 Renewal</a:t>
            </a:r>
          </a:p>
        </p:txBody>
      </p:sp>
      <p:sp>
        <p:nvSpPr>
          <p:cNvPr id="31747" name="Content Placeholder 2"/>
          <p:cNvSpPr>
            <a:spLocks noGrp="1"/>
          </p:cNvSpPr>
          <p:nvPr>
            <p:ph idx="1"/>
          </p:nvPr>
        </p:nvSpPr>
        <p:spPr>
          <a:xfrm>
            <a:off x="479425" y="1706562"/>
            <a:ext cx="8642350" cy="4465637"/>
          </a:xfrm>
          <a:ln>
            <a:solidFill>
              <a:schemeClr val="accent2">
                <a:lumMod val="75000"/>
              </a:schemeClr>
            </a:solidFill>
          </a:ln>
        </p:spPr>
        <p:txBody>
          <a:bodyPr/>
          <a:lstStyle/>
          <a:p>
            <a:pPr algn="l">
              <a:buFontTx/>
              <a:buChar char="•"/>
            </a:pPr>
            <a:r>
              <a:rPr lang="en-US" sz="2800" dirty="0">
                <a:solidFill>
                  <a:srgbClr val="FFFFFF"/>
                </a:solidFill>
                <a:latin typeface="Arial" charset="0"/>
                <a:cs typeface="Arial" charset="0"/>
              </a:rPr>
              <a:t>Stakeholder Comments and Input? </a:t>
            </a:r>
          </a:p>
          <a:p>
            <a:pPr algn="l">
              <a:buFontTx/>
              <a:buChar char="•"/>
            </a:pPr>
            <a:endParaRPr lang="en-US" sz="1000" dirty="0">
              <a:solidFill>
                <a:srgbClr val="FFFFFF"/>
              </a:solidFill>
              <a:latin typeface="Arial" charset="0"/>
              <a:cs typeface="Arial" charset="0"/>
            </a:endParaRPr>
          </a:p>
          <a:p>
            <a:pPr lvl="1"/>
            <a:r>
              <a:rPr lang="en-US" sz="2800" dirty="0">
                <a:solidFill>
                  <a:srgbClr val="FFFFFF"/>
                </a:solidFill>
                <a:cs typeface="Arial" charset="0"/>
              </a:rPr>
              <a:t>Please e-mail: </a:t>
            </a:r>
            <a:r>
              <a:rPr lang="en-US" sz="2800" u="sng" dirty="0">
                <a:solidFill>
                  <a:srgbClr val="FFFFFF"/>
                </a:solidFill>
                <a:cs typeface="Arial" charset="0"/>
              </a:rPr>
              <a:t>SWGP@tceq.texas.gov</a:t>
            </a:r>
          </a:p>
          <a:p>
            <a:pPr lvl="1"/>
            <a:endParaRPr lang="en-US" sz="1000" dirty="0">
              <a:solidFill>
                <a:srgbClr val="FFFFFF"/>
              </a:solidFill>
              <a:cs typeface="Arial" charset="0"/>
            </a:endParaRPr>
          </a:p>
          <a:p>
            <a:pPr lvl="1"/>
            <a:r>
              <a:rPr lang="en-US" sz="2800" dirty="0">
                <a:solidFill>
                  <a:srgbClr val="FFFFFF"/>
                </a:solidFill>
                <a:cs typeface="Arial" charset="0"/>
              </a:rPr>
              <a:t>Subject Line: “2018 CGP Renewal”</a:t>
            </a:r>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400050" y="325438"/>
            <a:ext cx="8570913" cy="665162"/>
          </a:xfrm>
        </p:spPr>
        <p:txBody>
          <a:bodyPr/>
          <a:lstStyle/>
          <a:p>
            <a:pPr defTabSz="966615" eaLnBrk="1" hangingPunct="1">
              <a:defRPr/>
            </a:pPr>
            <a:r>
              <a:rPr lang="en-US" sz="3600" dirty="0">
                <a:solidFill>
                  <a:srgbClr val="FFFF6D"/>
                </a:solidFill>
                <a:effectLst>
                  <a:outerShdw blurRad="38100" dist="38100" dir="2700000" algn="tl">
                    <a:srgbClr val="000000"/>
                  </a:outerShdw>
                </a:effectLst>
                <a:latin typeface="Arial" charset="0"/>
              </a:rPr>
              <a:t>Web Links</a:t>
            </a:r>
          </a:p>
        </p:txBody>
      </p:sp>
      <p:sp>
        <p:nvSpPr>
          <p:cNvPr id="589827" name="Rectangle 3"/>
          <p:cNvSpPr>
            <a:spLocks noGrp="1" noChangeArrowheads="1"/>
          </p:cNvSpPr>
          <p:nvPr>
            <p:ph idx="1"/>
          </p:nvPr>
        </p:nvSpPr>
        <p:spPr>
          <a:xfrm>
            <a:off x="381000" y="1143000"/>
            <a:ext cx="8686800" cy="5867400"/>
          </a:xfrm>
        </p:spPr>
        <p:txBody>
          <a:bodyPr/>
          <a:lstStyle/>
          <a:p>
            <a:pPr marL="361885" indent="-361885" algn="l" defTabSz="966615" eaLnBrk="1" hangingPunct="1">
              <a:lnSpc>
                <a:spcPct val="90000"/>
              </a:lnSpc>
              <a:defRPr/>
            </a:pPr>
            <a:r>
              <a:rPr lang="en-US" sz="2400" dirty="0">
                <a:solidFill>
                  <a:schemeClr val="bg1"/>
                </a:solidFill>
                <a:effectLst>
                  <a:outerShdw blurRad="38100" dist="38100" dir="2700000" algn="tl">
                    <a:srgbClr val="000000"/>
                  </a:outerShdw>
                </a:effectLst>
                <a:latin typeface="Arial" charset="0"/>
              </a:rPr>
              <a:t>Stormwater Home Page:</a:t>
            </a:r>
          </a:p>
          <a:p>
            <a:pPr marL="361885" indent="-361885" algn="l" defTabSz="966615" eaLnBrk="1" hangingPunct="1">
              <a:lnSpc>
                <a:spcPct val="90000"/>
              </a:lnSpc>
              <a:spcBef>
                <a:spcPct val="0"/>
              </a:spcBef>
              <a:buClr>
                <a:srgbClr val="00FF00"/>
              </a:buClr>
              <a:defRPr/>
            </a:pPr>
            <a:r>
              <a:rPr lang="en-US" sz="2000" dirty="0">
                <a:solidFill>
                  <a:srgbClr val="FFFF00"/>
                </a:solidFill>
                <a:effectLst>
                  <a:outerShdw blurRad="38100" dist="38100" dir="2700000" algn="tl">
                    <a:srgbClr val="000000"/>
                  </a:outerShdw>
                </a:effectLst>
                <a:latin typeface="Arial" charset="0"/>
              </a:rPr>
              <a:t>https://www.tceq.texas.gov/permitting/stormwater/</a:t>
            </a:r>
          </a:p>
          <a:p>
            <a:pPr marL="361885" indent="-361885" algn="l" defTabSz="966615" eaLnBrk="1" hangingPunct="1">
              <a:lnSpc>
                <a:spcPct val="90000"/>
              </a:lnSpc>
              <a:spcBef>
                <a:spcPct val="0"/>
              </a:spcBef>
              <a:buClr>
                <a:srgbClr val="00FF00"/>
              </a:buClr>
              <a:defRPr/>
            </a:pPr>
            <a:endParaRPr lang="en-US" sz="2000" dirty="0">
              <a:solidFill>
                <a:srgbClr val="FFFF00"/>
              </a:solidFill>
              <a:effectLst>
                <a:outerShdw blurRad="38100" dist="38100" dir="2700000" algn="tl">
                  <a:srgbClr val="000000"/>
                </a:outerShdw>
              </a:effectLst>
              <a:latin typeface="Arial" charset="0"/>
            </a:endParaRPr>
          </a:p>
          <a:p>
            <a:pPr marL="361885" indent="-361885" algn="l" defTabSz="966615" eaLnBrk="1" hangingPunct="1">
              <a:lnSpc>
                <a:spcPct val="90000"/>
              </a:lnSpc>
              <a:spcBef>
                <a:spcPct val="0"/>
              </a:spcBef>
              <a:buClr>
                <a:srgbClr val="00FF00"/>
              </a:buClr>
              <a:defRPr/>
            </a:pPr>
            <a:r>
              <a:rPr lang="en-US" sz="2400" dirty="0">
                <a:solidFill>
                  <a:schemeClr val="bg1"/>
                </a:solidFill>
                <a:effectLst>
                  <a:outerShdw blurRad="38100" dist="38100" dir="2700000" algn="tl">
                    <a:srgbClr val="000000"/>
                  </a:outerShdw>
                </a:effectLst>
                <a:latin typeface="Arial" charset="0"/>
              </a:rPr>
              <a:t>Stormwater Stakeholders Group (SWSG)  Web Page:</a:t>
            </a:r>
          </a:p>
          <a:p>
            <a:pPr marL="361885" indent="-361885" algn="l" defTabSz="966615" eaLnBrk="1" hangingPunct="1">
              <a:lnSpc>
                <a:spcPct val="90000"/>
              </a:lnSpc>
              <a:spcBef>
                <a:spcPct val="0"/>
              </a:spcBef>
              <a:buClr>
                <a:srgbClr val="00FF00"/>
              </a:buClr>
              <a:defRPr/>
            </a:pPr>
            <a:r>
              <a:rPr lang="en-US" sz="2000" dirty="0">
                <a:solidFill>
                  <a:srgbClr val="FFFF00"/>
                </a:solidFill>
                <a:effectLst>
                  <a:outerShdw blurRad="38100" dist="38100" dir="2700000" algn="tl">
                    <a:srgbClr val="000000"/>
                  </a:outerShdw>
                </a:effectLst>
                <a:latin typeface="Arial" charset="0"/>
              </a:rPr>
              <a:t>http://www.tceq.texas.gov/permitting/Stormwater/stormwater_stakeholders_group.html#construction</a:t>
            </a:r>
          </a:p>
          <a:p>
            <a:pPr marL="361885" indent="-361885" algn="l" defTabSz="966615" eaLnBrk="1" hangingPunct="1">
              <a:lnSpc>
                <a:spcPct val="90000"/>
              </a:lnSpc>
              <a:spcBef>
                <a:spcPct val="0"/>
              </a:spcBef>
              <a:buClr>
                <a:srgbClr val="00FF00"/>
              </a:buClr>
              <a:defRPr/>
            </a:pPr>
            <a:endParaRPr lang="en-US" sz="2400" dirty="0">
              <a:solidFill>
                <a:schemeClr val="bg1"/>
              </a:solidFill>
              <a:effectLst>
                <a:outerShdw blurRad="38100" dist="38100" dir="2700000" algn="tl">
                  <a:srgbClr val="000000"/>
                </a:outerShdw>
              </a:effectLst>
              <a:latin typeface="Arial" pitchFamily="34" charset="0"/>
              <a:cs typeface="Arial" pitchFamily="34" charset="0"/>
            </a:endParaRPr>
          </a:p>
          <a:p>
            <a:pPr marL="361885" indent="-361885" algn="l" defTabSz="966615" eaLnBrk="1" hangingPunct="1">
              <a:lnSpc>
                <a:spcPct val="90000"/>
              </a:lnSpc>
              <a:spcBef>
                <a:spcPct val="0"/>
              </a:spcBef>
              <a:buClr>
                <a:srgbClr val="00FF00"/>
              </a:buClr>
              <a:defRPr/>
            </a:pPr>
            <a:r>
              <a:rPr lang="en-US" sz="2400" dirty="0">
                <a:solidFill>
                  <a:schemeClr val="bg1"/>
                </a:solidFill>
                <a:effectLst>
                  <a:outerShdw blurRad="38100" dist="38100" dir="2700000" algn="tl">
                    <a:srgbClr val="000000"/>
                  </a:outerShdw>
                </a:effectLst>
                <a:latin typeface="Arial" pitchFamily="34" charset="0"/>
                <a:cs typeface="Arial" pitchFamily="34" charset="0"/>
              </a:rPr>
              <a:t>EPA 2017 Construction General Permit Web Page:</a:t>
            </a:r>
          </a:p>
          <a:p>
            <a:pPr marL="361885" indent="-361885" algn="l" defTabSz="966615" eaLnBrk="1" hangingPunct="1">
              <a:lnSpc>
                <a:spcPct val="90000"/>
              </a:lnSpc>
              <a:spcBef>
                <a:spcPct val="0"/>
              </a:spcBef>
              <a:buClr>
                <a:srgbClr val="00FF00"/>
              </a:buClr>
              <a:defRPr/>
            </a:pPr>
            <a:r>
              <a:rPr lang="en-US" sz="2000" dirty="0">
                <a:solidFill>
                  <a:srgbClr val="FFFF00"/>
                </a:solidFill>
                <a:effectLst>
                  <a:outerShdw blurRad="38100" dist="38100" dir="2700000" algn="tl">
                    <a:srgbClr val="000000"/>
                  </a:outerShdw>
                </a:effectLst>
                <a:latin typeface="Arial" pitchFamily="34" charset="0"/>
                <a:cs typeface="Arial" pitchFamily="34" charset="0"/>
              </a:rPr>
              <a:t>https://www.epa.gov/npdes/stormwater-discharges-construction-activities#overview</a:t>
            </a:r>
          </a:p>
          <a:p>
            <a:pPr marL="361885" indent="-361885" algn="l" defTabSz="966615" eaLnBrk="1" hangingPunct="1">
              <a:lnSpc>
                <a:spcPct val="90000"/>
              </a:lnSpc>
              <a:spcBef>
                <a:spcPct val="60000"/>
              </a:spcBef>
              <a:defRPr/>
            </a:pPr>
            <a:r>
              <a:rPr lang="en-US" sz="2400" dirty="0">
                <a:solidFill>
                  <a:schemeClr val="bg1"/>
                </a:solidFill>
                <a:effectLst>
                  <a:outerShdw blurRad="38100" dist="38100" dir="2700000" algn="tl">
                    <a:srgbClr val="000000"/>
                  </a:outerShdw>
                </a:effectLst>
                <a:latin typeface="Arial" charset="0"/>
              </a:rPr>
              <a:t>EPA SWP3 Guidance:</a:t>
            </a:r>
          </a:p>
          <a:p>
            <a:pPr marL="361885" indent="-361885" algn="l" defTabSz="966615" eaLnBrk="1" hangingPunct="1">
              <a:lnSpc>
                <a:spcPct val="90000"/>
              </a:lnSpc>
              <a:spcBef>
                <a:spcPct val="0"/>
              </a:spcBef>
              <a:buClr>
                <a:srgbClr val="00FF00"/>
              </a:buClr>
              <a:defRPr/>
            </a:pPr>
            <a:r>
              <a:rPr lang="en-US" sz="2000" dirty="0">
                <a:solidFill>
                  <a:srgbClr val="FFFF00"/>
                </a:solidFill>
                <a:effectLst>
                  <a:outerShdw blurRad="38100" dist="38100" dir="2700000" algn="tl">
                    <a:srgbClr val="000000"/>
                  </a:outerShdw>
                </a:effectLst>
                <a:latin typeface="Arial" charset="0"/>
              </a:rPr>
              <a:t>https://www3.epa.gov/npdes/pubs/industrial_swppp_guide.pdf</a:t>
            </a:r>
          </a:p>
          <a:p>
            <a:pPr marL="361885" indent="-361885" algn="l" defTabSz="966615" eaLnBrk="1" hangingPunct="1">
              <a:lnSpc>
                <a:spcPct val="90000"/>
              </a:lnSpc>
              <a:spcBef>
                <a:spcPct val="0"/>
              </a:spcBef>
              <a:buClr>
                <a:srgbClr val="00FF00"/>
              </a:buClr>
              <a:defRPr/>
            </a:pPr>
            <a:endParaRPr lang="en-US" sz="2000" dirty="0">
              <a:solidFill>
                <a:srgbClr val="FFFF00"/>
              </a:solidFill>
              <a:effectLst>
                <a:outerShdw blurRad="38100" dist="38100" dir="2700000" algn="tl">
                  <a:srgbClr val="000000"/>
                </a:outerShdw>
              </a:effectLst>
              <a:latin typeface="Arial" charset="0"/>
            </a:endParaRPr>
          </a:p>
          <a:p>
            <a:pPr marL="361885" indent="-361885" algn="l" defTabSz="966615" eaLnBrk="1" hangingPunct="1">
              <a:lnSpc>
                <a:spcPct val="90000"/>
              </a:lnSpc>
              <a:spcBef>
                <a:spcPct val="0"/>
              </a:spcBef>
              <a:buClr>
                <a:srgbClr val="00FF00"/>
              </a:buClr>
              <a:defRPr/>
            </a:pPr>
            <a:r>
              <a:rPr lang="en-US" sz="2400" dirty="0">
                <a:solidFill>
                  <a:schemeClr val="bg1"/>
                </a:solidFill>
                <a:effectLst>
                  <a:outerShdw blurRad="38100" dist="38100" dir="2700000" algn="tl">
                    <a:srgbClr val="000000"/>
                  </a:outerShdw>
                </a:effectLst>
                <a:latin typeface="Arial" charset="0"/>
              </a:rPr>
              <a:t>EPA National Menu of BMPs:</a:t>
            </a:r>
          </a:p>
          <a:p>
            <a:pPr marL="361885" indent="-361885" algn="l" defTabSz="966615" eaLnBrk="1" hangingPunct="1">
              <a:lnSpc>
                <a:spcPct val="90000"/>
              </a:lnSpc>
              <a:spcBef>
                <a:spcPct val="0"/>
              </a:spcBef>
              <a:buClr>
                <a:srgbClr val="00FF00"/>
              </a:buClr>
              <a:defRPr/>
            </a:pPr>
            <a:r>
              <a:rPr lang="en-US" sz="2000" dirty="0">
                <a:solidFill>
                  <a:srgbClr val="FFFF00"/>
                </a:solidFill>
                <a:effectLst>
                  <a:outerShdw blurRad="38100" dist="38100" dir="2700000" algn="tl">
                    <a:srgbClr val="000000"/>
                  </a:outerShdw>
                </a:effectLst>
                <a:latin typeface="Arial" charset="0"/>
              </a:rPr>
              <a:t>https://www.epa.gov/npdes/national-menu-best-management-practices-bmps-Stormwater#edu</a:t>
            </a:r>
          </a:p>
          <a:p>
            <a:pPr marL="361885" indent="-361885" algn="l" defTabSz="966615" eaLnBrk="1" hangingPunct="1">
              <a:lnSpc>
                <a:spcPct val="90000"/>
              </a:lnSpc>
              <a:spcBef>
                <a:spcPts val="600"/>
              </a:spcBef>
              <a:buClr>
                <a:srgbClr val="00FF00"/>
              </a:buClr>
              <a:defRPr/>
            </a:pPr>
            <a:r>
              <a:rPr lang="en-US" sz="2200" dirty="0">
                <a:solidFill>
                  <a:schemeClr val="bg1"/>
                </a:solidFill>
                <a:effectLst>
                  <a:outerShdw blurRad="38100" dist="38100" dir="2700000" algn="tl">
                    <a:srgbClr val="000000"/>
                  </a:outerShdw>
                </a:effectLst>
                <a:latin typeface="Arial" panose="020B0604020202020204" pitchFamily="34" charset="0"/>
                <a:cs typeface="Arial" panose="020B0604020202020204" pitchFamily="34" charset="0"/>
              </a:rPr>
              <a:t>Click on link for  “Construction”</a:t>
            </a:r>
          </a:p>
          <a:p>
            <a:pPr marL="785673" lvl="1" indent="-303159" defTabSz="966615" eaLnBrk="1" hangingPunct="1">
              <a:lnSpc>
                <a:spcPct val="90000"/>
              </a:lnSpc>
              <a:buClr>
                <a:schemeClr val="bg1"/>
              </a:buClr>
              <a:buFontTx/>
              <a:buNone/>
              <a:defRPr/>
            </a:pPr>
            <a:endParaRPr lang="en-US" sz="2200" dirty="0">
              <a:solidFill>
                <a:schemeClr val="bg1"/>
              </a:solidFill>
              <a:effectLst>
                <a:outerShdw blurRad="38100" dist="38100" dir="2700000" algn="tl">
                  <a:srgbClr val="00000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pPr defTabSz="966615" eaLnBrk="1" hangingPunct="1">
              <a:defRPr/>
            </a:pPr>
            <a:r>
              <a:rPr lang="en-US" sz="3600" dirty="0">
                <a:solidFill>
                  <a:srgbClr val="FFFF00"/>
                </a:solidFill>
                <a:effectLst>
                  <a:outerShdw blurRad="38100" dist="38100" dir="2700000" algn="tl">
                    <a:srgbClr val="000000"/>
                  </a:outerShdw>
                </a:effectLst>
                <a:latin typeface="Arial" charset="0"/>
              </a:rPr>
              <a:t>TPDES Stormwater Program Contacts</a:t>
            </a:r>
          </a:p>
        </p:txBody>
      </p:sp>
      <p:sp>
        <p:nvSpPr>
          <p:cNvPr id="708611" name="Rectangle 3"/>
          <p:cNvSpPr>
            <a:spLocks noGrp="1" noChangeArrowheads="1"/>
          </p:cNvSpPr>
          <p:nvPr>
            <p:ph idx="1"/>
          </p:nvPr>
        </p:nvSpPr>
        <p:spPr>
          <a:xfrm>
            <a:off x="1447800" y="1447800"/>
            <a:ext cx="6934200" cy="5257800"/>
          </a:xfrm>
        </p:spPr>
        <p:txBody>
          <a:bodyPr/>
          <a:lstStyle/>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Rebecca L. </a:t>
            </a:r>
            <a:r>
              <a:rPr lang="en-US" sz="2800" dirty="0" err="1">
                <a:solidFill>
                  <a:schemeClr val="bg1"/>
                </a:solidFill>
                <a:effectLst>
                  <a:outerShdw blurRad="38100" dist="38100" dir="2700000" algn="tl">
                    <a:srgbClr val="000000"/>
                  </a:outerShdw>
                </a:effectLst>
                <a:latin typeface="Arial" charset="0"/>
              </a:rPr>
              <a:t>Villalba</a:t>
            </a:r>
            <a:r>
              <a:rPr lang="en-US" sz="2800" dirty="0">
                <a:solidFill>
                  <a:schemeClr val="bg1"/>
                </a:solidFill>
                <a:effectLst>
                  <a:outerShdw blurRad="38100" dist="38100" dir="2700000" algn="tl">
                    <a:srgbClr val="000000"/>
                  </a:outerShdw>
                </a:effectLst>
                <a:latin typeface="Arial" charset="0"/>
              </a:rPr>
              <a:t>, Team Leader</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Lindsay Garza, Work Leader</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Hanne Lehman Nielsen</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Gordon Cooper</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Dan </a:t>
            </a:r>
            <a:r>
              <a:rPr lang="en-US" sz="2800" dirty="0" err="1">
                <a:solidFill>
                  <a:schemeClr val="bg1"/>
                </a:solidFill>
                <a:effectLst>
                  <a:outerShdw blurRad="38100" dist="38100" dir="2700000" algn="tl">
                    <a:srgbClr val="000000"/>
                  </a:outerShdw>
                </a:effectLst>
                <a:latin typeface="Arial" charset="0"/>
              </a:rPr>
              <a:t>Siebeneicher</a:t>
            </a:r>
            <a:endParaRPr lang="en-US" sz="2800" dirty="0">
              <a:solidFill>
                <a:schemeClr val="bg1"/>
              </a:solidFill>
              <a:effectLst>
                <a:outerShdw blurRad="38100" dist="38100" dir="2700000" algn="tl">
                  <a:srgbClr val="000000"/>
                </a:outerShdw>
              </a:effectLst>
              <a:latin typeface="Arial" charset="0"/>
            </a:endParaRP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Elizabeth Dickenson</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Kent Trede</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Austin office (512) 239-4671</a:t>
            </a:r>
          </a:p>
          <a:p>
            <a:pPr marL="361885" indent="-361885" algn="l" defTabSz="966615" eaLnBrk="1" hangingPunct="1">
              <a:lnSpc>
                <a:spcPct val="90000"/>
              </a:lnSpc>
              <a:spcBef>
                <a:spcPct val="40000"/>
              </a:spcBef>
              <a:buFont typeface="Arial" pitchFamily="34" charset="0"/>
              <a:buChar char="•"/>
              <a:defRPr/>
            </a:pPr>
            <a:r>
              <a:rPr lang="en-US" sz="2800" dirty="0">
                <a:solidFill>
                  <a:schemeClr val="bg1"/>
                </a:solidFill>
                <a:effectLst>
                  <a:outerShdw blurRad="38100" dist="38100" dir="2700000" algn="tl">
                    <a:srgbClr val="000000"/>
                  </a:outerShdw>
                </a:effectLst>
                <a:latin typeface="Arial" charset="0"/>
              </a:rPr>
              <a:t>SWGP@tceq.texas.gov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337310"/>
            <a:ext cx="8961120" cy="1280160"/>
          </a:xfrm>
        </p:spPr>
        <p:txBody>
          <a:bodyPr/>
          <a:lstStyle/>
          <a:p>
            <a:pPr marL="360045" indent="-360045" algn="l" eaLnBrk="1" hangingPunct="1">
              <a:buClr>
                <a:srgbClr val="99CCFF"/>
              </a:buClr>
              <a:buSzPct val="80000"/>
              <a:buFont typeface="Wingdings" panose="05000000000000000000" pitchFamily="2" charset="2"/>
              <a:buChar char="Ø"/>
            </a:pPr>
            <a:r>
              <a:rPr lang="en-US" altLang="en-US" sz="2800" dirty="0">
                <a:solidFill>
                  <a:srgbClr val="FFFFFF"/>
                </a:solidFill>
                <a:effectLst>
                  <a:outerShdw blurRad="38100" dist="38100" dir="2700000" algn="tl">
                    <a:srgbClr val="000000"/>
                  </a:outerShdw>
                </a:effectLst>
                <a:latin typeface="Arial" charset="0"/>
              </a:rPr>
              <a:t>Existing permit:</a:t>
            </a:r>
          </a:p>
          <a:p>
            <a:pPr marL="881062" lvl="1" indent="-457200" eaLnBrk="1" hangingPunct="1">
              <a:buClr>
                <a:srgbClr val="99CCFF"/>
              </a:buClr>
              <a:buSzPct val="80000"/>
              <a:buFont typeface="Arial" panose="020B0604020202020204" pitchFamily="34" charset="0"/>
              <a:buChar char="•"/>
            </a:pPr>
            <a:r>
              <a:rPr lang="en-US" altLang="en-US" sz="2800" dirty="0">
                <a:solidFill>
                  <a:srgbClr val="FFFFFF"/>
                </a:solidFill>
                <a:effectLst>
                  <a:outerShdw blurRad="38100" dist="38100" dir="2700000" algn="tl">
                    <a:srgbClr val="000000"/>
                  </a:outerShdw>
                </a:effectLst>
              </a:rPr>
              <a:t>expires March 4, 2018 at midnight</a:t>
            </a:r>
          </a:p>
          <a:p>
            <a:pPr marL="360045" indent="-360045" algn="l" eaLnBrk="1" hangingPunct="1">
              <a:buClr>
                <a:srgbClr val="99CCFF"/>
              </a:buClr>
              <a:buSzPct val="80000"/>
              <a:buFont typeface="Wingdings" panose="05000000000000000000" pitchFamily="2" charset="2"/>
              <a:buChar char="Ø"/>
            </a:pPr>
            <a:r>
              <a:rPr lang="en-US" altLang="en-US" sz="2800" dirty="0">
                <a:solidFill>
                  <a:srgbClr val="FFFFFF"/>
                </a:solidFill>
                <a:effectLst>
                  <a:outerShdw blurRad="38100" dist="38100" dir="2700000" algn="tl">
                    <a:srgbClr val="000000"/>
                  </a:outerShdw>
                </a:effectLst>
                <a:latin typeface="Arial" charset="0"/>
              </a:rPr>
              <a:t>Renewal process began on Sept. 2016</a:t>
            </a:r>
          </a:p>
          <a:p>
            <a:pPr marL="360045" indent="-360045" algn="l" eaLnBrk="1" hangingPunct="1">
              <a:buClr>
                <a:srgbClr val="99CCFF"/>
              </a:buClr>
              <a:buSzPct val="80000"/>
              <a:buFont typeface="Wingdings" panose="05000000000000000000" pitchFamily="2" charset="2"/>
              <a:buChar char="Ø"/>
            </a:pPr>
            <a:r>
              <a:rPr lang="en-US" sz="2800" dirty="0">
                <a:solidFill>
                  <a:srgbClr val="FFFFFF"/>
                </a:solidFill>
                <a:effectLst>
                  <a:outerShdw blurRad="38100" dist="38100" dir="2700000" algn="tl">
                    <a:srgbClr val="000000"/>
                  </a:outerShdw>
                </a:effectLst>
                <a:latin typeface="Arial" charset="0"/>
              </a:rPr>
              <a:t>Internal input requested from various TCEQ programs</a:t>
            </a:r>
          </a:p>
          <a:p>
            <a:pPr marL="360045" indent="-360045" algn="l" eaLnBrk="1" hangingPunct="1">
              <a:buClr>
                <a:srgbClr val="99CCFF"/>
              </a:buClr>
              <a:buSzPct val="80000"/>
              <a:buFont typeface="Wingdings" panose="05000000000000000000" pitchFamily="2" charset="2"/>
              <a:buChar char="Ø"/>
            </a:pPr>
            <a:r>
              <a:rPr lang="en-US" sz="2800" dirty="0">
                <a:solidFill>
                  <a:srgbClr val="FFFFFF"/>
                </a:solidFill>
                <a:effectLst>
                  <a:outerShdw blurRad="38100" dist="38100" dir="2700000" algn="tl">
                    <a:srgbClr val="000000"/>
                  </a:outerShdw>
                </a:effectLst>
                <a:latin typeface="Arial" charset="0"/>
              </a:rPr>
              <a:t>Stakeholder Meeting - Oct. 17, 2016</a:t>
            </a:r>
          </a:p>
          <a:p>
            <a:pPr marL="360045" indent="-360045" algn="l" eaLnBrk="1" hangingPunct="1">
              <a:buClr>
                <a:srgbClr val="99CCFF"/>
              </a:buClr>
              <a:buSzPct val="80000"/>
              <a:buFont typeface="Wingdings" panose="05000000000000000000" pitchFamily="2" charset="2"/>
              <a:buChar char="Ø"/>
            </a:pPr>
            <a:r>
              <a:rPr lang="en-US" sz="2800" dirty="0">
                <a:solidFill>
                  <a:srgbClr val="FFFFFF"/>
                </a:solidFill>
                <a:effectLst>
                  <a:outerShdw blurRad="38100" dist="38100" dir="2700000" algn="tl">
                    <a:srgbClr val="000000"/>
                  </a:outerShdw>
                </a:effectLst>
                <a:latin typeface="Arial" charset="0"/>
              </a:rPr>
              <a:t>Stakeholder comment period ends Nov. 1, 2016</a:t>
            </a:r>
          </a:p>
          <a:p>
            <a:pPr marL="360045" indent="-360045" algn="l" eaLnBrk="1" hangingPunct="1">
              <a:buClr>
                <a:srgbClr val="99CCFF"/>
              </a:buClr>
              <a:buSzPct val="80000"/>
              <a:buFont typeface="Wingdings" panose="05000000000000000000" pitchFamily="2" charset="2"/>
              <a:buChar char="Ø"/>
            </a:pPr>
            <a:r>
              <a:rPr lang="en-US" sz="2800" dirty="0">
                <a:solidFill>
                  <a:srgbClr val="FFFFFF"/>
                </a:solidFill>
                <a:effectLst>
                  <a:outerShdw blurRad="38100" dist="38100" dir="2700000" algn="tl">
                    <a:srgbClr val="000000"/>
                  </a:outerShdw>
                </a:effectLst>
                <a:latin typeface="Arial" charset="0"/>
              </a:rPr>
              <a:t>Prepared draft permit and fact sheet Nov. 2016</a:t>
            </a:r>
          </a:p>
          <a:p>
            <a:pPr marL="360363" lvl="1" indent="-360363">
              <a:buFontTx/>
              <a:buChar char="•"/>
            </a:pPr>
            <a:r>
              <a:rPr lang="en-US" sz="2800" dirty="0">
                <a:solidFill>
                  <a:srgbClr val="FFFFFF"/>
                </a:solidFill>
                <a:effectLst>
                  <a:outerShdw blurRad="38100" dist="38100" dir="2700000" algn="tl">
                    <a:srgbClr val="000000">
                      <a:alpha val="43137"/>
                    </a:srgbClr>
                  </a:outerShdw>
                </a:effectLst>
                <a:cs typeface="Arial" charset="0"/>
              </a:rPr>
              <a:t>Briefings </a:t>
            </a:r>
          </a:p>
          <a:p>
            <a:pPr marL="782638" lvl="2" indent="-360363"/>
            <a:r>
              <a:rPr lang="en-US" sz="2800" dirty="0">
                <a:solidFill>
                  <a:srgbClr val="FFFFFF"/>
                </a:solidFill>
                <a:effectLst>
                  <a:outerShdw blurRad="38100" dist="38100" dir="2700000" algn="tl">
                    <a:srgbClr val="000000">
                      <a:alpha val="43137"/>
                    </a:srgbClr>
                  </a:outerShdw>
                </a:effectLst>
                <a:cs typeface="Arial" charset="0"/>
              </a:rPr>
              <a:t>Director, Deputy Director, Executive Director, Commissioners</a:t>
            </a:r>
          </a:p>
          <a:p>
            <a:pPr marL="360045" indent="-360045" algn="l" eaLnBrk="1" hangingPunct="1">
              <a:buClr>
                <a:srgbClr val="99CCFF"/>
              </a:buClr>
              <a:buSzPct val="80000"/>
              <a:buFont typeface="Wingdings" panose="05000000000000000000" pitchFamily="2" charset="2"/>
              <a:buChar char="Ø"/>
            </a:pPr>
            <a:endParaRPr lang="en-US" sz="2940" dirty="0">
              <a:solidFill>
                <a:srgbClr val="FFFFFF"/>
              </a:solidFill>
              <a:effectLst>
                <a:outerShdw blurRad="38100" dist="38100" dir="2700000" algn="tl">
                  <a:srgbClr val="000000"/>
                </a:outerShdw>
              </a:effectLst>
              <a:latin typeface="Arial" charset="0"/>
            </a:endParaRPr>
          </a:p>
          <a:p>
            <a:pPr marL="360045" indent="-360045" algn="l" eaLnBrk="1" hangingPunct="1">
              <a:buClr>
                <a:srgbClr val="99CCFF"/>
              </a:buClr>
              <a:buSzPct val="80000"/>
              <a:buFont typeface="Wingdings" panose="05000000000000000000" pitchFamily="2" charset="2"/>
              <a:buChar char="Ø"/>
            </a:pPr>
            <a:endParaRPr lang="en-US" sz="2940" dirty="0">
              <a:solidFill>
                <a:srgbClr val="FFFFFF"/>
              </a:solidFill>
              <a:effectLst>
                <a:outerShdw blurRad="38100" dist="38100" dir="2700000" algn="tl">
                  <a:srgbClr val="000000"/>
                </a:outerShdw>
              </a:effectLst>
              <a:latin typeface="Arial" charset="0"/>
            </a:endParaRPr>
          </a:p>
        </p:txBody>
      </p:sp>
      <p:sp>
        <p:nvSpPr>
          <p:cNvPr id="4" name="Title 1"/>
          <p:cNvSpPr>
            <a:spLocks noGrp="1"/>
          </p:cNvSpPr>
          <p:nvPr>
            <p:ph type="title"/>
          </p:nvPr>
        </p:nvSpPr>
        <p:spPr>
          <a:xfrm>
            <a:off x="400050" y="137160"/>
            <a:ext cx="8641080" cy="1200150"/>
          </a:xfrm>
        </p:spPr>
        <p:txBody>
          <a:bodyPr/>
          <a:lstStyle/>
          <a:p>
            <a:r>
              <a:rPr lang="en-US" sz="5040" dirty="0">
                <a:solidFill>
                  <a:srgbClr val="FFFF9F"/>
                </a:solidFill>
                <a:latin typeface="Arial" charset="0"/>
              </a:rPr>
              <a:t>2018 CGP Renewal</a:t>
            </a:r>
            <a:endParaRPr lang="en-US" sz="5040" dirty="0"/>
          </a:p>
        </p:txBody>
      </p:sp>
    </p:spTree>
    <p:extLst>
      <p:ext uri="{BB962C8B-B14F-4D97-AF65-F5344CB8AC3E}">
        <p14:creationId xmlns:p14="http://schemas.microsoft.com/office/powerpoint/2010/main" val="13871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1657350"/>
            <a:ext cx="8961120" cy="1280160"/>
          </a:xfrm>
        </p:spPr>
        <p:txBody>
          <a:bodyPr/>
          <a:lstStyle/>
          <a:p>
            <a:pPr marL="507471" lvl="1" indent="-507471">
              <a:buClr>
                <a:srgbClr val="FFFFFF"/>
              </a:buClr>
              <a:buSzPct val="80000"/>
              <a:buFont typeface="Wingdings" pitchFamily="2" charset="2"/>
              <a:buChar char="Ø"/>
              <a:tabLst>
                <a:tab pos="888075" algn="l"/>
              </a:tabLst>
              <a:defRPr/>
            </a:pPr>
            <a:r>
              <a:rPr lang="en-US" dirty="0">
                <a:solidFill>
                  <a:schemeClr val="bg1"/>
                </a:solidFill>
                <a:latin typeface="Arial" pitchFamily="34" charset="0"/>
                <a:cs typeface="Arial" pitchFamily="34" charset="0"/>
              </a:rPr>
              <a:t>EPA 90-Day Review – Dec. 2016 to Feb. 2017 *</a:t>
            </a:r>
          </a:p>
          <a:p>
            <a:pPr marL="507471" lvl="1" indent="-507471">
              <a:buClr>
                <a:srgbClr val="FFFFFF"/>
              </a:buClr>
              <a:buSzPct val="80000"/>
              <a:buFont typeface="Wingdings" pitchFamily="2" charset="2"/>
              <a:buChar char="Ø"/>
              <a:tabLst>
                <a:tab pos="888075" algn="l"/>
              </a:tabLst>
              <a:defRPr/>
            </a:pPr>
            <a:r>
              <a:rPr lang="en-US" dirty="0">
                <a:solidFill>
                  <a:schemeClr val="bg1"/>
                </a:solidFill>
                <a:latin typeface="Arial" pitchFamily="34" charset="0"/>
                <a:cs typeface="Arial" pitchFamily="34" charset="0"/>
              </a:rPr>
              <a:t>Public Notice – June/July 2017 *</a:t>
            </a:r>
          </a:p>
          <a:p>
            <a:pPr marL="507471" lvl="1" indent="-507471">
              <a:buClr>
                <a:srgbClr val="FFFFFF"/>
              </a:buClr>
              <a:buSzPct val="80000"/>
              <a:buFont typeface="Wingdings" pitchFamily="2" charset="2"/>
              <a:buChar char="Ø"/>
              <a:tabLst>
                <a:tab pos="888075" algn="l"/>
              </a:tabLst>
              <a:defRPr/>
            </a:pPr>
            <a:r>
              <a:rPr lang="en-US" dirty="0">
                <a:solidFill>
                  <a:schemeClr val="bg1"/>
                </a:solidFill>
                <a:latin typeface="Arial" pitchFamily="34" charset="0"/>
                <a:cs typeface="Arial" pitchFamily="34" charset="0"/>
              </a:rPr>
              <a:t>Public Meeting – July/August 2017 *</a:t>
            </a:r>
          </a:p>
          <a:p>
            <a:pPr marL="507471" lvl="1" indent="-507471">
              <a:buClr>
                <a:srgbClr val="FFFFFF"/>
              </a:buClr>
              <a:buSzPct val="80000"/>
              <a:buFont typeface="Wingdings" pitchFamily="2" charset="2"/>
              <a:buChar char="Ø"/>
              <a:tabLst>
                <a:tab pos="888075" algn="l"/>
              </a:tabLst>
              <a:defRPr/>
            </a:pPr>
            <a:r>
              <a:rPr lang="en-US" dirty="0">
                <a:solidFill>
                  <a:schemeClr val="bg1"/>
                </a:solidFill>
                <a:latin typeface="Arial" pitchFamily="34" charset="0"/>
                <a:cs typeface="Arial" pitchFamily="34" charset="0"/>
              </a:rPr>
              <a:t>Agenda for adoption – February 2018</a:t>
            </a:r>
          </a:p>
          <a:p>
            <a:pPr marL="507471" lvl="1" indent="-507471">
              <a:buClr>
                <a:srgbClr val="FFFFFF"/>
              </a:buClr>
              <a:buSzPct val="80000"/>
              <a:buFont typeface="Wingdings" pitchFamily="2" charset="2"/>
              <a:buChar char="Ø"/>
              <a:tabLst>
                <a:tab pos="888075" algn="l"/>
              </a:tabLst>
              <a:defRPr/>
            </a:pPr>
            <a:r>
              <a:rPr lang="en-US" dirty="0">
                <a:solidFill>
                  <a:schemeClr val="bg1"/>
                </a:solidFill>
                <a:latin typeface="Arial" pitchFamily="34" charset="0"/>
                <a:cs typeface="Arial" pitchFamily="34" charset="0"/>
              </a:rPr>
              <a:t>Permit issuance – March 5, 2018</a:t>
            </a:r>
          </a:p>
          <a:p>
            <a:pPr marL="507471" lvl="1" indent="-507471">
              <a:buClr>
                <a:srgbClr val="FFFFFF"/>
              </a:buClr>
              <a:buSzPct val="80000"/>
              <a:buFont typeface="Wingdings" pitchFamily="2" charset="2"/>
              <a:buChar char="Ø"/>
              <a:tabLst>
                <a:tab pos="888075" algn="l"/>
              </a:tabLst>
              <a:defRPr/>
            </a:pPr>
            <a:endParaRPr lang="en-US" dirty="0">
              <a:solidFill>
                <a:schemeClr val="bg1"/>
              </a:solidFill>
              <a:latin typeface="Arial" pitchFamily="34" charset="0"/>
              <a:cs typeface="Arial" pitchFamily="34" charset="0"/>
            </a:endParaRPr>
          </a:p>
          <a:p>
            <a:pPr marL="0" lvl="1" indent="0">
              <a:buClr>
                <a:srgbClr val="FFFFFF"/>
              </a:buClr>
              <a:buSzPct val="80000"/>
              <a:buNone/>
              <a:tabLst>
                <a:tab pos="888075" algn="l"/>
              </a:tabLst>
              <a:defRPr/>
            </a:pPr>
            <a:r>
              <a:rPr lang="en-US" sz="2520" i="1" dirty="0">
                <a:solidFill>
                  <a:srgbClr val="FFC000"/>
                </a:solidFill>
                <a:latin typeface="Arial" pitchFamily="34" charset="0"/>
                <a:cs typeface="Arial" pitchFamily="34" charset="0"/>
              </a:rPr>
              <a:t>* Tentative dates</a:t>
            </a:r>
          </a:p>
          <a:p>
            <a:pPr marL="0" indent="0" algn="l" eaLnBrk="1" hangingPunct="1">
              <a:buClr>
                <a:srgbClr val="99CCFF"/>
              </a:buClr>
              <a:buSzPct val="80000"/>
            </a:pPr>
            <a:endParaRPr lang="en-US" sz="2520" dirty="0">
              <a:solidFill>
                <a:srgbClr val="FFFFFF"/>
              </a:solidFill>
              <a:effectLst>
                <a:outerShdw blurRad="38100" dist="38100" dir="2700000" algn="tl">
                  <a:srgbClr val="000000"/>
                </a:outerShdw>
              </a:effectLst>
              <a:latin typeface="Arial" charset="0"/>
            </a:endParaRPr>
          </a:p>
        </p:txBody>
      </p:sp>
      <p:sp>
        <p:nvSpPr>
          <p:cNvPr id="4" name="Title 1"/>
          <p:cNvSpPr>
            <a:spLocks noGrp="1"/>
          </p:cNvSpPr>
          <p:nvPr>
            <p:ph type="title"/>
          </p:nvPr>
        </p:nvSpPr>
        <p:spPr>
          <a:xfrm>
            <a:off x="400050" y="137160"/>
            <a:ext cx="8641080" cy="1200150"/>
          </a:xfrm>
        </p:spPr>
        <p:txBody>
          <a:bodyPr/>
          <a:lstStyle/>
          <a:p>
            <a:r>
              <a:rPr lang="en-US" sz="5040" dirty="0">
                <a:solidFill>
                  <a:srgbClr val="FFFF9F"/>
                </a:solidFill>
                <a:latin typeface="Arial" charset="0"/>
              </a:rPr>
              <a:t>2018 CGP Renewal</a:t>
            </a:r>
            <a:endParaRPr lang="en-US" sz="5040" dirty="0"/>
          </a:p>
        </p:txBody>
      </p:sp>
    </p:spTree>
    <p:extLst>
      <p:ext uri="{BB962C8B-B14F-4D97-AF65-F5344CB8AC3E}">
        <p14:creationId xmlns:p14="http://schemas.microsoft.com/office/powerpoint/2010/main" val="227567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13" y="914400"/>
            <a:ext cx="8642350" cy="1219200"/>
          </a:xfrm>
        </p:spPr>
        <p:txBody>
          <a:bodyPr/>
          <a:lstStyle/>
          <a:p>
            <a:r>
              <a:rPr lang="en-US" sz="4800" dirty="0">
                <a:solidFill>
                  <a:srgbClr val="FFFF99"/>
                </a:solidFill>
                <a:latin typeface="Arial" panose="020B0604020202020204" pitchFamily="34" charset="0"/>
                <a:cs typeface="Arial" panose="020B0604020202020204" pitchFamily="34" charset="0"/>
              </a:rPr>
              <a:t>CGP Authorized Discharges</a:t>
            </a:r>
            <a:br>
              <a:rPr lang="en-US" sz="5400" dirty="0">
                <a:latin typeface="Arial" panose="020B0604020202020204" pitchFamily="34" charset="0"/>
                <a:cs typeface="Arial" panose="020B0604020202020204" pitchFamily="34" charset="0"/>
              </a:rPr>
            </a:b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5713" y="2209800"/>
            <a:ext cx="8642350" cy="1300162"/>
          </a:xfrm>
        </p:spPr>
        <p:txBody>
          <a:bodyPr/>
          <a:lstStyle/>
          <a:p>
            <a:pPr algn="l">
              <a:buClr>
                <a:srgbClr val="FFFF99"/>
              </a:buCl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Stormwater Associated with Construction &amp; Support Activities</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lgn="l">
              <a:buClr>
                <a:srgbClr val="FFFF99"/>
              </a:buClr>
              <a:buFont typeface="Wingdings" panose="05000000000000000000" pitchFamily="2" charset="2"/>
              <a:buChar char="Ø"/>
            </a:pPr>
            <a:r>
              <a:rPr lang="en-US" dirty="0">
                <a:solidFill>
                  <a:schemeClr val="bg1"/>
                </a:solidFill>
                <a:latin typeface="Arial" panose="020B0604020202020204" pitchFamily="34" charset="0"/>
                <a:cs typeface="Arial" panose="020B0604020202020204" pitchFamily="34" charset="0"/>
              </a:rPr>
              <a:t>Certain Non-Stormwater Discharges</a:t>
            </a:r>
          </a:p>
          <a:p>
            <a:pPr algn="l"/>
            <a:endParaRPr lang="en-US" dirty="0">
              <a:solidFill>
                <a:schemeClr val="bg1"/>
              </a:solidFill>
              <a:latin typeface="Arial" panose="020B0604020202020204" pitchFamily="34" charset="0"/>
              <a:cs typeface="Arial" panose="020B0604020202020204" pitchFamily="34" charset="0"/>
            </a:endParaRPr>
          </a:p>
        </p:txBody>
      </p:sp>
      <p:pic>
        <p:nvPicPr>
          <p:cNvPr id="10" name="Picture 9" descr="Example of poor or non existing construction best management practices" title="Sediment  Leaving Construction site"/>
          <p:cNvPicPr>
            <a:picLocks noChangeAspect="1"/>
          </p:cNvPicPr>
          <p:nvPr/>
        </p:nvPicPr>
        <p:blipFill>
          <a:blip r:embed="rId3"/>
          <a:stretch>
            <a:fillRect/>
          </a:stretch>
        </p:blipFill>
        <p:spPr>
          <a:xfrm>
            <a:off x="6114807" y="4597794"/>
            <a:ext cx="3486393" cy="2656852"/>
          </a:xfrm>
          <a:prstGeom prst="rect">
            <a:avLst/>
          </a:prstGeom>
        </p:spPr>
      </p:pic>
    </p:spTree>
    <p:extLst>
      <p:ext uri="{BB962C8B-B14F-4D97-AF65-F5344CB8AC3E}">
        <p14:creationId xmlns:p14="http://schemas.microsoft.com/office/powerpoint/2010/main" val="102788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780" dirty="0">
                <a:solidFill>
                  <a:srgbClr val="FFFF9F"/>
                </a:solidFill>
                <a:latin typeface="Arial" charset="0"/>
              </a:rPr>
              <a:t>Construction Activity Soil Disturbance </a:t>
            </a:r>
            <a:endParaRPr lang="en-US" sz="3780" dirty="0"/>
          </a:p>
        </p:txBody>
      </p:sp>
      <p:sp>
        <p:nvSpPr>
          <p:cNvPr id="3" name="Content Placeholder 2"/>
          <p:cNvSpPr>
            <a:spLocks noGrp="1"/>
          </p:cNvSpPr>
          <p:nvPr>
            <p:ph sz="half" idx="1"/>
          </p:nvPr>
        </p:nvSpPr>
        <p:spPr>
          <a:xfrm>
            <a:off x="480060" y="1817370"/>
            <a:ext cx="5440680" cy="4800600"/>
          </a:xfrm>
        </p:spPr>
        <p:txBody>
          <a:bodyPr/>
          <a:lstStyle/>
          <a:p>
            <a:pPr marL="780326" lvl="1" indent="-301096" defTabSz="960037">
              <a:lnSpc>
                <a:spcPct val="90000"/>
              </a:lnSpc>
              <a:spcBef>
                <a:spcPct val="40000"/>
              </a:spcBef>
              <a:buClr>
                <a:srgbClr val="FFFF6D"/>
              </a:buClr>
              <a:buFont typeface="Wingdings" pitchFamily="2" charset="2"/>
              <a:buChar char="Ø"/>
              <a:defRPr/>
            </a:pPr>
            <a:r>
              <a:rPr lang="en-US" dirty="0">
                <a:solidFill>
                  <a:srgbClr val="FFFFFF"/>
                </a:solidFill>
              </a:rPr>
              <a:t> </a:t>
            </a:r>
            <a:r>
              <a:rPr lang="en-US" sz="2940" dirty="0">
                <a:solidFill>
                  <a:srgbClr val="FFFFFF"/>
                </a:solidFill>
              </a:rPr>
              <a:t>Clearing</a:t>
            </a:r>
          </a:p>
          <a:p>
            <a:pPr marL="780326" lvl="1" indent="-301096" defTabSz="960037">
              <a:lnSpc>
                <a:spcPct val="90000"/>
              </a:lnSpc>
              <a:spcBef>
                <a:spcPct val="40000"/>
              </a:spcBef>
              <a:buClr>
                <a:srgbClr val="FFFF6D"/>
              </a:buClr>
              <a:buFont typeface="Wingdings" pitchFamily="2" charset="2"/>
              <a:buChar char="Ø"/>
              <a:defRPr/>
            </a:pPr>
            <a:r>
              <a:rPr lang="en-US" sz="2940" dirty="0">
                <a:solidFill>
                  <a:srgbClr val="FFFFFF"/>
                </a:solidFill>
              </a:rPr>
              <a:t> Grading</a:t>
            </a:r>
          </a:p>
          <a:p>
            <a:pPr marL="780326" lvl="1" indent="-301096" defTabSz="960037">
              <a:lnSpc>
                <a:spcPct val="90000"/>
              </a:lnSpc>
              <a:spcBef>
                <a:spcPct val="40000"/>
              </a:spcBef>
              <a:buClr>
                <a:srgbClr val="FFFF6D"/>
              </a:buClr>
              <a:buFont typeface="Wingdings" pitchFamily="2" charset="2"/>
              <a:buChar char="Ø"/>
              <a:defRPr/>
            </a:pPr>
            <a:r>
              <a:rPr lang="en-US" sz="2940" dirty="0">
                <a:solidFill>
                  <a:srgbClr val="FFFFFF"/>
                </a:solidFill>
              </a:rPr>
              <a:t> Excavation</a:t>
            </a:r>
          </a:p>
          <a:p>
            <a:pPr marL="780326" lvl="1" indent="-301096" defTabSz="960037">
              <a:lnSpc>
                <a:spcPct val="90000"/>
              </a:lnSpc>
              <a:spcBef>
                <a:spcPct val="40000"/>
              </a:spcBef>
              <a:buClr>
                <a:srgbClr val="FFFF6D"/>
              </a:buClr>
              <a:buFont typeface="Wingdings" pitchFamily="2" charset="2"/>
              <a:buChar char="Ø"/>
              <a:defRPr/>
            </a:pPr>
            <a:r>
              <a:rPr lang="en-US" sz="2940" dirty="0">
                <a:solidFill>
                  <a:srgbClr val="FFFFFF"/>
                </a:solidFill>
              </a:rPr>
              <a:t> Demolition</a:t>
            </a:r>
          </a:p>
          <a:p>
            <a:pPr marL="780326" lvl="1" indent="-301096" defTabSz="960037">
              <a:lnSpc>
                <a:spcPct val="90000"/>
              </a:lnSpc>
              <a:spcBef>
                <a:spcPct val="40000"/>
              </a:spcBef>
              <a:buClr>
                <a:srgbClr val="FFFF6D"/>
              </a:buClr>
              <a:buFont typeface="Wingdings" pitchFamily="2" charset="2"/>
              <a:buChar char="Ø"/>
              <a:defRPr/>
            </a:pPr>
            <a:r>
              <a:rPr lang="en-US" sz="2940" dirty="0">
                <a:solidFill>
                  <a:srgbClr val="FFFFFF"/>
                </a:solidFill>
              </a:rPr>
              <a:t> Activities that disturb or expose soil</a:t>
            </a:r>
          </a:p>
          <a:p>
            <a:pPr marL="780326" lvl="1" indent="-301096" defTabSz="960037">
              <a:lnSpc>
                <a:spcPct val="90000"/>
              </a:lnSpc>
              <a:spcBef>
                <a:spcPct val="40000"/>
              </a:spcBef>
              <a:buClr>
                <a:srgbClr val="FFFF6D"/>
              </a:buClr>
              <a:buFont typeface="Wingdings" pitchFamily="2" charset="2"/>
              <a:buChar char="Ø"/>
              <a:defRPr/>
            </a:pPr>
            <a:endParaRPr lang="en-US" dirty="0"/>
          </a:p>
        </p:txBody>
      </p:sp>
      <p:sp>
        <p:nvSpPr>
          <p:cNvPr id="5" name="Slide Number Placeholder 4"/>
          <p:cNvSpPr>
            <a:spLocks noGrp="1"/>
          </p:cNvSpPr>
          <p:nvPr>
            <p:ph type="sldNum" sz="quarter" idx="4294967295"/>
          </p:nvPr>
        </p:nvSpPr>
        <p:spPr>
          <a:xfrm>
            <a:off x="8401050" y="6697980"/>
            <a:ext cx="1040130" cy="416719"/>
          </a:xfrm>
          <a:prstGeom prst="rect">
            <a:avLst/>
          </a:prstGeom>
        </p:spPr>
        <p:txBody>
          <a:bodyPr/>
          <a:lstStyle/>
          <a:p>
            <a:fld id="{E4477CE1-6604-4643-AEDC-72BBDCFD3528}" type="slidenum">
              <a:rPr lang="en-US" smtClean="0">
                <a:solidFill>
                  <a:srgbClr val="99CCFF"/>
                </a:solidFill>
              </a:rPr>
              <a:pPr/>
              <a:t>6</a:t>
            </a:fld>
            <a:endParaRPr lang="en-US" dirty="0">
              <a:solidFill>
                <a:srgbClr val="99CCFF"/>
              </a:solidFill>
            </a:endParaRPr>
          </a:p>
        </p:txBody>
      </p:sp>
      <p:pic>
        <p:nvPicPr>
          <p:cNvPr id="7170" name="Picture 2" descr="Improper use of a silt fence" title="Silt Fenc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74185" y="3737610"/>
            <a:ext cx="3927016" cy="348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6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title"/>
          </p:nvPr>
        </p:nvSpPr>
        <p:spPr/>
        <p:txBody>
          <a:bodyPr/>
          <a:lstStyle/>
          <a:p>
            <a:pPr defTabSz="966615" eaLnBrk="1" hangingPunct="1">
              <a:defRPr/>
            </a:pPr>
            <a:r>
              <a:rPr lang="en-US" sz="3600" dirty="0">
                <a:solidFill>
                  <a:srgbClr val="FFFF6D"/>
                </a:solidFill>
                <a:effectLst>
                  <a:outerShdw blurRad="38100" dist="38100" dir="2700000" algn="tl">
                    <a:srgbClr val="000000"/>
                  </a:outerShdw>
                </a:effectLst>
                <a:latin typeface="Arial" charset="0"/>
              </a:rPr>
              <a:t>What doe the Permit Cover?</a:t>
            </a:r>
          </a:p>
        </p:txBody>
      </p:sp>
      <p:sp>
        <p:nvSpPr>
          <p:cNvPr id="802819" name="Rectangle 3"/>
          <p:cNvSpPr>
            <a:spLocks noGrp="1" noChangeArrowheads="1"/>
          </p:cNvSpPr>
          <p:nvPr>
            <p:ph idx="1"/>
          </p:nvPr>
        </p:nvSpPr>
        <p:spPr>
          <a:xfrm>
            <a:off x="479425" y="1447800"/>
            <a:ext cx="8740775" cy="5257800"/>
          </a:xfrm>
        </p:spPr>
        <p:txBody>
          <a:bodyPr/>
          <a:lstStyle/>
          <a:p>
            <a:pPr marL="361885" indent="-361885" algn="l" defTabSz="966615" eaLnBrk="1" hangingPunct="1">
              <a:buClr>
                <a:srgbClr val="FFFF00"/>
              </a:buClr>
              <a:buSzPct val="80000"/>
              <a:buFont typeface="Wingdings" pitchFamily="2" charset="2"/>
              <a:buChar char="Ø"/>
              <a:defRPr/>
            </a:pPr>
            <a:r>
              <a:rPr lang="en-US" dirty="0">
                <a:solidFill>
                  <a:schemeClr val="bg1"/>
                </a:solidFill>
                <a:effectLst>
                  <a:outerShdw blurRad="38100" dist="38100" dir="2700000" algn="tl">
                    <a:srgbClr val="000000"/>
                  </a:outerShdw>
                </a:effectLst>
                <a:latin typeface="Arial" charset="0"/>
              </a:rPr>
              <a:t>Discharges of stormwater from soil disturbances due to construction activity</a:t>
            </a:r>
          </a:p>
          <a:p>
            <a:pPr marL="785673" lvl="1" indent="-303159" defTabSz="966615" eaLnBrk="1" hangingPunct="1">
              <a:spcBef>
                <a:spcPct val="60000"/>
              </a:spcBef>
              <a:buClr>
                <a:schemeClr val="bg1"/>
              </a:buClr>
              <a:buFontTx/>
              <a:buChar char="•"/>
              <a:defRPr/>
            </a:pPr>
            <a:r>
              <a:rPr lang="en-US" sz="2800" dirty="0">
                <a:solidFill>
                  <a:schemeClr val="bg1"/>
                </a:solidFill>
                <a:effectLst>
                  <a:outerShdw blurRad="38100" dist="38100" dir="2700000" algn="tl">
                    <a:srgbClr val="000000"/>
                  </a:outerShdw>
                </a:effectLst>
              </a:rPr>
              <a:t>small construction = 1 acre to less than 5 acres</a:t>
            </a:r>
          </a:p>
          <a:p>
            <a:pPr marL="785673" lvl="1" indent="-303159" defTabSz="966615" eaLnBrk="1" hangingPunct="1">
              <a:spcBef>
                <a:spcPct val="40000"/>
              </a:spcBef>
              <a:buClr>
                <a:schemeClr val="bg1"/>
              </a:buClr>
              <a:buFontTx/>
              <a:buChar char="•"/>
              <a:defRPr/>
            </a:pPr>
            <a:r>
              <a:rPr lang="en-US" sz="2800" dirty="0">
                <a:solidFill>
                  <a:schemeClr val="bg1"/>
                </a:solidFill>
                <a:effectLst>
                  <a:outerShdw blurRad="38100" dist="38100" dir="2700000" algn="tl">
                    <a:srgbClr val="000000"/>
                  </a:outerShdw>
                </a:effectLst>
              </a:rPr>
              <a:t>large construction = 5 acres or more</a:t>
            </a:r>
          </a:p>
          <a:p>
            <a:pPr marL="785673" lvl="1" indent="-303159" defTabSz="966615" eaLnBrk="1" hangingPunct="1">
              <a:spcBef>
                <a:spcPct val="40000"/>
              </a:spcBef>
              <a:buClr>
                <a:schemeClr val="bg1"/>
              </a:buClr>
              <a:buFontTx/>
              <a:buChar char="•"/>
              <a:defRPr/>
            </a:pPr>
            <a:r>
              <a:rPr lang="en-US" sz="2800" i="1" dirty="0">
                <a:solidFill>
                  <a:srgbClr val="FFFFFF"/>
                </a:solidFill>
                <a:effectLst>
                  <a:outerShdw blurRad="38100" dist="38100" dir="2700000" algn="tl">
                    <a:srgbClr val="000000"/>
                  </a:outerShdw>
                </a:effectLst>
              </a:rPr>
              <a:t>includes</a:t>
            </a:r>
            <a:r>
              <a:rPr lang="en-US" sz="2800" dirty="0">
                <a:solidFill>
                  <a:schemeClr val="bg1"/>
                </a:solidFill>
                <a:effectLst>
                  <a:outerShdw blurRad="38100" dist="38100" dir="2700000" algn="tl">
                    <a:srgbClr val="000000"/>
                  </a:outerShdw>
                </a:effectLst>
              </a:rPr>
              <a:t> sites less than 1 acre that </a:t>
            </a:r>
            <a:r>
              <a:rPr lang="en-US" sz="2800" u="sng" dirty="0">
                <a:solidFill>
                  <a:srgbClr val="FFFF00"/>
                </a:solidFill>
                <a:effectLst>
                  <a:outerShdw blurRad="38100" dist="38100" dir="2700000" algn="tl">
                    <a:srgbClr val="000000"/>
                  </a:outerShdw>
                </a:effectLst>
              </a:rPr>
              <a:t>are</a:t>
            </a:r>
            <a:r>
              <a:rPr lang="en-US" sz="2800" dirty="0">
                <a:solidFill>
                  <a:schemeClr val="bg1"/>
                </a:solidFill>
                <a:effectLst>
                  <a:outerShdw blurRad="38100" dist="38100" dir="2700000" algn="tl">
                    <a:srgbClr val="000000"/>
                  </a:outerShdw>
                </a:effectLst>
              </a:rPr>
              <a:t> part of a larger common plan of development or sale</a:t>
            </a:r>
          </a:p>
          <a:p>
            <a:pPr marL="785673" lvl="1" indent="-303159" defTabSz="966615" eaLnBrk="1" hangingPunct="1">
              <a:spcBef>
                <a:spcPct val="40000"/>
              </a:spcBef>
              <a:buClr>
                <a:schemeClr val="bg1"/>
              </a:buClr>
              <a:buFontTx/>
              <a:buChar char="•"/>
              <a:defRPr/>
            </a:pPr>
            <a:r>
              <a:rPr lang="en-US" sz="2800" i="1" dirty="0">
                <a:solidFill>
                  <a:srgbClr val="FFFFFF"/>
                </a:solidFill>
                <a:effectLst>
                  <a:outerShdw blurRad="38100" dist="38100" dir="2700000" algn="tl">
                    <a:srgbClr val="000000"/>
                  </a:outerShdw>
                </a:effectLst>
              </a:rPr>
              <a:t>excludes</a:t>
            </a:r>
            <a:r>
              <a:rPr lang="en-US" sz="2800" dirty="0">
                <a:solidFill>
                  <a:schemeClr val="bg1"/>
                </a:solidFill>
                <a:effectLst>
                  <a:outerShdw blurRad="38100" dist="38100" dir="2700000" algn="tl">
                    <a:srgbClr val="000000"/>
                  </a:outerShdw>
                </a:effectLst>
              </a:rPr>
              <a:t> sites less than 1 acre that </a:t>
            </a:r>
            <a:r>
              <a:rPr lang="en-US" sz="2800" u="sng" dirty="0">
                <a:solidFill>
                  <a:srgbClr val="FFFF00"/>
                </a:solidFill>
                <a:effectLst>
                  <a:outerShdw blurRad="38100" dist="38100" dir="2700000" algn="tl">
                    <a:srgbClr val="000000"/>
                  </a:outerShdw>
                </a:effectLst>
              </a:rPr>
              <a:t>are not</a:t>
            </a:r>
            <a:r>
              <a:rPr lang="en-US" sz="2800" dirty="0">
                <a:solidFill>
                  <a:schemeClr val="bg1"/>
                </a:solidFill>
                <a:effectLst>
                  <a:outerShdw blurRad="38100" dist="38100" dir="2700000" algn="tl">
                    <a:srgbClr val="000000"/>
                  </a:outerShdw>
                </a:effectLst>
              </a:rPr>
              <a:t> part of a larger common plan of development or sale</a:t>
            </a:r>
          </a:p>
          <a:p>
            <a:pPr marL="785673" lvl="1" indent="-303159" defTabSz="966615" eaLnBrk="1" hangingPunct="1">
              <a:spcBef>
                <a:spcPct val="40000"/>
              </a:spcBef>
              <a:buClr>
                <a:schemeClr val="bg1"/>
              </a:buClr>
              <a:buFontTx/>
              <a:buNone/>
              <a:defRPr/>
            </a:pPr>
            <a:endParaRPr lang="en-US" sz="2800" dirty="0">
              <a:solidFill>
                <a:schemeClr val="bg1"/>
              </a:solidFill>
              <a:effectLst>
                <a:outerShdw blurRad="38100" dist="38100" dir="2700000" algn="tl">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Grp="1" noChangeArrowheads="1"/>
          </p:cNvSpPr>
          <p:nvPr>
            <p:ph type="title"/>
          </p:nvPr>
        </p:nvSpPr>
        <p:spPr>
          <a:xfrm>
            <a:off x="1447800" y="325438"/>
            <a:ext cx="6934200" cy="588962"/>
          </a:xfrm>
        </p:spPr>
        <p:txBody>
          <a:bodyPr/>
          <a:lstStyle/>
          <a:p>
            <a:pPr defTabSz="966615" eaLnBrk="1" hangingPunct="1">
              <a:defRPr/>
            </a:pPr>
            <a:r>
              <a:rPr lang="en-US" sz="3600" dirty="0">
                <a:solidFill>
                  <a:srgbClr val="FFFF6D"/>
                </a:solidFill>
                <a:effectLst>
                  <a:outerShdw blurRad="38100" dist="38100" dir="2700000" algn="tl">
                    <a:srgbClr val="000000"/>
                  </a:outerShdw>
                </a:effectLst>
                <a:latin typeface="Arial" charset="0"/>
              </a:rPr>
              <a:t>Who needs a permit?</a:t>
            </a:r>
          </a:p>
        </p:txBody>
      </p:sp>
      <p:sp>
        <p:nvSpPr>
          <p:cNvPr id="778243" name="Rectangle 3"/>
          <p:cNvSpPr>
            <a:spLocks noGrp="1" noChangeArrowheads="1"/>
          </p:cNvSpPr>
          <p:nvPr>
            <p:ph idx="1"/>
          </p:nvPr>
        </p:nvSpPr>
        <p:spPr>
          <a:xfrm>
            <a:off x="304800" y="838200"/>
            <a:ext cx="8382000" cy="5715000"/>
          </a:xfrm>
        </p:spPr>
        <p:txBody>
          <a:bodyPr/>
          <a:lstStyle/>
          <a:p>
            <a:pPr marL="785673" lvl="1" indent="-303159" defTabSz="966615" eaLnBrk="1" hangingPunct="1">
              <a:buClr>
                <a:srgbClr val="FFFF00"/>
              </a:buClr>
              <a:buSzPct val="80000"/>
              <a:buFont typeface="Wingdings" pitchFamily="2" charset="2"/>
              <a:buChar char="Ø"/>
              <a:defRPr/>
            </a:pPr>
            <a:r>
              <a:rPr lang="en-US" sz="3200" dirty="0">
                <a:solidFill>
                  <a:srgbClr val="FFFF00"/>
                </a:solidFill>
              </a:rPr>
              <a:t>Primary Operator – </a:t>
            </a:r>
          </a:p>
          <a:p>
            <a:pPr marL="747713" lvl="1" indent="0" defTabSz="966615" eaLnBrk="1" hangingPunct="1">
              <a:buClr>
                <a:srgbClr val="FFFF00"/>
              </a:buClr>
              <a:buSzPct val="80000"/>
              <a:buNone/>
              <a:defRPr/>
            </a:pPr>
            <a:r>
              <a:rPr lang="en-US" sz="3200" dirty="0">
                <a:solidFill>
                  <a:schemeClr val="bg1"/>
                </a:solidFill>
              </a:rPr>
              <a:t>P</a:t>
            </a:r>
            <a:r>
              <a:rPr lang="en-US" sz="3200" dirty="0">
                <a:solidFill>
                  <a:schemeClr val="bg1"/>
                </a:solidFill>
                <a:effectLst>
                  <a:outerShdw blurRad="38100" dist="38100" dir="2700000" algn="tl">
                    <a:srgbClr val="000000"/>
                  </a:outerShdw>
                </a:effectLst>
              </a:rPr>
              <a:t>erson(s) with operational control over construction plans and specifications, including the ability to make changes to those plans and specifications</a:t>
            </a:r>
          </a:p>
          <a:p>
            <a:pPr marL="785673" lvl="1" indent="-303159" defTabSz="966615" eaLnBrk="1" hangingPunct="1">
              <a:buClr>
                <a:srgbClr val="FFFF00"/>
              </a:buClr>
              <a:buSzPct val="80000"/>
              <a:buFontTx/>
              <a:buNone/>
              <a:defRPr/>
            </a:pPr>
            <a:r>
              <a:rPr lang="en-US" sz="3200" dirty="0">
                <a:solidFill>
                  <a:schemeClr val="bg1"/>
                </a:solidFill>
                <a:effectLst>
                  <a:outerShdw blurRad="38100" dist="38100" dir="2700000" algn="tl">
                    <a:srgbClr val="000000"/>
                  </a:outerShdw>
                </a:effectLst>
              </a:rPr>
              <a:t>   </a:t>
            </a:r>
            <a:r>
              <a:rPr lang="en-US" sz="3200" dirty="0">
                <a:solidFill>
                  <a:srgbClr val="FFFF6D"/>
                </a:solidFill>
                <a:effectLst>
                  <a:outerShdw blurRad="38100" dist="38100" dir="2700000" algn="tl">
                    <a:srgbClr val="000000"/>
                  </a:outerShdw>
                </a:effectLst>
              </a:rPr>
              <a:t>OR</a:t>
            </a:r>
          </a:p>
          <a:p>
            <a:pPr marL="798513" lvl="1" indent="0" defTabSz="966615" eaLnBrk="1" hangingPunct="1">
              <a:buClr>
                <a:srgbClr val="FFFF00"/>
              </a:buClr>
              <a:buSzPct val="80000"/>
              <a:buNone/>
              <a:defRPr/>
            </a:pPr>
            <a:r>
              <a:rPr lang="en-US" sz="3200" dirty="0">
                <a:solidFill>
                  <a:schemeClr val="bg1"/>
                </a:solidFill>
              </a:rPr>
              <a:t>P</a:t>
            </a:r>
            <a:r>
              <a:rPr lang="en-US" sz="3200" dirty="0">
                <a:solidFill>
                  <a:schemeClr val="bg1"/>
                </a:solidFill>
                <a:effectLst>
                  <a:outerShdw blurRad="38100" dist="38100" dir="2700000" algn="tl">
                    <a:srgbClr val="000000"/>
                  </a:outerShdw>
                </a:effectLst>
              </a:rPr>
              <a:t>erson(s) with day-to-day operational control of those activities at a site that are necessary to ensure compliance with a stormwater pollution prevention plan (SWP3)</a:t>
            </a:r>
          </a:p>
          <a:p>
            <a:pPr marL="785673" lvl="1" indent="-303159" defTabSz="966615" eaLnBrk="1" hangingPunct="1">
              <a:buClr>
                <a:schemeClr val="bg1"/>
              </a:buClr>
              <a:buSzPct val="80000"/>
              <a:buFontTx/>
              <a:buNone/>
              <a:defRPr/>
            </a:pPr>
            <a:endParaRPr lang="en-US" sz="3200" dirty="0">
              <a:solidFill>
                <a:schemeClr val="bg1"/>
              </a:solidFill>
              <a:effectLst>
                <a:outerShdw blurRad="38100" dist="38100" dir="2700000" algn="tl">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838202" y="357189"/>
            <a:ext cx="7848600" cy="1050131"/>
          </a:xfrm>
        </p:spPr>
        <p:txBody>
          <a:bodyPr/>
          <a:lstStyle/>
          <a:p>
            <a:pPr defTabSz="959952" eaLnBrk="1" hangingPunct="1">
              <a:defRPr/>
            </a:pPr>
            <a:r>
              <a:rPr lang="en-US" sz="3360" dirty="0">
                <a:solidFill>
                  <a:srgbClr val="FFFF9F"/>
                </a:solidFill>
                <a:effectLst>
                  <a:outerShdw blurRad="38100" dist="38100" dir="2700000" algn="tl">
                    <a:srgbClr val="000000"/>
                  </a:outerShdw>
                </a:effectLst>
                <a:latin typeface="Arial" charset="0"/>
              </a:rPr>
              <a:t>Requirements Under the CGP</a:t>
            </a:r>
          </a:p>
        </p:txBody>
      </p:sp>
      <p:sp>
        <p:nvSpPr>
          <p:cNvPr id="760835" name="Rectangle 3"/>
          <p:cNvSpPr>
            <a:spLocks noGrp="1" noChangeArrowheads="1"/>
          </p:cNvSpPr>
          <p:nvPr>
            <p:ph idx="1"/>
          </p:nvPr>
        </p:nvSpPr>
        <p:spPr>
          <a:xfrm>
            <a:off x="381000" y="1482330"/>
            <a:ext cx="8763000" cy="4770909"/>
          </a:xfrm>
        </p:spPr>
        <p:txBody>
          <a:bodyPr/>
          <a:lstStyle/>
          <a:p>
            <a:pPr marL="605289" indent="-605289" algn="l" defTabSz="959952">
              <a:lnSpc>
                <a:spcPct val="90000"/>
              </a:lnSpc>
              <a:buClr>
                <a:schemeClr val="bg1"/>
              </a:buClr>
              <a:buSzPct val="80000"/>
              <a:buFont typeface="Wingdings" pitchFamily="2" charset="2"/>
              <a:buChar char="Ø"/>
              <a:defRPr/>
            </a:pPr>
            <a:r>
              <a:rPr lang="en-US" sz="2730" dirty="0">
                <a:solidFill>
                  <a:schemeClr val="bg1"/>
                </a:solidFill>
                <a:effectLst>
                  <a:outerShdw blurRad="38100" dist="38100" dir="2700000" algn="tl">
                    <a:srgbClr val="000000"/>
                  </a:outerShdw>
                </a:effectLst>
                <a:latin typeface="Arial" charset="0"/>
              </a:rPr>
              <a:t>SWP3: develop, implement, and maintain a copy on-site (update as necessary)</a:t>
            </a:r>
          </a:p>
          <a:p>
            <a:pPr marL="0" indent="0" algn="l" defTabSz="959952">
              <a:lnSpc>
                <a:spcPct val="90000"/>
              </a:lnSpc>
              <a:buClr>
                <a:schemeClr val="bg1"/>
              </a:buClr>
              <a:buSzPct val="80000"/>
              <a:defRPr/>
            </a:pPr>
            <a:endParaRPr lang="en-US" sz="2730" dirty="0">
              <a:solidFill>
                <a:schemeClr val="bg1"/>
              </a:solidFill>
              <a:effectLst>
                <a:outerShdw blurRad="38100" dist="38100" dir="2700000" algn="tl">
                  <a:srgbClr val="000000"/>
                </a:outerShdw>
              </a:effectLst>
              <a:latin typeface="Arial" charset="0"/>
            </a:endParaRPr>
          </a:p>
          <a:p>
            <a:pPr marL="605289" indent="-605289" algn="l" defTabSz="959952">
              <a:lnSpc>
                <a:spcPct val="90000"/>
              </a:lnSpc>
              <a:spcBef>
                <a:spcPts val="1192"/>
              </a:spcBef>
              <a:buClr>
                <a:schemeClr val="bg1"/>
              </a:buClr>
              <a:buSzPct val="80000"/>
              <a:buFont typeface="Wingdings" pitchFamily="2" charset="2"/>
              <a:buChar char="Ø"/>
              <a:defRPr/>
            </a:pPr>
            <a:r>
              <a:rPr lang="en-US" sz="2730" dirty="0">
                <a:solidFill>
                  <a:schemeClr val="bg1"/>
                </a:solidFill>
                <a:effectLst>
                  <a:outerShdw blurRad="38100" dist="38100" dir="2700000" algn="tl">
                    <a:srgbClr val="000000"/>
                  </a:outerShdw>
                </a:effectLst>
                <a:latin typeface="Arial" charset="0"/>
              </a:rPr>
              <a:t>Implement and maintain appropriate stormwater controls</a:t>
            </a:r>
          </a:p>
          <a:p>
            <a:pPr marL="0" indent="0" algn="l" defTabSz="959952">
              <a:lnSpc>
                <a:spcPct val="90000"/>
              </a:lnSpc>
              <a:spcBef>
                <a:spcPts val="1192"/>
              </a:spcBef>
              <a:buClr>
                <a:schemeClr val="bg1"/>
              </a:buClr>
              <a:buSzPct val="80000"/>
              <a:defRPr/>
            </a:pPr>
            <a:endParaRPr lang="en-US" sz="2730" dirty="0">
              <a:solidFill>
                <a:schemeClr val="bg1"/>
              </a:solidFill>
              <a:effectLst>
                <a:outerShdw blurRad="38100" dist="38100" dir="2700000" algn="tl">
                  <a:srgbClr val="000000"/>
                </a:outerShdw>
              </a:effectLst>
              <a:latin typeface="Arial" charset="0"/>
            </a:endParaRPr>
          </a:p>
          <a:p>
            <a:pPr marL="605289" indent="-605289" algn="l" defTabSz="959952">
              <a:lnSpc>
                <a:spcPct val="90000"/>
              </a:lnSpc>
              <a:spcBef>
                <a:spcPts val="1192"/>
              </a:spcBef>
              <a:buClr>
                <a:schemeClr val="bg1"/>
              </a:buClr>
              <a:buSzPct val="80000"/>
              <a:buFont typeface="Wingdings" pitchFamily="2" charset="2"/>
              <a:buChar char="Ø"/>
              <a:defRPr/>
            </a:pPr>
            <a:r>
              <a:rPr lang="en-US" sz="2730" dirty="0">
                <a:solidFill>
                  <a:schemeClr val="bg1"/>
                </a:solidFill>
                <a:effectLst>
                  <a:outerShdw blurRad="38100" dist="38100" dir="2700000" algn="tl">
                    <a:srgbClr val="000000"/>
                  </a:outerShdw>
                </a:effectLst>
                <a:latin typeface="Arial" charset="0"/>
              </a:rPr>
              <a:t>Conduct required monitoring	</a:t>
            </a:r>
          </a:p>
          <a:p>
            <a:pPr marL="1026267" lvl="1" indent="-605289" defTabSz="959952">
              <a:lnSpc>
                <a:spcPct val="90000"/>
              </a:lnSpc>
              <a:spcBef>
                <a:spcPts val="1192"/>
              </a:spcBef>
              <a:buClr>
                <a:schemeClr val="bg1"/>
              </a:buClr>
              <a:buSzPct val="80000"/>
              <a:buFont typeface="Wingdings" pitchFamily="2" charset="2"/>
              <a:buChar char="Ø"/>
              <a:defRPr/>
            </a:pPr>
            <a:r>
              <a:rPr lang="en-US" sz="2520" dirty="0">
                <a:solidFill>
                  <a:schemeClr val="bg1"/>
                </a:solidFill>
                <a:effectLst>
                  <a:outerShdw blurRad="38100" dist="38100" dir="2700000" algn="tl">
                    <a:srgbClr val="000000"/>
                  </a:outerShdw>
                </a:effectLst>
              </a:rPr>
              <a:t>Benchmark monitoring for concrete batch plants</a:t>
            </a:r>
          </a:p>
          <a:p>
            <a:pPr marL="420978" lvl="1" indent="0" defTabSz="959952">
              <a:lnSpc>
                <a:spcPct val="90000"/>
              </a:lnSpc>
              <a:spcBef>
                <a:spcPts val="1192"/>
              </a:spcBef>
              <a:buClr>
                <a:schemeClr val="bg1"/>
              </a:buClr>
              <a:buSzPct val="80000"/>
              <a:buNone/>
              <a:defRPr/>
            </a:pPr>
            <a:endParaRPr lang="en-US" sz="2520" dirty="0">
              <a:solidFill>
                <a:schemeClr val="bg1"/>
              </a:solidFill>
              <a:effectLst>
                <a:outerShdw blurRad="38100" dist="38100" dir="2700000" algn="tl">
                  <a:srgbClr val="000000"/>
                </a:outerShdw>
              </a:effectLst>
            </a:endParaRPr>
          </a:p>
          <a:p>
            <a:pPr marL="605289" indent="-605289" algn="l" defTabSz="959952">
              <a:lnSpc>
                <a:spcPct val="90000"/>
              </a:lnSpc>
              <a:spcBef>
                <a:spcPts val="1192"/>
              </a:spcBef>
              <a:buClr>
                <a:schemeClr val="bg1"/>
              </a:buClr>
              <a:buSzPct val="80000"/>
              <a:buFont typeface="Wingdings" pitchFamily="2" charset="2"/>
              <a:buChar char="Ø"/>
              <a:defRPr/>
            </a:pPr>
            <a:r>
              <a:rPr lang="en-US" sz="2730" dirty="0">
                <a:solidFill>
                  <a:schemeClr val="bg1"/>
                </a:solidFill>
                <a:effectLst>
                  <a:outerShdw blurRad="38100" dist="38100" dir="2700000" algn="tl">
                    <a:srgbClr val="000000"/>
                  </a:outerShdw>
                </a:effectLst>
                <a:latin typeface="Arial" charset="0"/>
              </a:rPr>
              <a:t>Conduct routine inspections</a:t>
            </a:r>
          </a:p>
          <a:p>
            <a:pPr marL="605289" indent="-605289" algn="l" defTabSz="959952">
              <a:lnSpc>
                <a:spcPct val="90000"/>
              </a:lnSpc>
              <a:buClr>
                <a:srgbClr val="FFFF6D"/>
              </a:buClr>
              <a:buSzPct val="80000"/>
              <a:defRPr/>
            </a:pPr>
            <a:endParaRPr lang="en-US" sz="2835" dirty="0">
              <a:solidFill>
                <a:schemeClr val="bg1"/>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602143820"/>
      </p:ext>
    </p:extLst>
  </p:cSld>
  <p:clrMapOvr>
    <a:masterClrMapping/>
  </p:clrMapOvr>
</p:sld>
</file>

<file path=ppt/theme/theme1.xml><?xml version="1.0" encoding="utf-8"?>
<a:theme xmlns:a="http://schemas.openxmlformats.org/drawingml/2006/main" name="WQ Annual Seminar Sept 2010">
  <a:themeElements>
    <a:clrScheme name="WQ Annual Seminar Sept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Q Annual Seminar Sept 2010">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4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4200" b="0" i="0" u="none" strike="noStrike" cap="none" normalizeH="0" baseline="0" smtClean="0">
            <a:ln>
              <a:noFill/>
            </a:ln>
            <a:solidFill>
              <a:schemeClr val="tx1"/>
            </a:solidFill>
            <a:effectLst/>
            <a:latin typeface="Arial" charset="0"/>
          </a:defRPr>
        </a:defPPr>
      </a:lstStyle>
    </a:lnDef>
  </a:objectDefaults>
  <a:extraClrSchemeLst>
    <a:extraClrScheme>
      <a:clrScheme name="WQ Annual Seminar Sept 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Q Annual Seminar Sept 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Q Annual Seminar Sept 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Q Annual Seminar Sept 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Q Annual Seminar Sept 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Q Annual Seminar Sept 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Q Annual Seminar Sept 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Q Annual Seminar Sept 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Q Annual Seminar Sept 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Q Annual Seminar Sept 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Q Annual Seminar Sept 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Q Annual Seminar Sept 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10251</TotalTime>
  <Words>2582</Words>
  <Application>Microsoft Office PowerPoint</Application>
  <PresentationFormat>Custom</PresentationFormat>
  <Paragraphs>244</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Courier New</vt:lpstr>
      <vt:lpstr>Times New Roman</vt:lpstr>
      <vt:lpstr>Wingdings</vt:lpstr>
      <vt:lpstr>WQ Annual Seminar Sept 2010</vt:lpstr>
      <vt:lpstr>Texas Pollutant Discharge Elimination System Stormwater Construction General Permit </vt:lpstr>
      <vt:lpstr>Renewal of TPDES Stormwater Construction General Permit TXR150000</vt:lpstr>
      <vt:lpstr>2018 CGP Renewal</vt:lpstr>
      <vt:lpstr>2018 CGP Renewal</vt:lpstr>
      <vt:lpstr>CGP Authorized Discharges </vt:lpstr>
      <vt:lpstr>Construction Activity Soil Disturbance </vt:lpstr>
      <vt:lpstr>What doe the Permit Cover?</vt:lpstr>
      <vt:lpstr>Who needs a permit?</vt:lpstr>
      <vt:lpstr>Requirements Under the CGP</vt:lpstr>
      <vt:lpstr>Proposed Changes from Existing Permit</vt:lpstr>
      <vt:lpstr>Proposed Changes from Existing Permit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Proposed Changes from Existing Permit (con’t.)</vt:lpstr>
      <vt:lpstr>Changes to Federal Regulations</vt:lpstr>
      <vt:lpstr>Changes to Federal Regulations (cont’d)</vt:lpstr>
      <vt:lpstr>EPA’s National CGP</vt:lpstr>
      <vt:lpstr>Stakeholder Meeting</vt:lpstr>
      <vt:lpstr>TXR150000 Renewal</vt:lpstr>
      <vt:lpstr>Web Links</vt:lpstr>
      <vt:lpstr>TPDES Stormwater Program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General Permit Renewal Stakeholder Group Presentation</dc:title>
  <dc:creator>Gordon Cooper</dc:creator>
  <cp:lastModifiedBy>Dante Fekete</cp:lastModifiedBy>
  <cp:revision>721</cp:revision>
  <dcterms:modified xsi:type="dcterms:W3CDTF">2022-05-24T21:52:50Z</dcterms:modified>
</cp:coreProperties>
</file>