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0"/>
  </p:notesMasterIdLst>
  <p:sldIdLst>
    <p:sldId id="272" r:id="rId2"/>
    <p:sldId id="273" r:id="rId3"/>
    <p:sldId id="341" r:id="rId4"/>
    <p:sldId id="342" r:id="rId5"/>
    <p:sldId id="276" r:id="rId6"/>
    <p:sldId id="280" r:id="rId7"/>
    <p:sldId id="283" r:id="rId8"/>
    <p:sldId id="286" r:id="rId9"/>
    <p:sldId id="288" r:id="rId10"/>
    <p:sldId id="289" r:id="rId11"/>
    <p:sldId id="290" r:id="rId12"/>
    <p:sldId id="291" r:id="rId13"/>
    <p:sldId id="373" r:id="rId14"/>
    <p:sldId id="375" r:id="rId15"/>
    <p:sldId id="343" r:id="rId16"/>
    <p:sldId id="344" r:id="rId17"/>
    <p:sldId id="376" r:id="rId18"/>
    <p:sldId id="346" r:id="rId19"/>
    <p:sldId id="377" r:id="rId20"/>
    <p:sldId id="378" r:id="rId21"/>
    <p:sldId id="379" r:id="rId22"/>
    <p:sldId id="350" r:id="rId23"/>
    <p:sldId id="352" r:id="rId24"/>
    <p:sldId id="353" r:id="rId25"/>
    <p:sldId id="354" r:id="rId26"/>
    <p:sldId id="355" r:id="rId27"/>
    <p:sldId id="356" r:id="rId28"/>
    <p:sldId id="362" r:id="rId29"/>
    <p:sldId id="363" r:id="rId30"/>
    <p:sldId id="364" r:id="rId31"/>
    <p:sldId id="365" r:id="rId32"/>
    <p:sldId id="366" r:id="rId33"/>
    <p:sldId id="367" r:id="rId34"/>
    <p:sldId id="368" r:id="rId35"/>
    <p:sldId id="369" r:id="rId36"/>
    <p:sldId id="370" r:id="rId37"/>
    <p:sldId id="371" r:id="rId38"/>
    <p:sldId id="372"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BCC94336-A9A8-4EE5-8B9F-4081F2B57854}">
          <p14:sldIdLst>
            <p14:sldId id="272"/>
            <p14:sldId id="273"/>
            <p14:sldId id="341"/>
            <p14:sldId id="342"/>
            <p14:sldId id="276"/>
            <p14:sldId id="280"/>
            <p14:sldId id="283"/>
            <p14:sldId id="286"/>
            <p14:sldId id="288"/>
            <p14:sldId id="289"/>
            <p14:sldId id="290"/>
            <p14:sldId id="291"/>
            <p14:sldId id="373"/>
            <p14:sldId id="375"/>
            <p14:sldId id="343"/>
            <p14:sldId id="344"/>
            <p14:sldId id="376"/>
            <p14:sldId id="346"/>
            <p14:sldId id="377"/>
            <p14:sldId id="378"/>
            <p14:sldId id="379"/>
            <p14:sldId id="350"/>
            <p14:sldId id="352"/>
            <p14:sldId id="353"/>
            <p14:sldId id="354"/>
            <p14:sldId id="355"/>
            <p14:sldId id="356"/>
            <p14:sldId id="362"/>
            <p14:sldId id="363"/>
            <p14:sldId id="364"/>
            <p14:sldId id="365"/>
            <p14:sldId id="366"/>
            <p14:sldId id="367"/>
            <p14:sldId id="368"/>
            <p14:sldId id="369"/>
            <p14:sldId id="370"/>
            <p14:sldId id="371"/>
            <p14:sldId id="372"/>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6" autoAdjust="0"/>
    <p:restoredTop sz="70877" autoAdjust="0"/>
  </p:normalViewPr>
  <p:slideViewPr>
    <p:cSldViewPr>
      <p:cViewPr>
        <p:scale>
          <a:sx n="59" d="100"/>
          <a:sy n="59" d="100"/>
        </p:scale>
        <p:origin x="-1596" y="-3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2220"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FDA2BA-1E4F-4030-A450-3BEC2E3440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E262D1B-B91A-4377-843C-2C101202A681}">
      <dgm:prSet phldrT="[Text]" custT="1"/>
      <dgm:spPr/>
      <dgm:t>
        <a:bodyPr/>
        <a:lstStyle/>
        <a:p>
          <a:r>
            <a:rPr lang="en-US" sz="3200" dirty="0" smtClean="0"/>
            <a:t>30 TAC §106.352(a)-(k)</a:t>
          </a:r>
          <a:endParaRPr lang="en-US" sz="3200" dirty="0"/>
        </a:p>
      </dgm:t>
    </dgm:pt>
    <dgm:pt modelId="{197B97DA-6118-4444-A980-E7037C97D34C}" type="parTrans" cxnId="{3D33DC52-FA20-4887-B827-3AC11AE5B6FA}">
      <dgm:prSet/>
      <dgm:spPr/>
      <dgm:t>
        <a:bodyPr/>
        <a:lstStyle/>
        <a:p>
          <a:endParaRPr lang="en-US"/>
        </a:p>
      </dgm:t>
    </dgm:pt>
    <dgm:pt modelId="{316D1C6F-9AF0-4985-883E-43126AD3EEC4}" type="sibTrans" cxnId="{3D33DC52-FA20-4887-B827-3AC11AE5B6FA}">
      <dgm:prSet/>
      <dgm:spPr/>
      <dgm:t>
        <a:bodyPr/>
        <a:lstStyle/>
        <a:p>
          <a:endParaRPr lang="en-US"/>
        </a:p>
      </dgm:t>
    </dgm:pt>
    <dgm:pt modelId="{EB637973-D5F1-4069-825B-AEC93D4B81E8}">
      <dgm:prSet phldrT="[Text]" custT="1"/>
      <dgm:spPr/>
      <dgm:t>
        <a:bodyPr/>
        <a:lstStyle/>
        <a:p>
          <a:pPr>
            <a:lnSpc>
              <a:spcPct val="150000"/>
            </a:lnSpc>
            <a:spcBef>
              <a:spcPts val="1200"/>
            </a:spcBef>
          </a:pPr>
          <a:r>
            <a:rPr lang="en-US" sz="2800" dirty="0" smtClean="0"/>
            <a:t>Authorized under §106.352(i)</a:t>
          </a:r>
          <a:endParaRPr lang="en-US" sz="2800" dirty="0"/>
        </a:p>
      </dgm:t>
    </dgm:pt>
    <dgm:pt modelId="{43647E52-4ACC-4E46-B848-14003F650046}" type="parTrans" cxnId="{E3215CC1-1DAC-4D66-A181-32241E5B8663}">
      <dgm:prSet/>
      <dgm:spPr/>
      <dgm:t>
        <a:bodyPr/>
        <a:lstStyle/>
        <a:p>
          <a:endParaRPr lang="en-US"/>
        </a:p>
      </dgm:t>
    </dgm:pt>
    <dgm:pt modelId="{8F40AFAD-0C7B-4BFD-93F0-20FA11150A9D}" type="sibTrans" cxnId="{E3215CC1-1DAC-4D66-A181-32241E5B8663}">
      <dgm:prSet/>
      <dgm:spPr/>
      <dgm:t>
        <a:bodyPr/>
        <a:lstStyle/>
        <a:p>
          <a:endParaRPr lang="en-US"/>
        </a:p>
      </dgm:t>
    </dgm:pt>
    <dgm:pt modelId="{6A87ECE8-2B21-4D77-A300-3CCB36EC9830}">
      <dgm:prSet phldrT="[Text]" custT="1"/>
      <dgm:spPr/>
      <dgm:t>
        <a:bodyPr/>
        <a:lstStyle/>
        <a:p>
          <a:r>
            <a:rPr lang="en-US" sz="3200" b="0" i="0" dirty="0" smtClean="0"/>
            <a:t>Non-Rule Standard Permit </a:t>
          </a:r>
          <a:endParaRPr lang="en-US" sz="3200" b="0" i="0" dirty="0"/>
        </a:p>
      </dgm:t>
    </dgm:pt>
    <dgm:pt modelId="{12721D61-AC85-478A-A368-B622A59C3E88}" type="parTrans" cxnId="{E46AB364-1967-4444-8179-6E2EEA6242F0}">
      <dgm:prSet/>
      <dgm:spPr/>
      <dgm:t>
        <a:bodyPr/>
        <a:lstStyle/>
        <a:p>
          <a:endParaRPr lang="en-US"/>
        </a:p>
      </dgm:t>
    </dgm:pt>
    <dgm:pt modelId="{C83654F0-BAA8-466B-8C53-A378AFECBC6E}" type="sibTrans" cxnId="{E46AB364-1967-4444-8179-6E2EEA6242F0}">
      <dgm:prSet/>
      <dgm:spPr/>
      <dgm:t>
        <a:bodyPr/>
        <a:lstStyle/>
        <a:p>
          <a:endParaRPr lang="en-US"/>
        </a:p>
      </dgm:t>
    </dgm:pt>
    <dgm:pt modelId="{9BD507F8-04BC-4CF9-8FAD-78AB668B6DF3}">
      <dgm:prSet phldrT="[Text]" custT="1"/>
      <dgm:spPr/>
      <dgm:t>
        <a:bodyPr/>
        <a:lstStyle/>
        <a:p>
          <a:pPr>
            <a:lnSpc>
              <a:spcPct val="150000"/>
            </a:lnSpc>
          </a:pPr>
          <a:r>
            <a:rPr lang="en-US" sz="2800" dirty="0" smtClean="0"/>
            <a:t>Authorized under Section (i) </a:t>
          </a:r>
          <a:endParaRPr lang="en-US" sz="2800" dirty="0"/>
        </a:p>
      </dgm:t>
    </dgm:pt>
    <dgm:pt modelId="{E3504BE7-0FD8-4EEC-90CB-216B84211DED}" type="parTrans" cxnId="{BD87878E-6053-4ECC-B339-BD53F1BEE5F9}">
      <dgm:prSet/>
      <dgm:spPr/>
      <dgm:t>
        <a:bodyPr/>
        <a:lstStyle/>
        <a:p>
          <a:endParaRPr lang="en-US"/>
        </a:p>
      </dgm:t>
    </dgm:pt>
    <dgm:pt modelId="{40671894-692B-4189-9663-4F0FE4ECE1B5}" type="sibTrans" cxnId="{BD87878E-6053-4ECC-B339-BD53F1BEE5F9}">
      <dgm:prSet/>
      <dgm:spPr/>
      <dgm:t>
        <a:bodyPr/>
        <a:lstStyle/>
        <a:p>
          <a:endParaRPr lang="en-US"/>
        </a:p>
      </dgm:t>
    </dgm:pt>
    <dgm:pt modelId="{3B761A6D-466E-4649-8CC7-566537DDDFD5}">
      <dgm:prSet phldrT="[Text]" custT="1"/>
      <dgm:spPr/>
      <dgm:t>
        <a:bodyPr/>
        <a:lstStyle/>
        <a:p>
          <a:pPr>
            <a:lnSpc>
              <a:spcPct val="150000"/>
            </a:lnSpc>
          </a:pPr>
          <a:r>
            <a:rPr lang="en-US" sz="2800" dirty="0" smtClean="0"/>
            <a:t>Painting and Blasting authorized under §106.263</a:t>
          </a:r>
          <a:endParaRPr lang="en-US" sz="2800" dirty="0"/>
        </a:p>
      </dgm:t>
    </dgm:pt>
    <dgm:pt modelId="{858E9C1D-5089-4484-8213-54F5CA545DD0}" type="parTrans" cxnId="{EDEC0D99-FE32-4E47-9B8F-E5561751DF67}">
      <dgm:prSet/>
      <dgm:spPr/>
      <dgm:t>
        <a:bodyPr/>
        <a:lstStyle/>
        <a:p>
          <a:endParaRPr lang="en-US"/>
        </a:p>
      </dgm:t>
    </dgm:pt>
    <dgm:pt modelId="{5EA26A2F-0DFA-4851-A94A-8CE8599B4017}" type="sibTrans" cxnId="{EDEC0D99-FE32-4E47-9B8F-E5561751DF67}">
      <dgm:prSet/>
      <dgm:spPr/>
      <dgm:t>
        <a:bodyPr/>
        <a:lstStyle/>
        <a:p>
          <a:endParaRPr lang="en-US"/>
        </a:p>
      </dgm:t>
    </dgm:pt>
    <dgm:pt modelId="{B404EA8D-DCB2-4041-99DA-0A0C9BDE0E2A}">
      <dgm:prSet phldrT="[Text]" custT="1"/>
      <dgm:spPr/>
      <dgm:t>
        <a:bodyPr/>
        <a:lstStyle/>
        <a:p>
          <a:pPr>
            <a:lnSpc>
              <a:spcPct val="150000"/>
            </a:lnSpc>
            <a:spcBef>
              <a:spcPts val="1200"/>
            </a:spcBef>
          </a:pPr>
          <a:endParaRPr lang="en-US" sz="2800" dirty="0"/>
        </a:p>
      </dgm:t>
    </dgm:pt>
    <dgm:pt modelId="{CC1DDF94-75D5-47A9-BC17-154C81ECAC37}" type="parTrans" cxnId="{357269B2-5A61-47F6-B118-0FD0D8D80CBF}">
      <dgm:prSet/>
      <dgm:spPr/>
      <dgm:t>
        <a:bodyPr/>
        <a:lstStyle/>
        <a:p>
          <a:endParaRPr lang="en-US"/>
        </a:p>
      </dgm:t>
    </dgm:pt>
    <dgm:pt modelId="{3F3F3A32-0A88-4645-8F74-038EAE6D3117}" type="sibTrans" cxnId="{357269B2-5A61-47F6-B118-0FD0D8D80CBF}">
      <dgm:prSet/>
      <dgm:spPr/>
      <dgm:t>
        <a:bodyPr/>
        <a:lstStyle/>
        <a:p>
          <a:endParaRPr lang="en-US"/>
        </a:p>
      </dgm:t>
    </dgm:pt>
    <dgm:pt modelId="{77F8EF02-7560-4ED1-A747-698D60B72F69}">
      <dgm:prSet phldrT="[Text]" custT="1"/>
      <dgm:spPr/>
      <dgm:t>
        <a:bodyPr/>
        <a:lstStyle/>
        <a:p>
          <a:pPr>
            <a:lnSpc>
              <a:spcPct val="150000"/>
            </a:lnSpc>
            <a:spcBef>
              <a:spcPts val="1200"/>
            </a:spcBef>
          </a:pPr>
          <a:r>
            <a:rPr lang="en-US" sz="2800" dirty="0" smtClean="0"/>
            <a:t>Painting and Blasting authorized under §106.263</a:t>
          </a:r>
          <a:endParaRPr lang="en-US" sz="2800" dirty="0"/>
        </a:p>
      </dgm:t>
    </dgm:pt>
    <dgm:pt modelId="{78917D4B-9543-4FC1-A969-06DB92F23246}" type="parTrans" cxnId="{5D213807-5587-4917-8E06-27E6AC109CED}">
      <dgm:prSet/>
      <dgm:spPr/>
      <dgm:t>
        <a:bodyPr/>
        <a:lstStyle/>
        <a:p>
          <a:endParaRPr lang="en-US"/>
        </a:p>
      </dgm:t>
    </dgm:pt>
    <dgm:pt modelId="{FD51F0B1-1237-472A-AD9E-55DA5E59F186}" type="sibTrans" cxnId="{5D213807-5587-4917-8E06-27E6AC109CED}">
      <dgm:prSet/>
      <dgm:spPr/>
      <dgm:t>
        <a:bodyPr/>
        <a:lstStyle/>
        <a:p>
          <a:endParaRPr lang="en-US"/>
        </a:p>
      </dgm:t>
    </dgm:pt>
    <dgm:pt modelId="{C6963E96-E335-47A9-B36B-9CE9A5EB918E}" type="pres">
      <dgm:prSet presAssocID="{38FDA2BA-1E4F-4030-A450-3BEC2E344082}" presName="linear" presStyleCnt="0">
        <dgm:presLayoutVars>
          <dgm:animLvl val="lvl"/>
          <dgm:resizeHandles val="exact"/>
        </dgm:presLayoutVars>
      </dgm:prSet>
      <dgm:spPr/>
      <dgm:t>
        <a:bodyPr/>
        <a:lstStyle/>
        <a:p>
          <a:endParaRPr lang="en-US"/>
        </a:p>
      </dgm:t>
    </dgm:pt>
    <dgm:pt modelId="{1994B992-7D5F-4BCF-B193-2A7FCD57E923}" type="pres">
      <dgm:prSet presAssocID="{6E262D1B-B91A-4377-843C-2C101202A681}" presName="parentText" presStyleLbl="node1" presStyleIdx="0" presStyleCnt="2" custScaleY="152869" custLinFactNeighborY="2174">
        <dgm:presLayoutVars>
          <dgm:chMax val="0"/>
          <dgm:bulletEnabled val="1"/>
        </dgm:presLayoutVars>
      </dgm:prSet>
      <dgm:spPr/>
      <dgm:t>
        <a:bodyPr/>
        <a:lstStyle/>
        <a:p>
          <a:endParaRPr lang="en-US"/>
        </a:p>
      </dgm:t>
    </dgm:pt>
    <dgm:pt modelId="{3C613A23-947D-4FBA-BE85-A7B992FE0238}" type="pres">
      <dgm:prSet presAssocID="{6E262D1B-B91A-4377-843C-2C101202A681}" presName="childText" presStyleLbl="revTx" presStyleIdx="0" presStyleCnt="2" custLinFactNeighborY="2474">
        <dgm:presLayoutVars>
          <dgm:bulletEnabled val="1"/>
        </dgm:presLayoutVars>
      </dgm:prSet>
      <dgm:spPr/>
      <dgm:t>
        <a:bodyPr/>
        <a:lstStyle/>
        <a:p>
          <a:endParaRPr lang="en-US"/>
        </a:p>
      </dgm:t>
    </dgm:pt>
    <dgm:pt modelId="{98FC5530-1ED9-4858-9B67-E16921E55035}" type="pres">
      <dgm:prSet presAssocID="{6A87ECE8-2B21-4D77-A300-3CCB36EC9830}" presName="parentText" presStyleLbl="node1" presStyleIdx="1" presStyleCnt="2" custScaleY="147822" custLinFactNeighborY="-3675">
        <dgm:presLayoutVars>
          <dgm:chMax val="0"/>
          <dgm:bulletEnabled val="1"/>
        </dgm:presLayoutVars>
      </dgm:prSet>
      <dgm:spPr/>
      <dgm:t>
        <a:bodyPr/>
        <a:lstStyle/>
        <a:p>
          <a:endParaRPr lang="en-US"/>
        </a:p>
      </dgm:t>
    </dgm:pt>
    <dgm:pt modelId="{99567DB4-4483-4247-8B76-90DC8F3E7088}" type="pres">
      <dgm:prSet presAssocID="{6A87ECE8-2B21-4D77-A300-3CCB36EC9830}" presName="childText" presStyleLbl="revTx" presStyleIdx="1" presStyleCnt="2" custScaleY="93376" custLinFactNeighborY="533">
        <dgm:presLayoutVars>
          <dgm:bulletEnabled val="1"/>
        </dgm:presLayoutVars>
      </dgm:prSet>
      <dgm:spPr/>
      <dgm:t>
        <a:bodyPr/>
        <a:lstStyle/>
        <a:p>
          <a:endParaRPr lang="en-US"/>
        </a:p>
      </dgm:t>
    </dgm:pt>
  </dgm:ptLst>
  <dgm:cxnLst>
    <dgm:cxn modelId="{E6D94DB4-CE81-4669-B6A0-0CEB03D53054}" type="presOf" srcId="{38FDA2BA-1E4F-4030-A450-3BEC2E344082}" destId="{C6963E96-E335-47A9-B36B-9CE9A5EB918E}" srcOrd="0" destOrd="0" presId="urn:microsoft.com/office/officeart/2005/8/layout/vList2"/>
    <dgm:cxn modelId="{357269B2-5A61-47F6-B118-0FD0D8D80CBF}" srcId="{6E262D1B-B91A-4377-843C-2C101202A681}" destId="{B404EA8D-DCB2-4041-99DA-0A0C9BDE0E2A}" srcOrd="2" destOrd="0" parTransId="{CC1DDF94-75D5-47A9-BC17-154C81ECAC37}" sibTransId="{3F3F3A32-0A88-4645-8F74-038EAE6D3117}"/>
    <dgm:cxn modelId="{7B500F07-8105-406C-8BED-26CF74BBE65D}" type="presOf" srcId="{9BD507F8-04BC-4CF9-8FAD-78AB668B6DF3}" destId="{99567DB4-4483-4247-8B76-90DC8F3E7088}" srcOrd="0" destOrd="0" presId="urn:microsoft.com/office/officeart/2005/8/layout/vList2"/>
    <dgm:cxn modelId="{E3215CC1-1DAC-4D66-A181-32241E5B8663}" srcId="{6E262D1B-B91A-4377-843C-2C101202A681}" destId="{EB637973-D5F1-4069-825B-AEC93D4B81E8}" srcOrd="0" destOrd="0" parTransId="{43647E52-4ACC-4E46-B848-14003F650046}" sibTransId="{8F40AFAD-0C7B-4BFD-93F0-20FA11150A9D}"/>
    <dgm:cxn modelId="{3D33DC52-FA20-4887-B827-3AC11AE5B6FA}" srcId="{38FDA2BA-1E4F-4030-A450-3BEC2E344082}" destId="{6E262D1B-B91A-4377-843C-2C101202A681}" srcOrd="0" destOrd="0" parTransId="{197B97DA-6118-4444-A980-E7037C97D34C}" sibTransId="{316D1C6F-9AF0-4985-883E-43126AD3EEC4}"/>
    <dgm:cxn modelId="{ACEE3C7F-23BE-4731-8935-6830F91C3DF9}" type="presOf" srcId="{EB637973-D5F1-4069-825B-AEC93D4B81E8}" destId="{3C613A23-947D-4FBA-BE85-A7B992FE0238}" srcOrd="0" destOrd="0" presId="urn:microsoft.com/office/officeart/2005/8/layout/vList2"/>
    <dgm:cxn modelId="{5D213807-5587-4917-8E06-27E6AC109CED}" srcId="{6E262D1B-B91A-4377-843C-2C101202A681}" destId="{77F8EF02-7560-4ED1-A747-698D60B72F69}" srcOrd="1" destOrd="0" parTransId="{78917D4B-9543-4FC1-A969-06DB92F23246}" sibTransId="{FD51F0B1-1237-472A-AD9E-55DA5E59F186}"/>
    <dgm:cxn modelId="{BD87878E-6053-4ECC-B339-BD53F1BEE5F9}" srcId="{6A87ECE8-2B21-4D77-A300-3CCB36EC9830}" destId="{9BD507F8-04BC-4CF9-8FAD-78AB668B6DF3}" srcOrd="0" destOrd="0" parTransId="{E3504BE7-0FD8-4EEC-90CB-216B84211DED}" sibTransId="{40671894-692B-4189-9663-4F0FE4ECE1B5}"/>
    <dgm:cxn modelId="{E46AB364-1967-4444-8179-6E2EEA6242F0}" srcId="{38FDA2BA-1E4F-4030-A450-3BEC2E344082}" destId="{6A87ECE8-2B21-4D77-A300-3CCB36EC9830}" srcOrd="1" destOrd="0" parTransId="{12721D61-AC85-478A-A368-B622A59C3E88}" sibTransId="{C83654F0-BAA8-466B-8C53-A378AFECBC6E}"/>
    <dgm:cxn modelId="{FA82CBE4-566F-4F4C-9A0C-363CC93FFA47}" type="presOf" srcId="{6A87ECE8-2B21-4D77-A300-3CCB36EC9830}" destId="{98FC5530-1ED9-4858-9B67-E16921E55035}" srcOrd="0" destOrd="0" presId="urn:microsoft.com/office/officeart/2005/8/layout/vList2"/>
    <dgm:cxn modelId="{FDF4D92C-9D4A-4366-8A5A-6569570FC86E}" type="presOf" srcId="{B404EA8D-DCB2-4041-99DA-0A0C9BDE0E2A}" destId="{3C613A23-947D-4FBA-BE85-A7B992FE0238}" srcOrd="0" destOrd="2" presId="urn:microsoft.com/office/officeart/2005/8/layout/vList2"/>
    <dgm:cxn modelId="{724EB0A0-6B0B-4886-A742-36C837112860}" type="presOf" srcId="{77F8EF02-7560-4ED1-A747-698D60B72F69}" destId="{3C613A23-947D-4FBA-BE85-A7B992FE0238}" srcOrd="0" destOrd="1" presId="urn:microsoft.com/office/officeart/2005/8/layout/vList2"/>
    <dgm:cxn modelId="{EDEC0D99-FE32-4E47-9B8F-E5561751DF67}" srcId="{6A87ECE8-2B21-4D77-A300-3CCB36EC9830}" destId="{3B761A6D-466E-4649-8CC7-566537DDDFD5}" srcOrd="1" destOrd="0" parTransId="{858E9C1D-5089-4484-8213-54F5CA545DD0}" sibTransId="{5EA26A2F-0DFA-4851-A94A-8CE8599B4017}"/>
    <dgm:cxn modelId="{A451623E-198A-4AC9-B9FD-F9A3B82D2CC7}" type="presOf" srcId="{6E262D1B-B91A-4377-843C-2C101202A681}" destId="{1994B992-7D5F-4BCF-B193-2A7FCD57E923}" srcOrd="0" destOrd="0" presId="urn:microsoft.com/office/officeart/2005/8/layout/vList2"/>
    <dgm:cxn modelId="{57AF786A-D182-439D-AE78-F4E5A2F765DD}" type="presOf" srcId="{3B761A6D-466E-4649-8CC7-566537DDDFD5}" destId="{99567DB4-4483-4247-8B76-90DC8F3E7088}" srcOrd="0" destOrd="1" presId="urn:microsoft.com/office/officeart/2005/8/layout/vList2"/>
    <dgm:cxn modelId="{2AD80BF1-3860-43D6-93DE-8396C66BB6EF}" type="presParOf" srcId="{C6963E96-E335-47A9-B36B-9CE9A5EB918E}" destId="{1994B992-7D5F-4BCF-B193-2A7FCD57E923}" srcOrd="0" destOrd="0" presId="urn:microsoft.com/office/officeart/2005/8/layout/vList2"/>
    <dgm:cxn modelId="{549DA815-2A15-4438-BD6B-44B03A265D3D}" type="presParOf" srcId="{C6963E96-E335-47A9-B36B-9CE9A5EB918E}" destId="{3C613A23-947D-4FBA-BE85-A7B992FE0238}" srcOrd="1" destOrd="0" presId="urn:microsoft.com/office/officeart/2005/8/layout/vList2"/>
    <dgm:cxn modelId="{F6C86ADE-6EB4-4C0C-AAD8-8C4ACEC2D099}" type="presParOf" srcId="{C6963E96-E335-47A9-B36B-9CE9A5EB918E}" destId="{98FC5530-1ED9-4858-9B67-E16921E55035}" srcOrd="2" destOrd="0" presId="urn:microsoft.com/office/officeart/2005/8/layout/vList2"/>
    <dgm:cxn modelId="{E7650B4D-7736-47FC-989F-20679B339A53}" type="presParOf" srcId="{C6963E96-E335-47A9-B36B-9CE9A5EB918E}" destId="{99567DB4-4483-4247-8B76-90DC8F3E708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4B992-7D5F-4BCF-B193-2A7FCD57E923}">
      <dsp:nvSpPr>
        <dsp:cNvPr id="0" name=""/>
        <dsp:cNvSpPr/>
      </dsp:nvSpPr>
      <dsp:spPr>
        <a:xfrm>
          <a:off x="0" y="324665"/>
          <a:ext cx="8229600" cy="6069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30 TAC §106.352(a)-(k)</a:t>
          </a:r>
          <a:endParaRPr lang="en-US" sz="3200" kern="1200" dirty="0"/>
        </a:p>
      </dsp:txBody>
      <dsp:txXfrm>
        <a:off x="29627" y="354292"/>
        <a:ext cx="8170346" cy="547654"/>
      </dsp:txXfrm>
    </dsp:sp>
    <dsp:sp modelId="{3C613A23-947D-4FBA-BE85-A7B992FE0238}">
      <dsp:nvSpPr>
        <dsp:cNvPr id="0" name=""/>
        <dsp:cNvSpPr/>
      </dsp:nvSpPr>
      <dsp:spPr>
        <a:xfrm>
          <a:off x="0" y="904458"/>
          <a:ext cx="8229600" cy="1699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85750" lvl="1" indent="-285750" algn="l" defTabSz="1244600">
            <a:lnSpc>
              <a:spcPct val="150000"/>
            </a:lnSpc>
            <a:spcBef>
              <a:spcPct val="0"/>
            </a:spcBef>
            <a:spcAft>
              <a:spcPct val="20000"/>
            </a:spcAft>
            <a:buChar char="••"/>
          </a:pPr>
          <a:r>
            <a:rPr lang="en-US" sz="2800" kern="1200" dirty="0" smtClean="0"/>
            <a:t>Authorized under §106.352(i)</a:t>
          </a:r>
          <a:endParaRPr lang="en-US" sz="2800" kern="1200" dirty="0"/>
        </a:p>
        <a:p>
          <a:pPr marL="285750" lvl="1" indent="-285750" algn="l" defTabSz="1244600">
            <a:lnSpc>
              <a:spcPct val="150000"/>
            </a:lnSpc>
            <a:spcBef>
              <a:spcPct val="0"/>
            </a:spcBef>
            <a:spcAft>
              <a:spcPct val="20000"/>
            </a:spcAft>
            <a:buChar char="••"/>
          </a:pPr>
          <a:r>
            <a:rPr lang="en-US" sz="2800" kern="1200" dirty="0" smtClean="0"/>
            <a:t>Painting and Blasting authorized under §106.263</a:t>
          </a:r>
          <a:endParaRPr lang="en-US" sz="2800" kern="1200" dirty="0"/>
        </a:p>
        <a:p>
          <a:pPr marL="285750" lvl="1" indent="-285750" algn="l" defTabSz="1244600">
            <a:lnSpc>
              <a:spcPct val="150000"/>
            </a:lnSpc>
            <a:spcBef>
              <a:spcPct val="0"/>
            </a:spcBef>
            <a:spcAft>
              <a:spcPct val="20000"/>
            </a:spcAft>
            <a:buChar char="••"/>
          </a:pPr>
          <a:endParaRPr lang="en-US" sz="2800" kern="1200" dirty="0"/>
        </a:p>
      </dsp:txBody>
      <dsp:txXfrm>
        <a:off x="0" y="904458"/>
        <a:ext cx="8229600" cy="1699054"/>
      </dsp:txXfrm>
    </dsp:sp>
    <dsp:sp modelId="{98FC5530-1ED9-4858-9B67-E16921E55035}">
      <dsp:nvSpPr>
        <dsp:cNvPr id="0" name=""/>
        <dsp:cNvSpPr/>
      </dsp:nvSpPr>
      <dsp:spPr>
        <a:xfrm>
          <a:off x="0" y="2552064"/>
          <a:ext cx="8229600" cy="5868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b="0" i="0" kern="1200" dirty="0" smtClean="0"/>
            <a:t>Non-Rule Standard Permit </a:t>
          </a:r>
          <a:endParaRPr lang="en-US" sz="3200" b="0" i="0" kern="1200" dirty="0"/>
        </a:p>
      </dsp:txBody>
      <dsp:txXfrm>
        <a:off x="28649" y="2580713"/>
        <a:ext cx="8172302" cy="529573"/>
      </dsp:txXfrm>
    </dsp:sp>
    <dsp:sp modelId="{99567DB4-4483-4247-8B76-90DC8F3E7088}">
      <dsp:nvSpPr>
        <dsp:cNvPr id="0" name=""/>
        <dsp:cNvSpPr/>
      </dsp:nvSpPr>
      <dsp:spPr>
        <a:xfrm>
          <a:off x="0" y="3182678"/>
          <a:ext cx="8229600" cy="1057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85750" lvl="1" indent="-285750" algn="l" defTabSz="1244600">
            <a:lnSpc>
              <a:spcPct val="150000"/>
            </a:lnSpc>
            <a:spcBef>
              <a:spcPct val="0"/>
            </a:spcBef>
            <a:spcAft>
              <a:spcPct val="20000"/>
            </a:spcAft>
            <a:buChar char="••"/>
          </a:pPr>
          <a:r>
            <a:rPr lang="en-US" sz="2800" kern="1200" dirty="0" smtClean="0"/>
            <a:t>Authorized under Section (i) </a:t>
          </a:r>
          <a:endParaRPr lang="en-US" sz="2800" kern="1200" dirty="0"/>
        </a:p>
        <a:p>
          <a:pPr marL="285750" lvl="1" indent="-285750" algn="l" defTabSz="1244600">
            <a:lnSpc>
              <a:spcPct val="150000"/>
            </a:lnSpc>
            <a:spcBef>
              <a:spcPct val="0"/>
            </a:spcBef>
            <a:spcAft>
              <a:spcPct val="20000"/>
            </a:spcAft>
            <a:buChar char="••"/>
          </a:pPr>
          <a:r>
            <a:rPr lang="en-US" sz="2800" kern="1200" dirty="0" smtClean="0"/>
            <a:t>Painting and Blasting authorized under §106.263</a:t>
          </a:r>
          <a:endParaRPr lang="en-US" sz="2800" kern="1200" dirty="0"/>
        </a:p>
      </dsp:txBody>
      <dsp:txXfrm>
        <a:off x="0" y="3182678"/>
        <a:ext cx="8229600" cy="105767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CB9052F-70EE-47C9-95B4-EECB95E7CA76}" type="datetimeFigureOut">
              <a:rPr lang="en-US" smtClean="0"/>
              <a:t>1/6/2016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6DCF800-28FA-4181-BFE1-003306016BDC}" type="slidenum">
              <a:rPr lang="en-US" smtClean="0"/>
              <a:t>‹#›</a:t>
            </a:fld>
            <a:endParaRPr lang="en-US" dirty="0"/>
          </a:p>
        </p:txBody>
      </p:sp>
    </p:spTree>
    <p:extLst>
      <p:ext uri="{BB962C8B-B14F-4D97-AF65-F5344CB8AC3E}">
        <p14:creationId xmlns:p14="http://schemas.microsoft.com/office/powerpoint/2010/main" val="3026097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CB75C-3EA2-4354-9719-CC0AE0FDEE4D}" type="slidenum">
              <a:rPr lang="en-US" smtClean="0"/>
              <a:t>1</a:t>
            </a:fld>
            <a:endParaRPr lang="en-US" dirty="0"/>
          </a:p>
        </p:txBody>
      </p:sp>
    </p:spTree>
    <p:extLst>
      <p:ext uri="{BB962C8B-B14F-4D97-AF65-F5344CB8AC3E}">
        <p14:creationId xmlns:p14="http://schemas.microsoft.com/office/powerpoint/2010/main" val="487148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7B3751-8328-4111-8F4B-09CC35AD5C8C}" type="slidenum">
              <a:rPr lang="en-US" smtClean="0"/>
              <a:t>10</a:t>
            </a:fld>
            <a:endParaRPr lang="en-US" dirty="0"/>
          </a:p>
        </p:txBody>
      </p:sp>
    </p:spTree>
    <p:extLst>
      <p:ext uri="{BB962C8B-B14F-4D97-AF65-F5344CB8AC3E}">
        <p14:creationId xmlns:p14="http://schemas.microsoft.com/office/powerpoint/2010/main" val="1398769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7B3751-8328-4111-8F4B-09CC35AD5C8C}" type="slidenum">
              <a:rPr lang="en-US" smtClean="0"/>
              <a:t>11</a:t>
            </a:fld>
            <a:endParaRPr lang="en-US" dirty="0"/>
          </a:p>
        </p:txBody>
      </p:sp>
    </p:spTree>
    <p:extLst>
      <p:ext uri="{BB962C8B-B14F-4D97-AF65-F5344CB8AC3E}">
        <p14:creationId xmlns:p14="http://schemas.microsoft.com/office/powerpoint/2010/main" val="3895379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7B3751-8328-4111-8F4B-09CC35AD5C8C}" type="slidenum">
              <a:rPr lang="en-US" smtClean="0"/>
              <a:t>12</a:t>
            </a:fld>
            <a:endParaRPr lang="en-US" dirty="0"/>
          </a:p>
        </p:txBody>
      </p:sp>
    </p:spTree>
    <p:extLst>
      <p:ext uri="{BB962C8B-B14F-4D97-AF65-F5344CB8AC3E}">
        <p14:creationId xmlns:p14="http://schemas.microsoft.com/office/powerpoint/2010/main" val="3394061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242306-2712-4C36-84B7-206BF4550477}" type="slidenum">
              <a:rPr lang="en-US" smtClean="0"/>
              <a:pPr/>
              <a:t>13</a:t>
            </a:fld>
            <a:endParaRPr lang="en-US" dirty="0"/>
          </a:p>
        </p:txBody>
      </p:sp>
    </p:spTree>
    <p:extLst>
      <p:ext uri="{BB962C8B-B14F-4D97-AF65-F5344CB8AC3E}">
        <p14:creationId xmlns:p14="http://schemas.microsoft.com/office/powerpoint/2010/main" val="3651764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242306-2712-4C36-84B7-206BF4550477}"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DCF800-28FA-4181-BFE1-003306016BDC}" type="slidenum">
              <a:rPr lang="en-US" smtClean="0"/>
              <a:t>15</a:t>
            </a:fld>
            <a:endParaRPr lang="en-US" dirty="0"/>
          </a:p>
        </p:txBody>
      </p:sp>
    </p:spTree>
    <p:extLst>
      <p:ext uri="{BB962C8B-B14F-4D97-AF65-F5344CB8AC3E}">
        <p14:creationId xmlns:p14="http://schemas.microsoft.com/office/powerpoint/2010/main" val="328066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DCF800-28FA-4181-BFE1-003306016BDC}"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510428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DCF800-28FA-4181-BFE1-003306016BDC}"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279484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8500"/>
            <a:ext cx="3017838" cy="2265363"/>
          </a:xfrm>
        </p:spPr>
      </p:sp>
      <p:sp>
        <p:nvSpPr>
          <p:cNvPr id="3" name="Notes Placeholder 2"/>
          <p:cNvSpPr>
            <a:spLocks noGrp="1"/>
          </p:cNvSpPr>
          <p:nvPr>
            <p:ph type="body" idx="1"/>
          </p:nvPr>
        </p:nvSpPr>
        <p:spPr>
          <a:xfrm>
            <a:off x="701040" y="3098800"/>
            <a:ext cx="5608320" cy="5500370"/>
          </a:xfrm>
        </p:spPr>
        <p:txBody>
          <a:bodyPr/>
          <a:lstStyle/>
          <a:p>
            <a:endParaRPr lang="en-US" dirty="0"/>
          </a:p>
        </p:txBody>
      </p:sp>
      <p:sp>
        <p:nvSpPr>
          <p:cNvPr id="4" name="Slide Number Placeholder 3"/>
          <p:cNvSpPr>
            <a:spLocks noGrp="1"/>
          </p:cNvSpPr>
          <p:nvPr>
            <p:ph type="sldNum" sz="quarter" idx="10"/>
          </p:nvPr>
        </p:nvSpPr>
        <p:spPr/>
        <p:txBody>
          <a:bodyPr/>
          <a:lstStyle/>
          <a:p>
            <a:fld id="{56DCF800-28FA-4181-BFE1-003306016BDC}"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80478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DCF800-28FA-4181-BFE1-003306016BDC}"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890013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CB75C-3EA2-4354-9719-CC0AE0FDEE4D}" type="slidenum">
              <a:rPr lang="en-US" smtClean="0"/>
              <a:t>2</a:t>
            </a:fld>
            <a:endParaRPr lang="en-US" dirty="0"/>
          </a:p>
        </p:txBody>
      </p:sp>
    </p:spTree>
    <p:extLst>
      <p:ext uri="{BB962C8B-B14F-4D97-AF65-F5344CB8AC3E}">
        <p14:creationId xmlns:p14="http://schemas.microsoft.com/office/powerpoint/2010/main" val="40901677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368300"/>
            <a:ext cx="3098800" cy="2324100"/>
          </a:xfrm>
        </p:spPr>
      </p:sp>
      <p:sp>
        <p:nvSpPr>
          <p:cNvPr id="3" name="Notes Placeholder 2"/>
          <p:cNvSpPr>
            <a:spLocks noGrp="1"/>
          </p:cNvSpPr>
          <p:nvPr>
            <p:ph type="body" idx="1"/>
          </p:nvPr>
        </p:nvSpPr>
        <p:spPr>
          <a:xfrm>
            <a:off x="701040" y="2656114"/>
            <a:ext cx="5608320" cy="5943056"/>
          </a:xfrm>
        </p:spPr>
        <p:txBody>
          <a:bodyPr/>
          <a:lstStyle/>
          <a:p>
            <a:pPr defTabSz="931717">
              <a:defRPr/>
            </a:pPr>
            <a:endParaRPr lang="en-US" sz="1700" dirty="0"/>
          </a:p>
        </p:txBody>
      </p:sp>
      <p:sp>
        <p:nvSpPr>
          <p:cNvPr id="4" name="Slide Number Placeholder 3"/>
          <p:cNvSpPr>
            <a:spLocks noGrp="1"/>
          </p:cNvSpPr>
          <p:nvPr>
            <p:ph type="sldNum" sz="quarter" idx="10"/>
          </p:nvPr>
        </p:nvSpPr>
        <p:spPr/>
        <p:txBody>
          <a:bodyPr/>
          <a:lstStyle/>
          <a:p>
            <a:fld id="{6B0084ED-C17E-4DEB-ACF3-338A5C816A44}"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0156603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6B0084ED-C17E-4DEB-ACF3-338A5C816A44}"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45086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DCF800-28FA-4181-BFE1-003306016BDC}"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6146107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DCF800-28FA-4181-BFE1-003306016BDC}"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9340629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DCF800-28FA-4181-BFE1-003306016BDC}"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3454470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3588" y="698500"/>
            <a:ext cx="3790950" cy="2843213"/>
          </a:xfrm>
        </p:spPr>
      </p:sp>
      <p:sp>
        <p:nvSpPr>
          <p:cNvPr id="3" name="Notes Placeholder 2"/>
          <p:cNvSpPr>
            <a:spLocks noGrp="1"/>
          </p:cNvSpPr>
          <p:nvPr>
            <p:ph type="body" idx="1"/>
          </p:nvPr>
        </p:nvSpPr>
        <p:spPr>
          <a:xfrm>
            <a:off x="701040" y="3689048"/>
            <a:ext cx="5608320" cy="4910122"/>
          </a:xfrm>
        </p:spPr>
        <p:txBody>
          <a:bodyPr/>
          <a:lstStyle/>
          <a:p>
            <a:endParaRPr lang="en-US" dirty="0"/>
          </a:p>
        </p:txBody>
      </p:sp>
      <p:sp>
        <p:nvSpPr>
          <p:cNvPr id="4" name="Slide Number Placeholder 3"/>
          <p:cNvSpPr>
            <a:spLocks noGrp="1"/>
          </p:cNvSpPr>
          <p:nvPr>
            <p:ph type="sldNum" sz="quarter" idx="10"/>
          </p:nvPr>
        </p:nvSpPr>
        <p:spPr/>
        <p:txBody>
          <a:bodyPr/>
          <a:lstStyle/>
          <a:p>
            <a:fld id="{56DCF800-28FA-4181-BFE1-003306016BDC}"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11465827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DCF800-28FA-4181-BFE1-003306016BDC}"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41433489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DCF800-28FA-4181-BFE1-003306016BDC}"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39340629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E2242306-2712-4C36-84B7-206BF4550477}" type="slidenum">
              <a:rPr lang="en-US" smtClean="0">
                <a:solidFill>
                  <a:prstClr val="black"/>
                </a:solidFill>
              </a:rPr>
              <a:pPr/>
              <a:t>28</a:t>
            </a:fld>
            <a:endParaRPr lang="en-US" dirty="0">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242306-2712-4C36-84B7-206BF4550477}" type="slidenum">
              <a:rPr lang="en-US" smtClean="0">
                <a:solidFill>
                  <a:prstClr val="black"/>
                </a:solidFill>
              </a:rPr>
              <a:pPr/>
              <a:t>29</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63CB75C-3EA2-4354-9719-CC0AE0FDEE4D}" type="slidenum">
              <a:rPr lang="en-US" smtClean="0"/>
              <a:t>3</a:t>
            </a:fld>
            <a:endParaRPr lang="en-US" dirty="0"/>
          </a:p>
        </p:txBody>
      </p:sp>
    </p:spTree>
    <p:extLst>
      <p:ext uri="{BB962C8B-B14F-4D97-AF65-F5344CB8AC3E}">
        <p14:creationId xmlns:p14="http://schemas.microsoft.com/office/powerpoint/2010/main" val="40901677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50">
              <a:defRPr/>
            </a:pPr>
            <a:endParaRPr lang="en-US" dirty="0"/>
          </a:p>
        </p:txBody>
      </p:sp>
      <p:sp>
        <p:nvSpPr>
          <p:cNvPr id="4" name="Slide Number Placeholder 3"/>
          <p:cNvSpPr>
            <a:spLocks noGrp="1"/>
          </p:cNvSpPr>
          <p:nvPr>
            <p:ph type="sldNum" sz="quarter" idx="10"/>
          </p:nvPr>
        </p:nvSpPr>
        <p:spPr/>
        <p:txBody>
          <a:bodyPr/>
          <a:lstStyle/>
          <a:p>
            <a:fld id="{E2242306-2712-4C36-84B7-206BF4550477}" type="slidenum">
              <a:rPr lang="en-US" smtClean="0">
                <a:solidFill>
                  <a:prstClr val="black"/>
                </a:solidFill>
              </a:rPr>
              <a:pPr/>
              <a:t>30</a:t>
            </a:fld>
            <a:endParaRPr lang="en-US" dirty="0">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940B65-2B1B-46C1-81E1-272BE63F5722}" type="slidenum">
              <a:rPr lang="en-US" smtClean="0"/>
              <a:t>31</a:t>
            </a:fld>
            <a:endParaRPr lang="en-US" dirty="0"/>
          </a:p>
        </p:txBody>
      </p:sp>
    </p:spTree>
    <p:extLst>
      <p:ext uri="{BB962C8B-B14F-4D97-AF65-F5344CB8AC3E}">
        <p14:creationId xmlns:p14="http://schemas.microsoft.com/office/powerpoint/2010/main" val="42700447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0D940B65-2B1B-46C1-81E1-272BE63F5722}" type="slidenum">
              <a:rPr lang="en-US" smtClean="0"/>
              <a:t>32</a:t>
            </a:fld>
            <a:endParaRPr lang="en-US" dirty="0"/>
          </a:p>
        </p:txBody>
      </p:sp>
    </p:spTree>
    <p:extLst>
      <p:ext uri="{BB962C8B-B14F-4D97-AF65-F5344CB8AC3E}">
        <p14:creationId xmlns:p14="http://schemas.microsoft.com/office/powerpoint/2010/main" val="39840912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940B65-2B1B-46C1-81E1-272BE63F5722}" type="slidenum">
              <a:rPr lang="en-US" smtClean="0"/>
              <a:t>33</a:t>
            </a:fld>
            <a:endParaRPr lang="en-US" dirty="0"/>
          </a:p>
        </p:txBody>
      </p:sp>
    </p:spTree>
    <p:extLst>
      <p:ext uri="{BB962C8B-B14F-4D97-AF65-F5344CB8AC3E}">
        <p14:creationId xmlns:p14="http://schemas.microsoft.com/office/powerpoint/2010/main" val="19044562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242306-2712-4C36-84B7-206BF4550477}" type="slidenum">
              <a:rPr lang="en-US" smtClean="0">
                <a:solidFill>
                  <a:prstClr val="black"/>
                </a:solidFill>
              </a:rPr>
              <a:pPr/>
              <a:t>34</a:t>
            </a:fld>
            <a:endParaRPr lang="en-US" dirty="0">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C1E4-760E-45F7-AD5E-17159F460572}" type="slidenum">
              <a:rPr lang="en-US" smtClean="0">
                <a:solidFill>
                  <a:prstClr val="black"/>
                </a:solidFill>
              </a:rPr>
              <a:pPr/>
              <a:t>35</a:t>
            </a:fld>
            <a:endParaRPr lang="en-US" dirty="0">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940B65-2B1B-46C1-81E1-272BE63F5722}" type="slidenum">
              <a:rPr lang="en-US" smtClean="0"/>
              <a:t>36</a:t>
            </a:fld>
            <a:endParaRPr lang="en-US" dirty="0"/>
          </a:p>
        </p:txBody>
      </p:sp>
    </p:spTree>
    <p:extLst>
      <p:ext uri="{BB962C8B-B14F-4D97-AF65-F5344CB8AC3E}">
        <p14:creationId xmlns:p14="http://schemas.microsoft.com/office/powerpoint/2010/main" val="6517188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endParaRPr lang="en-US" dirty="0"/>
          </a:p>
        </p:txBody>
      </p:sp>
      <p:sp>
        <p:nvSpPr>
          <p:cNvPr id="4" name="Slide Number Placeholder 3"/>
          <p:cNvSpPr>
            <a:spLocks noGrp="1"/>
          </p:cNvSpPr>
          <p:nvPr>
            <p:ph type="sldNum" sz="quarter" idx="10"/>
          </p:nvPr>
        </p:nvSpPr>
        <p:spPr/>
        <p:txBody>
          <a:bodyPr/>
          <a:lstStyle/>
          <a:p>
            <a:fld id="{E2242306-2712-4C36-84B7-206BF4550477}"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35178727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DCF800-28FA-4181-BFE1-003306016BDC}" type="slidenum">
              <a:rPr lang="en-US" smtClean="0"/>
              <a:t>38</a:t>
            </a:fld>
            <a:endParaRPr lang="en-US" dirty="0"/>
          </a:p>
        </p:txBody>
      </p:sp>
    </p:spTree>
    <p:extLst>
      <p:ext uri="{BB962C8B-B14F-4D97-AF65-F5344CB8AC3E}">
        <p14:creationId xmlns:p14="http://schemas.microsoft.com/office/powerpoint/2010/main" val="1309903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63CB75C-3EA2-4354-9719-CC0AE0FDEE4D}" type="slidenum">
              <a:rPr lang="en-US" smtClean="0"/>
              <a:t>4</a:t>
            </a:fld>
            <a:endParaRPr lang="en-US" dirty="0"/>
          </a:p>
        </p:txBody>
      </p:sp>
    </p:spTree>
    <p:extLst>
      <p:ext uri="{BB962C8B-B14F-4D97-AF65-F5344CB8AC3E}">
        <p14:creationId xmlns:p14="http://schemas.microsoft.com/office/powerpoint/2010/main" val="4090167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42306-2712-4C36-84B7-206BF4550477}" type="slidenum">
              <a:rPr lang="en-US" smtClean="0"/>
              <a:pPr/>
              <a:t>5</a:t>
            </a:fld>
            <a:endParaRPr lang="en-US" dirty="0"/>
          </a:p>
        </p:txBody>
      </p:sp>
    </p:spTree>
    <p:extLst>
      <p:ext uri="{BB962C8B-B14F-4D97-AF65-F5344CB8AC3E}">
        <p14:creationId xmlns:p14="http://schemas.microsoft.com/office/powerpoint/2010/main" val="272129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DCF800-28FA-4181-BFE1-003306016BDC}" type="slidenum">
              <a:rPr lang="en-US" smtClean="0"/>
              <a:t>6</a:t>
            </a:fld>
            <a:endParaRPr lang="en-US" dirty="0"/>
          </a:p>
        </p:txBody>
      </p:sp>
    </p:spTree>
    <p:extLst>
      <p:ext uri="{BB962C8B-B14F-4D97-AF65-F5344CB8AC3E}">
        <p14:creationId xmlns:p14="http://schemas.microsoft.com/office/powerpoint/2010/main" val="2068752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7B3751-8328-4111-8F4B-09CC35AD5C8C}" type="slidenum">
              <a:rPr lang="en-US" smtClean="0"/>
              <a:t>7</a:t>
            </a:fld>
            <a:endParaRPr lang="en-US" dirty="0"/>
          </a:p>
        </p:txBody>
      </p:sp>
    </p:spTree>
    <p:extLst>
      <p:ext uri="{BB962C8B-B14F-4D97-AF65-F5344CB8AC3E}">
        <p14:creationId xmlns:p14="http://schemas.microsoft.com/office/powerpoint/2010/main" val="2650045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7B3751-8328-4111-8F4B-09CC35AD5C8C}" type="slidenum">
              <a:rPr lang="en-US" smtClean="0"/>
              <a:t>8</a:t>
            </a:fld>
            <a:endParaRPr lang="en-US" dirty="0"/>
          </a:p>
        </p:txBody>
      </p:sp>
    </p:spTree>
    <p:extLst>
      <p:ext uri="{BB962C8B-B14F-4D97-AF65-F5344CB8AC3E}">
        <p14:creationId xmlns:p14="http://schemas.microsoft.com/office/powerpoint/2010/main" val="678186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7B3751-8328-4111-8F4B-09CC35AD5C8C}" type="slidenum">
              <a:rPr lang="en-US" smtClean="0"/>
              <a:t>9</a:t>
            </a:fld>
            <a:endParaRPr lang="en-US" dirty="0"/>
          </a:p>
        </p:txBody>
      </p:sp>
    </p:spTree>
    <p:extLst>
      <p:ext uri="{BB962C8B-B14F-4D97-AF65-F5344CB8AC3E}">
        <p14:creationId xmlns:p14="http://schemas.microsoft.com/office/powerpoint/2010/main" val="284466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1D52CA-0A5F-496D-A6C8-6EE81C66A1C9}"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CA82FD-4196-40BE-AED2-3BC8AF7B656E}" type="slidenum">
              <a:rPr lang="en-US" smtClean="0"/>
              <a:t>‹#›</a:t>
            </a:fld>
            <a:endParaRPr lang="en-US" dirty="0"/>
          </a:p>
        </p:txBody>
      </p:sp>
    </p:spTree>
    <p:extLst>
      <p:ext uri="{BB962C8B-B14F-4D97-AF65-F5344CB8AC3E}">
        <p14:creationId xmlns:p14="http://schemas.microsoft.com/office/powerpoint/2010/main" val="15529185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1D52CA-0A5F-496D-A6C8-6EE81C66A1C9}"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CA82FD-4196-40BE-AED2-3BC8AF7B656E}" type="slidenum">
              <a:rPr lang="en-US" smtClean="0"/>
              <a:t>‹#›</a:t>
            </a:fld>
            <a:endParaRPr lang="en-US" dirty="0"/>
          </a:p>
        </p:txBody>
      </p:sp>
    </p:spTree>
    <p:extLst>
      <p:ext uri="{BB962C8B-B14F-4D97-AF65-F5344CB8AC3E}">
        <p14:creationId xmlns:p14="http://schemas.microsoft.com/office/powerpoint/2010/main" val="404994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1D52CA-0A5F-496D-A6C8-6EE81C66A1C9}"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CA82FD-4196-40BE-AED2-3BC8AF7B656E}" type="slidenum">
              <a:rPr lang="en-US" smtClean="0"/>
              <a:t>‹#›</a:t>
            </a:fld>
            <a:endParaRPr lang="en-US" dirty="0"/>
          </a:p>
        </p:txBody>
      </p:sp>
    </p:spTree>
    <p:extLst>
      <p:ext uri="{BB962C8B-B14F-4D97-AF65-F5344CB8AC3E}">
        <p14:creationId xmlns:p14="http://schemas.microsoft.com/office/powerpoint/2010/main" val="295320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1D52CA-0A5F-496D-A6C8-6EE81C66A1C9}"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CA82FD-4196-40BE-AED2-3BC8AF7B656E}" type="slidenum">
              <a:rPr lang="en-US" smtClean="0"/>
              <a:t>‹#›</a:t>
            </a:fld>
            <a:endParaRPr lang="en-US" dirty="0"/>
          </a:p>
        </p:txBody>
      </p:sp>
    </p:spTree>
    <p:extLst>
      <p:ext uri="{BB962C8B-B14F-4D97-AF65-F5344CB8AC3E}">
        <p14:creationId xmlns:p14="http://schemas.microsoft.com/office/powerpoint/2010/main" val="32143673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1D52CA-0A5F-496D-A6C8-6EE81C66A1C9}"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CA82FD-4196-40BE-AED2-3BC8AF7B656E}" type="slidenum">
              <a:rPr lang="en-US" smtClean="0"/>
              <a:t>‹#›</a:t>
            </a:fld>
            <a:endParaRPr lang="en-US" dirty="0"/>
          </a:p>
        </p:txBody>
      </p:sp>
    </p:spTree>
    <p:extLst>
      <p:ext uri="{BB962C8B-B14F-4D97-AF65-F5344CB8AC3E}">
        <p14:creationId xmlns:p14="http://schemas.microsoft.com/office/powerpoint/2010/main" val="713564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1D52CA-0A5F-496D-A6C8-6EE81C66A1C9}" type="datetimeFigureOut">
              <a:rPr lang="en-US" smtClean="0"/>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CA82FD-4196-40BE-AED2-3BC8AF7B656E}" type="slidenum">
              <a:rPr lang="en-US" smtClean="0"/>
              <a:t>‹#›</a:t>
            </a:fld>
            <a:endParaRPr lang="en-US" dirty="0"/>
          </a:p>
        </p:txBody>
      </p:sp>
    </p:spTree>
    <p:extLst>
      <p:ext uri="{BB962C8B-B14F-4D97-AF65-F5344CB8AC3E}">
        <p14:creationId xmlns:p14="http://schemas.microsoft.com/office/powerpoint/2010/main" val="11951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1D52CA-0A5F-496D-A6C8-6EE81C66A1C9}" type="datetimeFigureOut">
              <a:rPr lang="en-US" smtClean="0"/>
              <a:t>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CA82FD-4196-40BE-AED2-3BC8AF7B656E}" type="slidenum">
              <a:rPr lang="en-US" smtClean="0"/>
              <a:t>‹#›</a:t>
            </a:fld>
            <a:endParaRPr lang="en-US" dirty="0"/>
          </a:p>
        </p:txBody>
      </p:sp>
    </p:spTree>
    <p:extLst>
      <p:ext uri="{BB962C8B-B14F-4D97-AF65-F5344CB8AC3E}">
        <p14:creationId xmlns:p14="http://schemas.microsoft.com/office/powerpoint/2010/main" val="116336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1D52CA-0A5F-496D-A6C8-6EE81C66A1C9}" type="datetimeFigureOut">
              <a:rPr lang="en-US" smtClean="0"/>
              <a:t>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CA82FD-4196-40BE-AED2-3BC8AF7B656E}" type="slidenum">
              <a:rPr lang="en-US" smtClean="0"/>
              <a:t>‹#›</a:t>
            </a:fld>
            <a:endParaRPr lang="en-US" dirty="0"/>
          </a:p>
        </p:txBody>
      </p:sp>
    </p:spTree>
    <p:extLst>
      <p:ext uri="{BB962C8B-B14F-4D97-AF65-F5344CB8AC3E}">
        <p14:creationId xmlns:p14="http://schemas.microsoft.com/office/powerpoint/2010/main" val="1727757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1D52CA-0A5F-496D-A6C8-6EE81C66A1C9}" type="datetimeFigureOut">
              <a:rPr lang="en-US" smtClean="0"/>
              <a:t>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CA82FD-4196-40BE-AED2-3BC8AF7B656E}" type="slidenum">
              <a:rPr lang="en-US" smtClean="0"/>
              <a:t>‹#›</a:t>
            </a:fld>
            <a:endParaRPr lang="en-US" dirty="0"/>
          </a:p>
        </p:txBody>
      </p:sp>
    </p:spTree>
    <p:extLst>
      <p:ext uri="{BB962C8B-B14F-4D97-AF65-F5344CB8AC3E}">
        <p14:creationId xmlns:p14="http://schemas.microsoft.com/office/powerpoint/2010/main" val="2291470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1D52CA-0A5F-496D-A6C8-6EE81C66A1C9}" type="datetimeFigureOut">
              <a:rPr lang="en-US" smtClean="0"/>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CA82FD-4196-40BE-AED2-3BC8AF7B656E}" type="slidenum">
              <a:rPr lang="en-US" smtClean="0"/>
              <a:t>‹#›</a:t>
            </a:fld>
            <a:endParaRPr lang="en-US" dirty="0"/>
          </a:p>
        </p:txBody>
      </p:sp>
    </p:spTree>
    <p:extLst>
      <p:ext uri="{BB962C8B-B14F-4D97-AF65-F5344CB8AC3E}">
        <p14:creationId xmlns:p14="http://schemas.microsoft.com/office/powerpoint/2010/main" val="366407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1D52CA-0A5F-496D-A6C8-6EE81C66A1C9}" type="datetimeFigureOut">
              <a:rPr lang="en-US" smtClean="0"/>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CA82FD-4196-40BE-AED2-3BC8AF7B656E}" type="slidenum">
              <a:rPr lang="en-US" smtClean="0"/>
              <a:t>‹#›</a:t>
            </a:fld>
            <a:endParaRPr lang="en-US" dirty="0"/>
          </a:p>
        </p:txBody>
      </p:sp>
    </p:spTree>
    <p:extLst>
      <p:ext uri="{BB962C8B-B14F-4D97-AF65-F5344CB8AC3E}">
        <p14:creationId xmlns:p14="http://schemas.microsoft.com/office/powerpoint/2010/main" val="419204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D52CA-0A5F-496D-A6C8-6EE81C66A1C9}" type="datetimeFigureOut">
              <a:rPr lang="en-US" smtClean="0"/>
              <a:t>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A82FD-4196-40BE-AED2-3BC8AF7B656E}" type="slidenum">
              <a:rPr lang="en-US" smtClean="0"/>
              <a:t>‹#›</a:t>
            </a:fld>
            <a:endParaRPr lang="en-US" dirty="0"/>
          </a:p>
        </p:txBody>
      </p:sp>
    </p:spTree>
    <p:extLst>
      <p:ext uri="{BB962C8B-B14F-4D97-AF65-F5344CB8AC3E}">
        <p14:creationId xmlns:p14="http://schemas.microsoft.com/office/powerpoint/2010/main" val="296377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tceq.texas.gov/assets/public/permitting/air/NewSourceReview/oilgas/spreadsheet-revisions.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tceq.texas.gov/assistance/industry/sc/coating-emissions-calc.html"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exas Commission on Environmental Qualit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886200"/>
            <a:ext cx="2663825"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a:spLocks noGrp="1"/>
          </p:cNvSpPr>
          <p:nvPr>
            <p:ph type="title"/>
          </p:nvPr>
        </p:nvSpPr>
        <p:spPr>
          <a:xfrm>
            <a:off x="493713" y="304800"/>
            <a:ext cx="8229600" cy="1143000"/>
          </a:xfrm>
        </p:spPr>
        <p:txBody>
          <a:bodyPr>
            <a:normAutofit fontScale="90000"/>
          </a:bodyPr>
          <a:lstStyle/>
          <a:p>
            <a:r>
              <a:rPr lang="en-US" dirty="0" smtClean="0"/>
              <a:t/>
            </a:r>
            <a:br>
              <a:rPr lang="en-US" dirty="0" smtClean="0"/>
            </a:br>
            <a:r>
              <a:rPr lang="en-US" dirty="0" smtClean="0"/>
              <a:t> </a:t>
            </a:r>
            <a:br>
              <a:rPr lang="en-US" dirty="0" smtClean="0"/>
            </a:br>
            <a:r>
              <a:rPr lang="en-US" dirty="0" smtClean="0"/>
              <a:t/>
            </a:r>
            <a:br>
              <a:rPr lang="en-US" dirty="0" smtClean="0"/>
            </a:br>
            <a:r>
              <a:rPr lang="en-US" sz="4900" b="1" dirty="0" smtClean="0"/>
              <a:t>§106.359. Planned Maintenance, Startup, and Shutdown (MSS) at Oil and Gas Handling and Production Facilities. </a:t>
            </a:r>
            <a:r>
              <a:rPr lang="en-US" sz="4900" dirty="0" smtClean="0"/>
              <a:t/>
            </a:r>
            <a:br>
              <a:rPr lang="en-US" sz="4900" dirty="0" smtClean="0"/>
            </a:br>
            <a:endParaRPr lang="en-US" sz="4900" dirty="0"/>
          </a:p>
        </p:txBody>
      </p:sp>
    </p:spTree>
    <p:extLst>
      <p:ext uri="{BB962C8B-B14F-4D97-AF65-F5344CB8AC3E}">
        <p14:creationId xmlns:p14="http://schemas.microsoft.com/office/powerpoint/2010/main" val="2102005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106.359 required for permit</a:t>
            </a:r>
          </a:p>
          <a:p>
            <a:r>
              <a:rPr lang="en-US" dirty="0" smtClean="0"/>
              <a:t>Minor revision</a:t>
            </a:r>
          </a:p>
          <a:p>
            <a:r>
              <a:rPr lang="en-US" dirty="0" smtClean="0"/>
              <a:t>OP-NOTIFY</a:t>
            </a:r>
          </a:p>
          <a:p>
            <a:endParaRPr lang="en-US" dirty="0" smtClean="0"/>
          </a:p>
        </p:txBody>
      </p:sp>
      <p:sp>
        <p:nvSpPr>
          <p:cNvPr id="2" name="Title 1"/>
          <p:cNvSpPr>
            <a:spLocks noGrp="1"/>
          </p:cNvSpPr>
          <p:nvPr>
            <p:ph type="title"/>
          </p:nvPr>
        </p:nvSpPr>
        <p:spPr/>
        <p:txBody>
          <a:bodyPr/>
          <a:lstStyle/>
          <a:p>
            <a:r>
              <a:rPr lang="en-US" dirty="0" smtClean="0"/>
              <a:t>Title V</a:t>
            </a:r>
            <a:endParaRPr lang="en-US" dirty="0"/>
          </a:p>
        </p:txBody>
      </p:sp>
    </p:spTree>
    <p:extLst>
      <p:ext uri="{BB962C8B-B14F-4D97-AF65-F5344CB8AC3E}">
        <p14:creationId xmlns:p14="http://schemas.microsoft.com/office/powerpoint/2010/main" val="1288598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NSR (New Source Review)</a:t>
            </a:r>
            <a:endParaRPr lang="en-US" dirty="0"/>
          </a:p>
        </p:txBody>
      </p:sp>
      <p:sp>
        <p:nvSpPr>
          <p:cNvPr id="3" name="Content Placeholder 2"/>
          <p:cNvSpPr>
            <a:spLocks noGrp="1"/>
          </p:cNvSpPr>
          <p:nvPr>
            <p:ph idx="1"/>
          </p:nvPr>
        </p:nvSpPr>
        <p:spPr/>
        <p:txBody>
          <a:bodyPr/>
          <a:lstStyle/>
          <a:p>
            <a:r>
              <a:rPr lang="en-US" dirty="0" smtClean="0"/>
              <a:t>106.359 used to increase specific activities</a:t>
            </a:r>
          </a:p>
          <a:p>
            <a:r>
              <a:rPr lang="en-US" dirty="0" smtClean="0"/>
              <a:t>Activities must be in compliance with rules</a:t>
            </a:r>
          </a:p>
          <a:p>
            <a:r>
              <a:rPr lang="en-US" dirty="0" smtClean="0"/>
              <a:t>106.359 may not be used to remove existing special conditions</a:t>
            </a:r>
          </a:p>
          <a:p>
            <a:endParaRPr lang="en-US" dirty="0"/>
          </a:p>
        </p:txBody>
      </p:sp>
    </p:spTree>
    <p:extLst>
      <p:ext uri="{BB962C8B-B14F-4D97-AF65-F5344CB8AC3E}">
        <p14:creationId xmlns:p14="http://schemas.microsoft.com/office/powerpoint/2010/main" val="1649550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Permits</a:t>
            </a:r>
            <a:endParaRPr lang="en-US" dirty="0"/>
          </a:p>
        </p:txBody>
      </p:sp>
      <p:sp>
        <p:nvSpPr>
          <p:cNvPr id="3" name="Content Placeholder 2"/>
          <p:cNvSpPr>
            <a:spLocks noGrp="1"/>
          </p:cNvSpPr>
          <p:nvPr>
            <p:ph idx="1"/>
          </p:nvPr>
        </p:nvSpPr>
        <p:spPr/>
        <p:txBody>
          <a:bodyPr/>
          <a:lstStyle/>
          <a:p>
            <a:r>
              <a:rPr lang="en-US" dirty="0" smtClean="0"/>
              <a:t>106.359 not incorporated §116.620</a:t>
            </a:r>
          </a:p>
          <a:p>
            <a:r>
              <a:rPr lang="en-US" dirty="0" smtClean="0"/>
              <a:t>Referenced at renewal</a:t>
            </a:r>
          </a:p>
          <a:p>
            <a:r>
              <a:rPr lang="en-US" dirty="0" smtClean="0"/>
              <a:t>No hourly emission requirements</a:t>
            </a:r>
          </a:p>
          <a:p>
            <a:endParaRPr lang="en-US" dirty="0" smtClean="0"/>
          </a:p>
          <a:p>
            <a:endParaRPr lang="en-US" dirty="0" smtClean="0"/>
          </a:p>
        </p:txBody>
      </p:sp>
    </p:spTree>
    <p:extLst>
      <p:ext uri="{BB962C8B-B14F-4D97-AF65-F5344CB8AC3E}">
        <p14:creationId xmlns:p14="http://schemas.microsoft.com/office/powerpoint/2010/main" val="465000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descr="Options to claim a PBR based on location (i.e., in Barnet Shale counties or not in Barnett Shale counties)" title="PBR Options - Location"/>
          <p:cNvGraphicFramePr>
            <a:graphicFrameLocks noGrp="1"/>
          </p:cNvGraphicFramePr>
          <p:nvPr>
            <p:ph idx="1"/>
            <p:extLst>
              <p:ext uri="{D42A27DB-BD31-4B8C-83A1-F6EECF244321}">
                <p14:modId xmlns:p14="http://schemas.microsoft.com/office/powerpoint/2010/main" val="25217928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MSS Options-Barnett Shale</a:t>
            </a:r>
            <a:endParaRPr lang="en-US" dirty="0"/>
          </a:p>
        </p:txBody>
      </p:sp>
    </p:spTree>
    <p:extLst>
      <p:ext uri="{BB962C8B-B14F-4D97-AF65-F5344CB8AC3E}">
        <p14:creationId xmlns:p14="http://schemas.microsoft.com/office/powerpoint/2010/main" val="2070451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09800" y="1219200"/>
            <a:ext cx="4724400" cy="5452056"/>
          </a:xfrm>
        </p:spPr>
        <p:txBody>
          <a:bodyPr/>
          <a:lstStyle/>
          <a:p>
            <a:endParaRPr lang="en-US" dirty="0"/>
          </a:p>
        </p:txBody>
      </p:sp>
      <p:grpSp>
        <p:nvGrpSpPr>
          <p:cNvPr id="2" name="Group 1" descr="Image of the Barnett Shale counties for air permitting purposes" title="Barnett Shale Counties"/>
          <p:cNvGrpSpPr/>
          <p:nvPr/>
        </p:nvGrpSpPr>
        <p:grpSpPr>
          <a:xfrm>
            <a:off x="2209800" y="1219200"/>
            <a:ext cx="4724400" cy="5638800"/>
            <a:chOff x="2209800" y="1219200"/>
            <a:chExt cx="4724400" cy="5638800"/>
          </a:xfrm>
        </p:grpSpPr>
        <p:sp>
          <p:nvSpPr>
            <p:cNvPr id="4" name="Rectangle 3"/>
            <p:cNvSpPr/>
            <p:nvPr/>
          </p:nvSpPr>
          <p:spPr>
            <a:xfrm>
              <a:off x="2209800" y="1219200"/>
              <a:ext cx="4724400" cy="563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Image of the Barnett Shale counties for air permitting purposes  &#10;" title="Barnett Shale Counties"/>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p:blipFill>
          <p:spPr bwMode="auto">
            <a:xfrm>
              <a:off x="2448922" y="1447800"/>
              <a:ext cx="4246157" cy="5223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 name="Title 2"/>
          <p:cNvSpPr>
            <a:spLocks noGrp="1"/>
          </p:cNvSpPr>
          <p:nvPr>
            <p:ph type="title"/>
          </p:nvPr>
        </p:nvSpPr>
        <p:spPr/>
        <p:txBody>
          <a:bodyPr/>
          <a:lstStyle/>
          <a:p>
            <a:r>
              <a:rPr lang="en-US" dirty="0" smtClean="0"/>
              <a:t>Barnett Shale Counties</a:t>
            </a:r>
            <a:endParaRPr lang="en-US" dirty="0"/>
          </a:p>
        </p:txBody>
      </p:sp>
    </p:spTree>
    <p:extLst>
      <p:ext uri="{BB962C8B-B14F-4D97-AF65-F5344CB8AC3E}">
        <p14:creationId xmlns:p14="http://schemas.microsoft.com/office/powerpoint/2010/main" val="3655846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sz="4900" dirty="0" smtClean="0"/>
              <a:t>What is the difference between Scheduled Maintenance, Planned Maintenance, and Upsets?</a:t>
            </a:r>
            <a:br>
              <a:rPr lang="en-US" sz="4900"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803432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Open boo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4804127"/>
            <a:ext cx="2952750" cy="2034117"/>
          </a:xfrm>
          <a:prstGeom prst="rect">
            <a:avLst/>
          </a:prstGeom>
        </p:spPr>
      </p:pic>
      <p:sp>
        <p:nvSpPr>
          <p:cNvPr id="4" name="TextBox 3"/>
          <p:cNvSpPr txBox="1"/>
          <p:nvPr/>
        </p:nvSpPr>
        <p:spPr>
          <a:xfrm>
            <a:off x="838200" y="1295400"/>
            <a:ext cx="7315200" cy="3539430"/>
          </a:xfrm>
          <a:prstGeom prst="rect">
            <a:avLst/>
          </a:prstGeom>
          <a:noFill/>
        </p:spPr>
        <p:txBody>
          <a:bodyPr wrap="square" rtlCol="0">
            <a:spAutoFit/>
          </a:bodyPr>
          <a:lstStyle/>
          <a:p>
            <a:pPr defTabSz="461963"/>
            <a:r>
              <a:rPr lang="en-US" sz="3200" dirty="0">
                <a:solidFill>
                  <a:prstClr val="black"/>
                </a:solidFill>
              </a:rPr>
              <a:t>•	Scheduled maintenance, startup, or shutdown activities are routine and predictable and are scheduled using time constraints.  </a:t>
            </a:r>
          </a:p>
          <a:p>
            <a:pPr defTabSz="461963"/>
            <a:endParaRPr lang="en-US" sz="3200" dirty="0">
              <a:solidFill>
                <a:prstClr val="black"/>
              </a:solidFill>
            </a:endParaRPr>
          </a:p>
          <a:p>
            <a:pPr defTabSz="461963"/>
            <a:r>
              <a:rPr lang="en-US" sz="3200" dirty="0">
                <a:solidFill>
                  <a:prstClr val="black"/>
                </a:solidFill>
              </a:rPr>
              <a:t>•	These activities should be included in the company’s maintenance program. </a:t>
            </a:r>
          </a:p>
        </p:txBody>
      </p:sp>
      <p:sp>
        <p:nvSpPr>
          <p:cNvPr id="2" name="Title 1"/>
          <p:cNvSpPr>
            <a:spLocks noGrp="1"/>
          </p:cNvSpPr>
          <p:nvPr>
            <p:ph type="title"/>
          </p:nvPr>
        </p:nvSpPr>
        <p:spPr/>
        <p:txBody>
          <a:bodyPr>
            <a:normAutofit fontScale="90000"/>
          </a:bodyPr>
          <a:lstStyle/>
          <a:p>
            <a:r>
              <a:rPr lang="en-US" dirty="0">
                <a:noFill/>
              </a:rPr>
              <a:t>What is the difference between Scheduled Maintenance, Planned Maintenance, and Upsets?</a:t>
            </a:r>
            <a:r>
              <a:rPr lang="en-US" dirty="0"/>
              <a:t/>
            </a:r>
            <a:br>
              <a:rPr lang="en-US" dirty="0"/>
            </a:br>
            <a:endParaRPr lang="en-US" dirty="0"/>
          </a:p>
        </p:txBody>
      </p:sp>
    </p:spTree>
    <p:extLst>
      <p:ext uri="{BB962C8B-B14F-4D97-AF65-F5344CB8AC3E}">
        <p14:creationId xmlns:p14="http://schemas.microsoft.com/office/powerpoint/2010/main" val="3460619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2819400"/>
            <a:ext cx="2209800" cy="2209800"/>
          </a:xfrm>
          <a:prstGeom prst="rect">
            <a:avLst/>
          </a:prstGeom>
        </p:spPr>
      </p:pic>
      <p:pic>
        <p:nvPicPr>
          <p:cNvPr id="7" name="Picture 6" descr="&quot;&quo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0" y="2705100"/>
            <a:ext cx="4805362" cy="3256381"/>
          </a:xfrm>
          <a:prstGeom prst="rect">
            <a:avLst/>
          </a:prstGeom>
        </p:spPr>
      </p:pic>
      <p:sp>
        <p:nvSpPr>
          <p:cNvPr id="5" name="AutoShape 4" descr="data:image/jpeg;base64,/9j/4AAQSkZJRgABAQAAAQABAAD/2wCEAAkGBw8SEhQPDxAQEA8PEBMQEBAODxQOEA8RFRUWFhURFBYYKCggGRoqGxcVITEhJSorLi4uFx8zODMwNygwLisBCgoKDg0OGxAQGDEkICQrNCwuLi83KywyLDAsLC0sLS00LC83LCwsLCwsNCwsLDQsLCwsLCwsLCwsLCwsLCwsLP/AABEIAOEA4QMBEQACEQEDEQH/xAAcAAEAAgMBAQEAAAAAAAAAAAAABQYBAgQHAwj/xABFEAABAwEDBgcNBwUAAwEAAAABAAIDEQQFEgYTITFRkhQWIlJTYdEVMjNBVHFzgZGxssHSI0Jyk5Shswdig6PiJEOCNP/EABoBAQADAQEBAAAAAAAAAAAAAAADBAUCAQb/xAAyEQEAAgECAggFAwQDAAAAAAAAAQIDBBESUQUTFCExQWGxIjNxgfAVkcEjMqHRNFLx/9oADAMBAAIRAxEAPwD3FAQEBAQEBAQEBAQEBAQEBAQEBAQEBAQEBAQEBAQEBAQEBAQYqECoQZQEGKoFQgVQZQEGKoFQgVQZQEGKhAqEGaoCAgICAgICAgICAg82/qrlRa7K6KKy4QZA9znOBdQNw6KaOd+yDz/j1e3Pj3HfUgyMu7258f5bvqQe15FXm+02SKaQAPewF1NVfGgnUHkH9RcsbdDazBZixrGMaSXNLiSa7CEFV49Xtz49x31IN4cv71aQ4ujcBpLcDhUbK1Qe+3dOXxtedbmgoPu80BOwIPDcp8ubyFqlZCWNjjkcxoLS46DStahBFcer258e476kEnk3l1eRtMTJSx0ckjWOAaWmjjStanag90jdUA7Qg5L6tRihkkGksYXD1CqDwWTL29nEnHGK6aYHaP3Qa8er258e476kFv8A6aZX22e1Gz2ksc0xueC1pbQtc0U0k879kHrSAgICAgICAgwSg+bpUHyNpCDyr+rE7TPDXmSe9iCjZ1nUgZ1nUg9n/p5aQLFH5vmUFm4WEHimX8zTbZK81vzQV3Os6kGHysodWooP0BclqGYj/CPcg65rWMJ8xQeBX3MzhE1emf8AEUHFnWdSDsueZmfh9NH8QQe/Q2sYR5ggjsprUODS+jd7ig8FErOpBnOs6kFn/pxO0W1tOif8TEHs4tQQfRswQfQOQbICAgICDmnkogp2UF8kSZvThAqcJpUnatXo/Txes3nnsp6nJNZiET3VGx28tHs0eit1rz7+o1uLpYi0HvZK6a+NiyekMfBav3/hc01uKJVHhT+tZ6ycKf1oPU8jLypZYwQa4dq3dJg4sUSz82Ta8wnO6o2O9qs9mj0Rda8sy0thNqcRWmFvzWHra8OXb0X8E703QfCn9aqpmH2p9Dr1LyfAez3begETBR3ejxr6Wmmiawy7Ze995L1FDodq2rqdNHo86149fFqdn5aVpnXe9fPZo2yWj1aWOd6w4+FP61E7dV1Wp2firWmdZ8QUmGN8lY9XN52rL2OO9RQaHatq+hjTR6MzrXHfd5gwSCju8d4+pcZdPEUmXVMu9njotT+tfOtNnhT+tBYMhbaRagTWmad1feYrehpx5dvT/SDUW2pu9P7qjY72rb7NHoo9a67svwtkaBio40IJqNPjVXWaWsYpt5wlwZZm8QvNnlqsNoOsIMoCAgwUEbb30CDzm+5KzP8AV7lu9FfKt9f4hn6z+6Po4arT3VFXygiD5qOpRrBh851+4LA6TtM5YjlHu0dJG1N0dwGPqWctHAY+pBY8nNERboo15A82v5r6Ho28zh7/ACnZm6qu10rVX91ZTrwgD5ZHPpXGQPMNS+Y1lptmtv8ARrYI2xw+HAY+pVkrBsMfUgt10PJhYXaThFTqqvqdLebYqzPJkZa7XmIdTzoPmU8o1HFma7lupicSXecr5C15vPFPm2ojaNoZ4DH1Lx6wbK1vKbTE3S3zjUva2ms8UeTyY3jaV3jOgeZfXRPcxpcd9uIhfTXSmnrNFX1l5rhtMJMFd7xEqrwGPqXzDWOAx9SDpuqAMmYW00ktP4SO0BW9Daa567efch1Eb45XCq+l3ZTezvo5p/ub7wqmu/49vzzhNp/mQ9Ku2SoC+aaqYZqQbICAgw5BD3odBQeb3q77Z/nHuW50X8u31/iFDV/3R9HJVaSoh75ud0zg9smAgU1YgR5tHUsvWaK+XJx1mPBbwZ60rtKOGTMvlH+n/pVP03N6fn2T9qoHJmXxWj/V/wBJ+m5vT8+x2qieuuyZlmCpdprU6zoA+S1dHhnDj4beO6nnyRe28OuqtIVfvK4XyPL2S4MRNRhxDX5wsbUdH5L5JtWY2lex6mtaxEufizJ5R/p/6UP6bm9Pz7JO1UBkzJXTaKjx0jwkjz1NE/Tc3p+fY7VRY7LHgYGc0UW1gpOPHFZ8oUMluK0y+pKlcKzPk3IXEtmwtPiLMVP3CwZ6Myx4TDRjV0a8WZPKP9P/AEvP03N6fn2e9qo2hybkDgXTYmjxBmGv7lex0ZlnxmHna6LM3Yt5nPjbIc4ws53bVQ6jHOXHNI80mK3BaLK5xZl8o0eKsdT6+UFjfpub0/PsvdqoycmZfKP9P/Sfpub0/Psdqo6rruN0bw98uOmoYcIH7lT6bQZMeSL2mO5Hl1FbVmIT1VsKLaN2lv4m+8KrrfkW/POE2n+ZD0i6DoC+baiwR6kGyAgIMOQQ16aig81vc/bP849y2ujPlz9f4hQ1f90fRx4lpKpiQMSBiQMSBiQMSBiQMSBiQMSBiQMSBiQMSBiQMSBiQMSBiQbRHlN/E33hVdb8i355psHzIel3PqC+daawx6kGyAgIMOQQ16aig8vv2Sk7/Utjo6dsc/X+FLVR8UfRH58LQ4lbYz4TiNjPhOI2M+E4jYz4TiNjPhOI2M+E4jYz4TiNjPhOI2M+E4jYz4TiNjPhOI2M+E4jYz4TiNjPhOI2M+E4jYz4TiNjPhOI2M+E4jYz4TiNn1s0wL2j+9vvVbWW/o2/PNLgj+pD1K59QWA0Vhj1INkBAQYcghr01FB5VlJZZXTuLGOcBQHCK0KvaXPTHWYtPmr5sdrT3IvgNo6KTcKtdsxc/dF1F+RwG0dFJuFO2YufudRfkcBtHRSbhTtmLn7nUX5HAbR0Um4U7Zi5+51F+TV1jnFKxSaSAOQdZTtmLn7nUX5NuA2jopNwp2zFz9zqL8jgNo6KTcKdsxc/c6i/I4DaOik3CnbMXP3OovyOA2jopNwp2zFz9zqL8jgNo6KTcKdsxc/c6i/Jq2xzmoEUmg0PIOulfmnbMXP3OovybcBtHRSbhTtmLn7nUX5HAbR0Um4U7Zi5+51F+RwG0dFJuFO2YufudRfkcBtHRSbhTtmLn7nUX5NXWOcUrFJpNByDrTtmLn7nUX5NuA2jopNwp2zFz9zqL8jgNo6KTcKdsxc/c6i/I4DaOik3CnbMXP3OovyOA2jopNwp2zFz9zqL8n3sFjmEjHOje1oe2pc0gaTRQ59TjvjmsS7x4rRaJl6zc+oLNWlhj1INkBAQYcghr01FBEZOUL56gaHR6/woJvA3YPYgYG7B7EDA3YPYgYG7B7EHPbWDkaB4Vni60HRgbsHsQMDdg9iBgbsHsQMDdg9iBgbsHsQc9lY3FLoHhB4v7GIOjA3YPYgYG7B7EDA3YPYgYG7B7EHPbGN5GgeFb4vOg6MDdg9iBgbsHsQMDdg9iBgbsHsQRWU4AgqAPCwjVtlYEHRc+oILDHqQbICAgw5BDXpqKCHyb7+0fjj+BBOoCAgIOe2/c9Kz3oOhAQEBAQc9lPKl9IP42IOhBq+QDS4gDrNEHx4fDqzsVfSN7V1w25PN4fZjwdIII2g1C5evjbPuelZ80HQgICAgiMqf/wA/+aD+ViDpufUEFhj1INkBAQYcghr01FBDZOd/aPxx/AgnEBAQEHPbfuelZ70HQgICAgVQV+1ZRQwulDayvMlQGnk940aXecHVVWMWlvfv8IRXzVqhZr9tk5wR1bX7kDTi9btfuVyNNhxxvef3QTlvb+1tFk1a5OVJhb1yvL3ftVeTq8VO6sfw96m8+Mvs7JCWmiWMnYQ4fuvO3x/1e9nnmj7Tdtqs3Lo5oH/sicS3100j1qWuXDm7p/y4ml6d6Ru7KRxLGWgggSNOd1UpzgPeq+fR7RxU/ZJjz791lxBVBZEBAQROVHgP80H8rEHVc+oILDHqQbICAgw5BDXpqKCBuMPzk+BzW8qOuJhdXk+cIJfBN0kf5R+pAwTdJH+UfqQME3SR/lH6kDBN0kf5R+pBz2tsvIq9nhWUpGRproOsoOjBN0kf5R+pAwTdJH+UfqQME3SR/lH6kHNb7Y6FuOSaMDxDNEucdgGLSu6Y7XnasObWisbyqF437aJ+RXCwmgZGCC/YHayfMtTFpaY44rd8ql81rd0Oy6smXvqZXZvC4DN0xE6AdJBFNahza3yx/u7pg87NrbfhgOZsuZwtPKc2KgJHiGk16yucOlnJ8eSXt80U7qpu5rwktEecDmNIOFzTETR1AdBxaRpCq5sU4rcMpqXi8bw78E3SR/lH6lE7CybpI/yj9SClZR3UYHhwpglqQGtwhjhrbSp0eMevYtbSZpvHDPjClnx8M7wlsk7fLIww42jNAYcTC4lhrorUavmFV1mKKW4o802C/FG0+SfwTdJH+UfqVNOYJukj/KP1IGCbpI/yj9SCMyjbJmeU9hGeg0CMtPhWeOpQSNz6ggsMepBsgICDDkENemooITJ/wlo/FH8KCaqgVQKoFUHPbD3npWe9B0VQKoI++r2ZZ2Yjynu0MZWmI7TsHWpsOG2W20OMmSKRvKjPkntUvjfI7UBoaxvVsateK49PT871Le2Sy53JckcAxGj5iNLyO96m7B1+NZWfUWyz6clzHiiiMyjvcx5yGM0kkfVxH3WYGj2ntUujwcduKfCHGfJwxtHirt1WF08gibo8bneJjRrK0c+WMVeKVXHSbzs9FsdmZEwRxijWj1naTtKw7Wm07y0IiIjaH2quXpVBBZZtrZ682RhHrqPmrWjnbLCHPG9JQWRslLTTnRvB/Y/JXdfH9Pf1QaefiXqqyF0qgVQRWUx+w/zQfysQdtz6ggsMepBsgICDDkENemooIO4PCWj8UfwoJmqBVAqgVQc9sPeelZ70HRVB8Lda2RMdK80awV6yfEB1krqlJvaKw8taKxvLz2aaa1zasT3mjWjvWNHi6gNq3K1pp8ff/wCyz5m2Wy83NdTLOzC3S89+/wAbjsGwdSx82a2W28r2PHFI2h1Wu0tjY6R/esaXHr6vOo61m0xWPN1MxEby8ztdpdK90ju+e6pp+wHqoF9BjxxjpFY8mZa02ndfMm7szEXKH2snKf1bGer3krF1Obrb7x4eS/ipwVS1VXSlUCqCv5azAQBvjfI2nmbUk+72q3oqcWWJ5IdRO1EPkVHWcu8TIz7XEAfNXOkJ2pEeqDTR8UyvFVkLpVAqgi8pT9h/mg/lYg7rn1BBYY9SDZAQEGHIIa9NRQQNxeEtH4o/hQTNUCqBVAqg57Ye89Kz3oOiqCkZW3i6WUWeOrmxupRunHKdFPVq9q1tFiilJy2/IUtRebW4IWDJ65xZ2VdQzPHLds/sHV71S1OonLb08ljFj4I9UvVVkqtZc2mkTIx/7JKnrawdpb7Ff6PpvkmeUK+pttXZC5JWLOzhx7yGjz+L7g9tT/8AKt67LwY+GPGUGnpxW35L/VYq+VQKoFUHnuU95iabkmscVWM2E/ed6z7gtzRYOrpvPjLPz5OK20eSx5G2LBCZHDlTHEPwDQ35n1rP12XjybR4R3LOnpw135p+qppyqBVBF5SH7H/NB/KxBIXPqCCwx6kGyAgIMOQQ16aigrd0scZJ8L3M5UeoNNeT1goJTMydM/cj7EDMydM/cj7EDMydM/cj7EDMydM/cj7EHwtcL+R9q4/aM1tYKadegIPnesz4YXy559Wt5ILI9LjoaNW0hSYsc5LxWPNze3DWZRGS9yuAFpkc5sj6lmhriGn75xA6T7vOret1EWnq6eEIMGPb4reMrFmZOmfuR9ioLJmZOmfuR9iCr5cQvAicXueKvbpDRQnCfEBsPsWn0ZPxWhU1Ud0SzkOCRKGyFjg5hIDWmooaHSD1rzpKJ46z6PdLPdKz5mTpn7kfYs1aMzJ0z9yPsQMy/pn7kfYgqmUV/O0wwzOeNIkfRgHW1pA/daej0Uz8d47vKFTNn2+GqGua7zPIG6RGHND3DxA6gOs0V3V5+pp3eM+H+0GHHx29HobbO8CgmcABQAMjoBs1L59pM5mTpn7kfYgZmTpn7kfYgZmTpn7kfYgjr+jcIgTI5wz0OgtYB4VmwVQTFz6ggsMepBsgICDDkENemooK/cvhJ/xR/CglqoFUCqBVBz2w956VnvQfO8rEJgxjvBiQPe3nhoNG+atPYpMeSaTMx47ObV4u6XYo3RVAqgjr/u/PwujHfjlx1548XrFR61Pps3VZIt+6PLTjrsoV13hJZ5cbRpFWvYdGIV0tOw6Pat3Phrnpt+0s/Hecdl7suUFlkFRK1p8bZCGOHVp+Swr6XLSdprLQrlpbwl87ZlLZIx4TOHmxcsn16v3XWPR5r+Fdvr3PLZqV81VvjKWaerG/ZRH7rTynD+53yC1NPoKY++3fP+FPJqLW7o7ocV0XZJaH4GCjR37z3rB29Sn1GorhrvPj5Q4xYpvPcvsVijhZHHGKAStJPjcdNXE+Mr57JktktxWaVaxWNoSNVw6KoFUCqCMyiP2P+aD+ViCUufUEFhj1INkBAQYcghr01FBXbm8JP+KP4SglqoFUCqBVBz2w956VnvQdFUCqBVAqgVQVq98nm2h0kjHYJQ+mnvH8huvYetXdLrbYfhnvj2QZcEX748VXtVz2mM0dDIetjTI0+tq16avDeO6379ylbDevk+cN2Wh5o2CU+eMtHtOhdW1WGvjeHkYrz5J668kXmjrQ7A3o2Grj53ah6qqhn6S8scfef9LGPS+dltstnZG0MjaGNGoD3naVlWva072neVyIiI2hraz3npW/NcvXRVAqgVQKoIzKE/Yj00H8rEEtc+oILDHqQbICAgw5BDXpqKCuXQftJ/xR/CUEpVAqgVQKoOe2O7z0rPeg6KoFUCqBVAqg57M7lSekHwNQdGJAxIFUCqDntbu89K35oOiqBVAqgVQR1/n7Iemg/lYgl7n1BBYY9SDZAQEGHIIa9NRQVe7oWOlnxNa6hjpiANOSgkOBxdGzdCBwOLo2boQOBxdGzdCBwOLo2boQfG1WWIYaMYKyNBo0CoJ1IPtwOLo2boQOBxdGzdCBwOLo2boQOBxdGzdCBwOLo2boQfGz2WLFJVjDR4Aq0GgwNNB7Sg+3A4ujZuhA4HF0bN0IHA4ujZuhA4HF0bN0IPjarLEMFI2CsjQaNAqNOhB9uBxdGzdCBwOLo2boQOBxdGzdCBwOLo2boQcF92aNsYLWNBz0OkNAPhWoJ659QQWGPUg2QEBBhyCGvTUUFaurws/nj+EoJOqBVAqgVQc9rPeelZ70HRVAqgVQKoFUHPZjypPSD4GIOiqBVAqgVQc9rPeelb80HRVAqgVQKoI6/vBD00P8rEE1c+oILDHqQbICAgw5BDXpqKCs3X4Wfzx/CUEkgICAg+Fr+56VnvQfdAQEBAQfCzd9J6QfAxB90BAQEHwtf3PSt+aD7oCAgII+/fBD00P8rEE3c+oILDHqQbICAgw5BDXpqKCrXY8Z6dtdP2Zp46UIr+yCUQEBAQc9r+56VnvQdCAgICAg57N30npB8DEHQgICAg57X9z0rfmg6EBAQEEbfzwI2gnvp4QOs5xp+SCeujUEFhj1INkBAQYKCKvFugoPMMp5MzaM64vY1zABJHIIXNIJqMR5NDo0O0aOpBFnKRnllp/WWNBjjLH5baP1ti7UDjLH5baP1ti7UDjLH5baP1ti7UGHZRxGlbZaDQgj/wA2xaxqOtBnjLH5baP1ti7UDjLH5baP1ti7UDjLH5baP1ti7UDjLH5baP1ti7UDjLH5baP1ti7UGG5RxCpFstGk1P8A5ti0mlNvUEGeMsflto/W2LtQOMsflto/W2LtQOMsflto/W2LtQOMsflto/W2LtQYdlHEaVtloNDUf+bYtB260GeMsflto/W2LtQOMsflto/W2LtQOMsflto/W2LtQZGUkfllp/WWJB0Xba+ETxhr5ZsLw5z5ZmTYGjToEfIbU006yg9TupmgIJxmpBsgICDBQcdqjqgrd6XaHVBAI2EVQVu05PM5jd0IOXi43mN3QgcXG8xu6EDi43mN3QgcXG8xu6EDi43mN3QgcXG8xu6EDi43mN3QgcXG8xu6EDi43mN3QgcXG8xu6EDi43mN3QgcXG8xu6EDi43mN3QgcXG8xu6EDi43mN3QgcXG8xu6EDi43mN3QgcXG8xu6EH3gydZzG7oQT913UGamgeYUQWixw0QSDUGUBAQEGj2oOWWzVQcz7ANiDTucNiB3OGxA7nDYgdzhsQO5w2IHc4bEDucNiB3OGxA7nDYgdzhsQO5w2IHc4bEDucNiB3OGxA7nDYgdzhsQO5w2IHc4bEGzbvGxB0xWUBB1MZRB9EBAQEBBgoMFBqUGEBAQEBAQEBAQEBAQEBAQEBAQZCDYIMoMoCAg//Z" hidden="1"/>
          <p:cNvSpPr>
            <a:spLocks noChangeAspect="1" noChangeArrowheads="1"/>
          </p:cNvSpPr>
          <p:nvPr/>
        </p:nvSpPr>
        <p:spPr bwMode="auto">
          <a:xfrm>
            <a:off x="215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 name="TextBox 3"/>
          <p:cNvSpPr txBox="1"/>
          <p:nvPr/>
        </p:nvSpPr>
        <p:spPr>
          <a:xfrm>
            <a:off x="838200" y="1524000"/>
            <a:ext cx="7315200" cy="1077218"/>
          </a:xfrm>
          <a:prstGeom prst="rect">
            <a:avLst/>
          </a:prstGeom>
          <a:noFill/>
        </p:spPr>
        <p:txBody>
          <a:bodyPr wrap="square" rtlCol="0">
            <a:spAutoFit/>
          </a:bodyPr>
          <a:lstStyle/>
          <a:p>
            <a:pPr defTabSz="461963"/>
            <a:r>
              <a:rPr lang="en-US" sz="3200" dirty="0">
                <a:solidFill>
                  <a:prstClr val="black"/>
                </a:solidFill>
              </a:rPr>
              <a:t>Engine oil will be changed every three months.</a:t>
            </a:r>
          </a:p>
        </p:txBody>
      </p:sp>
      <p:sp>
        <p:nvSpPr>
          <p:cNvPr id="3" name="AutoShape 2" descr="data:image/jpeg;base64,/9j/4AAQSkZJRgABAQAAAQABAAD/2wCEAAkGBw8SEhQPDxAQEA8PEBMQEBAODxQOEA8RFRUWFhURFBYYKCggGRoqGxcVITEhJSorLi4uFx8zODMwNygwLisBCgoKDg0OGxAQGDEkICQrNCwuLi83KywyLDAsLC0sLS00LC83LCwsLCwsNCwsLDQsLCwsLCwsLCwsLCwsLCwsLP/AABEIAOEA4QMBEQACEQEDEQH/xAAcAAEAAgMBAQEAAAAAAAAAAAAABQYBAgQHAwj/xABFEAABAwEDBgcNBwUAAwEAAAABAAIDEQQFEgYTITFRkhQWIlJTYdEVMjNBVHFzgZGxssHSI0Jyk5Shswdig6PiJEOCNP/EABoBAQADAQEBAAAAAAAAAAAAAAADBAUCAQb/xAAyEQEAAgECAggFAwQDAAAAAAAAAQIDBBESUQUTFCExQWGxIjNxgfAVkcEjMqHRNFLx/9oADAMBAAIRAxEAPwD3FAQEBAQEBAQEBAQEBAQEBAQEBAQEBAQEBAQEBAQEBAQEBAQYqECoQZQEGKoFQgVQZQEGKoFQgVQZQEGKhAqEGaoCAgICAgICAgICAg82/qrlRa7K6KKy4QZA9znOBdQNw6KaOd+yDz/j1e3Pj3HfUgyMu7258f5bvqQe15FXm+02SKaQAPewF1NVfGgnUHkH9RcsbdDazBZixrGMaSXNLiSa7CEFV49Xtz49x31IN4cv71aQ4ujcBpLcDhUbK1Qe+3dOXxtedbmgoPu80BOwIPDcp8ubyFqlZCWNjjkcxoLS46DStahBFcer258e476kEnk3l1eRtMTJSx0ckjWOAaWmjjStanag90jdUA7Qg5L6tRihkkGksYXD1CqDwWTL29nEnHGK6aYHaP3Qa8er258e476kFv8A6aZX22e1Gz2ksc0xueC1pbQtc0U0k879kHrSAgICAgICAgwSg+bpUHyNpCDyr+rE7TPDXmSe9iCjZ1nUgZ1nUg9n/p5aQLFH5vmUFm4WEHimX8zTbZK81vzQV3Os6kGHysodWooP0BclqGYj/CPcg65rWMJ8xQeBX3MzhE1emf8AEUHFnWdSDsueZmfh9NH8QQe/Q2sYR5ggjsprUODS+jd7ig8FErOpBnOs6kFn/pxO0W1tOif8TEHs4tQQfRswQfQOQbICAgICDmnkogp2UF8kSZvThAqcJpUnatXo/Txes3nnsp6nJNZiET3VGx28tHs0eit1rz7+o1uLpYi0HvZK6a+NiyekMfBav3/hc01uKJVHhT+tZ6ycKf1oPU8jLypZYwQa4dq3dJg4sUSz82Ta8wnO6o2O9qs9mj0Rda8sy0thNqcRWmFvzWHra8OXb0X8E703QfCn9aqpmH2p9Dr1LyfAez3begETBR3ejxr6Wmmiawy7Ze995L1FDodq2rqdNHo86149fFqdn5aVpnXe9fPZo2yWj1aWOd6w4+FP61E7dV1Wp2firWmdZ8QUmGN8lY9XN52rL2OO9RQaHatq+hjTR6MzrXHfd5gwSCju8d4+pcZdPEUmXVMu9njotT+tfOtNnhT+tBYMhbaRagTWmad1feYrehpx5dvT/SDUW2pu9P7qjY72rb7NHoo9a67svwtkaBio40IJqNPjVXWaWsYpt5wlwZZm8QvNnlqsNoOsIMoCAgwUEbb30CDzm+5KzP8AV7lu9FfKt9f4hn6z+6Po4arT3VFXygiD5qOpRrBh851+4LA6TtM5YjlHu0dJG1N0dwGPqWctHAY+pBY8nNERboo15A82v5r6Ho28zh7/ACnZm6qu10rVX91ZTrwgD5ZHPpXGQPMNS+Y1lptmtv8ARrYI2xw+HAY+pVkrBsMfUgt10PJhYXaThFTqqvqdLebYqzPJkZa7XmIdTzoPmU8o1HFma7lupicSXecr5C15vPFPm2ojaNoZ4DH1Lx6wbK1vKbTE3S3zjUva2ms8UeTyY3jaV3jOgeZfXRPcxpcd9uIhfTXSmnrNFX1l5rhtMJMFd7xEqrwGPqXzDWOAx9SDpuqAMmYW00ktP4SO0BW9Daa567efch1Eb45XCq+l3ZTezvo5p/ub7wqmu/49vzzhNp/mQ9Ku2SoC+aaqYZqQbICAgw5BD3odBQeb3q77Z/nHuW50X8u31/iFDV/3R9HJVaSoh75ud0zg9smAgU1YgR5tHUsvWaK+XJx1mPBbwZ60rtKOGTMvlH+n/pVP03N6fn2T9qoHJmXxWj/V/wBJ+m5vT8+x2qieuuyZlmCpdprU6zoA+S1dHhnDj4beO6nnyRe28OuqtIVfvK4XyPL2S4MRNRhxDX5wsbUdH5L5JtWY2lex6mtaxEufizJ5R/p/6UP6bm9Pz7JO1UBkzJXTaKjx0jwkjz1NE/Tc3p+fY7VRY7LHgYGc0UW1gpOPHFZ8oUMluK0y+pKlcKzPk3IXEtmwtPiLMVP3CwZ6Myx4TDRjV0a8WZPKP9P/AEvP03N6fn2e9qo2hybkDgXTYmjxBmGv7lex0ZlnxmHna6LM3Yt5nPjbIc4ws53bVQ6jHOXHNI80mK3BaLK5xZl8o0eKsdT6+UFjfpub0/PsvdqoycmZfKP9P/Sfpub0/Psdqo6rruN0bw98uOmoYcIH7lT6bQZMeSL2mO5Hl1FbVmIT1VsKLaN2lv4m+8KrrfkW/POE2n+ZD0i6DoC+baiwR6kGyAgIMOQQ16aig81vc/bP849y2ujPlz9f4hQ1f90fRx4lpKpiQMSBiQMSBiQMSBiQMSBiQMSBiQMSBiQMSBiQMSBiQMSBiQbRHlN/E33hVdb8i355psHzIel3PqC+daawx6kGyAgIMOQQ16aig8vv2Sk7/Utjo6dsc/X+FLVR8UfRH58LQ4lbYz4TiNjPhOI2M+E4jYz4TiNjPhOI2M+E4jYz4TiNjPhOI2M+E4jYz4TiNjPhOI2M+E4jYz4TiNjPhOI2M+E4jYz4TiNjPhOI2M+E4jYz4TiNn1s0wL2j+9vvVbWW/o2/PNLgj+pD1K59QWA0Vhj1INkBAQYcghr01FB5VlJZZXTuLGOcBQHCK0KvaXPTHWYtPmr5sdrT3IvgNo6KTcKtdsxc/dF1F+RwG0dFJuFO2YufudRfkcBtHRSbhTtmLn7nUX5HAbR0Um4U7Zi5+51F+TV1jnFKxSaSAOQdZTtmLn7nUX5NuA2jopNwp2zFz9zqL8jgNo6KTcKdsxc/c6i/I4DaOik3CnbMXP3OovyOA2jopNwp2zFz9zqL8jgNo6KTcKdsxc/c6i/Jq2xzmoEUmg0PIOulfmnbMXP3OovybcBtHRSbhTtmLn7nUX5HAbR0Um4U7Zi5+51F+RwG0dFJuFO2YufudRfkcBtHRSbhTtmLn7nUX5NXWOcUrFJpNByDrTtmLn7nUX5NuA2jopNwp2zFz9zqL8jgNo6KTcKdsxc/c6i/I4DaOik3CnbMXP3OovyOA2jopNwp2zFz9zqL8n3sFjmEjHOje1oe2pc0gaTRQ59TjvjmsS7x4rRaJl6zc+oLNWlhj1INkBAQYcghr01FBEZOUL56gaHR6/woJvA3YPYgYG7B7EDA3YPYgYG7B7EHPbWDkaB4Vni60HRgbsHsQMDdg9iBgbsHsQMDdg9iBgbsHsQc9lY3FLoHhB4v7GIOjA3YPYgYG7B7EDA3YPYgYG7B7EHPbGN5GgeFb4vOg6MDdg9iBgbsHsQMDdg9iBgbsHsQRWU4AgqAPCwjVtlYEHRc+oILDHqQbICAgw5BDXpqKCHyb7+0fjj+BBOoCAgIOe2/c9Kz3oOhAQEBAQc9lPKl9IP42IOhBq+QDS4gDrNEHx4fDqzsVfSN7V1w25PN4fZjwdIII2g1C5evjbPuelZ80HQgICAgiMqf/wA/+aD+ViDpufUEFhj1INkBAQYcghr01FBDZOd/aPxx/AgnEBAQEHPbfuelZ70HQgICAgVQV+1ZRQwulDayvMlQGnk940aXecHVVWMWlvfv8IRXzVqhZr9tk5wR1bX7kDTi9btfuVyNNhxxvef3QTlvb+1tFk1a5OVJhb1yvL3ftVeTq8VO6sfw96m8+Mvs7JCWmiWMnYQ4fuvO3x/1e9nnmj7Tdtqs3Lo5oH/sicS3100j1qWuXDm7p/y4ml6d6Ru7KRxLGWgggSNOd1UpzgPeq+fR7RxU/ZJjz791lxBVBZEBAQROVHgP80H8rEHVc+oILDHqQbICAgw5BDXpqKCBuMPzk+BzW8qOuJhdXk+cIJfBN0kf5R+pAwTdJH+UfqQME3SR/lH6kDBN0kf5R+pBz2tsvIq9nhWUpGRproOsoOjBN0kf5R+pAwTdJH+UfqQME3SR/lH6kHNb7Y6FuOSaMDxDNEucdgGLSu6Y7XnasObWisbyqF437aJ+RXCwmgZGCC/YHayfMtTFpaY44rd8ql81rd0Oy6smXvqZXZvC4DN0xE6AdJBFNahza3yx/u7pg87NrbfhgOZsuZwtPKc2KgJHiGk16yucOlnJ8eSXt80U7qpu5rwktEecDmNIOFzTETR1AdBxaRpCq5sU4rcMpqXi8bw78E3SR/lH6lE7CybpI/yj9SClZR3UYHhwpglqQGtwhjhrbSp0eMevYtbSZpvHDPjClnx8M7wlsk7fLIww42jNAYcTC4lhrorUavmFV1mKKW4o802C/FG0+SfwTdJH+UfqVNOYJukj/KP1IGCbpI/yj9SCMyjbJmeU9hGeg0CMtPhWeOpQSNz6ggsMepBsgICDDkENemooITJ/wlo/FH8KCaqgVQKoFUHPbD3npWe9B0VQKoI++r2ZZ2Yjynu0MZWmI7TsHWpsOG2W20OMmSKRvKjPkntUvjfI7UBoaxvVsateK49PT871Le2Sy53JckcAxGj5iNLyO96m7B1+NZWfUWyz6clzHiiiMyjvcx5yGM0kkfVxH3WYGj2ntUujwcduKfCHGfJwxtHirt1WF08gibo8bneJjRrK0c+WMVeKVXHSbzs9FsdmZEwRxijWj1naTtKw7Wm07y0IiIjaH2quXpVBBZZtrZ682RhHrqPmrWjnbLCHPG9JQWRslLTTnRvB/Y/JXdfH9Pf1QaefiXqqyF0qgVQRWUx+w/zQfysQdtz6ggsMepBsgICDDkENemooIO4PCWj8UfwoJmqBVAqgVQc9sPeelZ70HRVB8Lda2RMdK80awV6yfEB1krqlJvaKw8taKxvLz2aaa1zasT3mjWjvWNHi6gNq3K1pp8ff/wCyz5m2Wy83NdTLOzC3S89+/wAbjsGwdSx82a2W28r2PHFI2h1Wu0tjY6R/esaXHr6vOo61m0xWPN1MxEby8ztdpdK90ju+e6pp+wHqoF9BjxxjpFY8mZa02ndfMm7szEXKH2snKf1bGer3krF1Obrb7x4eS/ipwVS1VXSlUCqCv5azAQBvjfI2nmbUk+72q3oqcWWJ5IdRO1EPkVHWcu8TIz7XEAfNXOkJ2pEeqDTR8UyvFVkLpVAqgi8pT9h/mg/lYg7rn1BBYY9SDZAQEGHIIa9NRQQNxeEtH4o/hQTNUCqBVAqg57Ye89Kz3oOiqCkZW3i6WUWeOrmxupRunHKdFPVq9q1tFiilJy2/IUtRebW4IWDJ65xZ2VdQzPHLds/sHV71S1OonLb08ljFj4I9UvVVkqtZc2mkTIx/7JKnrawdpb7Ff6PpvkmeUK+pttXZC5JWLOzhx7yGjz+L7g9tT/8AKt67LwY+GPGUGnpxW35L/VYq+VQKoFUHnuU95iabkmscVWM2E/ed6z7gtzRYOrpvPjLPz5OK20eSx5G2LBCZHDlTHEPwDQ35n1rP12XjybR4R3LOnpw135p+qppyqBVBF5SH7H/NB/KxBIXPqCCwx6kGyAgIMOQQ16aigrd0scZJ8L3M5UeoNNeT1goJTMydM/cj7EDMydM/cj7EDMydM/cj7EDMydM/cj7EHwtcL+R9q4/aM1tYKadegIPnesz4YXy559Wt5ILI9LjoaNW0hSYsc5LxWPNze3DWZRGS9yuAFpkc5sj6lmhriGn75xA6T7vOret1EWnq6eEIMGPb4reMrFmZOmfuR9ioLJmZOmfuR9iCr5cQvAicXueKvbpDRQnCfEBsPsWn0ZPxWhU1Ud0SzkOCRKGyFjg5hIDWmooaHSD1rzpKJ46z6PdLPdKz5mTpn7kfYs1aMzJ0z9yPsQMy/pn7kfYgqmUV/O0wwzOeNIkfRgHW1pA/daej0Uz8d47vKFTNn2+GqGua7zPIG6RGHND3DxA6gOs0V3V5+pp3eM+H+0GHHx29HobbO8CgmcABQAMjoBs1L59pM5mTpn7kfYgZmTpn7kfYgZmTpn7kfYgjr+jcIgTI5wz0OgtYB4VmwVQTFz6ggsMepBsgICDDkENemooK/cvhJ/xR/CglqoFUCqBVBz2w956VnvQfO8rEJgxjvBiQPe3nhoNG+atPYpMeSaTMx47ObV4u6XYo3RVAqgjr/u/PwujHfjlx1548XrFR61Pps3VZIt+6PLTjrsoV13hJZ5cbRpFWvYdGIV0tOw6Pat3Phrnpt+0s/Hecdl7suUFlkFRK1p8bZCGOHVp+Swr6XLSdprLQrlpbwl87ZlLZIx4TOHmxcsn16v3XWPR5r+Fdvr3PLZqV81VvjKWaerG/ZRH7rTynD+53yC1NPoKY++3fP+FPJqLW7o7ocV0XZJaH4GCjR37z3rB29Sn1GorhrvPj5Q4xYpvPcvsVijhZHHGKAStJPjcdNXE+Mr57JktktxWaVaxWNoSNVw6KoFUCqCMyiP2P+aD+ViCUufUEFhj1INkBAQYcghr01FBXbm8JP+KP4SglqoFUCqBVBz2w956VnvQdFUCqBVAqgVQVq98nm2h0kjHYJQ+mnvH8huvYetXdLrbYfhnvj2QZcEX748VXtVz2mM0dDIetjTI0+tq16avDeO6379ylbDevk+cN2Wh5o2CU+eMtHtOhdW1WGvjeHkYrz5J668kXmjrQ7A3o2Grj53ah6qqhn6S8scfef9LGPS+dltstnZG0MjaGNGoD3naVlWva072neVyIiI2hraz3npW/NcvXRVAqgVQKoIzKE/Yj00H8rEEtc+oILDHqQbICAgw5BDXpqKCuXQftJ/xR/CUEpVAqgVQKoOe2O7z0rPeg6KoFUCqBVAqg57M7lSekHwNQdGJAxIFUCqDntbu89K35oOiqBVAqgVQR1/n7Iemg/lYgl7n1BBYY9SDZAQEGHIIa9NRQVe7oWOlnxNa6hjpiANOSgkOBxdGzdCBwOLo2boQOBxdGzdCBwOLo2boQfG1WWIYaMYKyNBo0CoJ1IPtwOLo2boQOBxdGzdCBwOLo2boQOBxdGzdCBwOLo2boQfGz2WLFJVjDR4Aq0GgwNNB7Sg+3A4ujZuhA4HF0bN0IHA4ujZuhA4HF0bN0IPjarLEMFI2CsjQaNAqNOhB9uBxdGzdCBwOLo2boQOBxdGzdCBwOLo2boQcF92aNsYLWNBz0OkNAPhWoJ659QQWGPUg2QEBBhyCGvTUUFaurws/nj+EoJOqBVAqgVQc9rPeelZ70HRVAqgVQKoFUHPZjypPSD4GIOiqBVAqgVQc9rPeelb80HRVAqgVQKoI6/vBD00P8rEE1c+oILDHqQbICAgw5BDXpqKCs3X4Wfzx/CUEkgICAg+Fr+56VnvQfdAQEBAQfCzd9J6QfAxB90BAQEHwtf3PSt+aD7oCAgII+/fBD00P8rEE3c+oILDHqQbICAgw5BDXpqKCrXY8Z6dtdP2Zp46UIr+yCUQEBAQc9r+56VnvQdCAgICAg57N30npB8DEHQgICAg57X9z0rfmg6EBAQEEbfzwI2gnvp4QOs5xp+SCeujUEFhj1INkBAQYKCKvFugoPMMp5MzaM64vY1zABJHIIXNIJqMR5NDo0O0aOpBFnKRnllp/WWNBjjLH5baP1ti7UDjLH5baP1ti7UDjLH5baP1ti7UGHZRxGlbZaDQgj/wA2xaxqOtBnjLH5baP1ti7UDjLH5baP1ti7UDjLH5baP1ti7UDjLH5baP1ti7UDjLH5baP1ti7UGG5RxCpFstGk1P8A5ti0mlNvUEGeMsflto/W2LtQOMsflto/W2LtQOMsflto/W2LtQOMsflto/W2LtQYdlHEaVtloNDUf+bYtB260GeMsflto/W2LtQOMsflto/W2LtQOMsflto/W2LtQZGUkfllp/WWJB0Xba+ETxhr5ZsLw5z5ZmTYGjToEfIbU006yg9TupmgIJxmpBsgICDBQcdqjqgrd6XaHVBAI2EVQVu05PM5jd0IOXi43mN3QgcXG8xu6EDi43mN3QgcXG8xu6EDi43mN3QgcXG8xu6EDi43mN3QgcXG8xu6EDi43mN3QgcXG8xu6EDi43mN3QgcXG8xu6EDi43mN3QgcXG8xu6EDi43mN3QgcXG8xu6EDi43mN3QgcXG8xu6EH3gydZzG7oQT913UGamgeYUQWixw0QSDUGUBAQEGj2oOWWzVQcz7ANiDTucNiB3OGxA7nDYgdzhsQO5w2IHc4bEDucNiB3OGxA7nDYgdzhsQO5w2IHc4bEDucNiB3OGxA7nDYgdzhsQO5w2IHc4bEGzbvGxB0xWUBB1MZRB9EBAQEBBgoMFBqUGEBAQEBAQEBAQEBAQEBAQEBAQZCDYIMoMoCAg//Z" hidden="1"/>
          <p:cNvSpPr>
            <a:spLocks noChangeAspect="1" noChangeArrowheads="1"/>
          </p:cNvSpPr>
          <p:nvPr/>
        </p:nvSpPr>
        <p:spPr bwMode="auto">
          <a:xfrm>
            <a:off x="63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 name="Title 1"/>
          <p:cNvSpPr>
            <a:spLocks noGrp="1"/>
          </p:cNvSpPr>
          <p:nvPr>
            <p:ph type="title"/>
          </p:nvPr>
        </p:nvSpPr>
        <p:spPr/>
        <p:txBody>
          <a:bodyPr>
            <a:normAutofit fontScale="90000"/>
          </a:bodyPr>
          <a:lstStyle/>
          <a:p>
            <a:r>
              <a:rPr lang="en-US" dirty="0">
                <a:noFill/>
              </a:rPr>
              <a:t>What is the difference between Scheduled Maintenance, Planned Maintenance, and Upsets?</a:t>
            </a:r>
            <a:br>
              <a:rPr lang="en-US" dirty="0">
                <a:noFill/>
              </a:rPr>
            </a:br>
            <a:endParaRPr lang="en-US" dirty="0">
              <a:noFill/>
            </a:endParaRPr>
          </a:p>
        </p:txBody>
      </p:sp>
    </p:spTree>
    <p:extLst>
      <p:ext uri="{BB962C8B-B14F-4D97-AF65-F5344CB8AC3E}">
        <p14:creationId xmlns:p14="http://schemas.microsoft.com/office/powerpoint/2010/main" val="4073559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5129535"/>
            <a:ext cx="2085288" cy="1561953"/>
          </a:xfrm>
          <a:prstGeom prst="rect">
            <a:avLst/>
          </a:prstGeom>
        </p:spPr>
      </p:pic>
      <p:sp>
        <p:nvSpPr>
          <p:cNvPr id="4" name="TextBox 3"/>
          <p:cNvSpPr txBox="1"/>
          <p:nvPr/>
        </p:nvSpPr>
        <p:spPr>
          <a:xfrm>
            <a:off x="829733" y="0"/>
            <a:ext cx="7247467" cy="5016758"/>
          </a:xfrm>
          <a:prstGeom prst="rect">
            <a:avLst/>
          </a:prstGeom>
          <a:noFill/>
        </p:spPr>
        <p:txBody>
          <a:bodyPr wrap="square" rtlCol="0">
            <a:spAutoFit/>
          </a:bodyPr>
          <a:lstStyle/>
          <a:p>
            <a:pPr marL="457200" indent="-457200" defTabSz="461963">
              <a:buFont typeface="Arial" panose="020B0604020202020204" pitchFamily="34" charset="0"/>
              <a:buChar char="•"/>
            </a:pPr>
            <a:r>
              <a:rPr lang="en-US" sz="3200" dirty="0" smtClean="0">
                <a:solidFill>
                  <a:prstClr val="black"/>
                </a:solidFill>
              </a:rPr>
              <a:t>Planned </a:t>
            </a:r>
            <a:r>
              <a:rPr lang="en-US" sz="3200" dirty="0">
                <a:solidFill>
                  <a:prstClr val="black"/>
                </a:solidFill>
              </a:rPr>
              <a:t>activities are routine and predictable, similar to scheduled maintenance, but planned maintenance is not necessarily scheduled for a specific date in the future.  </a:t>
            </a:r>
          </a:p>
          <a:p>
            <a:pPr defTabSz="461963"/>
            <a:r>
              <a:rPr lang="en-US" sz="3200" dirty="0">
                <a:solidFill>
                  <a:prstClr val="black"/>
                </a:solidFill>
              </a:rPr>
              <a:t> </a:t>
            </a:r>
          </a:p>
          <a:p>
            <a:pPr defTabSz="461963"/>
            <a:r>
              <a:rPr lang="en-US" sz="3200" dirty="0">
                <a:solidFill>
                  <a:prstClr val="black"/>
                </a:solidFill>
              </a:rPr>
              <a:t>For example:  The brake pads on the car will be changed when the thickness is less than 1/8 inch.  </a:t>
            </a:r>
          </a:p>
          <a:p>
            <a:pPr defTabSz="461963"/>
            <a:endParaRPr lang="en-US" sz="3200" dirty="0">
              <a:solidFill>
                <a:prstClr val="black"/>
              </a:solidFill>
            </a:endParaRPr>
          </a:p>
        </p:txBody>
      </p:sp>
      <p:sp>
        <p:nvSpPr>
          <p:cNvPr id="2" name="Title 1"/>
          <p:cNvSpPr>
            <a:spLocks noGrp="1"/>
          </p:cNvSpPr>
          <p:nvPr>
            <p:ph type="title"/>
          </p:nvPr>
        </p:nvSpPr>
        <p:spPr>
          <a:xfrm>
            <a:off x="16042" y="4767511"/>
            <a:ext cx="8229600" cy="1143000"/>
          </a:xfrm>
        </p:spPr>
        <p:txBody>
          <a:bodyPr>
            <a:normAutofit fontScale="90000"/>
          </a:bodyPr>
          <a:lstStyle/>
          <a:p>
            <a:r>
              <a:rPr lang="en-US" dirty="0">
                <a:noFill/>
              </a:rPr>
              <a:t>What is the difference between Scheduled Maintenance, Planned Maintenance, and Upsets?</a:t>
            </a:r>
            <a:r>
              <a:rPr lang="en-US" dirty="0"/>
              <a:t/>
            </a:r>
            <a:br>
              <a:rPr lang="en-US" dirty="0"/>
            </a:br>
            <a:endParaRPr lang="en-US" dirty="0"/>
          </a:p>
        </p:txBody>
      </p:sp>
    </p:spTree>
    <p:extLst>
      <p:ext uri="{BB962C8B-B14F-4D97-AF65-F5344CB8AC3E}">
        <p14:creationId xmlns:p14="http://schemas.microsoft.com/office/powerpoint/2010/main" val="2840580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2971800"/>
            <a:ext cx="3991798" cy="3071813"/>
          </a:xfrm>
          <a:prstGeom prst="rect">
            <a:avLst/>
          </a:prstGeom>
        </p:spPr>
      </p:pic>
      <p:sp>
        <p:nvSpPr>
          <p:cNvPr id="4" name="TextBox 3"/>
          <p:cNvSpPr txBox="1"/>
          <p:nvPr/>
        </p:nvSpPr>
        <p:spPr>
          <a:xfrm>
            <a:off x="533400" y="1295400"/>
            <a:ext cx="7848600" cy="1569660"/>
          </a:xfrm>
          <a:prstGeom prst="rect">
            <a:avLst/>
          </a:prstGeom>
          <a:noFill/>
        </p:spPr>
        <p:txBody>
          <a:bodyPr wrap="square" rtlCol="0">
            <a:spAutoFit/>
          </a:bodyPr>
          <a:lstStyle/>
          <a:p>
            <a:pPr marL="457200" indent="-457200" defTabSz="461963">
              <a:buFont typeface="Arial" panose="020B0604020202020204" pitchFamily="34" charset="0"/>
              <a:buChar char="•"/>
            </a:pPr>
            <a:r>
              <a:rPr lang="en-US" sz="3200" dirty="0" smtClean="0">
                <a:solidFill>
                  <a:prstClr val="black"/>
                </a:solidFill>
              </a:rPr>
              <a:t>Planned </a:t>
            </a:r>
            <a:r>
              <a:rPr lang="en-US" sz="3200" dirty="0">
                <a:solidFill>
                  <a:prstClr val="black"/>
                </a:solidFill>
              </a:rPr>
              <a:t>maintenance can be performed on an accelerated timeframe when a facility is shut down due to an emissions event.  </a:t>
            </a:r>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noFill/>
              </a:rPr>
              <a:t>What </a:t>
            </a:r>
            <a:r>
              <a:rPr lang="en-US" dirty="0">
                <a:noFill/>
              </a:rPr>
              <a:t>is the difference between Scheduled Maintenance, Planned Maintenance, and Upsets?</a:t>
            </a:r>
            <a:br>
              <a:rPr lang="en-US" dirty="0">
                <a:noFill/>
              </a:rPr>
            </a:br>
            <a:endParaRPr lang="en-US" dirty="0">
              <a:noFill/>
            </a:endParaRPr>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1733388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spcBef>
                <a:spcPts val="1200"/>
              </a:spcBef>
              <a:spcAft>
                <a:spcPts val="3000"/>
              </a:spcAft>
            </a:pPr>
            <a:r>
              <a:rPr lang="en-US" baseline="0" dirty="0" smtClean="0"/>
              <a:t>MSS Schedule in 30 TAC § 101.222(h)  January 5, 2012</a:t>
            </a:r>
          </a:p>
          <a:p>
            <a:pPr>
              <a:spcBef>
                <a:spcPts val="1200"/>
              </a:spcBef>
              <a:spcAft>
                <a:spcPts val="3000"/>
              </a:spcAft>
            </a:pPr>
            <a:r>
              <a:rPr lang="en-US" dirty="0" smtClean="0"/>
              <a:t>SB 1134 moved the deadline for Oil and Gas to January 5, 2014</a:t>
            </a:r>
          </a:p>
          <a:p>
            <a:pPr marL="342900" marR="0" indent="-342900" algn="l" defTabSz="914400" rtl="0" eaLnBrk="1" fontAlgn="auto" latinLnBrk="0" hangingPunct="1">
              <a:lnSpc>
                <a:spcPct val="100000"/>
              </a:lnSpc>
              <a:spcBef>
                <a:spcPts val="1200"/>
              </a:spcBef>
              <a:spcAft>
                <a:spcPts val="3000"/>
              </a:spcAft>
              <a:buClrTx/>
              <a:buSzTx/>
              <a:buFont typeface="Arial" pitchFamily="34" charset="0"/>
              <a:buChar char="•"/>
              <a:tabLst/>
              <a:defRPr/>
            </a:pPr>
            <a:r>
              <a:rPr lang="en-US" sz="3200" kern="1200" dirty="0" smtClean="0">
                <a:solidFill>
                  <a:schemeClr val="tx1"/>
                </a:solidFill>
                <a:effectLst/>
                <a:latin typeface="+mn-lt"/>
                <a:ea typeface="+mn-ea"/>
                <a:cs typeface="+mn-cs"/>
              </a:rPr>
              <a:t>Must meet 30 TAC § 106.4</a:t>
            </a:r>
            <a:endParaRPr lang="en-US" sz="3200" dirty="0" smtClean="0">
              <a:effectLst/>
            </a:endParaRPr>
          </a:p>
          <a:p>
            <a:pPr marL="0" indent="0">
              <a:spcBef>
                <a:spcPts val="1200"/>
              </a:spcBef>
              <a:spcAft>
                <a:spcPts val="3000"/>
              </a:spcAft>
              <a:buNone/>
            </a:pPr>
            <a:r>
              <a:rPr lang="en-US" dirty="0" smtClean="0"/>
              <a:t/>
            </a:r>
            <a:br>
              <a:rPr lang="en-US" dirty="0" smtClean="0"/>
            </a:br>
            <a:endParaRPr lang="en-US" dirty="0" smtClean="0"/>
          </a:p>
          <a:p>
            <a:endParaRPr lang="en-US" dirty="0"/>
          </a:p>
        </p:txBody>
      </p:sp>
      <p:sp>
        <p:nvSpPr>
          <p:cNvPr id="2" name="Title 1"/>
          <p:cNvSpPr>
            <a:spLocks noGrp="1"/>
          </p:cNvSpPr>
          <p:nvPr>
            <p:ph type="title"/>
          </p:nvPr>
        </p:nvSpPr>
        <p:spPr/>
        <p:txBody>
          <a:bodyPr>
            <a:normAutofit/>
          </a:bodyPr>
          <a:lstStyle/>
          <a:p>
            <a:pPr>
              <a:spcAft>
                <a:spcPts val="2400"/>
              </a:spcAft>
            </a:pPr>
            <a:r>
              <a:rPr lang="en-US" dirty="0" smtClean="0"/>
              <a:t>Overview</a:t>
            </a:r>
            <a:endParaRPr lang="en-US" dirty="0"/>
          </a:p>
        </p:txBody>
      </p:sp>
    </p:spTree>
    <p:extLst>
      <p:ext uri="{BB962C8B-B14F-4D97-AF65-F5344CB8AC3E}">
        <p14:creationId xmlns:p14="http://schemas.microsoft.com/office/powerpoint/2010/main" val="3547593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 of a handy m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3288" y="914400"/>
            <a:ext cx="2110712" cy="2800350"/>
          </a:xfrm>
          <a:prstGeom prst="rect">
            <a:avLst/>
          </a:prstGeom>
        </p:spPr>
      </p:pic>
      <p:sp>
        <p:nvSpPr>
          <p:cNvPr id="4" name="TextBox 3"/>
          <p:cNvSpPr txBox="1"/>
          <p:nvPr/>
        </p:nvSpPr>
        <p:spPr>
          <a:xfrm>
            <a:off x="152555" y="152400"/>
            <a:ext cx="6324445" cy="6494085"/>
          </a:xfrm>
          <a:prstGeom prst="rect">
            <a:avLst/>
          </a:prstGeom>
          <a:noFill/>
        </p:spPr>
        <p:txBody>
          <a:bodyPr wrap="square" rtlCol="0">
            <a:spAutoFit/>
          </a:bodyPr>
          <a:lstStyle/>
          <a:p>
            <a:pPr defTabSz="461963"/>
            <a:r>
              <a:rPr lang="en-US" sz="3200" dirty="0">
                <a:solidFill>
                  <a:prstClr val="black"/>
                </a:solidFill>
              </a:rPr>
              <a:t>For example: </a:t>
            </a:r>
          </a:p>
          <a:p>
            <a:pPr marL="342900" indent="-342900" defTabSz="461963">
              <a:buFont typeface="Arial" pitchFamily="34" charset="0"/>
              <a:buChar char="•"/>
            </a:pPr>
            <a:r>
              <a:rPr lang="en-US" sz="3200" dirty="0">
                <a:solidFill>
                  <a:prstClr val="black"/>
                </a:solidFill>
              </a:rPr>
              <a:t>Emission event causes the engine shut down. </a:t>
            </a:r>
          </a:p>
          <a:p>
            <a:pPr marL="342900" indent="-342900" defTabSz="461963">
              <a:buFont typeface="Arial" pitchFamily="34" charset="0"/>
              <a:buChar char="•"/>
            </a:pPr>
            <a:r>
              <a:rPr lang="en-US" sz="3200" dirty="0">
                <a:solidFill>
                  <a:prstClr val="black"/>
                </a:solidFill>
              </a:rPr>
              <a:t>While engine is down, planned maintenance is performed.</a:t>
            </a:r>
          </a:p>
          <a:p>
            <a:pPr marL="342900" indent="-342900" defTabSz="461963">
              <a:buFont typeface="Arial" pitchFamily="34" charset="0"/>
              <a:buChar char="•"/>
            </a:pPr>
            <a:r>
              <a:rPr lang="en-US" sz="3200" dirty="0">
                <a:solidFill>
                  <a:prstClr val="black"/>
                </a:solidFill>
              </a:rPr>
              <a:t>Emissions during maintenance and the subsequent startup of the facility may be claimed as planned maintenance.</a:t>
            </a:r>
          </a:p>
          <a:p>
            <a:pPr marL="342900" indent="-342900" defTabSz="461963">
              <a:buFont typeface="Arial" pitchFamily="34" charset="0"/>
              <a:buChar char="•"/>
            </a:pPr>
            <a:r>
              <a:rPr lang="en-US" sz="3200" dirty="0">
                <a:solidFill>
                  <a:prstClr val="black"/>
                </a:solidFill>
              </a:rPr>
              <a:t>Emissions from the initial emission event that caused the engine shutdown </a:t>
            </a:r>
            <a:r>
              <a:rPr lang="en-US" sz="3200" u="sng" dirty="0">
                <a:solidFill>
                  <a:prstClr val="black"/>
                </a:solidFill>
              </a:rPr>
              <a:t>cannot</a:t>
            </a:r>
            <a:r>
              <a:rPr lang="en-US" sz="3200" dirty="0">
                <a:solidFill>
                  <a:prstClr val="black"/>
                </a:solidFill>
              </a:rPr>
              <a:t> be claimed as planned maintenance</a:t>
            </a:r>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noFill/>
              </a:rPr>
              <a:t>What </a:t>
            </a:r>
            <a:r>
              <a:rPr lang="en-US" dirty="0">
                <a:noFill/>
              </a:rPr>
              <a:t>is the difference between Scheduled Maintenance, Planned Maintenance, and Upsets?</a:t>
            </a:r>
            <a:br>
              <a:rPr lang="en-US" dirty="0">
                <a:noFill/>
              </a:rPr>
            </a:br>
            <a:endParaRPr lang="en-US" dirty="0">
              <a:noFill/>
            </a:endParaRPr>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2733956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descr="&quot;&quot;"/>
          <p:cNvGrpSpPr/>
          <p:nvPr/>
        </p:nvGrpSpPr>
        <p:grpSpPr>
          <a:xfrm>
            <a:off x="5486400" y="4810957"/>
            <a:ext cx="2066925" cy="1981200"/>
            <a:chOff x="5486400" y="3415887"/>
            <a:chExt cx="2066925" cy="2367139"/>
          </a:xfrm>
        </p:grpSpPr>
        <p:sp>
          <p:nvSpPr>
            <p:cNvPr id="5" name="Rectangle 4"/>
            <p:cNvSpPr/>
            <p:nvPr/>
          </p:nvSpPr>
          <p:spPr>
            <a:xfrm>
              <a:off x="5486400" y="5468348"/>
              <a:ext cx="2066925" cy="31467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prstClr val="black"/>
                </a:solidFill>
              </a:endParaRPr>
            </a:p>
          </p:txBody>
        </p:sp>
        <p:pic>
          <p:nvPicPr>
            <p:cNvPr id="3" name="Picture 2" title="Picture of a clou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3415887"/>
              <a:ext cx="2066925" cy="2209800"/>
            </a:xfrm>
            <a:prstGeom prst="rect">
              <a:avLst/>
            </a:prstGeom>
          </p:spPr>
        </p:pic>
      </p:grpSp>
      <p:sp>
        <p:nvSpPr>
          <p:cNvPr id="4" name="TextBox 3"/>
          <p:cNvSpPr txBox="1"/>
          <p:nvPr/>
        </p:nvSpPr>
        <p:spPr>
          <a:xfrm>
            <a:off x="304800" y="1219200"/>
            <a:ext cx="8229600" cy="4524315"/>
          </a:xfrm>
          <a:prstGeom prst="rect">
            <a:avLst/>
          </a:prstGeom>
          <a:noFill/>
        </p:spPr>
        <p:txBody>
          <a:bodyPr wrap="square" rtlCol="0">
            <a:spAutoFit/>
          </a:bodyPr>
          <a:lstStyle/>
          <a:p>
            <a:pPr marL="342900" indent="-342900">
              <a:buFont typeface="Arial" pitchFamily="34" charset="0"/>
              <a:buChar char="•"/>
            </a:pPr>
            <a:r>
              <a:rPr lang="en-US" sz="3200" dirty="0">
                <a:solidFill>
                  <a:prstClr val="black"/>
                </a:solidFill>
              </a:rPr>
              <a:t>Unplanned and unavoidable</a:t>
            </a:r>
          </a:p>
          <a:p>
            <a:endParaRPr lang="en-US" sz="3200" dirty="0">
              <a:solidFill>
                <a:prstClr val="black"/>
              </a:solidFill>
            </a:endParaRPr>
          </a:p>
          <a:p>
            <a:pPr marL="342900" indent="-342900">
              <a:buFont typeface="Arial" pitchFamily="34" charset="0"/>
              <a:buChar char="•"/>
            </a:pPr>
            <a:r>
              <a:rPr lang="en-US" sz="3200" dirty="0">
                <a:solidFill>
                  <a:prstClr val="black"/>
                </a:solidFill>
              </a:rPr>
              <a:t>This PBR does not authorize emissions associated with emissions events, malfunctions, upsets, unplanned startup, unplanned shutdown, or unplanned maintenance activities that require immediate corrective action.</a:t>
            </a:r>
          </a:p>
          <a:p>
            <a:endParaRPr lang="en-US" sz="3200" dirty="0">
              <a:solidFill>
                <a:prstClr val="black"/>
              </a:solidFill>
            </a:endParaRPr>
          </a:p>
        </p:txBody>
      </p:sp>
      <p:sp>
        <p:nvSpPr>
          <p:cNvPr id="2" name="Title 1"/>
          <p:cNvSpPr>
            <a:spLocks noGrp="1"/>
          </p:cNvSpPr>
          <p:nvPr>
            <p:ph type="title"/>
          </p:nvPr>
        </p:nvSpPr>
        <p:spPr>
          <a:xfrm>
            <a:off x="457200" y="5257799"/>
            <a:ext cx="8229600" cy="1534357"/>
          </a:xfrm>
        </p:spPr>
        <p:txBody>
          <a:bodyPr>
            <a:normAutofit fontScale="90000"/>
          </a:bodyPr>
          <a:lstStyle/>
          <a:p>
            <a:r>
              <a:rPr lang="en-US" dirty="0" smtClean="0"/>
              <a:t/>
            </a:r>
            <a:br>
              <a:rPr lang="en-US" dirty="0" smtClean="0"/>
            </a:br>
            <a:r>
              <a:rPr lang="en-US" dirty="0" smtClean="0">
                <a:noFill/>
              </a:rPr>
              <a:t>What </a:t>
            </a:r>
            <a:r>
              <a:rPr lang="en-US" dirty="0">
                <a:noFill/>
              </a:rPr>
              <a:t>is the difference between Scheduled Maintenance, Planned Maintenance, and Upsets?</a:t>
            </a:r>
            <a:r>
              <a:rPr lang="en-US" dirty="0"/>
              <a:t/>
            </a:r>
            <a:br>
              <a:rPr lang="en-US" dirty="0"/>
            </a:br>
            <a:endParaRPr lang="en-US" dirty="0"/>
          </a:p>
        </p:txBody>
      </p:sp>
      <p:sp>
        <p:nvSpPr>
          <p:cNvPr id="7" name="Content Placeholder 6"/>
          <p:cNvSpPr>
            <a:spLocks noGrp="1"/>
          </p:cNvSpPr>
          <p:nvPr>
            <p:ph idx="1"/>
          </p:nvPr>
        </p:nvSpPr>
        <p:spPr/>
        <p:txBody>
          <a:bodyPr/>
          <a:lstStyle/>
          <a:p>
            <a:endParaRPr lang="en-US" dirty="0"/>
          </a:p>
        </p:txBody>
      </p:sp>
    </p:spTree>
    <p:extLst>
      <p:ext uri="{BB962C8B-B14F-4D97-AF65-F5344CB8AC3E}">
        <p14:creationId xmlns:p14="http://schemas.microsoft.com/office/powerpoint/2010/main" val="11111855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MSS Examples </a:t>
            </a:r>
            <a:endParaRPr lang="en-US" dirty="0"/>
          </a:p>
        </p:txBody>
      </p:sp>
    </p:spTree>
    <p:extLst>
      <p:ext uri="{BB962C8B-B14F-4D97-AF65-F5344CB8AC3E}">
        <p14:creationId xmlns:p14="http://schemas.microsoft.com/office/powerpoint/2010/main" val="2771387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descr="This is an image of the Lily oil and gas site.  Incoming product enters the site and flows into a separator.  Gas is routed to a compressor and then into the sales line.  Crude oil is routed to two oil tanks.  Crude oil in the tanks is sent offsite via pipeline.  Working, breathing and flash emissions are captured by a VRU and sent into the sales line." title="Lily Site"/>
          <p:cNvGrpSpPr/>
          <p:nvPr/>
        </p:nvGrpSpPr>
        <p:grpSpPr>
          <a:xfrm>
            <a:off x="-175662" y="1461870"/>
            <a:ext cx="9076833" cy="5036670"/>
            <a:chOff x="-175662" y="1461870"/>
            <a:chExt cx="9076833" cy="5036670"/>
          </a:xfrm>
        </p:grpSpPr>
        <p:grpSp>
          <p:nvGrpSpPr>
            <p:cNvPr id="9" name="Group 8" descr="This is an image of the Lily oil and gas site.  Incoming product enters the site and flows into a separator.  Gas is routed to a compressor and then into the sales line.  Crude oil is routed to two oil tanks.  Crude oil in the tanks is sent offsite via pipeline.  Working, breathing and flash emissions are captured by a VRU and sent into the sales line." title="Lily Site"/>
            <p:cNvGrpSpPr/>
            <p:nvPr/>
          </p:nvGrpSpPr>
          <p:grpSpPr>
            <a:xfrm>
              <a:off x="-175662" y="1461870"/>
              <a:ext cx="9076833" cy="5036670"/>
              <a:chOff x="-175662" y="1461870"/>
              <a:chExt cx="9076833" cy="5036670"/>
            </a:xfrm>
          </p:grpSpPr>
          <p:sp>
            <p:nvSpPr>
              <p:cNvPr id="40" name="Up Arrow 39"/>
              <p:cNvSpPr/>
              <p:nvPr/>
            </p:nvSpPr>
            <p:spPr>
              <a:xfrm rot="10800000">
                <a:off x="6546529" y="5489192"/>
                <a:ext cx="438150" cy="869332"/>
              </a:xfrm>
              <a:prstGeom prst="upArrow">
                <a:avLst>
                  <a:gd name="adj1" fmla="val 50000"/>
                  <a:gd name="adj2" fmla="val 9866"/>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6" descr="This is an image of the Lily oil and gas site.  Incoming product enters the site and flows into a seperator.  Gas is routed to a compressor and then into the sales line.  Crude oil is routed to two oil tanks.  Crude oil in the tanks is sent offsite via pipeline.  Working, breathing and flash emissions are caputure by a VRU and sent into the sales line.  " title="Lily Site"/>
              <p:cNvGrpSpPr/>
              <p:nvPr/>
            </p:nvGrpSpPr>
            <p:grpSpPr>
              <a:xfrm>
                <a:off x="-175662" y="1461870"/>
                <a:ext cx="9076833" cy="5036670"/>
                <a:chOff x="-175662" y="1461870"/>
                <a:chExt cx="9076833" cy="5036670"/>
              </a:xfrm>
            </p:grpSpPr>
            <p:sp>
              <p:nvSpPr>
                <p:cNvPr id="53" name="TextBox 52"/>
                <p:cNvSpPr txBox="1"/>
                <p:nvPr/>
              </p:nvSpPr>
              <p:spPr>
                <a:xfrm rot="16200000">
                  <a:off x="7908795" y="4052203"/>
                  <a:ext cx="1057277" cy="461665"/>
                </a:xfrm>
                <a:prstGeom prst="rect">
                  <a:avLst/>
                </a:prstGeom>
                <a:noFill/>
              </p:spPr>
              <p:txBody>
                <a:bodyPr wrap="square" rtlCol="0">
                  <a:spAutoFit/>
                </a:bodyPr>
                <a:lstStyle/>
                <a:p>
                  <a:r>
                    <a:rPr lang="en-US" sz="2400" b="1" dirty="0">
                      <a:solidFill>
                        <a:prstClr val="black"/>
                      </a:solidFill>
                    </a:rPr>
                    <a:t>Flare</a:t>
                  </a:r>
                </a:p>
              </p:txBody>
            </p:sp>
            <p:sp>
              <p:nvSpPr>
                <p:cNvPr id="52" name="Trapezoid 51"/>
                <p:cNvSpPr/>
                <p:nvPr/>
              </p:nvSpPr>
              <p:spPr>
                <a:xfrm>
                  <a:off x="8248822" y="3543494"/>
                  <a:ext cx="419444" cy="1443325"/>
                </a:xfrm>
                <a:prstGeom prst="trapezoid">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Explosion 1 50"/>
                <p:cNvSpPr/>
                <p:nvPr/>
              </p:nvSpPr>
              <p:spPr>
                <a:xfrm>
                  <a:off x="8344244" y="2863026"/>
                  <a:ext cx="228600" cy="695765"/>
                </a:xfrm>
                <a:prstGeom prst="irregularSeal1">
                  <a:avLst/>
                </a:prstGeom>
                <a:gradFill flip="none" rotWithShape="1">
                  <a:gsLst>
                    <a:gs pos="0">
                      <a:schemeClr val="accent2">
                        <a:lumMod val="50000"/>
                      </a:schemeClr>
                    </a:gs>
                    <a:gs pos="30000">
                      <a:schemeClr val="accent2">
                        <a:lumMod val="75000"/>
                      </a:schemeClr>
                    </a:gs>
                    <a:gs pos="64999">
                      <a:schemeClr val="accent3">
                        <a:lumMod val="60000"/>
                        <a:lumOff val="40000"/>
                      </a:schemeClr>
                    </a:gs>
                    <a:gs pos="89999">
                      <a:srgbClr val="FFFF00"/>
                    </a:gs>
                    <a:gs pos="100000">
                      <a:srgbClr val="FFFF00"/>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7" name="TextBox 46"/>
                <p:cNvSpPr txBox="1"/>
                <p:nvPr/>
              </p:nvSpPr>
              <p:spPr>
                <a:xfrm>
                  <a:off x="5958877" y="2328733"/>
                  <a:ext cx="461665" cy="678288"/>
                </a:xfrm>
                <a:prstGeom prst="rect">
                  <a:avLst/>
                </a:prstGeom>
                <a:noFill/>
              </p:spPr>
              <p:txBody>
                <a:bodyPr vert="vert270" wrap="square" rtlCol="0">
                  <a:spAutoFit/>
                </a:bodyPr>
                <a:lstStyle/>
                <a:p>
                  <a:r>
                    <a:rPr lang="en-US" i="1" dirty="0">
                      <a:solidFill>
                        <a:prstClr val="black"/>
                      </a:solidFill>
                    </a:rPr>
                    <a:t>Gas</a:t>
                  </a:r>
                </a:p>
              </p:txBody>
            </p:sp>
            <p:sp>
              <p:nvSpPr>
                <p:cNvPr id="45" name="Cube 44"/>
                <p:cNvSpPr/>
                <p:nvPr/>
              </p:nvSpPr>
              <p:spPr>
                <a:xfrm>
                  <a:off x="5510242" y="3039810"/>
                  <a:ext cx="1217153" cy="1122516"/>
                </a:xfrm>
                <a:prstGeom prst="cub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9" name="TextBox 38"/>
                <p:cNvSpPr txBox="1"/>
                <p:nvPr/>
              </p:nvSpPr>
              <p:spPr>
                <a:xfrm>
                  <a:off x="6079696" y="6040292"/>
                  <a:ext cx="1960685" cy="369332"/>
                </a:xfrm>
                <a:prstGeom prst="rect">
                  <a:avLst/>
                </a:prstGeom>
                <a:noFill/>
              </p:spPr>
              <p:txBody>
                <a:bodyPr wrap="square" rtlCol="0">
                  <a:spAutoFit/>
                </a:bodyPr>
                <a:lstStyle/>
                <a:p>
                  <a:r>
                    <a:rPr lang="en-US" i="1" dirty="0">
                      <a:solidFill>
                        <a:prstClr val="white"/>
                      </a:solidFill>
                    </a:rPr>
                    <a:t>Crude Pipeline</a:t>
                  </a:r>
                </a:p>
              </p:txBody>
            </p:sp>
            <p:sp>
              <p:nvSpPr>
                <p:cNvPr id="38" name="Bent Arrow 37"/>
                <p:cNvSpPr/>
                <p:nvPr/>
              </p:nvSpPr>
              <p:spPr>
                <a:xfrm rot="10800000" flipH="1">
                  <a:off x="5290017" y="5503531"/>
                  <a:ext cx="3611154" cy="995009"/>
                </a:xfrm>
                <a:prstGeom prst="ben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7" name="TextBox 36"/>
                <p:cNvSpPr txBox="1"/>
                <p:nvPr/>
              </p:nvSpPr>
              <p:spPr>
                <a:xfrm>
                  <a:off x="5652439" y="3441549"/>
                  <a:ext cx="914400" cy="461665"/>
                </a:xfrm>
                <a:prstGeom prst="rect">
                  <a:avLst/>
                </a:prstGeom>
                <a:noFill/>
              </p:spPr>
              <p:txBody>
                <a:bodyPr wrap="square" rtlCol="0">
                  <a:spAutoFit/>
                </a:bodyPr>
                <a:lstStyle/>
                <a:p>
                  <a:r>
                    <a:rPr lang="en-US" sz="2400" b="1" dirty="0">
                      <a:solidFill>
                        <a:prstClr val="black"/>
                      </a:solidFill>
                    </a:rPr>
                    <a:t>VRU</a:t>
                  </a:r>
                </a:p>
              </p:txBody>
            </p:sp>
            <p:sp>
              <p:nvSpPr>
                <p:cNvPr id="30" name="TextBox 29"/>
                <p:cNvSpPr txBox="1"/>
                <p:nvPr/>
              </p:nvSpPr>
              <p:spPr>
                <a:xfrm>
                  <a:off x="6276128" y="4874916"/>
                  <a:ext cx="1207477" cy="461665"/>
                </a:xfrm>
                <a:prstGeom prst="rect">
                  <a:avLst/>
                </a:prstGeom>
                <a:noFill/>
              </p:spPr>
              <p:txBody>
                <a:bodyPr wrap="square" rtlCol="0">
                  <a:spAutoFit/>
                </a:bodyPr>
                <a:lstStyle/>
                <a:p>
                  <a:r>
                    <a:rPr lang="en-US" sz="2400" b="1" dirty="0">
                      <a:solidFill>
                        <a:prstClr val="white"/>
                      </a:solidFill>
                    </a:rPr>
                    <a:t>Tank 2</a:t>
                  </a:r>
                </a:p>
              </p:txBody>
            </p:sp>
            <p:sp>
              <p:nvSpPr>
                <p:cNvPr id="29" name="TextBox 28" descr="This is an image of the Lily OGS site.  Incoming product enters the site and passes through a separator.  Gas is sent to a compressor and then into the sales pipeline.  Crude oil is sent to two tanks and then into a crude pipeline offsite.  All flash, working and breathing emissions from the tanks are captured by a VRU and sent into the sales line.  " title="Lily OGS Site"/>
                <p:cNvSpPr txBox="1"/>
                <p:nvPr/>
              </p:nvSpPr>
              <p:spPr>
                <a:xfrm>
                  <a:off x="4830825" y="4868984"/>
                  <a:ext cx="1103834" cy="461665"/>
                </a:xfrm>
                <a:prstGeom prst="rect">
                  <a:avLst/>
                </a:prstGeom>
                <a:noFill/>
              </p:spPr>
              <p:txBody>
                <a:bodyPr wrap="square" rtlCol="0">
                  <a:spAutoFit/>
                </a:bodyPr>
                <a:lstStyle/>
                <a:p>
                  <a:r>
                    <a:rPr lang="en-US" sz="2400" b="1" dirty="0">
                      <a:solidFill>
                        <a:prstClr val="white"/>
                      </a:solidFill>
                    </a:rPr>
                    <a:t>Tank 1</a:t>
                  </a:r>
                </a:p>
              </p:txBody>
            </p:sp>
            <p:sp>
              <p:nvSpPr>
                <p:cNvPr id="28" name="Can 27"/>
                <p:cNvSpPr/>
                <p:nvPr/>
              </p:nvSpPr>
              <p:spPr>
                <a:xfrm>
                  <a:off x="4717443" y="4621001"/>
                  <a:ext cx="1295400" cy="838200"/>
                </a:xfrm>
                <a:prstGeom prst="can">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Can 26"/>
                <p:cNvSpPr/>
                <p:nvPr/>
              </p:nvSpPr>
              <p:spPr>
                <a:xfrm>
                  <a:off x="6079696" y="4621001"/>
                  <a:ext cx="1295400" cy="838200"/>
                </a:xfrm>
                <a:prstGeom prst="can">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3" name="TextBox 22"/>
                <p:cNvSpPr txBox="1"/>
                <p:nvPr/>
              </p:nvSpPr>
              <p:spPr>
                <a:xfrm>
                  <a:off x="5712300" y="1869488"/>
                  <a:ext cx="1230823" cy="369332"/>
                </a:xfrm>
                <a:prstGeom prst="rect">
                  <a:avLst/>
                </a:prstGeom>
                <a:noFill/>
              </p:spPr>
              <p:txBody>
                <a:bodyPr wrap="square" rtlCol="0">
                  <a:spAutoFit/>
                </a:bodyPr>
                <a:lstStyle/>
                <a:p>
                  <a:r>
                    <a:rPr lang="en-US" i="1" dirty="0">
                      <a:solidFill>
                        <a:prstClr val="black"/>
                      </a:solidFill>
                    </a:rPr>
                    <a:t>Sales</a:t>
                  </a:r>
                </a:p>
              </p:txBody>
            </p:sp>
            <p:sp>
              <p:nvSpPr>
                <p:cNvPr id="22" name="Right Arrow 21"/>
                <p:cNvSpPr/>
                <p:nvPr/>
              </p:nvSpPr>
              <p:spPr>
                <a:xfrm>
                  <a:off x="4345014" y="1810604"/>
                  <a:ext cx="4556157"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Bent Arrow 20"/>
                <p:cNvSpPr/>
                <p:nvPr/>
              </p:nvSpPr>
              <p:spPr>
                <a:xfrm>
                  <a:off x="1903901" y="1869488"/>
                  <a:ext cx="798246" cy="1889593"/>
                </a:xfrm>
                <a:prstGeom prst="bentArrow">
                  <a:avLst>
                    <a:gd name="adj1" fmla="val 25000"/>
                    <a:gd name="adj2" fmla="val 25000"/>
                    <a:gd name="adj3" fmla="val 40270"/>
                    <a:gd name="adj4" fmla="val 40970"/>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20" name="Up Arrow 19"/>
                <p:cNvSpPr/>
                <p:nvPr/>
              </p:nvSpPr>
              <p:spPr>
                <a:xfrm rot="5400000">
                  <a:off x="3789581" y="4375161"/>
                  <a:ext cx="438150" cy="132988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TextBox 17"/>
                <p:cNvSpPr txBox="1"/>
                <p:nvPr/>
              </p:nvSpPr>
              <p:spPr>
                <a:xfrm>
                  <a:off x="2658092" y="1825427"/>
                  <a:ext cx="1752891" cy="461665"/>
                </a:xfrm>
                <a:prstGeom prst="rect">
                  <a:avLst/>
                </a:prstGeom>
                <a:noFill/>
              </p:spPr>
              <p:txBody>
                <a:bodyPr wrap="square" rtlCol="0">
                  <a:spAutoFit/>
                </a:bodyPr>
                <a:lstStyle/>
                <a:p>
                  <a:r>
                    <a:rPr lang="en-US" sz="2400" b="1" dirty="0">
                      <a:solidFill>
                        <a:prstClr val="white"/>
                      </a:solidFill>
                    </a:rPr>
                    <a:t>Compressor</a:t>
                  </a:r>
                </a:p>
              </p:txBody>
            </p:sp>
            <p:sp>
              <p:nvSpPr>
                <p:cNvPr id="17" name="TextBox 16"/>
                <p:cNvSpPr txBox="1"/>
                <p:nvPr/>
              </p:nvSpPr>
              <p:spPr>
                <a:xfrm>
                  <a:off x="3808362" y="4870560"/>
                  <a:ext cx="762000" cy="369332"/>
                </a:xfrm>
                <a:prstGeom prst="rect">
                  <a:avLst/>
                </a:prstGeom>
                <a:noFill/>
              </p:spPr>
              <p:txBody>
                <a:bodyPr wrap="square" rtlCol="0">
                  <a:spAutoFit/>
                </a:bodyPr>
                <a:lstStyle/>
                <a:p>
                  <a:r>
                    <a:rPr lang="en-US" dirty="0">
                      <a:solidFill>
                        <a:prstClr val="white"/>
                      </a:solidFill>
                    </a:rPr>
                    <a:t>Crude</a:t>
                  </a:r>
                </a:p>
              </p:txBody>
            </p:sp>
            <p:sp>
              <p:nvSpPr>
                <p:cNvPr id="15" name="TextBox 14"/>
                <p:cNvSpPr txBox="1"/>
                <p:nvPr/>
              </p:nvSpPr>
              <p:spPr>
                <a:xfrm>
                  <a:off x="1783418" y="2328734"/>
                  <a:ext cx="461665" cy="678288"/>
                </a:xfrm>
                <a:prstGeom prst="rect">
                  <a:avLst/>
                </a:prstGeom>
                <a:noFill/>
              </p:spPr>
              <p:txBody>
                <a:bodyPr vert="vert270" wrap="square" rtlCol="0">
                  <a:spAutoFit/>
                </a:bodyPr>
                <a:lstStyle/>
                <a:p>
                  <a:r>
                    <a:rPr lang="en-US" i="1" dirty="0">
                      <a:solidFill>
                        <a:prstClr val="black"/>
                      </a:solidFill>
                    </a:rPr>
                    <a:t>Gas</a:t>
                  </a:r>
                </a:p>
              </p:txBody>
            </p:sp>
            <p:sp>
              <p:nvSpPr>
                <p:cNvPr id="14" name="Cube 13"/>
                <p:cNvSpPr/>
                <p:nvPr/>
              </p:nvSpPr>
              <p:spPr>
                <a:xfrm>
                  <a:off x="2702147" y="1461870"/>
                  <a:ext cx="1819810" cy="1066800"/>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extBox 12"/>
                <p:cNvSpPr txBox="1"/>
                <p:nvPr/>
              </p:nvSpPr>
              <p:spPr>
                <a:xfrm>
                  <a:off x="1593065" y="4539499"/>
                  <a:ext cx="1790700" cy="523220"/>
                </a:xfrm>
                <a:prstGeom prst="rect">
                  <a:avLst/>
                </a:prstGeom>
                <a:noFill/>
              </p:spPr>
              <p:txBody>
                <a:bodyPr wrap="square" rtlCol="0">
                  <a:spAutoFit/>
                </a:bodyPr>
                <a:lstStyle/>
                <a:p>
                  <a:r>
                    <a:rPr lang="en-US" sz="2800" b="1" dirty="0">
                      <a:solidFill>
                        <a:prstClr val="black"/>
                      </a:solidFill>
                    </a:rPr>
                    <a:t> Separator</a:t>
                  </a:r>
                </a:p>
              </p:txBody>
            </p:sp>
            <p:sp>
              <p:nvSpPr>
                <p:cNvPr id="6" name="TextBox 5"/>
                <p:cNvSpPr txBox="1"/>
                <p:nvPr/>
              </p:nvSpPr>
              <p:spPr>
                <a:xfrm rot="19188091">
                  <a:off x="-175662" y="5947705"/>
                  <a:ext cx="2016976" cy="369332"/>
                </a:xfrm>
                <a:prstGeom prst="rect">
                  <a:avLst/>
                </a:prstGeom>
                <a:noFill/>
              </p:spPr>
              <p:txBody>
                <a:bodyPr wrap="square" rtlCol="0">
                  <a:spAutoFit/>
                </a:bodyPr>
                <a:lstStyle/>
                <a:p>
                  <a:r>
                    <a:rPr lang="en-US" i="1" dirty="0">
                      <a:solidFill>
                        <a:prstClr val="white"/>
                      </a:solidFill>
                    </a:rPr>
                    <a:t>Incoming Product</a:t>
                  </a:r>
                </a:p>
              </p:txBody>
            </p:sp>
            <p:sp>
              <p:nvSpPr>
                <p:cNvPr id="5" name="Right Arrow 4"/>
                <p:cNvSpPr/>
                <p:nvPr/>
              </p:nvSpPr>
              <p:spPr>
                <a:xfrm rot="19156801">
                  <a:off x="-87676" y="5882294"/>
                  <a:ext cx="1752600" cy="53647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Left-Up Arrow 2"/>
                <p:cNvSpPr/>
                <p:nvPr/>
              </p:nvSpPr>
              <p:spPr>
                <a:xfrm rot="5400000">
                  <a:off x="1402991" y="3246760"/>
                  <a:ext cx="2361933" cy="2299684"/>
                </a:xfrm>
                <a:prstGeom prst="leftUpArrow">
                  <a:avLst>
                    <a:gd name="adj1" fmla="val 50000"/>
                    <a:gd name="adj2" fmla="val 25000"/>
                    <a:gd name="adj3" fmla="val 25000"/>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41" name="Right Arrow 40"/>
              <p:cNvSpPr/>
              <p:nvPr/>
            </p:nvSpPr>
            <p:spPr>
              <a:xfrm rot="16200000">
                <a:off x="5666420" y="2441093"/>
                <a:ext cx="1054674"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83" name="Right Arrow 82"/>
            <p:cNvSpPr/>
            <p:nvPr/>
          </p:nvSpPr>
          <p:spPr>
            <a:xfrm rot="13558807">
              <a:off x="6260033" y="4189545"/>
              <a:ext cx="613613"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2" name="Right Arrow 81"/>
            <p:cNvSpPr/>
            <p:nvPr/>
          </p:nvSpPr>
          <p:spPr>
            <a:xfrm rot="18428786">
              <a:off x="5217050" y="4192825"/>
              <a:ext cx="613613"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2" name="Title 1"/>
          <p:cNvSpPr>
            <a:spLocks noGrp="1"/>
          </p:cNvSpPr>
          <p:nvPr>
            <p:ph type="title"/>
          </p:nvPr>
        </p:nvSpPr>
        <p:spPr/>
        <p:txBody>
          <a:bodyPr/>
          <a:lstStyle/>
          <a:p>
            <a:pPr>
              <a:spcBef>
                <a:spcPts val="2400"/>
              </a:spcBef>
              <a:spcAft>
                <a:spcPts val="1800"/>
              </a:spcAft>
            </a:pPr>
            <a:r>
              <a:rPr lang="en-US" sz="4000" dirty="0" smtClean="0"/>
              <a:t>Lily Site </a:t>
            </a:r>
            <a:endParaRPr lang="en-US" sz="4000" dirty="0"/>
          </a:p>
        </p:txBody>
      </p:sp>
    </p:spTree>
    <p:extLst>
      <p:ext uri="{BB962C8B-B14F-4D97-AF65-F5344CB8AC3E}">
        <p14:creationId xmlns:p14="http://schemas.microsoft.com/office/powerpoint/2010/main" val="39169537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endParaRPr lang="en-US" dirty="0"/>
          </a:p>
        </p:txBody>
      </p:sp>
      <p:sp>
        <p:nvSpPr>
          <p:cNvPr id="21" name="Bent Arrow 20" descr="This is bent arrow labeled gas that is feeding into the compressor." title="Bent Arrow"/>
          <p:cNvSpPr/>
          <p:nvPr/>
        </p:nvSpPr>
        <p:spPr>
          <a:xfrm>
            <a:off x="1903901" y="1869488"/>
            <a:ext cx="798246" cy="1889593"/>
          </a:xfrm>
          <a:prstGeom prst="bentArrow">
            <a:avLst>
              <a:gd name="adj1" fmla="val 25000"/>
              <a:gd name="adj2" fmla="val 25000"/>
              <a:gd name="adj3" fmla="val 40270"/>
              <a:gd name="adj4" fmla="val 40970"/>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15" name="TextBox 14"/>
          <p:cNvSpPr txBox="1"/>
          <p:nvPr/>
        </p:nvSpPr>
        <p:spPr>
          <a:xfrm>
            <a:off x="1783418" y="2328734"/>
            <a:ext cx="461665" cy="678288"/>
          </a:xfrm>
          <a:prstGeom prst="rect">
            <a:avLst/>
          </a:prstGeom>
          <a:noFill/>
        </p:spPr>
        <p:txBody>
          <a:bodyPr vert="vert270" wrap="square" rtlCol="0">
            <a:spAutoFit/>
          </a:bodyPr>
          <a:lstStyle/>
          <a:p>
            <a:r>
              <a:rPr lang="en-US" i="1" dirty="0">
                <a:solidFill>
                  <a:prstClr val="black"/>
                </a:solidFill>
              </a:rPr>
              <a:t>Gas</a:t>
            </a:r>
          </a:p>
        </p:txBody>
      </p:sp>
      <p:grpSp>
        <p:nvGrpSpPr>
          <p:cNvPr id="42" name="Group 41" descr="This is an arrow that illustrates the gas from the separator being released to the atmosphere." title="Gas to Atmosphere"/>
          <p:cNvGrpSpPr/>
          <p:nvPr/>
        </p:nvGrpSpPr>
        <p:grpSpPr>
          <a:xfrm>
            <a:off x="1783417" y="757676"/>
            <a:ext cx="461665" cy="2797113"/>
            <a:chOff x="2207725" y="2827106"/>
            <a:chExt cx="461665" cy="901284"/>
          </a:xfrm>
        </p:grpSpPr>
        <p:sp>
          <p:nvSpPr>
            <p:cNvPr id="43" name="Right Arrow 42"/>
            <p:cNvSpPr/>
            <p:nvPr/>
          </p:nvSpPr>
          <p:spPr>
            <a:xfrm rot="16200000">
              <a:off x="1983869" y="3050963"/>
              <a:ext cx="901284"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4" name="TextBox 43"/>
            <p:cNvSpPr txBox="1"/>
            <p:nvPr/>
          </p:nvSpPr>
          <p:spPr>
            <a:xfrm>
              <a:off x="2207725" y="2875632"/>
              <a:ext cx="461665" cy="678288"/>
            </a:xfrm>
            <a:prstGeom prst="rect">
              <a:avLst/>
            </a:prstGeom>
            <a:noFill/>
          </p:spPr>
          <p:txBody>
            <a:bodyPr vert="vert270" wrap="square" rtlCol="0">
              <a:spAutoFit/>
            </a:bodyPr>
            <a:lstStyle/>
            <a:p>
              <a:r>
                <a:rPr lang="en-US" i="1" dirty="0">
                  <a:solidFill>
                    <a:prstClr val="black"/>
                  </a:solidFill>
                </a:rPr>
                <a:t>Gas to atmosphere</a:t>
              </a:r>
            </a:p>
          </p:txBody>
        </p:sp>
      </p:grpSp>
      <p:grpSp>
        <p:nvGrpSpPr>
          <p:cNvPr id="11" name="Group 10" descr="This is an image of the Lily oil and gas site.  Incoming product enters the site and flows into a separator.  Gas is routed to a compressor and then into the sales line.  Crude oil is routed to two oil tanks.  Crude oil in the tanks is sent offsite via pipeline.  Working, breathing and flash emissions are captured by a VRU and sent into the sales line.&#10;&#10;In this AOS scenario, the compressor is taken down for scheduled maintenance.  During this time, gas that is regularly routed to the sales pipeline is instead released to atmosphere.  &#10;" title="AOS Example 1"/>
          <p:cNvGrpSpPr/>
          <p:nvPr/>
        </p:nvGrpSpPr>
        <p:grpSpPr>
          <a:xfrm>
            <a:off x="-175662" y="1461870"/>
            <a:ext cx="9076833" cy="5036670"/>
            <a:chOff x="-175662" y="1461870"/>
            <a:chExt cx="9076833" cy="5036670"/>
          </a:xfrm>
        </p:grpSpPr>
        <p:grpSp>
          <p:nvGrpSpPr>
            <p:cNvPr id="8" name="Group 7" descr="This is an image of the Lily oil and gas site.  Incoming product enters the site and flows into a separator.  Gas is routed to a compressor and then into the sales line.  Crude oil is routed to two oil tanks.  Crude oil in the tanks is sent offsite via pipeline.  Working, breathing and flash emissions are captured by a VRU and sent into the sales line.&#10;&#10;In this AOS scenario, the compressor is taken down for scheduled maintenance.  During this time, gas that is regularly routed to the sales pipeline is instead released to atmosphere.  &#10;" title="AOS Example 1"/>
            <p:cNvGrpSpPr/>
            <p:nvPr/>
          </p:nvGrpSpPr>
          <p:grpSpPr>
            <a:xfrm>
              <a:off x="-175662" y="1461870"/>
              <a:ext cx="9076833" cy="5036670"/>
              <a:chOff x="-175662" y="1461870"/>
              <a:chExt cx="9076833" cy="5036670"/>
            </a:xfrm>
          </p:grpSpPr>
          <p:sp>
            <p:nvSpPr>
              <p:cNvPr id="41" name="Right Arrow 40"/>
              <p:cNvSpPr/>
              <p:nvPr/>
            </p:nvSpPr>
            <p:spPr>
              <a:xfrm rot="16200000">
                <a:off x="5586748" y="2623214"/>
                <a:ext cx="1387530"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0" name="Up Arrow 39"/>
              <p:cNvSpPr/>
              <p:nvPr/>
            </p:nvSpPr>
            <p:spPr>
              <a:xfrm rot="10800000">
                <a:off x="6546529" y="5489192"/>
                <a:ext cx="438150" cy="869332"/>
              </a:xfrm>
              <a:prstGeom prst="upArrow">
                <a:avLst>
                  <a:gd name="adj1" fmla="val 50000"/>
                  <a:gd name="adj2" fmla="val 9866"/>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4" name="Group 3"/>
              <p:cNvGrpSpPr/>
              <p:nvPr/>
            </p:nvGrpSpPr>
            <p:grpSpPr>
              <a:xfrm>
                <a:off x="-175662" y="1461870"/>
                <a:ext cx="9076833" cy="5036670"/>
                <a:chOff x="-175662" y="1461870"/>
                <a:chExt cx="9076833" cy="5036670"/>
              </a:xfrm>
            </p:grpSpPr>
            <p:sp>
              <p:nvSpPr>
                <p:cNvPr id="14" name="Cube 13"/>
                <p:cNvSpPr/>
                <p:nvPr/>
              </p:nvSpPr>
              <p:spPr>
                <a:xfrm>
                  <a:off x="2702147" y="1461870"/>
                  <a:ext cx="1819810" cy="1066800"/>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TextBox 17"/>
                <p:cNvSpPr txBox="1"/>
                <p:nvPr/>
              </p:nvSpPr>
              <p:spPr>
                <a:xfrm>
                  <a:off x="2658092" y="1825427"/>
                  <a:ext cx="1752891" cy="461665"/>
                </a:xfrm>
                <a:prstGeom prst="rect">
                  <a:avLst/>
                </a:prstGeom>
                <a:noFill/>
              </p:spPr>
              <p:txBody>
                <a:bodyPr wrap="square" rtlCol="0">
                  <a:spAutoFit/>
                </a:bodyPr>
                <a:lstStyle/>
                <a:p>
                  <a:r>
                    <a:rPr lang="en-US" sz="2400" b="1" dirty="0">
                      <a:solidFill>
                        <a:prstClr val="white"/>
                      </a:solidFill>
                    </a:rPr>
                    <a:t>Compressor</a:t>
                  </a:r>
                </a:p>
              </p:txBody>
            </p:sp>
            <p:sp>
              <p:nvSpPr>
                <p:cNvPr id="20" name="Up Arrow 19"/>
                <p:cNvSpPr/>
                <p:nvPr/>
              </p:nvSpPr>
              <p:spPr>
                <a:xfrm rot="5400000">
                  <a:off x="3789581" y="4375161"/>
                  <a:ext cx="438150" cy="132988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2" name="Right Arrow 21"/>
                <p:cNvSpPr/>
                <p:nvPr/>
              </p:nvSpPr>
              <p:spPr>
                <a:xfrm>
                  <a:off x="4345014" y="1810604"/>
                  <a:ext cx="4556157"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3" name="TextBox 22"/>
                <p:cNvSpPr txBox="1"/>
                <p:nvPr/>
              </p:nvSpPr>
              <p:spPr>
                <a:xfrm>
                  <a:off x="5712300" y="1869488"/>
                  <a:ext cx="1230823" cy="369332"/>
                </a:xfrm>
                <a:prstGeom prst="rect">
                  <a:avLst/>
                </a:prstGeom>
                <a:noFill/>
              </p:spPr>
              <p:txBody>
                <a:bodyPr wrap="square" rtlCol="0">
                  <a:spAutoFit/>
                </a:bodyPr>
                <a:lstStyle/>
                <a:p>
                  <a:r>
                    <a:rPr lang="en-US" i="1" dirty="0">
                      <a:solidFill>
                        <a:prstClr val="black"/>
                      </a:solidFill>
                    </a:rPr>
                    <a:t>Sales</a:t>
                  </a:r>
                </a:p>
              </p:txBody>
            </p:sp>
            <p:sp>
              <p:nvSpPr>
                <p:cNvPr id="17" name="TextBox 16"/>
                <p:cNvSpPr txBox="1"/>
                <p:nvPr/>
              </p:nvSpPr>
              <p:spPr>
                <a:xfrm>
                  <a:off x="3808362" y="4870560"/>
                  <a:ext cx="762000" cy="369332"/>
                </a:xfrm>
                <a:prstGeom prst="rect">
                  <a:avLst/>
                </a:prstGeom>
                <a:noFill/>
              </p:spPr>
              <p:txBody>
                <a:bodyPr wrap="square" rtlCol="0">
                  <a:spAutoFit/>
                </a:bodyPr>
                <a:lstStyle/>
                <a:p>
                  <a:r>
                    <a:rPr lang="en-US" dirty="0">
                      <a:solidFill>
                        <a:prstClr val="white"/>
                      </a:solidFill>
                    </a:rPr>
                    <a:t>Crude</a:t>
                  </a:r>
                </a:p>
              </p:txBody>
            </p:sp>
            <p:sp>
              <p:nvSpPr>
                <p:cNvPr id="27" name="Can 26"/>
                <p:cNvSpPr/>
                <p:nvPr/>
              </p:nvSpPr>
              <p:spPr>
                <a:xfrm>
                  <a:off x="6079696" y="4621001"/>
                  <a:ext cx="1295400" cy="838200"/>
                </a:xfrm>
                <a:prstGeom prst="can">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Can 27"/>
                <p:cNvSpPr/>
                <p:nvPr/>
              </p:nvSpPr>
              <p:spPr>
                <a:xfrm>
                  <a:off x="4717443" y="4621001"/>
                  <a:ext cx="1295400" cy="838200"/>
                </a:xfrm>
                <a:prstGeom prst="can">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TextBox 28" descr="This is an image of the Lily OGS site.  Incoming product enters the site and passes through a separator.  Gas is sent to a compressor and then into the sales pipeline.  Crude oil is sent to two tanks and then into a crude pipeline offsite.  All flash, working and breathing emissions from the tanks are captured by a VRU and sent into the sales line.  " title="Lily OGS Site"/>
                <p:cNvSpPr txBox="1"/>
                <p:nvPr/>
              </p:nvSpPr>
              <p:spPr>
                <a:xfrm>
                  <a:off x="4830825" y="4868984"/>
                  <a:ext cx="1103834" cy="461665"/>
                </a:xfrm>
                <a:prstGeom prst="rect">
                  <a:avLst/>
                </a:prstGeom>
                <a:noFill/>
              </p:spPr>
              <p:txBody>
                <a:bodyPr wrap="square" rtlCol="0">
                  <a:spAutoFit/>
                </a:bodyPr>
                <a:lstStyle/>
                <a:p>
                  <a:r>
                    <a:rPr lang="en-US" sz="2400" b="1" dirty="0">
                      <a:solidFill>
                        <a:prstClr val="white"/>
                      </a:solidFill>
                    </a:rPr>
                    <a:t>Tank 1</a:t>
                  </a:r>
                </a:p>
              </p:txBody>
            </p:sp>
            <p:sp>
              <p:nvSpPr>
                <p:cNvPr id="30" name="TextBox 29"/>
                <p:cNvSpPr txBox="1"/>
                <p:nvPr/>
              </p:nvSpPr>
              <p:spPr>
                <a:xfrm>
                  <a:off x="6276128" y="4874916"/>
                  <a:ext cx="1207477" cy="461665"/>
                </a:xfrm>
                <a:prstGeom prst="rect">
                  <a:avLst/>
                </a:prstGeom>
                <a:noFill/>
              </p:spPr>
              <p:txBody>
                <a:bodyPr wrap="square" rtlCol="0">
                  <a:spAutoFit/>
                </a:bodyPr>
                <a:lstStyle/>
                <a:p>
                  <a:r>
                    <a:rPr lang="en-US" sz="2400" b="1" dirty="0">
                      <a:solidFill>
                        <a:prstClr val="white"/>
                      </a:solidFill>
                    </a:rPr>
                    <a:t>Tank 2</a:t>
                  </a:r>
                </a:p>
              </p:txBody>
            </p:sp>
            <p:sp>
              <p:nvSpPr>
                <p:cNvPr id="45" name="Cube 44"/>
                <p:cNvSpPr/>
                <p:nvPr/>
              </p:nvSpPr>
              <p:spPr>
                <a:xfrm>
                  <a:off x="5551135" y="2965380"/>
                  <a:ext cx="1310844" cy="1122516"/>
                </a:xfrm>
                <a:prstGeom prst="cub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p:nvSpPr>
              <p:spPr>
                <a:xfrm>
                  <a:off x="5712300" y="3416242"/>
                  <a:ext cx="914400" cy="461665"/>
                </a:xfrm>
                <a:prstGeom prst="rect">
                  <a:avLst/>
                </a:prstGeom>
                <a:noFill/>
              </p:spPr>
              <p:txBody>
                <a:bodyPr wrap="square" rtlCol="0">
                  <a:spAutoFit/>
                </a:bodyPr>
                <a:lstStyle/>
                <a:p>
                  <a:r>
                    <a:rPr lang="en-US" sz="2400" b="1" dirty="0">
                      <a:solidFill>
                        <a:prstClr val="black"/>
                      </a:solidFill>
                    </a:rPr>
                    <a:t>VRU</a:t>
                  </a:r>
                </a:p>
              </p:txBody>
            </p:sp>
            <p:sp>
              <p:nvSpPr>
                <p:cNvPr id="51" name="Explosion 1 50"/>
                <p:cNvSpPr/>
                <p:nvPr/>
              </p:nvSpPr>
              <p:spPr>
                <a:xfrm>
                  <a:off x="8344244" y="2863026"/>
                  <a:ext cx="228600" cy="695765"/>
                </a:xfrm>
                <a:prstGeom prst="irregularSeal1">
                  <a:avLst/>
                </a:prstGeom>
                <a:gradFill flip="none" rotWithShape="1">
                  <a:gsLst>
                    <a:gs pos="0">
                      <a:schemeClr val="accent2">
                        <a:lumMod val="50000"/>
                      </a:schemeClr>
                    </a:gs>
                    <a:gs pos="30000">
                      <a:schemeClr val="accent2">
                        <a:lumMod val="75000"/>
                      </a:schemeClr>
                    </a:gs>
                    <a:gs pos="64999">
                      <a:schemeClr val="accent3">
                        <a:lumMod val="60000"/>
                        <a:lumOff val="40000"/>
                      </a:schemeClr>
                    </a:gs>
                    <a:gs pos="89999">
                      <a:srgbClr val="FFFF00"/>
                    </a:gs>
                    <a:gs pos="100000">
                      <a:srgbClr val="FFFF00"/>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2" name="Trapezoid 51"/>
                <p:cNvSpPr/>
                <p:nvPr/>
              </p:nvSpPr>
              <p:spPr>
                <a:xfrm>
                  <a:off x="8248822" y="3543494"/>
                  <a:ext cx="419444" cy="1443325"/>
                </a:xfrm>
                <a:prstGeom prst="trapezoid">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3" name="TextBox 52"/>
                <p:cNvSpPr txBox="1"/>
                <p:nvPr/>
              </p:nvSpPr>
              <p:spPr>
                <a:xfrm rot="16200000">
                  <a:off x="7908795" y="4052203"/>
                  <a:ext cx="1057277" cy="461665"/>
                </a:xfrm>
                <a:prstGeom prst="rect">
                  <a:avLst/>
                </a:prstGeom>
                <a:noFill/>
              </p:spPr>
              <p:txBody>
                <a:bodyPr wrap="square" rtlCol="0">
                  <a:spAutoFit/>
                </a:bodyPr>
                <a:lstStyle/>
                <a:p>
                  <a:r>
                    <a:rPr lang="en-US" sz="2400" b="1" dirty="0">
                      <a:solidFill>
                        <a:prstClr val="black"/>
                      </a:solidFill>
                    </a:rPr>
                    <a:t>Flare</a:t>
                  </a:r>
                </a:p>
              </p:txBody>
            </p:sp>
            <p:sp>
              <p:nvSpPr>
                <p:cNvPr id="3" name="Left-Up Arrow 2"/>
                <p:cNvSpPr/>
                <p:nvPr/>
              </p:nvSpPr>
              <p:spPr>
                <a:xfrm rot="5400000">
                  <a:off x="1402991" y="3246760"/>
                  <a:ext cx="2361933" cy="2299684"/>
                </a:xfrm>
                <a:prstGeom prst="leftUpArrow">
                  <a:avLst>
                    <a:gd name="adj1" fmla="val 50000"/>
                    <a:gd name="adj2" fmla="val 25000"/>
                    <a:gd name="adj3" fmla="val 25000"/>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extBox 12"/>
                <p:cNvSpPr txBox="1"/>
                <p:nvPr/>
              </p:nvSpPr>
              <p:spPr>
                <a:xfrm>
                  <a:off x="1593065" y="4539499"/>
                  <a:ext cx="1790700" cy="523220"/>
                </a:xfrm>
                <a:prstGeom prst="rect">
                  <a:avLst/>
                </a:prstGeom>
                <a:noFill/>
              </p:spPr>
              <p:txBody>
                <a:bodyPr wrap="square" rtlCol="0">
                  <a:spAutoFit/>
                </a:bodyPr>
                <a:lstStyle/>
                <a:p>
                  <a:r>
                    <a:rPr lang="en-US" sz="2800" b="1" dirty="0">
                      <a:solidFill>
                        <a:prstClr val="black"/>
                      </a:solidFill>
                    </a:rPr>
                    <a:t> Separator</a:t>
                  </a:r>
                </a:p>
              </p:txBody>
            </p:sp>
            <p:sp>
              <p:nvSpPr>
                <p:cNvPr id="5" name="Right Arrow 4"/>
                <p:cNvSpPr/>
                <p:nvPr/>
              </p:nvSpPr>
              <p:spPr>
                <a:xfrm rot="19156801">
                  <a:off x="-87676" y="5882294"/>
                  <a:ext cx="1752600" cy="53647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TextBox 5"/>
                <p:cNvSpPr txBox="1"/>
                <p:nvPr/>
              </p:nvSpPr>
              <p:spPr>
                <a:xfrm rot="19188091">
                  <a:off x="-175662" y="5947705"/>
                  <a:ext cx="2016976" cy="369332"/>
                </a:xfrm>
                <a:prstGeom prst="rect">
                  <a:avLst/>
                </a:prstGeom>
                <a:noFill/>
              </p:spPr>
              <p:txBody>
                <a:bodyPr wrap="square" rtlCol="0">
                  <a:spAutoFit/>
                </a:bodyPr>
                <a:lstStyle/>
                <a:p>
                  <a:r>
                    <a:rPr lang="en-US" i="1" dirty="0">
                      <a:solidFill>
                        <a:prstClr val="white"/>
                      </a:solidFill>
                    </a:rPr>
                    <a:t>Incoming Product</a:t>
                  </a:r>
                </a:p>
              </p:txBody>
            </p:sp>
            <p:sp>
              <p:nvSpPr>
                <p:cNvPr id="38" name="Bent Arrow 37"/>
                <p:cNvSpPr/>
                <p:nvPr/>
              </p:nvSpPr>
              <p:spPr>
                <a:xfrm rot="10800000" flipH="1">
                  <a:off x="5290017" y="5503531"/>
                  <a:ext cx="3611154" cy="995009"/>
                </a:xfrm>
                <a:prstGeom prst="ben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9" name="TextBox 38"/>
                <p:cNvSpPr txBox="1"/>
                <p:nvPr/>
              </p:nvSpPr>
              <p:spPr>
                <a:xfrm>
                  <a:off x="6079696" y="6040292"/>
                  <a:ext cx="1960685" cy="369332"/>
                </a:xfrm>
                <a:prstGeom prst="rect">
                  <a:avLst/>
                </a:prstGeom>
                <a:noFill/>
              </p:spPr>
              <p:txBody>
                <a:bodyPr wrap="square" rtlCol="0">
                  <a:spAutoFit/>
                </a:bodyPr>
                <a:lstStyle/>
                <a:p>
                  <a:r>
                    <a:rPr lang="en-US" i="1" dirty="0">
                      <a:solidFill>
                        <a:prstClr val="white"/>
                      </a:solidFill>
                    </a:rPr>
                    <a:t>Crude Pipeline</a:t>
                  </a:r>
                </a:p>
              </p:txBody>
            </p:sp>
            <p:sp>
              <p:nvSpPr>
                <p:cNvPr id="47" name="TextBox 46"/>
                <p:cNvSpPr txBox="1"/>
                <p:nvPr/>
              </p:nvSpPr>
              <p:spPr>
                <a:xfrm>
                  <a:off x="6023497" y="2287092"/>
                  <a:ext cx="461665" cy="678288"/>
                </a:xfrm>
                <a:prstGeom prst="rect">
                  <a:avLst/>
                </a:prstGeom>
                <a:noFill/>
              </p:spPr>
              <p:txBody>
                <a:bodyPr vert="vert270" wrap="square" rtlCol="0">
                  <a:spAutoFit/>
                </a:bodyPr>
                <a:lstStyle/>
                <a:p>
                  <a:r>
                    <a:rPr lang="en-US" i="1" dirty="0">
                      <a:solidFill>
                        <a:prstClr val="black"/>
                      </a:solidFill>
                    </a:rPr>
                    <a:t>Gas</a:t>
                  </a:r>
                </a:p>
              </p:txBody>
            </p:sp>
          </p:grpSp>
        </p:grpSp>
        <p:grpSp>
          <p:nvGrpSpPr>
            <p:cNvPr id="10" name="Group 9"/>
            <p:cNvGrpSpPr/>
            <p:nvPr/>
          </p:nvGrpSpPr>
          <p:grpSpPr>
            <a:xfrm>
              <a:off x="5382643" y="4089795"/>
              <a:ext cx="1496553" cy="616893"/>
              <a:chOff x="5382643" y="4089795"/>
              <a:chExt cx="1496553" cy="616893"/>
            </a:xfrm>
          </p:grpSpPr>
          <p:sp>
            <p:nvSpPr>
              <p:cNvPr id="46" name="Right Arrow 45"/>
              <p:cNvSpPr/>
              <p:nvPr/>
            </p:nvSpPr>
            <p:spPr>
              <a:xfrm rot="18428786">
                <a:off x="5302621" y="4173097"/>
                <a:ext cx="613613"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8" name="Right Arrow 47"/>
              <p:cNvSpPr/>
              <p:nvPr/>
            </p:nvSpPr>
            <p:spPr>
              <a:xfrm rot="13558807">
                <a:off x="6345604" y="4169817"/>
                <a:ext cx="613613"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sp>
        <p:nvSpPr>
          <p:cNvPr id="31" name="Vertical Scroll 30" descr="This is an image of a sign that says Close for Repairs" title="Closed for repairs"/>
          <p:cNvSpPr/>
          <p:nvPr/>
        </p:nvSpPr>
        <p:spPr>
          <a:xfrm>
            <a:off x="2739876" y="1418882"/>
            <a:ext cx="1482561" cy="1274756"/>
          </a:xfrm>
          <a:prstGeom prst="vertic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457200" algn="l"/>
              </a:tabLst>
            </a:pPr>
            <a:r>
              <a:rPr lang="en-US" b="1" i="1" dirty="0">
                <a:solidFill>
                  <a:srgbClr val="0070C0"/>
                </a:solidFill>
                <a:latin typeface="Georgia"/>
                <a:ea typeface="Calibri"/>
                <a:cs typeface="Times New Roman"/>
              </a:rPr>
              <a:t>Closed</a:t>
            </a:r>
          </a:p>
          <a:p>
            <a:pPr algn="ctr">
              <a:tabLst>
                <a:tab pos="457200" algn="l"/>
              </a:tabLst>
            </a:pPr>
            <a:r>
              <a:rPr lang="en-US" b="1" i="1" dirty="0">
                <a:solidFill>
                  <a:srgbClr val="0070C0"/>
                </a:solidFill>
                <a:latin typeface="Georgia"/>
                <a:ea typeface="Calibri"/>
                <a:cs typeface="Times New Roman"/>
              </a:rPr>
              <a:t>for</a:t>
            </a:r>
          </a:p>
          <a:p>
            <a:pPr algn="ctr">
              <a:tabLst>
                <a:tab pos="457200" algn="l"/>
              </a:tabLst>
            </a:pPr>
            <a:r>
              <a:rPr lang="en-US" b="1" i="1" dirty="0">
                <a:solidFill>
                  <a:srgbClr val="0070C0"/>
                </a:solidFill>
                <a:latin typeface="Georgia"/>
                <a:ea typeface="Calibri"/>
                <a:cs typeface="Times New Roman"/>
              </a:rPr>
              <a:t>Repairs</a:t>
            </a:r>
          </a:p>
        </p:txBody>
      </p:sp>
      <p:sp>
        <p:nvSpPr>
          <p:cNvPr id="49" name="Vertical Scroll 48" descr="This is an image of a sign that says Close for Repairs" title="Closed for repairs"/>
          <p:cNvSpPr/>
          <p:nvPr/>
        </p:nvSpPr>
        <p:spPr>
          <a:xfrm>
            <a:off x="3343716" y="2884891"/>
            <a:ext cx="2113556" cy="1577491"/>
          </a:xfrm>
          <a:prstGeom prst="verticalScrol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457200" algn="l"/>
              </a:tabLst>
            </a:pPr>
            <a:r>
              <a:rPr lang="en-US" sz="1000" b="1" i="1" dirty="0" smtClean="0">
                <a:solidFill>
                  <a:srgbClr val="FFFF00"/>
                </a:solidFill>
                <a:latin typeface="Georgia"/>
                <a:ea typeface="Calibri"/>
                <a:cs typeface="Times New Roman"/>
              </a:rPr>
              <a:t>Best management practice </a:t>
            </a:r>
            <a:r>
              <a:rPr lang="en-US" sz="1000" b="1" i="1" dirty="0">
                <a:solidFill>
                  <a:srgbClr val="FFFF00"/>
                </a:solidFill>
                <a:latin typeface="Georgia"/>
                <a:ea typeface="Calibri"/>
                <a:cs typeface="Times New Roman"/>
              </a:rPr>
              <a:t>would be to route the emissions to the flare as a </a:t>
            </a:r>
            <a:r>
              <a:rPr lang="en-US" sz="1000" b="1" i="1" dirty="0" smtClean="0">
                <a:solidFill>
                  <a:srgbClr val="FFFF00"/>
                </a:solidFill>
                <a:latin typeface="Georgia"/>
                <a:ea typeface="Calibri"/>
                <a:cs typeface="Times New Roman"/>
              </a:rPr>
              <a:t>control,  </a:t>
            </a:r>
            <a:r>
              <a:rPr lang="en-US" sz="1000" b="1" i="1" dirty="0">
                <a:solidFill>
                  <a:srgbClr val="FFFF00"/>
                </a:solidFill>
                <a:latin typeface="Georgia"/>
                <a:ea typeface="Calibri"/>
                <a:cs typeface="Times New Roman"/>
              </a:rPr>
              <a:t>if the control can handle the gas and if </a:t>
            </a:r>
            <a:r>
              <a:rPr lang="en-US" sz="1000" b="1" i="1" dirty="0" smtClean="0">
                <a:solidFill>
                  <a:srgbClr val="FFFF00"/>
                </a:solidFill>
                <a:latin typeface="Georgia"/>
                <a:ea typeface="Calibri"/>
                <a:cs typeface="Times New Roman"/>
              </a:rPr>
              <a:t>it can </a:t>
            </a:r>
            <a:r>
              <a:rPr lang="en-US" sz="1000" b="1" i="1" dirty="0">
                <a:solidFill>
                  <a:srgbClr val="FFFF00"/>
                </a:solidFill>
                <a:latin typeface="Georgia"/>
                <a:ea typeface="Calibri"/>
                <a:cs typeface="Times New Roman"/>
              </a:rPr>
              <a:t>be routed to the flare.</a:t>
            </a:r>
          </a:p>
        </p:txBody>
      </p:sp>
      <p:sp>
        <p:nvSpPr>
          <p:cNvPr id="2" name="Title 1"/>
          <p:cNvSpPr>
            <a:spLocks noGrp="1"/>
          </p:cNvSpPr>
          <p:nvPr>
            <p:ph type="title"/>
          </p:nvPr>
        </p:nvSpPr>
        <p:spPr/>
        <p:txBody>
          <a:bodyPr>
            <a:normAutofit/>
          </a:bodyPr>
          <a:lstStyle/>
          <a:p>
            <a:pPr>
              <a:spcBef>
                <a:spcPts val="2400"/>
              </a:spcBef>
              <a:spcAft>
                <a:spcPts val="1800"/>
              </a:spcAft>
            </a:pPr>
            <a:r>
              <a:rPr lang="en-US" sz="4000" dirty="0" smtClean="0"/>
              <a:t>MSS Example 1</a:t>
            </a:r>
            <a:endParaRPr lang="en-US" sz="4000" dirty="0"/>
          </a:p>
        </p:txBody>
      </p:sp>
    </p:spTree>
    <p:extLst>
      <p:ext uri="{BB962C8B-B14F-4D97-AF65-F5344CB8AC3E}">
        <p14:creationId xmlns:p14="http://schemas.microsoft.com/office/powerpoint/2010/main" val="82433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500" fill="hold"/>
                                        <p:tgtEl>
                                          <p:spTgt spid="42"/>
                                        </p:tgtEl>
                                        <p:attrNameLst>
                                          <p:attrName>ppt_x</p:attrName>
                                        </p:attrNameLst>
                                      </p:cBhvr>
                                      <p:tavLst>
                                        <p:tav tm="0">
                                          <p:val>
                                            <p:strVal val="#ppt_x"/>
                                          </p:val>
                                        </p:tav>
                                        <p:tav tm="100000">
                                          <p:val>
                                            <p:strVal val="#ppt_x"/>
                                          </p:val>
                                        </p:tav>
                                      </p:tavLst>
                                    </p:anim>
                                    <p:anim calcmode="lin" valueType="num">
                                      <p:cBhvr additive="base">
                                        <p:cTn id="20"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49"/>
                                        </p:tgtEl>
                                        <p:attrNameLst>
                                          <p:attrName>style.visibility</p:attrName>
                                        </p:attrNameLst>
                                      </p:cBhvr>
                                      <p:to>
                                        <p:strVal val="visible"/>
                                      </p:to>
                                    </p:set>
                                    <p:anim calcmode="lin" valueType="num">
                                      <p:cBhvr additive="base">
                                        <p:cTn id="25" dur="500" fill="hold"/>
                                        <p:tgtEl>
                                          <p:spTgt spid="49"/>
                                        </p:tgtEl>
                                        <p:attrNameLst>
                                          <p:attrName>ppt_x</p:attrName>
                                        </p:attrNameLst>
                                      </p:cBhvr>
                                      <p:tavLst>
                                        <p:tav tm="0">
                                          <p:val>
                                            <p:strVal val="#ppt_x"/>
                                          </p:val>
                                        </p:tav>
                                        <p:tav tm="100000">
                                          <p:val>
                                            <p:strVal val="#ppt_x"/>
                                          </p:val>
                                        </p:tav>
                                      </p:tavLst>
                                    </p:anim>
                                    <p:anim calcmode="lin" valueType="num">
                                      <p:cBhvr additive="base">
                                        <p:cTn id="26" dur="500" fill="hold"/>
                                        <p:tgtEl>
                                          <p:spTgt spid="4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5" grpId="0"/>
      <p:bldP spid="31" grpId="0" animBg="1"/>
      <p:bldP spid="4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ight Arrow 40" descr="This arrow shows the VRU gas going into the sales line." title="Gas to sales arrow"/>
          <p:cNvSpPr/>
          <p:nvPr/>
        </p:nvSpPr>
        <p:spPr>
          <a:xfrm rot="16200000">
            <a:off x="5446733" y="2623214"/>
            <a:ext cx="1387530"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5" name="Cube 44" descr="This is a VRU" title="VRU"/>
          <p:cNvSpPr/>
          <p:nvPr/>
        </p:nvSpPr>
        <p:spPr>
          <a:xfrm>
            <a:off x="5481263" y="3007022"/>
            <a:ext cx="1288622" cy="1122516"/>
          </a:xfrm>
          <a:prstGeom prst="cub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p:nvSpPr>
        <p:spPr>
          <a:xfrm>
            <a:off x="5622495" y="3459072"/>
            <a:ext cx="914400" cy="461665"/>
          </a:xfrm>
          <a:prstGeom prst="rect">
            <a:avLst/>
          </a:prstGeom>
          <a:noFill/>
        </p:spPr>
        <p:txBody>
          <a:bodyPr wrap="square" rtlCol="0">
            <a:spAutoFit/>
          </a:bodyPr>
          <a:lstStyle/>
          <a:p>
            <a:r>
              <a:rPr lang="en-US" sz="2400" b="1" dirty="0">
                <a:solidFill>
                  <a:prstClr val="black"/>
                </a:solidFill>
              </a:rPr>
              <a:t>VRU</a:t>
            </a:r>
          </a:p>
        </p:txBody>
      </p:sp>
      <p:grpSp>
        <p:nvGrpSpPr>
          <p:cNvPr id="10" name="Group 9" descr="This is an image of the Lily oil and gas site.  Incoming product enters the site and flows into a separator.  Gas is routed to a compressor and then into the sales line.  Crude oil is routed to two oil tanks.  Crude oil in the tanks is sent offsite via pipeline.  Working, breathing and flash emissions are captured by a VRU and sent into the sales line.&#10;&#10;In this AOS scenario, the VRU is taken down for scheduled maintenance.  During this time, gas that is regularly routed to the sales pipeline is instead routed to a flare. &#10;" title="AOS Example 2"/>
          <p:cNvGrpSpPr/>
          <p:nvPr/>
        </p:nvGrpSpPr>
        <p:grpSpPr>
          <a:xfrm>
            <a:off x="-175662" y="1461870"/>
            <a:ext cx="9076833" cy="5036670"/>
            <a:chOff x="-175662" y="1461870"/>
            <a:chExt cx="9076833" cy="5036670"/>
          </a:xfrm>
        </p:grpSpPr>
        <p:sp>
          <p:nvSpPr>
            <p:cNvPr id="40" name="Up Arrow 39"/>
            <p:cNvSpPr/>
            <p:nvPr/>
          </p:nvSpPr>
          <p:spPr>
            <a:xfrm rot="10800000">
              <a:off x="6546529" y="5489192"/>
              <a:ext cx="438150" cy="869332"/>
            </a:xfrm>
            <a:prstGeom prst="upArrow">
              <a:avLst>
                <a:gd name="adj1" fmla="val 50000"/>
                <a:gd name="adj2" fmla="val 9866"/>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8" name="Group 7"/>
            <p:cNvGrpSpPr/>
            <p:nvPr/>
          </p:nvGrpSpPr>
          <p:grpSpPr>
            <a:xfrm>
              <a:off x="-175662" y="1461870"/>
              <a:ext cx="9076833" cy="5036670"/>
              <a:chOff x="-175662" y="1461870"/>
              <a:chExt cx="9076833" cy="5036670"/>
            </a:xfrm>
          </p:grpSpPr>
          <p:sp>
            <p:nvSpPr>
              <p:cNvPr id="14" name="Cube 13"/>
              <p:cNvSpPr/>
              <p:nvPr/>
            </p:nvSpPr>
            <p:spPr>
              <a:xfrm>
                <a:off x="2702147" y="1461870"/>
                <a:ext cx="1819810" cy="1066800"/>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TextBox 17"/>
              <p:cNvSpPr txBox="1"/>
              <p:nvPr/>
            </p:nvSpPr>
            <p:spPr>
              <a:xfrm>
                <a:off x="2658092" y="1825427"/>
                <a:ext cx="1752891" cy="461665"/>
              </a:xfrm>
              <a:prstGeom prst="rect">
                <a:avLst/>
              </a:prstGeom>
              <a:noFill/>
            </p:spPr>
            <p:txBody>
              <a:bodyPr wrap="square" rtlCol="0">
                <a:spAutoFit/>
              </a:bodyPr>
              <a:lstStyle/>
              <a:p>
                <a:r>
                  <a:rPr lang="en-US" sz="2400" b="1" dirty="0">
                    <a:solidFill>
                      <a:prstClr val="white"/>
                    </a:solidFill>
                  </a:rPr>
                  <a:t>Compressor</a:t>
                </a:r>
              </a:p>
            </p:txBody>
          </p:sp>
          <p:sp>
            <p:nvSpPr>
              <p:cNvPr id="20" name="Up Arrow 19"/>
              <p:cNvSpPr/>
              <p:nvPr/>
            </p:nvSpPr>
            <p:spPr>
              <a:xfrm rot="5400000">
                <a:off x="3789581" y="4375161"/>
                <a:ext cx="438150" cy="132988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Bent Arrow 20"/>
              <p:cNvSpPr/>
              <p:nvPr/>
            </p:nvSpPr>
            <p:spPr>
              <a:xfrm>
                <a:off x="1903901" y="1869488"/>
                <a:ext cx="798246" cy="1889593"/>
              </a:xfrm>
              <a:prstGeom prst="bentArrow">
                <a:avLst>
                  <a:gd name="adj1" fmla="val 25000"/>
                  <a:gd name="adj2" fmla="val 25000"/>
                  <a:gd name="adj3" fmla="val 40270"/>
                  <a:gd name="adj4" fmla="val 40970"/>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15" name="TextBox 14"/>
              <p:cNvSpPr txBox="1"/>
              <p:nvPr/>
            </p:nvSpPr>
            <p:spPr>
              <a:xfrm>
                <a:off x="1783418" y="2328734"/>
                <a:ext cx="461665" cy="678288"/>
              </a:xfrm>
              <a:prstGeom prst="rect">
                <a:avLst/>
              </a:prstGeom>
              <a:noFill/>
            </p:spPr>
            <p:txBody>
              <a:bodyPr vert="vert270" wrap="square" rtlCol="0">
                <a:spAutoFit/>
              </a:bodyPr>
              <a:lstStyle/>
              <a:p>
                <a:r>
                  <a:rPr lang="en-US" i="1" dirty="0">
                    <a:solidFill>
                      <a:prstClr val="black"/>
                    </a:solidFill>
                  </a:rPr>
                  <a:t>Gas</a:t>
                </a:r>
              </a:p>
            </p:txBody>
          </p:sp>
          <p:sp>
            <p:nvSpPr>
              <p:cNvPr id="22" name="Right Arrow 21"/>
              <p:cNvSpPr/>
              <p:nvPr/>
            </p:nvSpPr>
            <p:spPr>
              <a:xfrm>
                <a:off x="4345014" y="1810604"/>
                <a:ext cx="4556157"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3" name="TextBox 22"/>
              <p:cNvSpPr txBox="1"/>
              <p:nvPr/>
            </p:nvSpPr>
            <p:spPr>
              <a:xfrm>
                <a:off x="5712300" y="1869488"/>
                <a:ext cx="1230823" cy="369332"/>
              </a:xfrm>
              <a:prstGeom prst="rect">
                <a:avLst/>
              </a:prstGeom>
              <a:noFill/>
            </p:spPr>
            <p:txBody>
              <a:bodyPr wrap="square" rtlCol="0">
                <a:spAutoFit/>
              </a:bodyPr>
              <a:lstStyle/>
              <a:p>
                <a:r>
                  <a:rPr lang="en-US" i="1" dirty="0">
                    <a:solidFill>
                      <a:prstClr val="black"/>
                    </a:solidFill>
                  </a:rPr>
                  <a:t>Sales</a:t>
                </a:r>
              </a:p>
            </p:txBody>
          </p:sp>
          <p:sp>
            <p:nvSpPr>
              <p:cNvPr id="17" name="TextBox 16"/>
              <p:cNvSpPr txBox="1"/>
              <p:nvPr/>
            </p:nvSpPr>
            <p:spPr>
              <a:xfrm>
                <a:off x="3808362" y="4870560"/>
                <a:ext cx="762000" cy="369332"/>
              </a:xfrm>
              <a:prstGeom prst="rect">
                <a:avLst/>
              </a:prstGeom>
              <a:noFill/>
            </p:spPr>
            <p:txBody>
              <a:bodyPr wrap="square" rtlCol="0">
                <a:spAutoFit/>
              </a:bodyPr>
              <a:lstStyle/>
              <a:p>
                <a:r>
                  <a:rPr lang="en-US" dirty="0">
                    <a:solidFill>
                      <a:prstClr val="white"/>
                    </a:solidFill>
                  </a:rPr>
                  <a:t>Crude</a:t>
                </a:r>
              </a:p>
            </p:txBody>
          </p:sp>
          <p:sp>
            <p:nvSpPr>
              <p:cNvPr id="27" name="Can 26"/>
              <p:cNvSpPr/>
              <p:nvPr/>
            </p:nvSpPr>
            <p:spPr>
              <a:xfrm>
                <a:off x="6079696" y="4621001"/>
                <a:ext cx="1295400" cy="838200"/>
              </a:xfrm>
              <a:prstGeom prst="can">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Can 27"/>
              <p:cNvSpPr/>
              <p:nvPr/>
            </p:nvSpPr>
            <p:spPr>
              <a:xfrm>
                <a:off x="4717443" y="4621001"/>
                <a:ext cx="1295400" cy="838200"/>
              </a:xfrm>
              <a:prstGeom prst="can">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TextBox 28" descr="This is an image of the Lily OGS site.  Incoming product enters the site and passes through a separator.  Gas is sent to a compressor and then into the sales pipeline.  Crude oil is sent to two tanks and then into a crude pipeline offsite.  All flash, working and breathing emissions from the tanks are captured by a VRU and sent into the sales line.  " title="Lily OGS Site"/>
              <p:cNvSpPr txBox="1"/>
              <p:nvPr/>
            </p:nvSpPr>
            <p:spPr>
              <a:xfrm>
                <a:off x="4830825" y="4868984"/>
                <a:ext cx="1103834" cy="461665"/>
              </a:xfrm>
              <a:prstGeom prst="rect">
                <a:avLst/>
              </a:prstGeom>
              <a:noFill/>
            </p:spPr>
            <p:txBody>
              <a:bodyPr wrap="square" rtlCol="0">
                <a:spAutoFit/>
              </a:bodyPr>
              <a:lstStyle/>
              <a:p>
                <a:r>
                  <a:rPr lang="en-US" sz="2400" b="1" dirty="0">
                    <a:solidFill>
                      <a:prstClr val="white"/>
                    </a:solidFill>
                  </a:rPr>
                  <a:t>Tank 1</a:t>
                </a:r>
              </a:p>
            </p:txBody>
          </p:sp>
          <p:sp>
            <p:nvSpPr>
              <p:cNvPr id="30" name="TextBox 29"/>
              <p:cNvSpPr txBox="1"/>
              <p:nvPr/>
            </p:nvSpPr>
            <p:spPr>
              <a:xfrm>
                <a:off x="6276128" y="4874916"/>
                <a:ext cx="1207477" cy="461665"/>
              </a:xfrm>
              <a:prstGeom prst="rect">
                <a:avLst/>
              </a:prstGeom>
              <a:noFill/>
            </p:spPr>
            <p:txBody>
              <a:bodyPr wrap="square" rtlCol="0">
                <a:spAutoFit/>
              </a:bodyPr>
              <a:lstStyle/>
              <a:p>
                <a:r>
                  <a:rPr lang="en-US" sz="2400" b="1" dirty="0">
                    <a:solidFill>
                      <a:prstClr val="white"/>
                    </a:solidFill>
                  </a:rPr>
                  <a:t>Tank 2</a:t>
                </a:r>
              </a:p>
            </p:txBody>
          </p:sp>
          <p:sp>
            <p:nvSpPr>
              <p:cNvPr id="51" name="Explosion 1 50"/>
              <p:cNvSpPr/>
              <p:nvPr/>
            </p:nvSpPr>
            <p:spPr>
              <a:xfrm>
                <a:off x="8485742" y="2459780"/>
                <a:ext cx="228600" cy="695765"/>
              </a:xfrm>
              <a:prstGeom prst="irregularSeal1">
                <a:avLst/>
              </a:prstGeom>
              <a:gradFill flip="none" rotWithShape="1">
                <a:gsLst>
                  <a:gs pos="0">
                    <a:schemeClr val="accent2">
                      <a:lumMod val="50000"/>
                    </a:schemeClr>
                  </a:gs>
                  <a:gs pos="30000">
                    <a:schemeClr val="accent2">
                      <a:lumMod val="75000"/>
                    </a:schemeClr>
                  </a:gs>
                  <a:gs pos="64999">
                    <a:schemeClr val="accent3">
                      <a:lumMod val="60000"/>
                      <a:lumOff val="40000"/>
                    </a:schemeClr>
                  </a:gs>
                  <a:gs pos="89999">
                    <a:srgbClr val="FFFF00"/>
                  </a:gs>
                  <a:gs pos="100000">
                    <a:srgbClr val="FFFF00"/>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2" name="Trapezoid 51"/>
              <p:cNvSpPr/>
              <p:nvPr/>
            </p:nvSpPr>
            <p:spPr>
              <a:xfrm>
                <a:off x="8390320" y="3140248"/>
                <a:ext cx="419444" cy="1443325"/>
              </a:xfrm>
              <a:prstGeom prst="trapezoid">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3" name="TextBox 52"/>
              <p:cNvSpPr txBox="1"/>
              <p:nvPr/>
            </p:nvSpPr>
            <p:spPr>
              <a:xfrm rot="16200000">
                <a:off x="8050293" y="3648957"/>
                <a:ext cx="1057277" cy="461665"/>
              </a:xfrm>
              <a:prstGeom prst="rect">
                <a:avLst/>
              </a:prstGeom>
              <a:noFill/>
            </p:spPr>
            <p:txBody>
              <a:bodyPr wrap="square" rtlCol="0">
                <a:spAutoFit/>
              </a:bodyPr>
              <a:lstStyle/>
              <a:p>
                <a:r>
                  <a:rPr lang="en-US" sz="2400" b="1" dirty="0">
                    <a:solidFill>
                      <a:prstClr val="black"/>
                    </a:solidFill>
                  </a:rPr>
                  <a:t>Flare</a:t>
                </a:r>
              </a:p>
            </p:txBody>
          </p:sp>
          <p:sp>
            <p:nvSpPr>
              <p:cNvPr id="3" name="Left-Up Arrow 2"/>
              <p:cNvSpPr/>
              <p:nvPr/>
            </p:nvSpPr>
            <p:spPr>
              <a:xfrm rot="5400000">
                <a:off x="1402991" y="3246760"/>
                <a:ext cx="2361933" cy="2299684"/>
              </a:xfrm>
              <a:prstGeom prst="leftUpArrow">
                <a:avLst>
                  <a:gd name="adj1" fmla="val 50000"/>
                  <a:gd name="adj2" fmla="val 25000"/>
                  <a:gd name="adj3" fmla="val 25000"/>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extBox 12"/>
              <p:cNvSpPr txBox="1"/>
              <p:nvPr/>
            </p:nvSpPr>
            <p:spPr>
              <a:xfrm>
                <a:off x="1593065" y="4539499"/>
                <a:ext cx="1790700" cy="523220"/>
              </a:xfrm>
              <a:prstGeom prst="rect">
                <a:avLst/>
              </a:prstGeom>
              <a:noFill/>
            </p:spPr>
            <p:txBody>
              <a:bodyPr wrap="square" rtlCol="0">
                <a:spAutoFit/>
              </a:bodyPr>
              <a:lstStyle/>
              <a:p>
                <a:r>
                  <a:rPr lang="en-US" sz="2800" b="1" dirty="0">
                    <a:solidFill>
                      <a:prstClr val="black"/>
                    </a:solidFill>
                  </a:rPr>
                  <a:t> Separator</a:t>
                </a:r>
              </a:p>
            </p:txBody>
          </p:sp>
          <p:sp>
            <p:nvSpPr>
              <p:cNvPr id="5" name="Right Arrow 4"/>
              <p:cNvSpPr/>
              <p:nvPr/>
            </p:nvSpPr>
            <p:spPr>
              <a:xfrm rot="19156801">
                <a:off x="-87676" y="5882294"/>
                <a:ext cx="1752600" cy="53647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TextBox 5"/>
              <p:cNvSpPr txBox="1"/>
              <p:nvPr/>
            </p:nvSpPr>
            <p:spPr>
              <a:xfrm rot="19188091">
                <a:off x="-175662" y="5947705"/>
                <a:ext cx="2016976" cy="369332"/>
              </a:xfrm>
              <a:prstGeom prst="rect">
                <a:avLst/>
              </a:prstGeom>
              <a:noFill/>
            </p:spPr>
            <p:txBody>
              <a:bodyPr wrap="square" rtlCol="0">
                <a:spAutoFit/>
              </a:bodyPr>
              <a:lstStyle/>
              <a:p>
                <a:r>
                  <a:rPr lang="en-US" i="1" dirty="0">
                    <a:solidFill>
                      <a:prstClr val="white"/>
                    </a:solidFill>
                  </a:rPr>
                  <a:t>Incoming Product</a:t>
                </a:r>
              </a:p>
            </p:txBody>
          </p:sp>
          <p:sp>
            <p:nvSpPr>
              <p:cNvPr id="38" name="Bent Arrow 37"/>
              <p:cNvSpPr/>
              <p:nvPr/>
            </p:nvSpPr>
            <p:spPr>
              <a:xfrm rot="10800000" flipH="1">
                <a:off x="5290017" y="5503531"/>
                <a:ext cx="3611154" cy="995009"/>
              </a:xfrm>
              <a:prstGeom prst="ben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9" name="TextBox 38"/>
              <p:cNvSpPr txBox="1"/>
              <p:nvPr/>
            </p:nvSpPr>
            <p:spPr>
              <a:xfrm>
                <a:off x="6079696" y="6040292"/>
                <a:ext cx="1960685" cy="369332"/>
              </a:xfrm>
              <a:prstGeom prst="rect">
                <a:avLst/>
              </a:prstGeom>
              <a:noFill/>
            </p:spPr>
            <p:txBody>
              <a:bodyPr wrap="square" rtlCol="0">
                <a:spAutoFit/>
              </a:bodyPr>
              <a:lstStyle/>
              <a:p>
                <a:r>
                  <a:rPr lang="en-US" i="1" dirty="0">
                    <a:solidFill>
                      <a:prstClr val="white"/>
                    </a:solidFill>
                  </a:rPr>
                  <a:t>Crude Pipeline</a:t>
                </a:r>
              </a:p>
            </p:txBody>
          </p:sp>
        </p:grpSp>
      </p:grpSp>
      <p:sp>
        <p:nvSpPr>
          <p:cNvPr id="47" name="TextBox 46"/>
          <p:cNvSpPr txBox="1"/>
          <p:nvPr/>
        </p:nvSpPr>
        <p:spPr>
          <a:xfrm>
            <a:off x="5905618" y="2281651"/>
            <a:ext cx="461665" cy="678288"/>
          </a:xfrm>
          <a:prstGeom prst="rect">
            <a:avLst/>
          </a:prstGeom>
          <a:noFill/>
        </p:spPr>
        <p:txBody>
          <a:bodyPr vert="vert270" wrap="square" rtlCol="0">
            <a:spAutoFit/>
          </a:bodyPr>
          <a:lstStyle/>
          <a:p>
            <a:r>
              <a:rPr lang="en-US" i="1" dirty="0">
                <a:solidFill>
                  <a:prstClr val="black"/>
                </a:solidFill>
              </a:rPr>
              <a:t>Gas</a:t>
            </a:r>
          </a:p>
        </p:txBody>
      </p:sp>
      <p:sp>
        <p:nvSpPr>
          <p:cNvPr id="34" name="Vertical Scroll 33" descr="This is an image of a sign that says Close for Repairs" title="Closed for repairs"/>
          <p:cNvSpPr/>
          <p:nvPr/>
        </p:nvSpPr>
        <p:spPr>
          <a:xfrm>
            <a:off x="5382742" y="2764645"/>
            <a:ext cx="1482561" cy="1274756"/>
          </a:xfrm>
          <a:prstGeom prst="vertic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457200" algn="l"/>
              </a:tabLst>
            </a:pPr>
            <a:r>
              <a:rPr lang="en-US" b="1" i="1" dirty="0">
                <a:solidFill>
                  <a:srgbClr val="0070C0"/>
                </a:solidFill>
                <a:latin typeface="Georgia"/>
                <a:ea typeface="Calibri"/>
                <a:cs typeface="Times New Roman"/>
              </a:rPr>
              <a:t>Closed</a:t>
            </a:r>
          </a:p>
          <a:p>
            <a:pPr algn="ctr">
              <a:tabLst>
                <a:tab pos="457200" algn="l"/>
              </a:tabLst>
            </a:pPr>
            <a:r>
              <a:rPr lang="en-US" b="1" i="1" dirty="0">
                <a:solidFill>
                  <a:srgbClr val="0070C0"/>
                </a:solidFill>
                <a:latin typeface="Georgia"/>
                <a:ea typeface="Calibri"/>
                <a:cs typeface="Times New Roman"/>
              </a:rPr>
              <a:t>for</a:t>
            </a:r>
          </a:p>
          <a:p>
            <a:pPr algn="ctr">
              <a:tabLst>
                <a:tab pos="457200" algn="l"/>
              </a:tabLst>
            </a:pPr>
            <a:r>
              <a:rPr lang="en-US" b="1" i="1" dirty="0">
                <a:solidFill>
                  <a:srgbClr val="0070C0"/>
                </a:solidFill>
                <a:latin typeface="Georgia"/>
                <a:ea typeface="Calibri"/>
                <a:cs typeface="Times New Roman"/>
              </a:rPr>
              <a:t>Repairs</a:t>
            </a:r>
          </a:p>
        </p:txBody>
      </p:sp>
      <p:sp>
        <p:nvSpPr>
          <p:cNvPr id="42" name="Right Arrow 41" descr="This shows the working, breathing and flash emissions from the tank being captured by VRU." title="Gas Arrow"/>
          <p:cNvSpPr/>
          <p:nvPr/>
        </p:nvSpPr>
        <p:spPr>
          <a:xfrm rot="18428786">
            <a:off x="5217050" y="4192825"/>
            <a:ext cx="613613"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3" name="Right Arrow 42" descr="This shows the working, breathing and flash emissions from the tank being captured by VRU." title="Gas Arrow"/>
          <p:cNvSpPr/>
          <p:nvPr/>
        </p:nvSpPr>
        <p:spPr>
          <a:xfrm rot="13558807">
            <a:off x="6260033" y="4189545"/>
            <a:ext cx="613613"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16" name="Group 15" descr="This arrow shows the working, breathing, and flash emissions from the tanks being routed to the flare. " title="Gas arrow"/>
          <p:cNvGrpSpPr/>
          <p:nvPr/>
        </p:nvGrpSpPr>
        <p:grpSpPr>
          <a:xfrm>
            <a:off x="5290017" y="4078810"/>
            <a:ext cx="3101602" cy="786689"/>
            <a:chOff x="5290017" y="4078810"/>
            <a:chExt cx="3101602" cy="786689"/>
          </a:xfrm>
        </p:grpSpPr>
        <p:sp>
          <p:nvSpPr>
            <p:cNvPr id="46" name="Right Arrow 45"/>
            <p:cNvSpPr/>
            <p:nvPr/>
          </p:nvSpPr>
          <p:spPr>
            <a:xfrm rot="16200000">
              <a:off x="6461819" y="4337712"/>
              <a:ext cx="613613" cy="403572"/>
            </a:xfrm>
            <a:prstGeom prst="rightArrow">
              <a:avLst>
                <a:gd name="adj1" fmla="val 50000"/>
                <a:gd name="adj2" fmla="val 0"/>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Bent Arrow 35"/>
            <p:cNvSpPr/>
            <p:nvPr/>
          </p:nvSpPr>
          <p:spPr>
            <a:xfrm>
              <a:off x="5290017" y="4109061"/>
              <a:ext cx="3101602" cy="756438"/>
            </a:xfrm>
            <a:prstGeom prst="bentArrow">
              <a:avLst>
                <a:gd name="adj1" fmla="val 25000"/>
                <a:gd name="adj2" fmla="val 25000"/>
                <a:gd name="adj3" fmla="val 40270"/>
                <a:gd name="adj4" fmla="val 40970"/>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49" name="TextBox 48"/>
            <p:cNvSpPr txBox="1"/>
            <p:nvPr/>
          </p:nvSpPr>
          <p:spPr>
            <a:xfrm rot="5400000">
              <a:off x="6262747" y="3970499"/>
              <a:ext cx="461665" cy="678288"/>
            </a:xfrm>
            <a:prstGeom prst="rect">
              <a:avLst/>
            </a:prstGeom>
            <a:noFill/>
          </p:spPr>
          <p:txBody>
            <a:bodyPr vert="vert270" wrap="square" rtlCol="0">
              <a:spAutoFit/>
            </a:bodyPr>
            <a:lstStyle/>
            <a:p>
              <a:r>
                <a:rPr lang="en-US" i="1" dirty="0">
                  <a:solidFill>
                    <a:prstClr val="black"/>
                  </a:solidFill>
                </a:rPr>
                <a:t>Gas</a:t>
              </a:r>
            </a:p>
          </p:txBody>
        </p:sp>
      </p:grpSp>
      <p:sp>
        <p:nvSpPr>
          <p:cNvPr id="2" name="Title 1"/>
          <p:cNvSpPr>
            <a:spLocks noGrp="1"/>
          </p:cNvSpPr>
          <p:nvPr>
            <p:ph type="title"/>
          </p:nvPr>
        </p:nvSpPr>
        <p:spPr/>
        <p:txBody>
          <a:bodyPr/>
          <a:lstStyle/>
          <a:p>
            <a:r>
              <a:rPr lang="en-US" sz="4000" dirty="0" smtClean="0"/>
              <a:t>MSS Example 2</a:t>
            </a:r>
            <a:endParaRPr lang="en-US" sz="4000" dirty="0"/>
          </a:p>
        </p:txBody>
      </p:sp>
    </p:spTree>
    <p:extLst>
      <p:ext uri="{BB962C8B-B14F-4D97-AF65-F5344CB8AC3E}">
        <p14:creationId xmlns:p14="http://schemas.microsoft.com/office/powerpoint/2010/main" val="17866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0" nodeType="clickEffect">
                                  <p:stCondLst>
                                    <p:cond delay="0"/>
                                  </p:stCondLst>
                                  <p:childTnLst>
                                    <p:animClr clrSpc="hsl" dir="cw">
                                      <p:cBhvr override="childStyle">
                                        <p:cTn id="12" dur="500" fill="hold"/>
                                        <p:tgtEl>
                                          <p:spTgt spid="47"/>
                                        </p:tgtEl>
                                        <p:attrNameLst>
                                          <p:attrName>style.color</p:attrName>
                                        </p:attrNameLst>
                                      </p:cBhvr>
                                      <p:by>
                                        <p:hsl h="0" s="-12549" l="-25098"/>
                                      </p:by>
                                    </p:animClr>
                                    <p:animClr clrSpc="hsl" dir="cw">
                                      <p:cBhvr>
                                        <p:cTn id="13" dur="500" fill="hold"/>
                                        <p:tgtEl>
                                          <p:spTgt spid="47"/>
                                        </p:tgtEl>
                                        <p:attrNameLst>
                                          <p:attrName>fillcolor</p:attrName>
                                        </p:attrNameLst>
                                      </p:cBhvr>
                                      <p:by>
                                        <p:hsl h="0" s="-12549" l="-25098"/>
                                      </p:by>
                                    </p:animClr>
                                    <p:animClr clrSpc="hsl" dir="cw">
                                      <p:cBhvr>
                                        <p:cTn id="14" dur="500" fill="hold"/>
                                        <p:tgtEl>
                                          <p:spTgt spid="47"/>
                                        </p:tgtEl>
                                        <p:attrNameLst>
                                          <p:attrName>stroke.color</p:attrName>
                                        </p:attrNameLst>
                                      </p:cBhvr>
                                      <p:by>
                                        <p:hsl h="0" s="-12549" l="-25098"/>
                                      </p:by>
                                    </p:animClr>
                                    <p:set>
                                      <p:cBhvr>
                                        <p:cTn id="15" dur="500" fill="hold"/>
                                        <p:tgtEl>
                                          <p:spTgt spid="47"/>
                                        </p:tgtEl>
                                        <p:attrNameLst>
                                          <p:attrName>fill.type</p:attrName>
                                        </p:attrNameLst>
                                      </p:cBhvr>
                                      <p:to>
                                        <p:strVal val="solid"/>
                                      </p:to>
                                    </p:set>
                                  </p:childTnLst>
                                </p:cTn>
                              </p:par>
                              <p:par>
                                <p:cTn id="16" presetID="24" presetClass="emph" presetSubtype="0" fill="hold" grpId="0" nodeType="withEffect">
                                  <p:stCondLst>
                                    <p:cond delay="0"/>
                                  </p:stCondLst>
                                  <p:childTnLst>
                                    <p:animClr clrSpc="hsl" dir="cw">
                                      <p:cBhvr override="childStyle">
                                        <p:cTn id="17" dur="500" fill="hold"/>
                                        <p:tgtEl>
                                          <p:spTgt spid="41"/>
                                        </p:tgtEl>
                                        <p:attrNameLst>
                                          <p:attrName>style.color</p:attrName>
                                        </p:attrNameLst>
                                      </p:cBhvr>
                                      <p:by>
                                        <p:hsl h="0" s="-12549" l="-25098"/>
                                      </p:by>
                                    </p:animClr>
                                    <p:animClr clrSpc="hsl" dir="cw">
                                      <p:cBhvr>
                                        <p:cTn id="18" dur="500" fill="hold"/>
                                        <p:tgtEl>
                                          <p:spTgt spid="41"/>
                                        </p:tgtEl>
                                        <p:attrNameLst>
                                          <p:attrName>fillcolor</p:attrName>
                                        </p:attrNameLst>
                                      </p:cBhvr>
                                      <p:by>
                                        <p:hsl h="0" s="-12549" l="-25098"/>
                                      </p:by>
                                    </p:animClr>
                                    <p:animClr clrSpc="hsl" dir="cw">
                                      <p:cBhvr>
                                        <p:cTn id="19" dur="500" fill="hold"/>
                                        <p:tgtEl>
                                          <p:spTgt spid="41"/>
                                        </p:tgtEl>
                                        <p:attrNameLst>
                                          <p:attrName>stroke.color</p:attrName>
                                        </p:attrNameLst>
                                      </p:cBhvr>
                                      <p:by>
                                        <p:hsl h="0" s="-12549" l="-25098"/>
                                      </p:by>
                                    </p:animClr>
                                    <p:set>
                                      <p:cBhvr>
                                        <p:cTn id="20" dur="500" fill="hold"/>
                                        <p:tgtEl>
                                          <p:spTgt spid="41"/>
                                        </p:tgtEl>
                                        <p:attrNameLst>
                                          <p:attrName>fill.type</p:attrName>
                                        </p:attrNameLst>
                                      </p:cBhvr>
                                      <p:to>
                                        <p:strVal val="solid"/>
                                      </p:to>
                                    </p:set>
                                  </p:childTnLst>
                                </p:cTn>
                              </p:par>
                              <p:par>
                                <p:cTn id="21" presetID="24" presetClass="emph" presetSubtype="0" fill="hold" grpId="0" nodeType="withEffect">
                                  <p:stCondLst>
                                    <p:cond delay="0"/>
                                  </p:stCondLst>
                                  <p:childTnLst>
                                    <p:animClr clrSpc="hsl" dir="cw">
                                      <p:cBhvr override="childStyle">
                                        <p:cTn id="22" dur="500" fill="hold"/>
                                        <p:tgtEl>
                                          <p:spTgt spid="45"/>
                                        </p:tgtEl>
                                        <p:attrNameLst>
                                          <p:attrName>style.color</p:attrName>
                                        </p:attrNameLst>
                                      </p:cBhvr>
                                      <p:by>
                                        <p:hsl h="0" s="-12549" l="-25098"/>
                                      </p:by>
                                    </p:animClr>
                                    <p:animClr clrSpc="hsl" dir="cw">
                                      <p:cBhvr>
                                        <p:cTn id="23" dur="500" fill="hold"/>
                                        <p:tgtEl>
                                          <p:spTgt spid="45"/>
                                        </p:tgtEl>
                                        <p:attrNameLst>
                                          <p:attrName>fillcolor</p:attrName>
                                        </p:attrNameLst>
                                      </p:cBhvr>
                                      <p:by>
                                        <p:hsl h="0" s="-12549" l="-25098"/>
                                      </p:by>
                                    </p:animClr>
                                    <p:animClr clrSpc="hsl" dir="cw">
                                      <p:cBhvr>
                                        <p:cTn id="24" dur="500" fill="hold"/>
                                        <p:tgtEl>
                                          <p:spTgt spid="45"/>
                                        </p:tgtEl>
                                        <p:attrNameLst>
                                          <p:attrName>stroke.color</p:attrName>
                                        </p:attrNameLst>
                                      </p:cBhvr>
                                      <p:by>
                                        <p:hsl h="0" s="-12549" l="-25098"/>
                                      </p:by>
                                    </p:animClr>
                                    <p:set>
                                      <p:cBhvr>
                                        <p:cTn id="25" dur="500" fill="hold"/>
                                        <p:tgtEl>
                                          <p:spTgt spid="45"/>
                                        </p:tgtEl>
                                        <p:attrNameLst>
                                          <p:attrName>fill.type</p:attrName>
                                        </p:attrNameLst>
                                      </p:cBhvr>
                                      <p:to>
                                        <p:strVal val="solid"/>
                                      </p:to>
                                    </p:set>
                                  </p:childTnLst>
                                </p:cTn>
                              </p:par>
                              <p:par>
                                <p:cTn id="26" presetID="24" presetClass="emph" presetSubtype="0" fill="hold" grpId="0" nodeType="withEffect">
                                  <p:stCondLst>
                                    <p:cond delay="0"/>
                                  </p:stCondLst>
                                  <p:childTnLst>
                                    <p:animClr clrSpc="hsl" dir="cw">
                                      <p:cBhvr override="childStyle">
                                        <p:cTn id="27" dur="500" fill="hold"/>
                                        <p:tgtEl>
                                          <p:spTgt spid="37"/>
                                        </p:tgtEl>
                                        <p:attrNameLst>
                                          <p:attrName>style.color</p:attrName>
                                        </p:attrNameLst>
                                      </p:cBhvr>
                                      <p:by>
                                        <p:hsl h="0" s="-12549" l="-25098"/>
                                      </p:by>
                                    </p:animClr>
                                    <p:animClr clrSpc="hsl" dir="cw">
                                      <p:cBhvr>
                                        <p:cTn id="28" dur="500" fill="hold"/>
                                        <p:tgtEl>
                                          <p:spTgt spid="37"/>
                                        </p:tgtEl>
                                        <p:attrNameLst>
                                          <p:attrName>fillcolor</p:attrName>
                                        </p:attrNameLst>
                                      </p:cBhvr>
                                      <p:by>
                                        <p:hsl h="0" s="-12549" l="-25098"/>
                                      </p:by>
                                    </p:animClr>
                                    <p:animClr clrSpc="hsl" dir="cw">
                                      <p:cBhvr>
                                        <p:cTn id="29" dur="500" fill="hold"/>
                                        <p:tgtEl>
                                          <p:spTgt spid="37"/>
                                        </p:tgtEl>
                                        <p:attrNameLst>
                                          <p:attrName>stroke.color</p:attrName>
                                        </p:attrNameLst>
                                      </p:cBhvr>
                                      <p:by>
                                        <p:hsl h="0" s="-12549" l="-25098"/>
                                      </p:by>
                                    </p:animClr>
                                    <p:set>
                                      <p:cBhvr>
                                        <p:cTn id="30" dur="500" fill="hold"/>
                                        <p:tgtEl>
                                          <p:spTgt spid="37"/>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43"/>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down)">
                                      <p:cBhvr>
                                        <p:cTn id="4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5" grpId="0" animBg="1"/>
      <p:bldP spid="37" grpId="0"/>
      <p:bldP spid="47" grpId="0"/>
      <p:bldP spid="34" grpId="0" animBg="1"/>
      <p:bldP spid="42" grpId="0" animBg="1"/>
      <p:bldP spid="4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MSS Example 3</a:t>
            </a:r>
            <a:endParaRPr lang="en-US" sz="4000" dirty="0"/>
          </a:p>
        </p:txBody>
      </p:sp>
      <p:sp>
        <p:nvSpPr>
          <p:cNvPr id="8" name="Content Placeholder 7"/>
          <p:cNvSpPr>
            <a:spLocks noGrp="1"/>
          </p:cNvSpPr>
          <p:nvPr>
            <p:ph idx="1"/>
          </p:nvPr>
        </p:nvSpPr>
        <p:spPr/>
        <p:txBody>
          <a:bodyPr/>
          <a:lstStyle/>
          <a:p>
            <a:endParaRPr lang="en-US" dirty="0"/>
          </a:p>
        </p:txBody>
      </p:sp>
      <p:sp>
        <p:nvSpPr>
          <p:cNvPr id="40" name="Up Arrow 39" descr="This arrow shows the crude oil going from Tank 2 to the pipeline." title="Crude arrow"/>
          <p:cNvSpPr/>
          <p:nvPr/>
        </p:nvSpPr>
        <p:spPr>
          <a:xfrm rot="10800000">
            <a:off x="6546529" y="5489192"/>
            <a:ext cx="438150" cy="869332"/>
          </a:xfrm>
          <a:prstGeom prst="upArrow">
            <a:avLst>
              <a:gd name="adj1" fmla="val 50000"/>
              <a:gd name="adj2" fmla="val 9866"/>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10" name="Group 9" descr="In this scenario, Tank 2 is being taken down for degassing and cleaning.  All liquids are now routed to Tank 1.  Degassing and cleaning emissions from Tank 2 are routed to the flare.  &#10;" title="AOS Example 3"/>
          <p:cNvGrpSpPr/>
          <p:nvPr/>
        </p:nvGrpSpPr>
        <p:grpSpPr>
          <a:xfrm>
            <a:off x="-175662" y="1461870"/>
            <a:ext cx="9076833" cy="5036670"/>
            <a:chOff x="-175662" y="1461870"/>
            <a:chExt cx="9076833" cy="5036670"/>
          </a:xfrm>
        </p:grpSpPr>
        <p:sp>
          <p:nvSpPr>
            <p:cNvPr id="41" name="Right Arrow 40"/>
            <p:cNvSpPr/>
            <p:nvPr/>
          </p:nvSpPr>
          <p:spPr>
            <a:xfrm rot="16200000">
              <a:off x="5494314" y="2636241"/>
              <a:ext cx="1387530"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6" descr="This is an image of the Lily oil and gas site.  Incoming product enters the site and flows into a seperator.  Gas is routed to a compressor and then into the sales line.  Crude oil is routed to two oil tanks.  Crude oil in the tanks is sent offsite via pipeline.  Working, breathing and flash emissions are caputure by a VRU and sent into the sales line.  " title="Lily Site"/>
            <p:cNvGrpSpPr/>
            <p:nvPr/>
          </p:nvGrpSpPr>
          <p:grpSpPr>
            <a:xfrm>
              <a:off x="-175662" y="1461870"/>
              <a:ext cx="9076833" cy="5036670"/>
              <a:chOff x="-175662" y="1461870"/>
              <a:chExt cx="9076833" cy="5036670"/>
            </a:xfrm>
          </p:grpSpPr>
          <p:sp>
            <p:nvSpPr>
              <p:cNvPr id="14" name="Cube 13"/>
              <p:cNvSpPr/>
              <p:nvPr/>
            </p:nvSpPr>
            <p:spPr>
              <a:xfrm>
                <a:off x="2702147" y="1461870"/>
                <a:ext cx="1819810" cy="1066800"/>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TextBox 17"/>
              <p:cNvSpPr txBox="1"/>
              <p:nvPr/>
            </p:nvSpPr>
            <p:spPr>
              <a:xfrm>
                <a:off x="2658092" y="1825427"/>
                <a:ext cx="1752891" cy="461665"/>
              </a:xfrm>
              <a:prstGeom prst="rect">
                <a:avLst/>
              </a:prstGeom>
              <a:noFill/>
            </p:spPr>
            <p:txBody>
              <a:bodyPr wrap="square" rtlCol="0">
                <a:spAutoFit/>
              </a:bodyPr>
              <a:lstStyle/>
              <a:p>
                <a:r>
                  <a:rPr lang="en-US" sz="2400" b="1" dirty="0">
                    <a:solidFill>
                      <a:prstClr val="white"/>
                    </a:solidFill>
                  </a:rPr>
                  <a:t>Compressor</a:t>
                </a:r>
              </a:p>
            </p:txBody>
          </p:sp>
          <p:sp>
            <p:nvSpPr>
              <p:cNvPr id="20" name="Up Arrow 19"/>
              <p:cNvSpPr/>
              <p:nvPr/>
            </p:nvSpPr>
            <p:spPr>
              <a:xfrm rot="5400000">
                <a:off x="3789581" y="4375161"/>
                <a:ext cx="438150" cy="132988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Bent Arrow 20"/>
              <p:cNvSpPr/>
              <p:nvPr/>
            </p:nvSpPr>
            <p:spPr>
              <a:xfrm>
                <a:off x="1903901" y="1869488"/>
                <a:ext cx="798246" cy="1889593"/>
              </a:xfrm>
              <a:prstGeom prst="bentArrow">
                <a:avLst>
                  <a:gd name="adj1" fmla="val 25000"/>
                  <a:gd name="adj2" fmla="val 25000"/>
                  <a:gd name="adj3" fmla="val 40270"/>
                  <a:gd name="adj4" fmla="val 40970"/>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15" name="TextBox 14"/>
              <p:cNvSpPr txBox="1"/>
              <p:nvPr/>
            </p:nvSpPr>
            <p:spPr>
              <a:xfrm>
                <a:off x="1783418" y="2328734"/>
                <a:ext cx="461665" cy="678288"/>
              </a:xfrm>
              <a:prstGeom prst="rect">
                <a:avLst/>
              </a:prstGeom>
              <a:noFill/>
            </p:spPr>
            <p:txBody>
              <a:bodyPr vert="vert270" wrap="square" rtlCol="0">
                <a:spAutoFit/>
              </a:bodyPr>
              <a:lstStyle/>
              <a:p>
                <a:r>
                  <a:rPr lang="en-US" i="1" dirty="0">
                    <a:solidFill>
                      <a:prstClr val="black"/>
                    </a:solidFill>
                  </a:rPr>
                  <a:t>Gas</a:t>
                </a:r>
              </a:p>
            </p:txBody>
          </p:sp>
          <p:sp>
            <p:nvSpPr>
              <p:cNvPr id="22" name="Right Arrow 21"/>
              <p:cNvSpPr/>
              <p:nvPr/>
            </p:nvSpPr>
            <p:spPr>
              <a:xfrm>
                <a:off x="4345014" y="1810604"/>
                <a:ext cx="4556157"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3" name="TextBox 22"/>
              <p:cNvSpPr txBox="1"/>
              <p:nvPr/>
            </p:nvSpPr>
            <p:spPr>
              <a:xfrm>
                <a:off x="5712300" y="1869488"/>
                <a:ext cx="1230823" cy="369332"/>
              </a:xfrm>
              <a:prstGeom prst="rect">
                <a:avLst/>
              </a:prstGeom>
              <a:noFill/>
            </p:spPr>
            <p:txBody>
              <a:bodyPr wrap="square" rtlCol="0">
                <a:spAutoFit/>
              </a:bodyPr>
              <a:lstStyle/>
              <a:p>
                <a:r>
                  <a:rPr lang="en-US" i="1" dirty="0">
                    <a:solidFill>
                      <a:prstClr val="black"/>
                    </a:solidFill>
                  </a:rPr>
                  <a:t>Sales</a:t>
                </a:r>
              </a:p>
            </p:txBody>
          </p:sp>
          <p:sp>
            <p:nvSpPr>
              <p:cNvPr id="17" name="TextBox 16"/>
              <p:cNvSpPr txBox="1"/>
              <p:nvPr/>
            </p:nvSpPr>
            <p:spPr>
              <a:xfrm>
                <a:off x="3808362" y="4870560"/>
                <a:ext cx="762000" cy="369332"/>
              </a:xfrm>
              <a:prstGeom prst="rect">
                <a:avLst/>
              </a:prstGeom>
              <a:noFill/>
            </p:spPr>
            <p:txBody>
              <a:bodyPr wrap="square" rtlCol="0">
                <a:spAutoFit/>
              </a:bodyPr>
              <a:lstStyle/>
              <a:p>
                <a:r>
                  <a:rPr lang="en-US" dirty="0">
                    <a:solidFill>
                      <a:prstClr val="white"/>
                    </a:solidFill>
                  </a:rPr>
                  <a:t>Crude</a:t>
                </a:r>
              </a:p>
            </p:txBody>
          </p:sp>
          <p:sp>
            <p:nvSpPr>
              <p:cNvPr id="27" name="Can 26"/>
              <p:cNvSpPr/>
              <p:nvPr/>
            </p:nvSpPr>
            <p:spPr>
              <a:xfrm>
                <a:off x="6079696" y="4621001"/>
                <a:ext cx="1295400" cy="838200"/>
              </a:xfrm>
              <a:prstGeom prst="can">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Can 27"/>
              <p:cNvSpPr/>
              <p:nvPr/>
            </p:nvSpPr>
            <p:spPr>
              <a:xfrm>
                <a:off x="4717443" y="4621001"/>
                <a:ext cx="1295400" cy="838200"/>
              </a:xfrm>
              <a:prstGeom prst="can">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TextBox 28" descr="This is an image of the Lily OGS site.  Incoming product enters the site and passes through a separator.  Gas is sent to a compressor and then into the sales pipeline.  Crude oil is sent to two tanks and then into a crude pipeline offsite.  All flash, working and breathing emissions from the tanks are captured by a VRU and sent into the sales line.  " title="Lily OGS Site"/>
              <p:cNvSpPr txBox="1"/>
              <p:nvPr/>
            </p:nvSpPr>
            <p:spPr>
              <a:xfrm>
                <a:off x="4830825" y="4868984"/>
                <a:ext cx="1103834" cy="461665"/>
              </a:xfrm>
              <a:prstGeom prst="rect">
                <a:avLst/>
              </a:prstGeom>
              <a:noFill/>
            </p:spPr>
            <p:txBody>
              <a:bodyPr wrap="square" rtlCol="0">
                <a:spAutoFit/>
              </a:bodyPr>
              <a:lstStyle/>
              <a:p>
                <a:r>
                  <a:rPr lang="en-US" sz="2400" b="1" dirty="0">
                    <a:solidFill>
                      <a:prstClr val="white"/>
                    </a:solidFill>
                  </a:rPr>
                  <a:t>Tank 1</a:t>
                </a:r>
              </a:p>
            </p:txBody>
          </p:sp>
          <p:sp>
            <p:nvSpPr>
              <p:cNvPr id="30" name="TextBox 29"/>
              <p:cNvSpPr txBox="1"/>
              <p:nvPr/>
            </p:nvSpPr>
            <p:spPr>
              <a:xfrm>
                <a:off x="6276128" y="4874916"/>
                <a:ext cx="1207477" cy="461665"/>
              </a:xfrm>
              <a:prstGeom prst="rect">
                <a:avLst/>
              </a:prstGeom>
              <a:noFill/>
            </p:spPr>
            <p:txBody>
              <a:bodyPr wrap="square" rtlCol="0">
                <a:spAutoFit/>
              </a:bodyPr>
              <a:lstStyle/>
              <a:p>
                <a:r>
                  <a:rPr lang="en-US" sz="2400" b="1" dirty="0">
                    <a:solidFill>
                      <a:prstClr val="white"/>
                    </a:solidFill>
                  </a:rPr>
                  <a:t>Tank 2</a:t>
                </a:r>
              </a:p>
            </p:txBody>
          </p:sp>
          <p:sp>
            <p:nvSpPr>
              <p:cNvPr id="45" name="Cube 44"/>
              <p:cNvSpPr/>
              <p:nvPr/>
            </p:nvSpPr>
            <p:spPr>
              <a:xfrm>
                <a:off x="5524090" y="2982506"/>
                <a:ext cx="1203306" cy="1122516"/>
              </a:xfrm>
              <a:prstGeom prst="cub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p:nvSpPr>
            <p:spPr>
              <a:xfrm>
                <a:off x="5668543" y="3439688"/>
                <a:ext cx="914400" cy="461665"/>
              </a:xfrm>
              <a:prstGeom prst="rect">
                <a:avLst/>
              </a:prstGeom>
              <a:noFill/>
            </p:spPr>
            <p:txBody>
              <a:bodyPr wrap="square" rtlCol="0">
                <a:spAutoFit/>
              </a:bodyPr>
              <a:lstStyle/>
              <a:p>
                <a:r>
                  <a:rPr lang="en-US" sz="2400" b="1" dirty="0">
                    <a:solidFill>
                      <a:prstClr val="black"/>
                    </a:solidFill>
                  </a:rPr>
                  <a:t>VRU</a:t>
                </a:r>
              </a:p>
            </p:txBody>
          </p:sp>
          <p:sp>
            <p:nvSpPr>
              <p:cNvPr id="51" name="Explosion 1 50"/>
              <p:cNvSpPr/>
              <p:nvPr/>
            </p:nvSpPr>
            <p:spPr>
              <a:xfrm>
                <a:off x="8344244" y="2863026"/>
                <a:ext cx="228600" cy="695765"/>
              </a:xfrm>
              <a:prstGeom prst="irregularSeal1">
                <a:avLst/>
              </a:prstGeom>
              <a:gradFill flip="none" rotWithShape="1">
                <a:gsLst>
                  <a:gs pos="0">
                    <a:schemeClr val="accent2">
                      <a:lumMod val="50000"/>
                    </a:schemeClr>
                  </a:gs>
                  <a:gs pos="30000">
                    <a:schemeClr val="accent2">
                      <a:lumMod val="75000"/>
                    </a:schemeClr>
                  </a:gs>
                  <a:gs pos="64999">
                    <a:schemeClr val="accent3">
                      <a:lumMod val="60000"/>
                      <a:lumOff val="40000"/>
                    </a:schemeClr>
                  </a:gs>
                  <a:gs pos="89999">
                    <a:srgbClr val="FFFF00"/>
                  </a:gs>
                  <a:gs pos="100000">
                    <a:srgbClr val="FFFF00"/>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2" name="Trapezoid 51"/>
              <p:cNvSpPr/>
              <p:nvPr/>
            </p:nvSpPr>
            <p:spPr>
              <a:xfrm>
                <a:off x="8248822" y="3543494"/>
                <a:ext cx="419444" cy="1443325"/>
              </a:xfrm>
              <a:prstGeom prst="trapezoid">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3" name="TextBox 52"/>
              <p:cNvSpPr txBox="1"/>
              <p:nvPr/>
            </p:nvSpPr>
            <p:spPr>
              <a:xfrm rot="16200000">
                <a:off x="7908795" y="4052203"/>
                <a:ext cx="1057277" cy="461665"/>
              </a:xfrm>
              <a:prstGeom prst="rect">
                <a:avLst/>
              </a:prstGeom>
              <a:noFill/>
            </p:spPr>
            <p:txBody>
              <a:bodyPr wrap="square" rtlCol="0">
                <a:spAutoFit/>
              </a:bodyPr>
              <a:lstStyle/>
              <a:p>
                <a:r>
                  <a:rPr lang="en-US" sz="2400" b="1" dirty="0">
                    <a:solidFill>
                      <a:prstClr val="black"/>
                    </a:solidFill>
                  </a:rPr>
                  <a:t>Flare</a:t>
                </a:r>
              </a:p>
            </p:txBody>
          </p:sp>
          <p:sp>
            <p:nvSpPr>
              <p:cNvPr id="3" name="Left-Up Arrow 2"/>
              <p:cNvSpPr/>
              <p:nvPr/>
            </p:nvSpPr>
            <p:spPr>
              <a:xfrm rot="5400000">
                <a:off x="1402991" y="3246760"/>
                <a:ext cx="2361933" cy="2299684"/>
              </a:xfrm>
              <a:prstGeom prst="leftUpArrow">
                <a:avLst>
                  <a:gd name="adj1" fmla="val 50000"/>
                  <a:gd name="adj2" fmla="val 25000"/>
                  <a:gd name="adj3" fmla="val 25000"/>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extBox 12"/>
              <p:cNvSpPr txBox="1"/>
              <p:nvPr/>
            </p:nvSpPr>
            <p:spPr>
              <a:xfrm>
                <a:off x="1593065" y="4539499"/>
                <a:ext cx="1790700" cy="523220"/>
              </a:xfrm>
              <a:prstGeom prst="rect">
                <a:avLst/>
              </a:prstGeom>
              <a:noFill/>
            </p:spPr>
            <p:txBody>
              <a:bodyPr wrap="square" rtlCol="0">
                <a:spAutoFit/>
              </a:bodyPr>
              <a:lstStyle/>
              <a:p>
                <a:r>
                  <a:rPr lang="en-US" sz="2800" b="1" dirty="0">
                    <a:solidFill>
                      <a:prstClr val="black"/>
                    </a:solidFill>
                  </a:rPr>
                  <a:t> Separator</a:t>
                </a:r>
              </a:p>
            </p:txBody>
          </p:sp>
          <p:sp>
            <p:nvSpPr>
              <p:cNvPr id="5" name="Right Arrow 4"/>
              <p:cNvSpPr/>
              <p:nvPr/>
            </p:nvSpPr>
            <p:spPr>
              <a:xfrm rot="19156801">
                <a:off x="-87676" y="5882294"/>
                <a:ext cx="1752600" cy="53647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TextBox 5"/>
              <p:cNvSpPr txBox="1"/>
              <p:nvPr/>
            </p:nvSpPr>
            <p:spPr>
              <a:xfrm rot="19188091">
                <a:off x="-175662" y="5947705"/>
                <a:ext cx="2016976" cy="369332"/>
              </a:xfrm>
              <a:prstGeom prst="rect">
                <a:avLst/>
              </a:prstGeom>
              <a:noFill/>
            </p:spPr>
            <p:txBody>
              <a:bodyPr wrap="square" rtlCol="0">
                <a:spAutoFit/>
              </a:bodyPr>
              <a:lstStyle/>
              <a:p>
                <a:r>
                  <a:rPr lang="en-US" i="1" dirty="0">
                    <a:solidFill>
                      <a:prstClr val="white"/>
                    </a:solidFill>
                  </a:rPr>
                  <a:t>Incoming Product</a:t>
                </a:r>
              </a:p>
            </p:txBody>
          </p:sp>
          <p:sp>
            <p:nvSpPr>
              <p:cNvPr id="38" name="Bent Arrow 37"/>
              <p:cNvSpPr/>
              <p:nvPr/>
            </p:nvSpPr>
            <p:spPr>
              <a:xfrm rot="10800000" flipH="1">
                <a:off x="5290017" y="5503531"/>
                <a:ext cx="3611154" cy="995009"/>
              </a:xfrm>
              <a:prstGeom prst="ben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9" name="TextBox 38"/>
              <p:cNvSpPr txBox="1"/>
              <p:nvPr/>
            </p:nvSpPr>
            <p:spPr>
              <a:xfrm>
                <a:off x="6079696" y="6040292"/>
                <a:ext cx="1960685" cy="369332"/>
              </a:xfrm>
              <a:prstGeom prst="rect">
                <a:avLst/>
              </a:prstGeom>
              <a:noFill/>
            </p:spPr>
            <p:txBody>
              <a:bodyPr wrap="square" rtlCol="0">
                <a:spAutoFit/>
              </a:bodyPr>
              <a:lstStyle/>
              <a:p>
                <a:r>
                  <a:rPr lang="en-US" i="1" dirty="0">
                    <a:solidFill>
                      <a:prstClr val="white"/>
                    </a:solidFill>
                  </a:rPr>
                  <a:t>Crude Pipeline</a:t>
                </a:r>
              </a:p>
            </p:txBody>
          </p:sp>
          <p:sp>
            <p:nvSpPr>
              <p:cNvPr id="47" name="TextBox 46"/>
              <p:cNvSpPr txBox="1"/>
              <p:nvPr/>
            </p:nvSpPr>
            <p:spPr>
              <a:xfrm>
                <a:off x="5943632" y="2342262"/>
                <a:ext cx="461665" cy="678288"/>
              </a:xfrm>
              <a:prstGeom prst="rect">
                <a:avLst/>
              </a:prstGeom>
              <a:noFill/>
            </p:spPr>
            <p:txBody>
              <a:bodyPr vert="vert270" wrap="square" rtlCol="0">
                <a:spAutoFit/>
              </a:bodyPr>
              <a:lstStyle/>
              <a:p>
                <a:r>
                  <a:rPr lang="en-US" i="1" dirty="0">
                    <a:solidFill>
                      <a:prstClr val="black"/>
                    </a:solidFill>
                  </a:rPr>
                  <a:t>Gas</a:t>
                </a:r>
              </a:p>
            </p:txBody>
          </p:sp>
        </p:grpSp>
      </p:grpSp>
      <p:sp>
        <p:nvSpPr>
          <p:cNvPr id="33" name="Right Arrow 32" descr="This arrow shows the working, breathing and flash emissions from the crude tank being controlled by the VRU.  " title="Gas arrow"/>
          <p:cNvSpPr/>
          <p:nvPr/>
        </p:nvSpPr>
        <p:spPr>
          <a:xfrm rot="18428786">
            <a:off x="5302621" y="4173097"/>
            <a:ext cx="613613"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4" name="Right Arrow 33" descr="This arrow shows the working, breathing and flash emissions from the crude tank being controlled by the VRU.  " title="Gas Arrow"/>
          <p:cNvSpPr/>
          <p:nvPr/>
        </p:nvSpPr>
        <p:spPr>
          <a:xfrm rot="13558807">
            <a:off x="6345604" y="4169817"/>
            <a:ext cx="613613"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Vertical Scroll 35" descr="This is an image of a sign that says Close for Repairs" title="Closed for repairs"/>
          <p:cNvSpPr/>
          <p:nvPr/>
        </p:nvSpPr>
        <p:spPr>
          <a:xfrm>
            <a:off x="5986115" y="4208281"/>
            <a:ext cx="1482561" cy="1274756"/>
          </a:xfrm>
          <a:prstGeom prst="vertic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457200" algn="l"/>
              </a:tabLst>
            </a:pPr>
            <a:r>
              <a:rPr lang="en-US" b="1" i="1" dirty="0">
                <a:solidFill>
                  <a:srgbClr val="0070C0"/>
                </a:solidFill>
                <a:latin typeface="Georgia"/>
                <a:ea typeface="Calibri"/>
                <a:cs typeface="Times New Roman"/>
              </a:rPr>
              <a:t>Closed</a:t>
            </a:r>
          </a:p>
          <a:p>
            <a:pPr algn="ctr">
              <a:tabLst>
                <a:tab pos="457200" algn="l"/>
              </a:tabLst>
            </a:pPr>
            <a:r>
              <a:rPr lang="en-US" b="1" i="1" dirty="0">
                <a:solidFill>
                  <a:srgbClr val="0070C0"/>
                </a:solidFill>
                <a:latin typeface="Georgia"/>
                <a:ea typeface="Calibri"/>
                <a:cs typeface="Times New Roman"/>
              </a:rPr>
              <a:t>for</a:t>
            </a:r>
          </a:p>
          <a:p>
            <a:pPr algn="ctr">
              <a:tabLst>
                <a:tab pos="457200" algn="l"/>
              </a:tabLst>
            </a:pPr>
            <a:r>
              <a:rPr lang="en-US" b="1" i="1" dirty="0">
                <a:solidFill>
                  <a:srgbClr val="0070C0"/>
                </a:solidFill>
                <a:latin typeface="Georgia"/>
                <a:ea typeface="Calibri"/>
                <a:cs typeface="Times New Roman"/>
              </a:rPr>
              <a:t>Repairs</a:t>
            </a:r>
          </a:p>
        </p:txBody>
      </p:sp>
      <p:grpSp>
        <p:nvGrpSpPr>
          <p:cNvPr id="11" name="Group 10" descr="This arrow shows the degassing and cleaning emissions from the MSS being performed on Tank 2 being routed to the flare. " title="Degassing Arrow"/>
          <p:cNvGrpSpPr/>
          <p:nvPr/>
        </p:nvGrpSpPr>
        <p:grpSpPr>
          <a:xfrm>
            <a:off x="7290250" y="4786664"/>
            <a:ext cx="1164638" cy="480838"/>
            <a:chOff x="7290250" y="4786664"/>
            <a:chExt cx="1164638" cy="480838"/>
          </a:xfrm>
        </p:grpSpPr>
        <p:sp>
          <p:nvSpPr>
            <p:cNvPr id="42" name="Right Arrow 41"/>
            <p:cNvSpPr/>
            <p:nvPr/>
          </p:nvSpPr>
          <p:spPr>
            <a:xfrm rot="20486662">
              <a:off x="7329927" y="4786664"/>
              <a:ext cx="1124961" cy="453570"/>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4" name="TextBox 43"/>
            <p:cNvSpPr txBox="1"/>
            <p:nvPr/>
          </p:nvSpPr>
          <p:spPr>
            <a:xfrm rot="4162030">
              <a:off x="7630359" y="4465728"/>
              <a:ext cx="461665" cy="1141884"/>
            </a:xfrm>
            <a:prstGeom prst="rect">
              <a:avLst/>
            </a:prstGeom>
            <a:noFill/>
          </p:spPr>
          <p:txBody>
            <a:bodyPr vert="vert270" wrap="square" rtlCol="0">
              <a:spAutoFit/>
            </a:bodyPr>
            <a:lstStyle/>
            <a:p>
              <a:r>
                <a:rPr lang="en-US" i="1" dirty="0">
                  <a:solidFill>
                    <a:prstClr val="black"/>
                  </a:solidFill>
                </a:rPr>
                <a:t>Degassing</a:t>
              </a:r>
            </a:p>
          </p:txBody>
        </p:sp>
      </p:grpSp>
    </p:spTree>
    <p:extLst>
      <p:ext uri="{BB962C8B-B14F-4D97-AF65-F5344CB8AC3E}">
        <p14:creationId xmlns:p14="http://schemas.microsoft.com/office/powerpoint/2010/main" val="198924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4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Summary</a:t>
            </a:r>
            <a:endParaRPr lang="en-US" sz="4000" dirty="0"/>
          </a:p>
        </p:txBody>
      </p:sp>
      <p:grpSp>
        <p:nvGrpSpPr>
          <p:cNvPr id="10" name="Group 9" descr="This is an image of the Lily oil and gas site.  Incoming product enters the site and flows into a separator.  Gas is routed to a compressor and then into the sales line.  Crude oil is routed to two oil tanks.  Crude oil in the tanks is sent offsite via pipeline.  Working, breathing and flash emissions are captured by a VRU and sent into the sales line." title="Lily Site"/>
          <p:cNvGrpSpPr/>
          <p:nvPr/>
        </p:nvGrpSpPr>
        <p:grpSpPr>
          <a:xfrm>
            <a:off x="-175662" y="1461870"/>
            <a:ext cx="9076833" cy="5036670"/>
            <a:chOff x="-175662" y="1461870"/>
            <a:chExt cx="9076833" cy="5036670"/>
          </a:xfrm>
        </p:grpSpPr>
        <p:grpSp>
          <p:nvGrpSpPr>
            <p:cNvPr id="9" name="Group 8" descr="This is an image of the Lily oil and gas site.  Incoming product enters the site and flows into a separator.  Gas is routed to a compressor and then into the sales line.  Crude oil is routed to two oil tanks.  Crude oil in the tanks is sent offsite via pipeline.  Working, breathing and flash emissions are captured by a VRU and sent into the sales line." title="Lily Site"/>
            <p:cNvGrpSpPr/>
            <p:nvPr/>
          </p:nvGrpSpPr>
          <p:grpSpPr>
            <a:xfrm>
              <a:off x="-175662" y="1461870"/>
              <a:ext cx="9076833" cy="5036670"/>
              <a:chOff x="-175662" y="1461870"/>
              <a:chExt cx="9076833" cy="5036670"/>
            </a:xfrm>
          </p:grpSpPr>
          <p:sp>
            <p:nvSpPr>
              <p:cNvPr id="41" name="Right Arrow 40"/>
              <p:cNvSpPr/>
              <p:nvPr/>
            </p:nvSpPr>
            <p:spPr>
              <a:xfrm rot="16200000">
                <a:off x="5666420" y="2441093"/>
                <a:ext cx="1054674"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0" name="Up Arrow 39"/>
              <p:cNvSpPr/>
              <p:nvPr/>
            </p:nvSpPr>
            <p:spPr>
              <a:xfrm rot="10800000">
                <a:off x="6546529" y="5489192"/>
                <a:ext cx="438150" cy="869332"/>
              </a:xfrm>
              <a:prstGeom prst="upArrow">
                <a:avLst>
                  <a:gd name="adj1" fmla="val 50000"/>
                  <a:gd name="adj2" fmla="val 9866"/>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6" descr="This is an image of the Lily oil and gas site.  Incoming product enters the site and flows into a seperator.  Gas is routed to a compressor and then into the sales line.  Crude oil is routed to two oil tanks.  Crude oil in the tanks is sent offsite via pipeline.  Working, breathing and flash emissions are caputure by a VRU and sent into the sales line.  " title="Lily Site"/>
              <p:cNvGrpSpPr/>
              <p:nvPr/>
            </p:nvGrpSpPr>
            <p:grpSpPr>
              <a:xfrm>
                <a:off x="-175662" y="1461870"/>
                <a:ext cx="9076833" cy="5036670"/>
                <a:chOff x="-175662" y="1461870"/>
                <a:chExt cx="9076833" cy="5036670"/>
              </a:xfrm>
            </p:grpSpPr>
            <p:sp>
              <p:nvSpPr>
                <p:cNvPr id="14" name="Cube 13"/>
                <p:cNvSpPr/>
                <p:nvPr/>
              </p:nvSpPr>
              <p:spPr>
                <a:xfrm>
                  <a:off x="2702147" y="1461870"/>
                  <a:ext cx="1819810" cy="1066800"/>
                </a:xfrm>
                <a:prstGeom prst="cub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TextBox 17"/>
                <p:cNvSpPr txBox="1"/>
                <p:nvPr/>
              </p:nvSpPr>
              <p:spPr>
                <a:xfrm>
                  <a:off x="2658092" y="1825427"/>
                  <a:ext cx="1752891" cy="461665"/>
                </a:xfrm>
                <a:prstGeom prst="rect">
                  <a:avLst/>
                </a:prstGeom>
                <a:noFill/>
              </p:spPr>
              <p:txBody>
                <a:bodyPr wrap="square" rtlCol="0">
                  <a:spAutoFit/>
                </a:bodyPr>
                <a:lstStyle/>
                <a:p>
                  <a:r>
                    <a:rPr lang="en-US" sz="2400" b="1" dirty="0">
                      <a:solidFill>
                        <a:prstClr val="white"/>
                      </a:solidFill>
                    </a:rPr>
                    <a:t>Compressor</a:t>
                  </a:r>
                </a:p>
              </p:txBody>
            </p:sp>
            <p:sp>
              <p:nvSpPr>
                <p:cNvPr id="20" name="Up Arrow 19"/>
                <p:cNvSpPr/>
                <p:nvPr/>
              </p:nvSpPr>
              <p:spPr>
                <a:xfrm rot="5400000">
                  <a:off x="3789581" y="4375161"/>
                  <a:ext cx="438150" cy="132988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Bent Arrow 20"/>
                <p:cNvSpPr/>
                <p:nvPr/>
              </p:nvSpPr>
              <p:spPr>
                <a:xfrm>
                  <a:off x="1903901" y="1869488"/>
                  <a:ext cx="798246" cy="1889593"/>
                </a:xfrm>
                <a:prstGeom prst="bentArrow">
                  <a:avLst>
                    <a:gd name="adj1" fmla="val 25000"/>
                    <a:gd name="adj2" fmla="val 25000"/>
                    <a:gd name="adj3" fmla="val 40270"/>
                    <a:gd name="adj4" fmla="val 40970"/>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15" name="TextBox 14"/>
                <p:cNvSpPr txBox="1"/>
                <p:nvPr/>
              </p:nvSpPr>
              <p:spPr>
                <a:xfrm>
                  <a:off x="1783418" y="2328734"/>
                  <a:ext cx="461665" cy="678288"/>
                </a:xfrm>
                <a:prstGeom prst="rect">
                  <a:avLst/>
                </a:prstGeom>
                <a:noFill/>
              </p:spPr>
              <p:txBody>
                <a:bodyPr vert="vert270" wrap="square" rtlCol="0">
                  <a:spAutoFit/>
                </a:bodyPr>
                <a:lstStyle/>
                <a:p>
                  <a:r>
                    <a:rPr lang="en-US" i="1" dirty="0">
                      <a:solidFill>
                        <a:prstClr val="black"/>
                      </a:solidFill>
                    </a:rPr>
                    <a:t>Gas</a:t>
                  </a:r>
                </a:p>
              </p:txBody>
            </p:sp>
            <p:sp>
              <p:nvSpPr>
                <p:cNvPr id="22" name="Right Arrow 21"/>
                <p:cNvSpPr/>
                <p:nvPr/>
              </p:nvSpPr>
              <p:spPr>
                <a:xfrm>
                  <a:off x="4345014" y="1810604"/>
                  <a:ext cx="4556157"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3" name="TextBox 22"/>
                <p:cNvSpPr txBox="1"/>
                <p:nvPr/>
              </p:nvSpPr>
              <p:spPr>
                <a:xfrm>
                  <a:off x="5712300" y="1869488"/>
                  <a:ext cx="1230823" cy="369332"/>
                </a:xfrm>
                <a:prstGeom prst="rect">
                  <a:avLst/>
                </a:prstGeom>
                <a:noFill/>
              </p:spPr>
              <p:txBody>
                <a:bodyPr wrap="square" rtlCol="0">
                  <a:spAutoFit/>
                </a:bodyPr>
                <a:lstStyle/>
                <a:p>
                  <a:r>
                    <a:rPr lang="en-US" i="1" dirty="0">
                      <a:solidFill>
                        <a:prstClr val="black"/>
                      </a:solidFill>
                    </a:rPr>
                    <a:t>Sales</a:t>
                  </a:r>
                </a:p>
              </p:txBody>
            </p:sp>
            <p:sp>
              <p:nvSpPr>
                <p:cNvPr id="17" name="TextBox 16"/>
                <p:cNvSpPr txBox="1"/>
                <p:nvPr/>
              </p:nvSpPr>
              <p:spPr>
                <a:xfrm>
                  <a:off x="3808362" y="4870560"/>
                  <a:ext cx="762000" cy="369332"/>
                </a:xfrm>
                <a:prstGeom prst="rect">
                  <a:avLst/>
                </a:prstGeom>
                <a:noFill/>
              </p:spPr>
              <p:txBody>
                <a:bodyPr wrap="square" rtlCol="0">
                  <a:spAutoFit/>
                </a:bodyPr>
                <a:lstStyle/>
                <a:p>
                  <a:r>
                    <a:rPr lang="en-US" dirty="0">
                      <a:solidFill>
                        <a:prstClr val="white"/>
                      </a:solidFill>
                    </a:rPr>
                    <a:t>Crude</a:t>
                  </a:r>
                </a:p>
              </p:txBody>
            </p:sp>
            <p:sp>
              <p:nvSpPr>
                <p:cNvPr id="27" name="Can 26"/>
                <p:cNvSpPr/>
                <p:nvPr/>
              </p:nvSpPr>
              <p:spPr>
                <a:xfrm>
                  <a:off x="6079696" y="4621001"/>
                  <a:ext cx="1295400" cy="838200"/>
                </a:xfrm>
                <a:prstGeom prst="can">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Can 27"/>
                <p:cNvSpPr/>
                <p:nvPr/>
              </p:nvSpPr>
              <p:spPr>
                <a:xfrm>
                  <a:off x="4717443" y="4621001"/>
                  <a:ext cx="1295400" cy="838200"/>
                </a:xfrm>
                <a:prstGeom prst="can">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TextBox 28" descr="This is an image of the Lily OGS site.  Incoming product enters the site and passes through a separator.  Gas is sent to a compressor and then into the sales pipeline.  Crude oil is sent to two tanks and then into a crude pipeline offsite.  All flash, working and breathing emissions from the tanks are captured by a VRU and sent into the sales line.  " title="Lily OGS Site"/>
                <p:cNvSpPr txBox="1"/>
                <p:nvPr/>
              </p:nvSpPr>
              <p:spPr>
                <a:xfrm>
                  <a:off x="4830825" y="4868984"/>
                  <a:ext cx="1103834" cy="461665"/>
                </a:xfrm>
                <a:prstGeom prst="rect">
                  <a:avLst/>
                </a:prstGeom>
                <a:noFill/>
              </p:spPr>
              <p:txBody>
                <a:bodyPr wrap="square" rtlCol="0">
                  <a:spAutoFit/>
                </a:bodyPr>
                <a:lstStyle/>
                <a:p>
                  <a:r>
                    <a:rPr lang="en-US" sz="2400" b="1" dirty="0">
                      <a:solidFill>
                        <a:prstClr val="white"/>
                      </a:solidFill>
                    </a:rPr>
                    <a:t>Tank 1</a:t>
                  </a:r>
                </a:p>
              </p:txBody>
            </p:sp>
            <p:sp>
              <p:nvSpPr>
                <p:cNvPr id="30" name="TextBox 29"/>
                <p:cNvSpPr txBox="1"/>
                <p:nvPr/>
              </p:nvSpPr>
              <p:spPr>
                <a:xfrm>
                  <a:off x="6276128" y="4874916"/>
                  <a:ext cx="1207477" cy="461665"/>
                </a:xfrm>
                <a:prstGeom prst="rect">
                  <a:avLst/>
                </a:prstGeom>
                <a:noFill/>
              </p:spPr>
              <p:txBody>
                <a:bodyPr wrap="square" rtlCol="0">
                  <a:spAutoFit/>
                </a:bodyPr>
                <a:lstStyle/>
                <a:p>
                  <a:r>
                    <a:rPr lang="en-US" sz="2400" b="1" dirty="0">
                      <a:solidFill>
                        <a:prstClr val="white"/>
                      </a:solidFill>
                    </a:rPr>
                    <a:t>Tank 2</a:t>
                  </a:r>
                </a:p>
              </p:txBody>
            </p:sp>
            <p:sp>
              <p:nvSpPr>
                <p:cNvPr id="45" name="Cube 44"/>
                <p:cNvSpPr/>
                <p:nvPr/>
              </p:nvSpPr>
              <p:spPr>
                <a:xfrm>
                  <a:off x="5510242" y="3039810"/>
                  <a:ext cx="1217153" cy="1122516"/>
                </a:xfrm>
                <a:prstGeom prst="cub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p:nvSpPr>
              <p:spPr>
                <a:xfrm>
                  <a:off x="5652439" y="3441549"/>
                  <a:ext cx="914400" cy="461665"/>
                </a:xfrm>
                <a:prstGeom prst="rect">
                  <a:avLst/>
                </a:prstGeom>
                <a:noFill/>
              </p:spPr>
              <p:txBody>
                <a:bodyPr wrap="square" rtlCol="0">
                  <a:spAutoFit/>
                </a:bodyPr>
                <a:lstStyle/>
                <a:p>
                  <a:r>
                    <a:rPr lang="en-US" sz="2400" b="1" dirty="0">
                      <a:solidFill>
                        <a:prstClr val="black"/>
                      </a:solidFill>
                    </a:rPr>
                    <a:t>VRU</a:t>
                  </a:r>
                </a:p>
              </p:txBody>
            </p:sp>
            <p:sp>
              <p:nvSpPr>
                <p:cNvPr id="51" name="Explosion 1 50"/>
                <p:cNvSpPr/>
                <p:nvPr/>
              </p:nvSpPr>
              <p:spPr>
                <a:xfrm>
                  <a:off x="8344244" y="2863026"/>
                  <a:ext cx="228600" cy="695765"/>
                </a:xfrm>
                <a:prstGeom prst="irregularSeal1">
                  <a:avLst/>
                </a:prstGeom>
                <a:gradFill flip="none" rotWithShape="1">
                  <a:gsLst>
                    <a:gs pos="0">
                      <a:schemeClr val="accent2">
                        <a:lumMod val="50000"/>
                      </a:schemeClr>
                    </a:gs>
                    <a:gs pos="30000">
                      <a:schemeClr val="accent2">
                        <a:lumMod val="75000"/>
                      </a:schemeClr>
                    </a:gs>
                    <a:gs pos="64999">
                      <a:schemeClr val="accent3">
                        <a:lumMod val="60000"/>
                        <a:lumOff val="40000"/>
                      </a:schemeClr>
                    </a:gs>
                    <a:gs pos="89999">
                      <a:srgbClr val="FFFF00"/>
                    </a:gs>
                    <a:gs pos="100000">
                      <a:srgbClr val="FFFF00"/>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2" name="Trapezoid 51"/>
                <p:cNvSpPr/>
                <p:nvPr/>
              </p:nvSpPr>
              <p:spPr>
                <a:xfrm>
                  <a:off x="8248822" y="3543494"/>
                  <a:ext cx="419444" cy="1443325"/>
                </a:xfrm>
                <a:prstGeom prst="trapezoid">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3" name="TextBox 52"/>
                <p:cNvSpPr txBox="1"/>
                <p:nvPr/>
              </p:nvSpPr>
              <p:spPr>
                <a:xfrm rot="16200000">
                  <a:off x="7908795" y="4052203"/>
                  <a:ext cx="1057277" cy="461665"/>
                </a:xfrm>
                <a:prstGeom prst="rect">
                  <a:avLst/>
                </a:prstGeom>
                <a:noFill/>
              </p:spPr>
              <p:txBody>
                <a:bodyPr wrap="square" rtlCol="0">
                  <a:spAutoFit/>
                </a:bodyPr>
                <a:lstStyle/>
                <a:p>
                  <a:r>
                    <a:rPr lang="en-US" sz="2400" b="1" dirty="0">
                      <a:solidFill>
                        <a:prstClr val="black"/>
                      </a:solidFill>
                    </a:rPr>
                    <a:t>Flare</a:t>
                  </a:r>
                </a:p>
              </p:txBody>
            </p:sp>
            <p:sp>
              <p:nvSpPr>
                <p:cNvPr id="3" name="Left-Up Arrow 2"/>
                <p:cNvSpPr/>
                <p:nvPr/>
              </p:nvSpPr>
              <p:spPr>
                <a:xfrm rot="5400000">
                  <a:off x="1402991" y="3246760"/>
                  <a:ext cx="2361933" cy="2299684"/>
                </a:xfrm>
                <a:prstGeom prst="leftUpArrow">
                  <a:avLst>
                    <a:gd name="adj1" fmla="val 50000"/>
                    <a:gd name="adj2" fmla="val 25000"/>
                    <a:gd name="adj3" fmla="val 25000"/>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extBox 12"/>
                <p:cNvSpPr txBox="1"/>
                <p:nvPr/>
              </p:nvSpPr>
              <p:spPr>
                <a:xfrm>
                  <a:off x="1593065" y="4539499"/>
                  <a:ext cx="1790700" cy="523220"/>
                </a:xfrm>
                <a:prstGeom prst="rect">
                  <a:avLst/>
                </a:prstGeom>
                <a:noFill/>
              </p:spPr>
              <p:txBody>
                <a:bodyPr wrap="square" rtlCol="0">
                  <a:spAutoFit/>
                </a:bodyPr>
                <a:lstStyle/>
                <a:p>
                  <a:r>
                    <a:rPr lang="en-US" sz="2800" b="1" dirty="0">
                      <a:solidFill>
                        <a:prstClr val="black"/>
                      </a:solidFill>
                    </a:rPr>
                    <a:t> Separator</a:t>
                  </a:r>
                </a:p>
              </p:txBody>
            </p:sp>
            <p:sp>
              <p:nvSpPr>
                <p:cNvPr id="5" name="Right Arrow 4"/>
                <p:cNvSpPr/>
                <p:nvPr/>
              </p:nvSpPr>
              <p:spPr>
                <a:xfrm rot="19156801">
                  <a:off x="-87676" y="5882294"/>
                  <a:ext cx="1752600" cy="53647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TextBox 5"/>
                <p:cNvSpPr txBox="1"/>
                <p:nvPr/>
              </p:nvSpPr>
              <p:spPr>
                <a:xfrm rot="19188091">
                  <a:off x="-175662" y="5947705"/>
                  <a:ext cx="2016976" cy="369332"/>
                </a:xfrm>
                <a:prstGeom prst="rect">
                  <a:avLst/>
                </a:prstGeom>
                <a:noFill/>
              </p:spPr>
              <p:txBody>
                <a:bodyPr wrap="square" rtlCol="0">
                  <a:spAutoFit/>
                </a:bodyPr>
                <a:lstStyle/>
                <a:p>
                  <a:r>
                    <a:rPr lang="en-US" i="1" dirty="0">
                      <a:solidFill>
                        <a:prstClr val="white"/>
                      </a:solidFill>
                    </a:rPr>
                    <a:t>Incoming Product</a:t>
                  </a:r>
                </a:p>
              </p:txBody>
            </p:sp>
            <p:sp>
              <p:nvSpPr>
                <p:cNvPr id="38" name="Bent Arrow 37"/>
                <p:cNvSpPr/>
                <p:nvPr/>
              </p:nvSpPr>
              <p:spPr>
                <a:xfrm rot="10800000" flipH="1">
                  <a:off x="5290017" y="5503531"/>
                  <a:ext cx="3611154" cy="995009"/>
                </a:xfrm>
                <a:prstGeom prst="ben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9" name="TextBox 38"/>
                <p:cNvSpPr txBox="1"/>
                <p:nvPr/>
              </p:nvSpPr>
              <p:spPr>
                <a:xfrm>
                  <a:off x="6079696" y="6040292"/>
                  <a:ext cx="1960685" cy="369332"/>
                </a:xfrm>
                <a:prstGeom prst="rect">
                  <a:avLst/>
                </a:prstGeom>
                <a:noFill/>
              </p:spPr>
              <p:txBody>
                <a:bodyPr wrap="square" rtlCol="0">
                  <a:spAutoFit/>
                </a:bodyPr>
                <a:lstStyle/>
                <a:p>
                  <a:r>
                    <a:rPr lang="en-US" i="1" dirty="0">
                      <a:solidFill>
                        <a:prstClr val="white"/>
                      </a:solidFill>
                    </a:rPr>
                    <a:t>Crude Pipeline</a:t>
                  </a:r>
                </a:p>
              </p:txBody>
            </p:sp>
            <p:sp>
              <p:nvSpPr>
                <p:cNvPr id="47" name="TextBox 46"/>
                <p:cNvSpPr txBox="1"/>
                <p:nvPr/>
              </p:nvSpPr>
              <p:spPr>
                <a:xfrm>
                  <a:off x="5958877" y="2328733"/>
                  <a:ext cx="461665" cy="678288"/>
                </a:xfrm>
                <a:prstGeom prst="rect">
                  <a:avLst/>
                </a:prstGeom>
                <a:noFill/>
              </p:spPr>
              <p:txBody>
                <a:bodyPr vert="vert270" wrap="square" rtlCol="0">
                  <a:spAutoFit/>
                </a:bodyPr>
                <a:lstStyle/>
                <a:p>
                  <a:r>
                    <a:rPr lang="en-US" i="1" dirty="0">
                      <a:solidFill>
                        <a:prstClr val="black"/>
                      </a:solidFill>
                    </a:rPr>
                    <a:t>Gas</a:t>
                  </a:r>
                </a:p>
              </p:txBody>
            </p:sp>
          </p:grpSp>
        </p:grpSp>
        <p:sp>
          <p:nvSpPr>
            <p:cNvPr id="82" name="Right Arrow 81"/>
            <p:cNvSpPr/>
            <p:nvPr/>
          </p:nvSpPr>
          <p:spPr>
            <a:xfrm rot="18428786">
              <a:off x="5217050" y="4192825"/>
              <a:ext cx="613613"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3" name="Right Arrow 82"/>
            <p:cNvSpPr/>
            <p:nvPr/>
          </p:nvSpPr>
          <p:spPr>
            <a:xfrm rot="13558807">
              <a:off x="6260033" y="4189545"/>
              <a:ext cx="613613" cy="45357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4" name="&quot;No&quot; Symbol 3" descr="This shows the flow if new product into the facility has stopped." title="This is a no sign"/>
          <p:cNvSpPr/>
          <p:nvPr/>
        </p:nvSpPr>
        <p:spPr>
          <a:xfrm>
            <a:off x="69650" y="5616754"/>
            <a:ext cx="1364465" cy="1216408"/>
          </a:xfrm>
          <a:prstGeom prst="noSmoking">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Tree>
    <p:extLst>
      <p:ext uri="{BB962C8B-B14F-4D97-AF65-F5344CB8AC3E}">
        <p14:creationId xmlns:p14="http://schemas.microsoft.com/office/powerpoint/2010/main" val="138089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Autofit/>
          </a:bodyPr>
          <a:lstStyle/>
          <a:p>
            <a:r>
              <a:rPr lang="en-US" dirty="0" smtClean="0"/>
              <a:t>Calculation of Emissions from MSS Activities at Oil &amp; Gas Production Facilities </a:t>
            </a:r>
            <a:endParaRPr lang="en-US" dirty="0"/>
          </a:p>
        </p:txBody>
      </p:sp>
    </p:spTree>
    <p:extLst>
      <p:ext uri="{BB962C8B-B14F-4D97-AF65-F5344CB8AC3E}">
        <p14:creationId xmlns:p14="http://schemas.microsoft.com/office/powerpoint/2010/main" val="21907467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2400"/>
              </a:spcBef>
              <a:spcAft>
                <a:spcPts val="1800"/>
              </a:spcAft>
            </a:pPr>
            <a:r>
              <a:rPr lang="en-US" dirty="0" smtClean="0"/>
              <a:t>TCEQ is aware of two programs that can do MSS emissions calculations. </a:t>
            </a:r>
          </a:p>
          <a:p>
            <a:pPr lvl="1">
              <a:spcBef>
                <a:spcPts val="1200"/>
              </a:spcBef>
              <a:spcAft>
                <a:spcPts val="3000"/>
              </a:spcAft>
            </a:pPr>
            <a:r>
              <a:rPr lang="en-US" sz="3200" dirty="0" smtClean="0"/>
              <a:t>TCEQ Oil and Gas Emissions Calculations Spreadsheets </a:t>
            </a:r>
          </a:p>
          <a:p>
            <a:pPr lvl="1">
              <a:spcBef>
                <a:spcPts val="1200"/>
              </a:spcBef>
              <a:spcAft>
                <a:spcPts val="3000"/>
              </a:spcAft>
            </a:pPr>
            <a:r>
              <a:rPr lang="en-US" sz="3200" dirty="0" smtClean="0"/>
              <a:t>Tanks ESP</a:t>
            </a:r>
          </a:p>
          <a:p>
            <a:endParaRPr lang="en-US" dirty="0" smtClean="0"/>
          </a:p>
        </p:txBody>
      </p:sp>
      <p:sp>
        <p:nvSpPr>
          <p:cNvPr id="5" name="Title 2"/>
          <p:cNvSpPr>
            <a:spLocks noGrp="1"/>
          </p:cNvSpPr>
          <p:nvPr>
            <p:ph type="title"/>
          </p:nvPr>
        </p:nvSpPr>
        <p:spPr/>
        <p:txBody>
          <a:bodyPr>
            <a:normAutofit/>
          </a:bodyPr>
          <a:lstStyle/>
          <a:p>
            <a:r>
              <a:rPr lang="en-US" dirty="0" smtClean="0"/>
              <a:t>Calculation Programs</a:t>
            </a:r>
            <a:endParaRPr lang="en-US" dirty="0"/>
          </a:p>
        </p:txBody>
      </p:sp>
    </p:spTree>
    <p:extLst>
      <p:ext uri="{BB962C8B-B14F-4D97-AF65-F5344CB8AC3E}">
        <p14:creationId xmlns:p14="http://schemas.microsoft.com/office/powerpoint/2010/main" val="712211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(1) </a:t>
            </a:r>
            <a:r>
              <a:rPr lang="en-US" sz="3800" baseline="0" dirty="0" smtClean="0"/>
              <a:t>engine, compressor, turbine, and other combustion facilities maintenance; </a:t>
            </a:r>
          </a:p>
          <a:p>
            <a:r>
              <a:rPr lang="en-US" sz="3800" baseline="0" dirty="0" smtClean="0"/>
              <a:t>(2) repair, adjustment, calibration, lubrication, and cleaning of site process equipment; </a:t>
            </a:r>
          </a:p>
          <a:p>
            <a:r>
              <a:rPr lang="en-US" sz="3800" baseline="0" dirty="0" smtClean="0"/>
              <a:t>(3) replacement of piping components, pneumatic controllers, boiler refractories, wet and dry seals, meters, instruments, analyzers, screens, and filters; </a:t>
            </a:r>
          </a:p>
          <a:p>
            <a:r>
              <a:rPr lang="en-US" sz="3800" baseline="0" dirty="0" smtClean="0"/>
              <a:t>(4) turbine or engine component swaps; </a:t>
            </a:r>
          </a:p>
          <a:p>
            <a:r>
              <a:rPr lang="en-US" sz="3800" baseline="0" dirty="0" smtClean="0"/>
              <a:t>(5) piping used to bypass a facility during maintenance; </a:t>
            </a:r>
          </a:p>
          <a:p>
            <a:r>
              <a:rPr lang="en-US" sz="3800" baseline="0" dirty="0" smtClean="0"/>
              <a:t>(6) planned MSS activities with the same character and quantity of emissions as those listed in paragraphs(1-5) of this </a:t>
            </a:r>
            <a:r>
              <a:rPr lang="en-US" sz="4600" baseline="0" dirty="0" smtClean="0"/>
              <a:t>subsectio</a:t>
            </a:r>
            <a:r>
              <a:rPr lang="en-US" sz="4600" dirty="0" smtClean="0"/>
              <a:t>n; </a:t>
            </a:r>
            <a:endParaRPr lang="en-US" sz="4600" dirty="0"/>
          </a:p>
        </p:txBody>
      </p:sp>
      <p:sp>
        <p:nvSpPr>
          <p:cNvPr id="2" name="Title 1"/>
          <p:cNvSpPr>
            <a:spLocks noGrp="1"/>
          </p:cNvSpPr>
          <p:nvPr>
            <p:ph type="title"/>
          </p:nvPr>
        </p:nvSpPr>
        <p:spPr/>
        <p:txBody>
          <a:bodyPr>
            <a:normAutofit/>
          </a:bodyPr>
          <a:lstStyle/>
          <a:p>
            <a:pPr>
              <a:spcBef>
                <a:spcPts val="2400"/>
              </a:spcBef>
              <a:spcAft>
                <a:spcPts val="1800"/>
              </a:spcAft>
            </a:pPr>
            <a:r>
              <a:rPr lang="en-US" baseline="0" dirty="0" smtClean="0"/>
              <a:t>PBR 106.359</a:t>
            </a:r>
            <a:endParaRPr lang="en-US" baseline="0" dirty="0"/>
          </a:p>
        </p:txBody>
      </p:sp>
    </p:spTree>
    <p:extLst>
      <p:ext uri="{BB962C8B-B14F-4D97-AF65-F5344CB8AC3E}">
        <p14:creationId xmlns:p14="http://schemas.microsoft.com/office/powerpoint/2010/main" val="1608825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40000" lnSpcReduction="20000"/>
          </a:bodyPr>
          <a:lstStyle/>
          <a:p>
            <a:pPr>
              <a:lnSpc>
                <a:spcPct val="120000"/>
              </a:lnSpc>
              <a:spcBef>
                <a:spcPts val="1200"/>
              </a:spcBef>
              <a:spcAft>
                <a:spcPts val="3000"/>
              </a:spcAft>
            </a:pPr>
            <a:r>
              <a:rPr lang="en-US" sz="4100" dirty="0" smtClean="0"/>
              <a:t>Spreadsheet contains the default value of a total of 0.25 tons per year for all activities authorized by 106.359(b)(1)- 106.359(b)(6). </a:t>
            </a:r>
          </a:p>
          <a:p>
            <a:pPr>
              <a:lnSpc>
                <a:spcPct val="120000"/>
              </a:lnSpc>
              <a:spcBef>
                <a:spcPts val="1200"/>
              </a:spcBef>
              <a:spcAft>
                <a:spcPts val="3000"/>
              </a:spcAft>
            </a:pPr>
            <a:r>
              <a:rPr lang="en-US" sz="4100" dirty="0" smtClean="0"/>
              <a:t>No calculations necessary!</a:t>
            </a:r>
          </a:p>
          <a:p>
            <a:pPr>
              <a:lnSpc>
                <a:spcPct val="120000"/>
              </a:lnSpc>
              <a:spcBef>
                <a:spcPts val="1200"/>
              </a:spcBef>
              <a:spcAft>
                <a:spcPts val="3000"/>
              </a:spcAft>
            </a:pPr>
            <a:r>
              <a:rPr lang="en-US" sz="4100" dirty="0" smtClean="0"/>
              <a:t>The spreadsheet also allows more customized estimates of emissions for applicants choosing not to accept default values.</a:t>
            </a:r>
            <a:r>
              <a:rPr lang="en-US" dirty="0" smtClean="0"/>
              <a:t>							</a:t>
            </a:r>
          </a:p>
          <a:p>
            <a:pPr marL="0" indent="0">
              <a:buNone/>
            </a:pPr>
            <a:r>
              <a:rPr lang="en-US" dirty="0" smtClean="0"/>
              <a:t>									</a:t>
            </a:r>
          </a:p>
          <a:p>
            <a:endParaRPr lang="en-US" dirty="0"/>
          </a:p>
        </p:txBody>
      </p:sp>
      <p:sp>
        <p:nvSpPr>
          <p:cNvPr id="3" name="Title 2"/>
          <p:cNvSpPr>
            <a:spLocks noGrp="1"/>
          </p:cNvSpPr>
          <p:nvPr>
            <p:ph type="title"/>
          </p:nvPr>
        </p:nvSpPr>
        <p:spPr/>
        <p:txBody>
          <a:bodyPr>
            <a:noAutofit/>
          </a:bodyPr>
          <a:lstStyle/>
          <a:p>
            <a:pPr>
              <a:spcBef>
                <a:spcPts val="2400"/>
              </a:spcBef>
              <a:spcAft>
                <a:spcPts val="1800"/>
              </a:spcAft>
            </a:pPr>
            <a:r>
              <a:rPr lang="en-US" dirty="0" smtClean="0"/>
              <a:t>MSS Default Values for Miscellaneous Activities</a:t>
            </a:r>
            <a:endParaRPr lang="en-US" dirty="0"/>
          </a:p>
        </p:txBody>
      </p:sp>
    </p:spTree>
    <p:extLst>
      <p:ext uri="{BB962C8B-B14F-4D97-AF65-F5344CB8AC3E}">
        <p14:creationId xmlns:p14="http://schemas.microsoft.com/office/powerpoint/2010/main" val="164477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txBox="1">
            <a:spLocks/>
          </p:cNvSpPr>
          <p:nvPr/>
        </p:nvSpPr>
        <p:spPr>
          <a:xfrm>
            <a:off x="487680" y="1447800"/>
            <a:ext cx="7391400"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800"/>
              </a:spcBef>
            </a:pPr>
            <a:r>
              <a:rPr lang="en-US" dirty="0" smtClean="0">
                <a:cs typeface="Arial" pitchFamily="34" charset="0"/>
              </a:rPr>
              <a:t>The emissions in activities (b)(1)-(b)(6) may seem small, but they do add up over time. All default values are conservative. </a:t>
            </a:r>
          </a:p>
          <a:p>
            <a:pPr>
              <a:spcBef>
                <a:spcPts val="1800"/>
              </a:spcBef>
            </a:pPr>
            <a:r>
              <a:rPr lang="en-US" dirty="0" smtClean="0">
                <a:cs typeface="Arial" pitchFamily="34" charset="0"/>
              </a:rPr>
              <a:t>Ex</a:t>
            </a:r>
            <a:r>
              <a:rPr lang="en-US" dirty="0">
                <a:cs typeface="Arial" pitchFamily="34" charset="0"/>
              </a:rPr>
              <a:t>:  (b)(1) Engine Oil changes / Filter </a:t>
            </a:r>
            <a:r>
              <a:rPr lang="en-US" dirty="0" smtClean="0">
                <a:cs typeface="Arial" pitchFamily="34" charset="0"/>
              </a:rPr>
              <a:t>changes. 	</a:t>
            </a:r>
            <a:br>
              <a:rPr lang="en-US" dirty="0" smtClean="0">
                <a:cs typeface="Arial" pitchFamily="34" charset="0"/>
              </a:rPr>
            </a:br>
            <a:r>
              <a:rPr lang="en-US" dirty="0">
                <a:cs typeface="Arial" pitchFamily="34" charset="0"/>
              </a:rPr>
              <a:t>	-Number of activities per year </a:t>
            </a:r>
            <a:r>
              <a:rPr lang="en-US" dirty="0" smtClean="0">
                <a:cs typeface="Arial" pitchFamily="34" charset="0"/>
              </a:rPr>
              <a:t>is </a:t>
            </a:r>
            <a:r>
              <a:rPr lang="en-US" b="1" dirty="0" smtClean="0">
                <a:cs typeface="Arial" pitchFamily="34" charset="0"/>
              </a:rPr>
              <a:t>10</a:t>
            </a:r>
            <a:r>
              <a:rPr lang="en-US" dirty="0" smtClean="0">
                <a:cs typeface="Arial" pitchFamily="34" charset="0"/>
              </a:rPr>
              <a:t>	 (</a:t>
            </a:r>
            <a:r>
              <a:rPr lang="en-US" dirty="0">
                <a:cs typeface="Arial" pitchFamily="34" charset="0"/>
              </a:rPr>
              <a:t>Number of oil changes per </a:t>
            </a:r>
            <a:r>
              <a:rPr lang="en-US" dirty="0" smtClean="0">
                <a:cs typeface="Arial" pitchFamily="34" charset="0"/>
              </a:rPr>
              <a:t>engine 	  per </a:t>
            </a:r>
            <a:r>
              <a:rPr lang="en-US" dirty="0">
                <a:cs typeface="Arial" pitchFamily="34" charset="0"/>
              </a:rPr>
              <a:t>year)</a:t>
            </a:r>
            <a:r>
              <a:rPr lang="en-US" dirty="0" smtClean="0">
                <a:cs typeface="Arial" pitchFamily="34" charset="0"/>
              </a:rPr>
              <a:t>	</a:t>
            </a:r>
            <a:br>
              <a:rPr lang="en-US" dirty="0" smtClean="0">
                <a:cs typeface="Arial" pitchFamily="34" charset="0"/>
              </a:rPr>
            </a:br>
            <a:r>
              <a:rPr lang="en-US" dirty="0" smtClean="0">
                <a:cs typeface="Arial" pitchFamily="34" charset="0"/>
              </a:rPr>
              <a:t>	-Number of Engines is set at </a:t>
            </a:r>
            <a:r>
              <a:rPr lang="en-US" b="1" dirty="0" smtClean="0">
                <a:cs typeface="Arial" pitchFamily="34" charset="0"/>
              </a:rPr>
              <a:t>10</a:t>
            </a:r>
            <a:r>
              <a:rPr lang="en-US" dirty="0" smtClean="0">
                <a:cs typeface="Arial" pitchFamily="34" charset="0"/>
              </a:rPr>
              <a:t>	</a:t>
            </a:r>
            <a:br>
              <a:rPr lang="en-US" dirty="0" smtClean="0">
                <a:cs typeface="Arial" pitchFamily="34" charset="0"/>
              </a:rPr>
            </a:br>
            <a:r>
              <a:rPr lang="en-US" dirty="0" smtClean="0">
                <a:cs typeface="Arial" pitchFamily="34" charset="0"/>
              </a:rPr>
              <a:t>	-Allows for </a:t>
            </a:r>
            <a:r>
              <a:rPr lang="en-US" b="1" dirty="0" smtClean="0">
                <a:cs typeface="Arial" pitchFamily="34" charset="0"/>
              </a:rPr>
              <a:t>100</a:t>
            </a:r>
            <a:r>
              <a:rPr lang="en-US" dirty="0" smtClean="0">
                <a:cs typeface="Arial" pitchFamily="34" charset="0"/>
              </a:rPr>
              <a:t> oil changes per year	</a:t>
            </a:r>
          </a:p>
          <a:p>
            <a:pPr marL="109728" indent="0">
              <a:spcBef>
                <a:spcPts val="1800"/>
              </a:spcBef>
              <a:buFont typeface="Arial" pitchFamily="34" charset="0"/>
              <a:buNone/>
            </a:pPr>
            <a:r>
              <a:rPr lang="en-US" dirty="0" smtClean="0">
                <a:cs typeface="Arial" pitchFamily="34" charset="0"/>
              </a:rPr>
              <a:t>									</a:t>
            </a:r>
          </a:p>
          <a:p>
            <a:endParaRPr lang="en-US" dirty="0">
              <a:cs typeface="Arial" pitchFamily="34" charset="0"/>
            </a:endParaRPr>
          </a:p>
        </p:txBody>
      </p:sp>
      <p:sp>
        <p:nvSpPr>
          <p:cNvPr id="4" name="Title 3"/>
          <p:cNvSpPr>
            <a:spLocks noGrp="1"/>
          </p:cNvSpPr>
          <p:nvPr>
            <p:ph type="title"/>
          </p:nvPr>
        </p:nvSpPr>
        <p:spPr>
          <a:xfrm>
            <a:off x="990600" y="381000"/>
            <a:ext cx="7162800" cy="1143000"/>
          </a:xfrm>
        </p:spPr>
        <p:txBody>
          <a:bodyPr>
            <a:normAutofit fontScale="90000"/>
          </a:bodyPr>
          <a:lstStyle/>
          <a:p>
            <a:r>
              <a:rPr lang="en-US" sz="4900" dirty="0">
                <a:cs typeface="Arial" pitchFamily="34" charset="0"/>
              </a:rPr>
              <a:t>MSS Default Values for Miscellaneous Activities</a:t>
            </a:r>
            <a:r>
              <a:rPr lang="en-US" dirty="0">
                <a:cs typeface="Arial" pitchFamily="34" charset="0"/>
              </a:rPr>
              <a:t/>
            </a:r>
            <a:br>
              <a:rPr lang="en-US" dirty="0">
                <a:cs typeface="Arial" pitchFamily="34" charset="0"/>
              </a:rPr>
            </a:br>
            <a:endParaRPr lang="en-US" dirty="0"/>
          </a:p>
        </p:txBody>
      </p:sp>
    </p:spTree>
    <p:extLst>
      <p:ext uri="{BB962C8B-B14F-4D97-AF65-F5344CB8AC3E}">
        <p14:creationId xmlns:p14="http://schemas.microsoft.com/office/powerpoint/2010/main" val="18341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txBox="1">
            <a:spLocks/>
          </p:cNvSpPr>
          <p:nvPr/>
        </p:nvSpPr>
        <p:spPr>
          <a:xfrm>
            <a:off x="457200" y="1828800"/>
            <a:ext cx="7391400"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800"/>
              </a:spcBef>
            </a:pPr>
            <a:r>
              <a:rPr lang="en-US" dirty="0" smtClean="0">
                <a:cs typeface="Arial" pitchFamily="34" charset="0"/>
              </a:rPr>
              <a:t>Customization of the default spreadsheet is possible. </a:t>
            </a:r>
          </a:p>
          <a:p>
            <a:pPr>
              <a:spcBef>
                <a:spcPts val="1800"/>
              </a:spcBef>
            </a:pPr>
            <a:r>
              <a:rPr lang="en-US" dirty="0" smtClean="0">
                <a:cs typeface="Arial" pitchFamily="34" charset="0"/>
              </a:rPr>
              <a:t>Ex: A Glycol Dehydration and Amine unit are not present.   					-Emissions not used for these Units 	 can be used for other activities. 				</a:t>
            </a:r>
          </a:p>
          <a:p>
            <a:endParaRPr lang="en-US" dirty="0">
              <a:cs typeface="Arial" pitchFamily="34" charset="0"/>
            </a:endParaRPr>
          </a:p>
        </p:txBody>
      </p:sp>
      <p:sp>
        <p:nvSpPr>
          <p:cNvPr id="4" name="Title 3"/>
          <p:cNvSpPr>
            <a:spLocks noGrp="1"/>
          </p:cNvSpPr>
          <p:nvPr>
            <p:ph type="title"/>
          </p:nvPr>
        </p:nvSpPr>
        <p:spPr>
          <a:xfrm>
            <a:off x="457200" y="274638"/>
            <a:ext cx="8001000" cy="1143000"/>
          </a:xfrm>
        </p:spPr>
        <p:txBody>
          <a:bodyPr>
            <a:noAutofit/>
          </a:bodyPr>
          <a:lstStyle/>
          <a:p>
            <a:r>
              <a:rPr lang="en-US" dirty="0" smtClean="0">
                <a:cs typeface="Arial" pitchFamily="34" charset="0"/>
              </a:rPr>
              <a:t/>
            </a:r>
            <a:br>
              <a:rPr lang="en-US" dirty="0" smtClean="0">
                <a:cs typeface="Arial" pitchFamily="34" charset="0"/>
              </a:rPr>
            </a:br>
            <a:r>
              <a:rPr lang="en-US" dirty="0" smtClean="0">
                <a:cs typeface="Arial" pitchFamily="34" charset="0"/>
              </a:rPr>
              <a:t>MSS </a:t>
            </a:r>
            <a:r>
              <a:rPr lang="en-US" dirty="0">
                <a:cs typeface="Arial" pitchFamily="34" charset="0"/>
              </a:rPr>
              <a:t>Default Values for Miscellaneous Activities</a:t>
            </a:r>
            <a:br>
              <a:rPr lang="en-US" dirty="0">
                <a:cs typeface="Arial" pitchFamily="34" charset="0"/>
              </a:rPr>
            </a:b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21117514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txBox="1">
            <a:spLocks/>
          </p:cNvSpPr>
          <p:nvPr/>
        </p:nvSpPr>
        <p:spPr>
          <a:xfrm>
            <a:off x="457200" y="1828800"/>
            <a:ext cx="7391400"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800"/>
              </a:spcBef>
            </a:pPr>
            <a:r>
              <a:rPr lang="en-US" dirty="0" smtClean="0">
                <a:cs typeface="Arial" pitchFamily="34" charset="0"/>
              </a:rPr>
              <a:t>Best option? Use the default values.	</a:t>
            </a:r>
          </a:p>
          <a:p>
            <a:r>
              <a:rPr lang="en-US" dirty="0" smtClean="0">
                <a:cs typeface="Arial" pitchFamily="34" charset="0"/>
              </a:rPr>
              <a:t>It is as easy as selecting “Yes” at the top of the Spreadsheet page. </a:t>
            </a:r>
          </a:p>
          <a:p>
            <a:r>
              <a:rPr lang="en-US" dirty="0" smtClean="0">
                <a:cs typeface="Arial" pitchFamily="34" charset="0"/>
              </a:rPr>
              <a:t>Can help with record keeping </a:t>
            </a:r>
          </a:p>
          <a:p>
            <a:r>
              <a:rPr lang="en-US" dirty="0" smtClean="0">
                <a:cs typeface="Arial" pitchFamily="34" charset="0"/>
              </a:rPr>
              <a:t>Equations located at the bottom of the spreadsheet page. </a:t>
            </a:r>
          </a:p>
          <a:p>
            <a:endParaRPr lang="en-US" dirty="0">
              <a:cs typeface="Arial" pitchFamily="34" charset="0"/>
            </a:endParaRPr>
          </a:p>
        </p:txBody>
      </p:sp>
      <p:sp>
        <p:nvSpPr>
          <p:cNvPr id="4" name="Title 3"/>
          <p:cNvSpPr>
            <a:spLocks noGrp="1"/>
          </p:cNvSpPr>
          <p:nvPr>
            <p:ph type="title"/>
          </p:nvPr>
        </p:nvSpPr>
        <p:spPr/>
        <p:txBody>
          <a:bodyPr>
            <a:noAutofit/>
          </a:bodyPr>
          <a:lstStyle/>
          <a:p>
            <a:r>
              <a:rPr lang="en-US" dirty="0">
                <a:cs typeface="Arial" pitchFamily="34" charset="0"/>
              </a:rPr>
              <a:t>MSS Default Values for Miscellaneous Activities</a:t>
            </a:r>
          </a:p>
        </p:txBody>
      </p:sp>
      <p:sp>
        <p:nvSpPr>
          <p:cNvPr id="5" name="Content Placeholder 4"/>
          <p:cNvSpPr>
            <a:spLocks noGrp="1"/>
          </p:cNvSpPr>
          <p:nvPr>
            <p:ph idx="1"/>
          </p:nvPr>
        </p:nvSpPr>
        <p:spPr/>
        <p:txBody>
          <a:bodyPr/>
          <a:lstStyle/>
          <a:p>
            <a:endParaRPr lang="en-US" dirty="0"/>
          </a:p>
        </p:txBody>
      </p:sp>
      <p:sp>
        <p:nvSpPr>
          <p:cNvPr id="6" name="Rectangle 5"/>
          <p:cNvSpPr/>
          <p:nvPr/>
        </p:nvSpPr>
        <p:spPr>
          <a:xfrm>
            <a:off x="2266016" y="3244334"/>
            <a:ext cx="4611968" cy="369332"/>
          </a:xfrm>
          <a:prstGeom prst="rect">
            <a:avLst/>
          </a:prstGeom>
        </p:spPr>
        <p:txBody>
          <a:bodyPr wrap="none">
            <a:spAutoFit/>
          </a:bodyPr>
          <a:lstStyle/>
          <a:p>
            <a:r>
              <a:rPr lang="en-US" dirty="0">
                <a:cs typeface="Arial" pitchFamily="34" charset="0"/>
              </a:rPr>
              <a:t>MSS Default Values for Miscellaneous Activities</a:t>
            </a:r>
          </a:p>
        </p:txBody>
      </p:sp>
    </p:spTree>
    <p:extLst>
      <p:ext uri="{BB962C8B-B14F-4D97-AF65-F5344CB8AC3E}">
        <p14:creationId xmlns:p14="http://schemas.microsoft.com/office/powerpoint/2010/main" val="23520599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smtClean="0"/>
              <a:t>TCEQ Oil and Gas Emissions Calculations Spreadsheet</a:t>
            </a:r>
            <a:endParaRPr lang="en-US" dirty="0"/>
          </a:p>
        </p:txBody>
      </p:sp>
      <p:sp>
        <p:nvSpPr>
          <p:cNvPr id="2" name="Content Placeholder 1"/>
          <p:cNvSpPr>
            <a:spLocks noGrp="1"/>
          </p:cNvSpPr>
          <p:nvPr>
            <p:ph idx="1"/>
          </p:nvPr>
        </p:nvSpPr>
        <p:spPr/>
        <p:txBody>
          <a:bodyPr>
            <a:normAutofit fontScale="70000" lnSpcReduction="20000"/>
          </a:bodyPr>
          <a:lstStyle/>
          <a:p>
            <a:pPr>
              <a:spcBef>
                <a:spcPts val="1200"/>
              </a:spcBef>
              <a:spcAft>
                <a:spcPts val="3000"/>
              </a:spcAft>
            </a:pPr>
            <a:r>
              <a:rPr lang="en-US" dirty="0" smtClean="0"/>
              <a:t>Blowdowns</a:t>
            </a:r>
          </a:p>
          <a:p>
            <a:pPr>
              <a:spcBef>
                <a:spcPts val="1200"/>
              </a:spcBef>
              <a:spcAft>
                <a:spcPts val="3000"/>
              </a:spcAft>
            </a:pPr>
            <a:r>
              <a:rPr lang="en-US" dirty="0" smtClean="0"/>
              <a:t>MSS pigging</a:t>
            </a:r>
          </a:p>
          <a:p>
            <a:pPr>
              <a:spcBef>
                <a:spcPts val="1200"/>
              </a:spcBef>
              <a:spcAft>
                <a:spcPts val="3000"/>
              </a:spcAft>
            </a:pPr>
            <a:r>
              <a:rPr lang="en-US" dirty="0" smtClean="0"/>
              <a:t>MSS Floating Roof Tank Landing Losses</a:t>
            </a:r>
          </a:p>
          <a:p>
            <a:pPr>
              <a:spcBef>
                <a:spcPts val="1200"/>
              </a:spcBef>
              <a:spcAft>
                <a:spcPts val="3000"/>
              </a:spcAft>
            </a:pPr>
            <a:r>
              <a:rPr lang="en-US" dirty="0" smtClean="0"/>
              <a:t>MSS Tank Non Forced Ventilation Degassing</a:t>
            </a:r>
          </a:p>
          <a:p>
            <a:pPr>
              <a:spcBef>
                <a:spcPts val="1200"/>
              </a:spcBef>
              <a:spcAft>
                <a:spcPts val="3000"/>
              </a:spcAft>
            </a:pPr>
            <a:r>
              <a:rPr lang="en-US" dirty="0" smtClean="0"/>
              <a:t>MSS Tank Forced Ventilation Degassing </a:t>
            </a:r>
            <a:r>
              <a:rPr lang="en-US" dirty="0" smtClean="0">
                <a:hlinkClick r:id="rId3"/>
              </a:rPr>
              <a:t>http://www.tceq.texas.gov/assets/public/permitting/air/NewSourceReview/oilgas/spreadsheet-revisions.pdf</a:t>
            </a:r>
            <a:endParaRPr lang="en-US" dirty="0" smtClean="0"/>
          </a:p>
          <a:p>
            <a:pPr lvl="1"/>
            <a:endParaRPr lang="en-US" dirty="0" smtClean="0"/>
          </a:p>
          <a:p>
            <a:pPr lvl="1"/>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7400201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5" name="Content Placeholder 1"/>
              <p:cNvSpPr txBox="1">
                <a:spLocks/>
              </p:cNvSpPr>
              <p:nvPr/>
            </p:nvSpPr>
            <p:spPr>
              <a:xfrm>
                <a:off x="762000" y="1752600"/>
                <a:ext cx="7772400" cy="4297363"/>
              </a:xfrm>
              <a:prstGeom prst="rect">
                <a:avLst/>
              </a:prstGeom>
            </p:spPr>
            <p:txBody>
              <a:bodyPr>
                <a:normAutofit fontScale="9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spcBef>
                    <a:spcPts val="1800"/>
                  </a:spcBef>
                  <a:buClr>
                    <a:srgbClr val="2DA2BF"/>
                  </a:buClr>
                </a:pPr>
                <a:r>
                  <a:rPr lang="en-US" sz="2000" b="1" dirty="0" smtClean="0">
                    <a:solidFill>
                      <a:prstClr val="black"/>
                    </a:solidFill>
                    <a:latin typeface="+mj-lt"/>
                    <a:cs typeface="Arial" pitchFamily="34" charset="0"/>
                  </a:rPr>
                  <a:t>Blowdowns</a:t>
                </a:r>
                <a:r>
                  <a:rPr lang="en-US" sz="2000" b="1" dirty="0">
                    <a:solidFill>
                      <a:prstClr val="black"/>
                    </a:solidFill>
                    <a:latin typeface="+mj-lt"/>
                    <a:cs typeface="Arial" pitchFamily="34" charset="0"/>
                  </a:rPr>
                  <a:t> and MSS </a:t>
                </a:r>
                <a:r>
                  <a:rPr lang="en-US" sz="2000" b="1" dirty="0" smtClean="0">
                    <a:solidFill>
                      <a:prstClr val="black"/>
                    </a:solidFill>
                    <a:latin typeface="+mj-lt"/>
                    <a:cs typeface="Arial" pitchFamily="34" charset="0"/>
                  </a:rPr>
                  <a:t>Pigging and Piping Components: </a:t>
                </a:r>
                <a:r>
                  <a:rPr lang="en-US" sz="2000" dirty="0" smtClean="0">
                    <a:solidFill>
                      <a:prstClr val="black"/>
                    </a:solidFill>
                    <a:latin typeface="+mj-lt"/>
                    <a:cs typeface="Arial" pitchFamily="34" charset="0"/>
                  </a:rPr>
                  <a:t/>
                </a:r>
                <a:br>
                  <a:rPr lang="en-US" sz="2000" dirty="0" smtClean="0">
                    <a:solidFill>
                      <a:prstClr val="black"/>
                    </a:solidFill>
                    <a:latin typeface="+mj-lt"/>
                    <a:cs typeface="Arial" pitchFamily="34" charset="0"/>
                  </a:rPr>
                </a:br>
                <a:r>
                  <a:rPr lang="en-US" sz="2000" dirty="0" smtClean="0">
                    <a:solidFill>
                      <a:prstClr val="black"/>
                    </a:solidFill>
                    <a:latin typeface="+mj-lt"/>
                    <a:cs typeface="Arial" pitchFamily="34" charset="0"/>
                  </a:rPr>
                  <a:t>-Emission estimates based on Ideal Gas Law PV=nRT.</a:t>
                </a:r>
                <a:br>
                  <a:rPr lang="en-US" sz="2000" dirty="0" smtClean="0">
                    <a:solidFill>
                      <a:prstClr val="black"/>
                    </a:solidFill>
                    <a:latin typeface="+mj-lt"/>
                    <a:cs typeface="Arial" pitchFamily="34" charset="0"/>
                  </a:rPr>
                </a:br>
                <a:r>
                  <a:rPr lang="en-US" sz="2000" dirty="0" smtClean="0">
                    <a:solidFill>
                      <a:prstClr val="black"/>
                    </a:solidFill>
                    <a:latin typeface="+mj-lt"/>
                    <a:cs typeface="Arial" pitchFamily="34" charset="0"/>
                  </a:rPr>
                  <a:t>-</a:t>
                </a:r>
                <a:r>
                  <a:rPr lang="en-US" sz="2000" dirty="0" smtClean="0">
                    <a:solidFill>
                      <a:prstClr val="black"/>
                    </a:solidFill>
                    <a:latin typeface="+mj-lt"/>
                  </a:rPr>
                  <a:t>VOC </a:t>
                </a:r>
                <a:r>
                  <a:rPr lang="en-US" sz="2000" dirty="0">
                    <a:solidFill>
                      <a:prstClr val="black"/>
                    </a:solidFill>
                    <a:latin typeface="+mj-lt"/>
                  </a:rPr>
                  <a:t>result =  </a:t>
                </a:r>
                <a:r>
                  <a:rPr lang="en-US" sz="2000" dirty="0" smtClean="0">
                    <a:solidFill>
                      <a:prstClr val="black"/>
                    </a:solidFill>
                    <a:latin typeface="+mj-lt"/>
                  </a:rPr>
                  <a:t>((Pressure </a:t>
                </a:r>
                <a:r>
                  <a:rPr lang="en-US" sz="2000" dirty="0">
                    <a:solidFill>
                      <a:prstClr val="black"/>
                    </a:solidFill>
                    <a:latin typeface="+mj-lt"/>
                  </a:rPr>
                  <a:t>of Gas Inside the Unit Before Venting) * (Actual Volume of the Vented Unit)) / (Frequency of events)  * (Molecular Weight) * VOC wt</a:t>
                </a:r>
                <a:r>
                  <a:rPr lang="en-US" sz="2000" dirty="0" smtClean="0">
                    <a:solidFill>
                      <a:prstClr val="black"/>
                    </a:solidFill>
                    <a:latin typeface="+mj-lt"/>
                  </a:rPr>
                  <a:t>%</a:t>
                </a:r>
              </a:p>
              <a:p>
                <a:pPr>
                  <a:spcBef>
                    <a:spcPts val="1800"/>
                  </a:spcBef>
                  <a:buClr>
                    <a:srgbClr val="2DA2BF"/>
                  </a:buClr>
                </a:pPr>
                <a:r>
                  <a:rPr lang="en-US" sz="2000" b="1" dirty="0" smtClean="0">
                    <a:solidFill>
                      <a:prstClr val="black"/>
                    </a:solidFill>
                    <a:latin typeface="+mj-lt"/>
                    <a:cs typeface="Arial" pitchFamily="34" charset="0"/>
                  </a:rPr>
                  <a:t>Engine Oil change/Filter change</a:t>
                </a:r>
                <a:br>
                  <a:rPr lang="en-US" sz="2000" b="1" dirty="0" smtClean="0">
                    <a:solidFill>
                      <a:prstClr val="black"/>
                    </a:solidFill>
                    <a:latin typeface="+mj-lt"/>
                    <a:cs typeface="Arial" pitchFamily="34" charset="0"/>
                  </a:rPr>
                </a:br>
                <a:r>
                  <a:rPr lang="en-US" sz="2000" dirty="0" smtClean="0">
                    <a:solidFill>
                      <a:prstClr val="black"/>
                    </a:solidFill>
                    <a:latin typeface="+mj-lt"/>
                    <a:cs typeface="Arial" pitchFamily="34" charset="0"/>
                  </a:rPr>
                  <a:t>Two </a:t>
                </a:r>
                <a:r>
                  <a:rPr lang="en-US" sz="2000" dirty="0">
                    <a:solidFill>
                      <a:prstClr val="black"/>
                    </a:solidFill>
                    <a:latin typeface="+mj-lt"/>
                    <a:cs typeface="Arial" pitchFamily="34" charset="0"/>
                  </a:rPr>
                  <a:t>components to </a:t>
                </a:r>
                <a:r>
                  <a:rPr lang="en-US" sz="2000" dirty="0" smtClean="0">
                    <a:solidFill>
                      <a:prstClr val="black"/>
                    </a:solidFill>
                    <a:latin typeface="+mj-lt"/>
                    <a:cs typeface="Arial" pitchFamily="34" charset="0"/>
                  </a:rPr>
                  <a:t>Emissions:</a:t>
                </a:r>
                <a:br>
                  <a:rPr lang="en-US" sz="2000" dirty="0" smtClean="0">
                    <a:solidFill>
                      <a:prstClr val="black"/>
                    </a:solidFill>
                    <a:latin typeface="+mj-lt"/>
                    <a:cs typeface="Arial" pitchFamily="34" charset="0"/>
                  </a:rPr>
                </a:br>
                <a:r>
                  <a:rPr lang="en-US" sz="2000" dirty="0" smtClean="0">
                    <a:solidFill>
                      <a:prstClr val="black"/>
                    </a:solidFill>
                    <a:latin typeface="+mj-lt"/>
                    <a:cs typeface="Arial" pitchFamily="34" charset="0"/>
                  </a:rPr>
                  <a:t>-</a:t>
                </a:r>
                <a:r>
                  <a:rPr lang="en-US" sz="2000" dirty="0" smtClean="0">
                    <a:solidFill>
                      <a:prstClr val="black"/>
                    </a:solidFill>
                    <a:latin typeface="+mj-lt"/>
                  </a:rPr>
                  <a:t>Losses </a:t>
                </a:r>
                <a:r>
                  <a:rPr lang="en-US" sz="2000" dirty="0">
                    <a:solidFill>
                      <a:prstClr val="black"/>
                    </a:solidFill>
                    <a:latin typeface="+mj-lt"/>
                  </a:rPr>
                  <a:t>from emptying of oil into an open pan can be estimated using AP-42 Loading Equation: </a:t>
                </a:r>
                <a14:m>
                  <m:oMath xmlns:m="http://schemas.openxmlformats.org/officeDocument/2006/math">
                    <m:r>
                      <m:rPr>
                        <m:sty m:val="p"/>
                      </m:rPr>
                      <a:rPr lang="en-US" sz="2000">
                        <a:solidFill>
                          <a:prstClr val="black"/>
                        </a:solidFill>
                        <a:latin typeface="Cambria Math"/>
                      </a:rPr>
                      <m:t>L</m:t>
                    </m:r>
                    <m:r>
                      <m:rPr>
                        <m:sty m:val="p"/>
                      </m:rPr>
                      <a:rPr lang="en-US" sz="2000" baseline="-25000">
                        <a:solidFill>
                          <a:prstClr val="black"/>
                        </a:solidFill>
                        <a:latin typeface="Cambria Math"/>
                      </a:rPr>
                      <m:t>L</m:t>
                    </m:r>
                    <m:r>
                      <a:rPr lang="en-US" sz="2000" i="1">
                        <a:solidFill>
                          <a:prstClr val="black"/>
                        </a:solidFill>
                        <a:latin typeface="Cambria Math"/>
                      </a:rPr>
                      <m:t>=</m:t>
                    </m:r>
                    <m:r>
                      <a:rPr lang="en-US" sz="2000">
                        <a:solidFill>
                          <a:prstClr val="black"/>
                        </a:solidFill>
                        <a:latin typeface="Cambria Math"/>
                      </a:rPr>
                      <m:t>12.46 </m:t>
                    </m:r>
                    <m:f>
                      <m:fPr>
                        <m:ctrlPr>
                          <a:rPr lang="en-US" sz="2000" i="1">
                            <a:solidFill>
                              <a:prstClr val="black"/>
                            </a:solidFill>
                            <a:latin typeface="Cambria Math"/>
                          </a:rPr>
                        </m:ctrlPr>
                      </m:fPr>
                      <m:num>
                        <m:r>
                          <m:rPr>
                            <m:sty m:val="p"/>
                          </m:rPr>
                          <a:rPr lang="en-US" sz="2000">
                            <a:solidFill>
                              <a:prstClr val="black"/>
                            </a:solidFill>
                            <a:latin typeface="Cambria Math"/>
                          </a:rPr>
                          <m:t>SPM</m:t>
                        </m:r>
                      </m:num>
                      <m:den>
                        <m:r>
                          <m:rPr>
                            <m:sty m:val="p"/>
                          </m:rPr>
                          <a:rPr lang="en-US" sz="2000">
                            <a:solidFill>
                              <a:prstClr val="black"/>
                            </a:solidFill>
                            <a:latin typeface="Cambria Math"/>
                          </a:rPr>
                          <m:t>T</m:t>
                        </m:r>
                      </m:den>
                    </m:f>
                  </m:oMath>
                </a14:m>
                <a:r>
                  <a:rPr lang="en-US" sz="2000" dirty="0" smtClean="0">
                    <a:solidFill>
                      <a:prstClr val="black"/>
                    </a:solidFill>
                    <a:latin typeface="+mj-lt"/>
                    <a:cs typeface="Arial" pitchFamily="34" charset="0"/>
                  </a:rPr>
                  <a:t/>
                </a:r>
                <a:br>
                  <a:rPr lang="en-US" sz="2000" dirty="0" smtClean="0">
                    <a:solidFill>
                      <a:prstClr val="black"/>
                    </a:solidFill>
                    <a:latin typeface="+mj-lt"/>
                    <a:cs typeface="Arial" pitchFamily="34" charset="0"/>
                  </a:rPr>
                </a:br>
                <a:r>
                  <a:rPr lang="en-US" sz="2000" dirty="0" smtClean="0">
                    <a:solidFill>
                      <a:prstClr val="black"/>
                    </a:solidFill>
                    <a:latin typeface="+mj-lt"/>
                    <a:cs typeface="Arial" pitchFamily="34" charset="0"/>
                  </a:rPr>
                  <a:t>-Evaporation </a:t>
                </a:r>
                <a:r>
                  <a:rPr lang="en-US" sz="2000" dirty="0">
                    <a:solidFill>
                      <a:prstClr val="black"/>
                    </a:solidFill>
                    <a:latin typeface="+mj-lt"/>
                    <a:cs typeface="Arial" pitchFamily="34" charset="0"/>
                  </a:rPr>
                  <a:t>Losses from open pan</a:t>
                </a:r>
                <a:r>
                  <a:rPr lang="en-US" sz="2000" dirty="0" smtClean="0">
                    <a:solidFill>
                      <a:prstClr val="black"/>
                    </a:solidFill>
                    <a:latin typeface="+mj-lt"/>
                    <a:cs typeface="Arial" pitchFamily="34" charset="0"/>
                  </a:rPr>
                  <a:t>:</a:t>
                </a:r>
                <a14:m>
                  <m:oMath xmlns:m="http://schemas.openxmlformats.org/officeDocument/2006/math">
                    <m:r>
                      <a:rPr lang="en-US" sz="2000" b="0" i="0" smtClean="0">
                        <a:solidFill>
                          <a:prstClr val="black"/>
                        </a:solidFill>
                        <a:latin typeface="Cambria Math"/>
                      </a:rPr>
                      <m:t> </m:t>
                    </m:r>
                    <m:sSubSup>
                      <m:sSubSupPr>
                        <m:ctrlPr>
                          <a:rPr lang="en-US" sz="2000" i="1">
                            <a:solidFill>
                              <a:prstClr val="black"/>
                            </a:solidFill>
                            <a:latin typeface="Cambria Math"/>
                          </a:rPr>
                        </m:ctrlPr>
                      </m:sSubSupPr>
                      <m:e>
                        <m:r>
                          <a:rPr lang="en-US" sz="2000" i="1">
                            <a:solidFill>
                              <a:prstClr val="black"/>
                            </a:solidFill>
                            <a:latin typeface="Cambria Math"/>
                          </a:rPr>
                          <m:t>𝐿</m:t>
                        </m:r>
                      </m:e>
                      <m:sub>
                        <m:r>
                          <a:rPr lang="en-US" sz="2000" i="1">
                            <a:solidFill>
                              <a:prstClr val="black"/>
                            </a:solidFill>
                            <a:latin typeface="Cambria Math"/>
                          </a:rPr>
                          <m:t>𝐸</m:t>
                        </m:r>
                        <m:r>
                          <a:rPr lang="en-US" sz="2000" i="1">
                            <a:solidFill>
                              <a:prstClr val="black"/>
                            </a:solidFill>
                            <a:latin typeface="Cambria Math"/>
                          </a:rPr>
                          <m:t> </m:t>
                        </m:r>
                      </m:sub>
                      <m:sup/>
                    </m:sSubSup>
                    <m:r>
                      <a:rPr lang="en-US" sz="2000" i="1">
                        <a:solidFill>
                          <a:prstClr val="black"/>
                        </a:solidFill>
                        <a:latin typeface="Cambria Math"/>
                      </a:rPr>
                      <m:t>=4.14 ∗</m:t>
                    </m:r>
                    <m:sSup>
                      <m:sSupPr>
                        <m:ctrlPr>
                          <a:rPr lang="en-US" sz="2000" i="1">
                            <a:solidFill>
                              <a:prstClr val="black"/>
                            </a:solidFill>
                            <a:latin typeface="Cambria Math"/>
                          </a:rPr>
                        </m:ctrlPr>
                      </m:sSupPr>
                      <m:e>
                        <m:r>
                          <a:rPr lang="en-US" sz="2000" i="1">
                            <a:solidFill>
                              <a:prstClr val="black"/>
                            </a:solidFill>
                            <a:latin typeface="Cambria Math"/>
                          </a:rPr>
                          <m:t>10</m:t>
                        </m:r>
                      </m:e>
                      <m:sup>
                        <m:r>
                          <a:rPr lang="en-US" sz="2000" i="1">
                            <a:solidFill>
                              <a:prstClr val="black"/>
                            </a:solidFill>
                            <a:latin typeface="Cambria Math"/>
                          </a:rPr>
                          <m:t>−5</m:t>
                        </m:r>
                      </m:sup>
                    </m:sSup>
                    <m:sSubSup>
                      <m:sSubSupPr>
                        <m:ctrlPr>
                          <a:rPr lang="en-US" sz="2000" i="1">
                            <a:solidFill>
                              <a:prstClr val="black"/>
                            </a:solidFill>
                            <a:latin typeface="Cambria Math"/>
                          </a:rPr>
                        </m:ctrlPr>
                      </m:sSubSupPr>
                      <m:e>
                        <m:r>
                          <a:rPr lang="en-US" sz="2000" i="1">
                            <a:solidFill>
                              <a:prstClr val="black"/>
                            </a:solidFill>
                            <a:latin typeface="Cambria Math"/>
                          </a:rPr>
                          <m:t>𝑈</m:t>
                        </m:r>
                        <m:r>
                          <a:rPr lang="en-US" sz="2000" i="1" baseline="-25000">
                            <a:solidFill>
                              <a:prstClr val="black"/>
                            </a:solidFill>
                            <a:latin typeface="Cambria Math"/>
                          </a:rPr>
                          <m:t>𝑆</m:t>
                        </m:r>
                      </m:e>
                      <m:sub/>
                      <m:sup>
                        <m:r>
                          <a:rPr lang="en-US" sz="2000" i="1">
                            <a:solidFill>
                              <a:prstClr val="black"/>
                            </a:solidFill>
                            <a:latin typeface="Cambria Math"/>
                          </a:rPr>
                          <m:t>0.78</m:t>
                        </m:r>
                      </m:sup>
                    </m:sSubSup>
                    <m:r>
                      <m:rPr>
                        <m:sty m:val="p"/>
                      </m:rPr>
                      <a:rPr lang="en-US" sz="2000">
                        <a:solidFill>
                          <a:prstClr val="black"/>
                        </a:solidFill>
                        <a:latin typeface="Cambria Math"/>
                      </a:rPr>
                      <m:t>P</m:t>
                    </m:r>
                    <m:r>
                      <m:rPr>
                        <m:sty m:val="p"/>
                      </m:rPr>
                      <a:rPr lang="en-US" sz="2000" baseline="-25000">
                        <a:solidFill>
                          <a:prstClr val="black"/>
                        </a:solidFill>
                        <a:latin typeface="Cambria Math"/>
                      </a:rPr>
                      <m:t>V</m:t>
                    </m:r>
                    <m:r>
                      <a:rPr lang="en-US" sz="2000" baseline="-25000">
                        <a:solidFill>
                          <a:prstClr val="black"/>
                        </a:solidFill>
                        <a:latin typeface="Cambria Math"/>
                      </a:rPr>
                      <m:t>   </m:t>
                    </m:r>
                  </m:oMath>
                </a14:m>
                <a:r>
                  <a:rPr lang="en-US" sz="2000" dirty="0">
                    <a:solidFill>
                      <a:prstClr val="black"/>
                    </a:solidFill>
                    <a:latin typeface="+mj-lt"/>
                  </a:rPr>
                  <a:t>M</a:t>
                </a:r>
                <a:r>
                  <a:rPr lang="en-US" sz="2000" baseline="-25000" dirty="0">
                    <a:solidFill>
                      <a:prstClr val="black"/>
                    </a:solidFill>
                    <a:latin typeface="+mj-lt"/>
                  </a:rPr>
                  <a:t>W</a:t>
                </a:r>
                <a:r>
                  <a:rPr lang="en-US" sz="2000" baseline="30000" dirty="0">
                    <a:solidFill>
                      <a:prstClr val="black"/>
                    </a:solidFill>
                    <a:latin typeface="+mj-lt"/>
                  </a:rPr>
                  <a:t>0.67</a:t>
                </a:r>
                <a:r>
                  <a:rPr lang="en-US" sz="2000" dirty="0">
                    <a:solidFill>
                      <a:prstClr val="black"/>
                    </a:solidFill>
                    <a:latin typeface="+mj-lt"/>
                  </a:rPr>
                  <a:t> A</a:t>
                </a:r>
                <a:r>
                  <a:rPr lang="en-US" sz="2000" baseline="-25000" dirty="0">
                    <a:solidFill>
                      <a:prstClr val="black"/>
                    </a:solidFill>
                    <a:latin typeface="+mj-lt"/>
                  </a:rPr>
                  <a:t>p</a:t>
                </a:r>
                <a:r>
                  <a:rPr lang="en-US" sz="2000" baseline="30000" dirty="0">
                    <a:solidFill>
                      <a:prstClr val="black"/>
                    </a:solidFill>
                    <a:latin typeface="+mj-lt"/>
                  </a:rPr>
                  <a:t>0.94 </a:t>
                </a:r>
                <a:r>
                  <a:rPr lang="en-US" sz="2000" dirty="0" smtClean="0">
                    <a:solidFill>
                      <a:prstClr val="black"/>
                    </a:solidFill>
                    <a:latin typeface="+mj-lt"/>
                  </a:rPr>
                  <a:t>t</a:t>
                </a:r>
              </a:p>
              <a:p>
                <a:pPr>
                  <a:lnSpc>
                    <a:spcPct val="110000"/>
                  </a:lnSpc>
                  <a:spcBef>
                    <a:spcPts val="1800"/>
                  </a:spcBef>
                  <a:defRPr/>
                </a:pPr>
                <a:r>
                  <a:rPr lang="en-US" sz="2000" b="1" dirty="0">
                    <a:latin typeface="+mj-lt"/>
                    <a:cs typeface="Arial" pitchFamily="34" charset="0"/>
                  </a:rPr>
                  <a:t>Changing Solution in Glycol Dehydration Units and Amine </a:t>
                </a:r>
                <a:r>
                  <a:rPr lang="en-US" sz="2000" b="1" dirty="0" smtClean="0">
                    <a:latin typeface="+mj-lt"/>
                    <a:cs typeface="Arial" pitchFamily="34" charset="0"/>
                  </a:rPr>
                  <a:t>Units</a:t>
                </a:r>
                <a:br>
                  <a:rPr lang="en-US" sz="2000" b="1" dirty="0" smtClean="0">
                    <a:latin typeface="+mj-lt"/>
                    <a:cs typeface="Arial" pitchFamily="34" charset="0"/>
                  </a:rPr>
                </a:br>
                <a:r>
                  <a:rPr lang="en-US" sz="2000" dirty="0" smtClean="0">
                    <a:latin typeface="+mj-lt"/>
                    <a:cs typeface="Arial" pitchFamily="34" charset="0"/>
                  </a:rPr>
                  <a:t>-AP-42 </a:t>
                </a:r>
                <a:r>
                  <a:rPr lang="en-US" sz="2000" dirty="0">
                    <a:latin typeface="+mj-lt"/>
                    <a:cs typeface="Arial" pitchFamily="34" charset="0"/>
                  </a:rPr>
                  <a:t>Loading Equation:</a:t>
                </a:r>
                <a14:m>
                  <m:oMath xmlns:m="http://schemas.openxmlformats.org/officeDocument/2006/math">
                    <m:r>
                      <m:rPr>
                        <m:sty m:val="p"/>
                      </m:rPr>
                      <a:rPr lang="en-US" sz="2000">
                        <a:latin typeface="Cambria Math"/>
                      </a:rPr>
                      <m:t>L</m:t>
                    </m:r>
                    <m:r>
                      <m:rPr>
                        <m:sty m:val="p"/>
                      </m:rPr>
                      <a:rPr lang="en-US" sz="2000" baseline="-25000">
                        <a:latin typeface="Cambria Math"/>
                      </a:rPr>
                      <m:t>L</m:t>
                    </m:r>
                    <m:r>
                      <a:rPr lang="en-US" sz="2000" i="1">
                        <a:latin typeface="Cambria Math"/>
                      </a:rPr>
                      <m:t>=</m:t>
                    </m:r>
                    <m:r>
                      <a:rPr lang="en-US" sz="2000">
                        <a:latin typeface="Cambria Math"/>
                      </a:rPr>
                      <m:t>12.46 </m:t>
                    </m:r>
                    <m:f>
                      <m:fPr>
                        <m:ctrlPr>
                          <a:rPr lang="en-US" sz="2000" i="1">
                            <a:latin typeface="Cambria Math"/>
                          </a:rPr>
                        </m:ctrlPr>
                      </m:fPr>
                      <m:num>
                        <m:r>
                          <m:rPr>
                            <m:sty m:val="p"/>
                          </m:rPr>
                          <a:rPr lang="en-US" sz="2000">
                            <a:latin typeface="Cambria Math"/>
                          </a:rPr>
                          <m:t>SPM</m:t>
                        </m:r>
                      </m:num>
                      <m:den>
                        <m:r>
                          <m:rPr>
                            <m:sty m:val="p"/>
                          </m:rPr>
                          <a:rPr lang="en-US" sz="2000">
                            <a:latin typeface="Cambria Math"/>
                          </a:rPr>
                          <m:t>T</m:t>
                        </m:r>
                      </m:den>
                    </m:f>
                  </m:oMath>
                </a14:m>
                <a:r>
                  <a:rPr lang="en-US" sz="2000" dirty="0" smtClean="0">
                    <a:latin typeface="+mj-lt"/>
                  </a:rPr>
                  <a:t/>
                </a:r>
                <a:br>
                  <a:rPr lang="en-US" sz="2000" dirty="0" smtClean="0">
                    <a:latin typeface="+mj-lt"/>
                  </a:rPr>
                </a:br>
                <a:r>
                  <a:rPr lang="en-US" sz="2000" dirty="0" smtClean="0">
                    <a:latin typeface="+mj-lt"/>
                  </a:rPr>
                  <a:t>-</a:t>
                </a:r>
                <a:r>
                  <a:rPr lang="en-US" sz="2000" dirty="0" smtClean="0">
                    <a:latin typeface="+mj-lt"/>
                    <a:cs typeface="Arial" pitchFamily="34" charset="0"/>
                  </a:rPr>
                  <a:t>AP-42 </a:t>
                </a:r>
                <a:r>
                  <a:rPr lang="en-US" sz="2000" dirty="0">
                    <a:latin typeface="+mj-lt"/>
                    <a:cs typeface="Arial" pitchFamily="34" charset="0"/>
                  </a:rPr>
                  <a:t>Clingage Loss Equation: </a:t>
                </a:r>
                <a14:m>
                  <m:oMath xmlns:m="http://schemas.openxmlformats.org/officeDocument/2006/math">
                    <m:r>
                      <m:rPr>
                        <m:nor/>
                      </m:rPr>
                      <a:rPr lang="en-US" sz="2000">
                        <a:latin typeface="+mj-lt"/>
                      </a:rPr>
                      <m:t>L</m:t>
                    </m:r>
                    <m:r>
                      <m:rPr>
                        <m:nor/>
                      </m:rPr>
                      <a:rPr lang="en-US" sz="2000" baseline="-25000">
                        <a:latin typeface="+mj-lt"/>
                      </a:rPr>
                      <m:t>SL</m:t>
                    </m:r>
                    <m:r>
                      <m:rPr>
                        <m:nor/>
                      </m:rPr>
                      <a:rPr lang="en-US" sz="2000" baseline="-25000">
                        <a:latin typeface="+mj-lt"/>
                      </a:rPr>
                      <m:t> </m:t>
                    </m:r>
                    <m:r>
                      <m:rPr>
                        <m:nor/>
                      </m:rPr>
                      <a:rPr lang="en-US" sz="2000" baseline="-25000">
                        <a:latin typeface="+mj-lt"/>
                      </a:rPr>
                      <m:t>max</m:t>
                    </m:r>
                    <m:r>
                      <m:rPr>
                        <m:nor/>
                      </m:rPr>
                      <a:rPr lang="en-US" sz="2000" baseline="-25000">
                        <a:latin typeface="+mj-lt"/>
                      </a:rPr>
                      <m:t> = 0.60 (</m:t>
                    </m:r>
                    <m:r>
                      <m:rPr>
                        <m:nor/>
                      </m:rPr>
                      <a:rPr lang="en-US" sz="2000">
                        <a:latin typeface="+mj-lt"/>
                      </a:rPr>
                      <m:t>PVv</m:t>
                    </m:r>
                    <m:r>
                      <m:rPr>
                        <m:nor/>
                      </m:rPr>
                      <a:rPr lang="en-US" sz="2000">
                        <a:latin typeface="+mj-lt"/>
                      </a:rPr>
                      <m:t> / </m:t>
                    </m:r>
                    <m:r>
                      <m:rPr>
                        <m:nor/>
                      </m:rPr>
                      <a:rPr lang="en-US" sz="2000">
                        <a:latin typeface="+mj-lt"/>
                      </a:rPr>
                      <m:t>RT</m:t>
                    </m:r>
                    <m:r>
                      <m:rPr>
                        <m:nor/>
                      </m:rPr>
                      <a:rPr lang="en-US" sz="2000">
                        <a:latin typeface="+mj-lt"/>
                      </a:rPr>
                      <m:t>) </m:t>
                    </m:r>
                    <m:r>
                      <m:rPr>
                        <m:nor/>
                      </m:rPr>
                      <a:rPr lang="en-US" sz="2000">
                        <a:latin typeface="+mj-lt"/>
                      </a:rPr>
                      <m:t>Mv</m:t>
                    </m:r>
                  </m:oMath>
                </a14:m>
                <a:endParaRPr lang="en-US" sz="2000" dirty="0">
                  <a:latin typeface="+mj-lt"/>
                </a:endParaRPr>
              </a:p>
              <a:p>
                <a:pPr>
                  <a:spcBef>
                    <a:spcPts val="1800"/>
                  </a:spcBef>
                  <a:buClr>
                    <a:srgbClr val="2DA2BF"/>
                  </a:buClr>
                </a:pPr>
                <a:endParaRPr lang="en-US" sz="1500" dirty="0" smtClean="0">
                  <a:solidFill>
                    <a:prstClr val="black"/>
                  </a:solidFill>
                  <a:latin typeface="+mj-lt"/>
                </a:endParaRPr>
              </a:p>
              <a:p>
                <a:pPr>
                  <a:spcBef>
                    <a:spcPts val="1800"/>
                  </a:spcBef>
                  <a:buClr>
                    <a:srgbClr val="2DA2BF"/>
                  </a:buClr>
                </a:pPr>
                <a:endParaRPr lang="en-US" sz="2000" dirty="0" smtClean="0">
                  <a:solidFill>
                    <a:prstClr val="black"/>
                  </a:solidFill>
                  <a:cs typeface="Arial" pitchFamily="34" charset="0"/>
                </a:endParaRPr>
              </a:p>
            </p:txBody>
          </p:sp>
        </mc:Choice>
        <mc:Fallback xmlns="">
          <p:sp>
            <p:nvSpPr>
              <p:cNvPr id="25" name="Content Placeholder 1"/>
              <p:cNvSpPr txBox="1">
                <a:spLocks noRot="1" noChangeAspect="1" noMove="1" noResize="1" noEditPoints="1" noAdjustHandles="1" noChangeArrowheads="1" noChangeShapeType="1" noTextEdit="1"/>
              </p:cNvSpPr>
              <p:nvPr/>
            </p:nvSpPr>
            <p:spPr>
              <a:xfrm>
                <a:off x="762000" y="1752600"/>
                <a:ext cx="7772400" cy="4297363"/>
              </a:xfrm>
              <a:prstGeom prst="rect">
                <a:avLst/>
              </a:prstGeom>
              <a:blipFill rotWithShape="1">
                <a:blip r:embed="rId3"/>
                <a:stretch>
                  <a:fillRect t="-1847" r="-78"/>
                </a:stretch>
              </a:blipFill>
            </p:spPr>
            <p:txBody>
              <a:bodyPr/>
              <a:lstStyle/>
              <a:p>
                <a:r>
                  <a:rPr lang="en-US">
                    <a:noFill/>
                  </a:rPr>
                  <a:t> </a:t>
                </a:r>
              </a:p>
            </p:txBody>
          </p:sp>
        </mc:Fallback>
      </mc:AlternateContent>
      <p:sp>
        <p:nvSpPr>
          <p:cNvPr id="2" name="Title 1"/>
          <p:cNvSpPr>
            <a:spLocks noGrp="1"/>
          </p:cNvSpPr>
          <p:nvPr>
            <p:ph type="title"/>
          </p:nvPr>
        </p:nvSpPr>
        <p:spPr/>
        <p:txBody>
          <a:bodyPr>
            <a:noAutofit/>
          </a:bodyPr>
          <a:lstStyle/>
          <a:p>
            <a:r>
              <a:rPr lang="en-US" dirty="0">
                <a:solidFill>
                  <a:prstClr val="black"/>
                </a:solidFill>
                <a:cs typeface="Arial" pitchFamily="34" charset="0"/>
              </a:rPr>
              <a:t>Equations: Located on bottom of each Spreadsheet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163589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1"/>
              <p:cNvSpPr txBox="1">
                <a:spLocks/>
              </p:cNvSpPr>
              <p:nvPr/>
            </p:nvSpPr>
            <p:spPr>
              <a:xfrm>
                <a:off x="762000" y="1752600"/>
                <a:ext cx="7772400" cy="4297363"/>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65760" lvl="1" indent="-256032">
                  <a:spcBef>
                    <a:spcPts val="1800"/>
                  </a:spcBef>
                  <a:buSzPct val="68000"/>
                  <a:buFont typeface="Wingdings 3"/>
                  <a:buChar char=""/>
                </a:pPr>
                <a:r>
                  <a:rPr lang="en-US" sz="1900" b="1" dirty="0">
                    <a:latin typeface="+mj-lt"/>
                    <a:cs typeface="Arial" pitchFamily="34" charset="0"/>
                  </a:rPr>
                  <a:t>Changing Engine Rod Packings and Wet/Dry </a:t>
                </a:r>
                <a:r>
                  <a:rPr lang="en-US" sz="1900" b="1" dirty="0" smtClean="0">
                    <a:latin typeface="+mj-lt"/>
                    <a:cs typeface="Arial" pitchFamily="34" charset="0"/>
                  </a:rPr>
                  <a:t>Seals and Heater Treaters:</a:t>
                </a:r>
                <a:br>
                  <a:rPr lang="en-US" sz="1900" b="1" dirty="0" smtClean="0">
                    <a:latin typeface="+mj-lt"/>
                    <a:cs typeface="Arial" pitchFamily="34" charset="0"/>
                  </a:rPr>
                </a:br>
                <a:r>
                  <a:rPr lang="en-US" sz="1900" dirty="0" smtClean="0">
                    <a:latin typeface="+mj-lt"/>
                    <a:cs typeface="Arial" pitchFamily="34" charset="0"/>
                  </a:rPr>
                  <a:t>-</a:t>
                </a:r>
                <a:r>
                  <a:rPr lang="en-US" sz="1900" dirty="0">
                    <a:latin typeface="+mj-lt"/>
                    <a:cs typeface="Arial" pitchFamily="34" charset="0"/>
                  </a:rPr>
                  <a:t>Emissions result from the evaporation of the lubricant adhered to the rod packing and seal </a:t>
                </a:r>
                <a:r>
                  <a:rPr lang="en-US" sz="1900" dirty="0" smtClean="0">
                    <a:latin typeface="+mj-lt"/>
                    <a:cs typeface="Arial" pitchFamily="34" charset="0"/>
                  </a:rPr>
                  <a:t>casings.</a:t>
                </a:r>
                <a:br>
                  <a:rPr lang="en-US" sz="1900" dirty="0" smtClean="0">
                    <a:latin typeface="+mj-lt"/>
                    <a:cs typeface="Arial" pitchFamily="34" charset="0"/>
                  </a:rPr>
                </a:br>
                <a:r>
                  <a:rPr lang="en-US" sz="1900" dirty="0" smtClean="0">
                    <a:latin typeface="+mj-lt"/>
                    <a:cs typeface="Arial" pitchFamily="34" charset="0"/>
                  </a:rPr>
                  <a:t>-AP-42 </a:t>
                </a:r>
                <a:r>
                  <a:rPr lang="en-US" sz="1900" dirty="0">
                    <a:latin typeface="+mj-lt"/>
                    <a:cs typeface="Arial" pitchFamily="34" charset="0"/>
                  </a:rPr>
                  <a:t>clingage equation:</a:t>
                </a:r>
                <a:r>
                  <a:rPr lang="en-US" sz="1900" dirty="0" smtClean="0">
                    <a:latin typeface="+mj-lt"/>
                    <a:cs typeface="Arial" pitchFamily="34" charset="0"/>
                  </a:rPr>
                  <a:t> </a:t>
                </a:r>
                <a14:m>
                  <m:oMath xmlns:m="http://schemas.openxmlformats.org/officeDocument/2006/math">
                    <m:r>
                      <m:rPr>
                        <m:nor/>
                      </m:rPr>
                      <a:rPr lang="en-US" sz="1900">
                        <a:latin typeface="+mj-lt"/>
                      </a:rPr>
                      <m:t>L</m:t>
                    </m:r>
                    <m:r>
                      <m:rPr>
                        <m:nor/>
                      </m:rPr>
                      <a:rPr lang="en-US" sz="1900" baseline="-25000">
                        <a:latin typeface="+mj-lt"/>
                      </a:rPr>
                      <m:t>SL</m:t>
                    </m:r>
                    <m:r>
                      <m:rPr>
                        <m:nor/>
                      </m:rPr>
                      <a:rPr lang="en-US" sz="1900" baseline="-25000">
                        <a:latin typeface="+mj-lt"/>
                      </a:rPr>
                      <m:t> </m:t>
                    </m:r>
                    <m:r>
                      <m:rPr>
                        <m:nor/>
                      </m:rPr>
                      <a:rPr lang="en-US" sz="1900" baseline="-25000">
                        <a:latin typeface="+mj-lt"/>
                      </a:rPr>
                      <m:t>max</m:t>
                    </m:r>
                    <m:r>
                      <m:rPr>
                        <m:nor/>
                      </m:rPr>
                      <a:rPr lang="en-US" sz="1900" baseline="-25000">
                        <a:latin typeface="+mj-lt"/>
                      </a:rPr>
                      <m:t> = 0.60 (</m:t>
                    </m:r>
                    <m:r>
                      <m:rPr>
                        <m:nor/>
                      </m:rPr>
                      <a:rPr lang="en-US" sz="1900">
                        <a:latin typeface="+mj-lt"/>
                      </a:rPr>
                      <m:t>PVv</m:t>
                    </m:r>
                    <m:r>
                      <m:rPr>
                        <m:nor/>
                      </m:rPr>
                      <a:rPr lang="en-US" sz="1900">
                        <a:latin typeface="+mj-lt"/>
                      </a:rPr>
                      <m:t> / </m:t>
                    </m:r>
                    <m:r>
                      <m:rPr>
                        <m:nor/>
                      </m:rPr>
                      <a:rPr lang="en-US" sz="1900">
                        <a:latin typeface="+mj-lt"/>
                      </a:rPr>
                      <m:t>RT</m:t>
                    </m:r>
                    <m:r>
                      <m:rPr>
                        <m:nor/>
                      </m:rPr>
                      <a:rPr lang="en-US" sz="1900">
                        <a:latin typeface="+mj-lt"/>
                      </a:rPr>
                      <m:t>) </m:t>
                    </m:r>
                    <m:r>
                      <m:rPr>
                        <m:nor/>
                      </m:rPr>
                      <a:rPr lang="en-US" sz="1900">
                        <a:latin typeface="+mj-lt"/>
                      </a:rPr>
                      <m:t>Mv</m:t>
                    </m:r>
                  </m:oMath>
                </a14:m>
                <a:endParaRPr lang="en-US" sz="1900" dirty="0">
                  <a:latin typeface="+mj-lt"/>
                </a:endParaRPr>
              </a:p>
              <a:p>
                <a:pPr>
                  <a:spcBef>
                    <a:spcPts val="1800"/>
                  </a:spcBef>
                  <a:buClr>
                    <a:srgbClr val="2DA2BF"/>
                  </a:buClr>
                </a:pPr>
                <a:r>
                  <a:rPr lang="en-US" sz="1900" b="1" dirty="0">
                    <a:latin typeface="+mj-lt"/>
                    <a:cs typeface="Arial" pitchFamily="34" charset="0"/>
                  </a:rPr>
                  <a:t>Aerosol </a:t>
                </a:r>
                <a:r>
                  <a:rPr lang="en-US" sz="1900" b="1" dirty="0" smtClean="0">
                    <a:latin typeface="+mj-lt"/>
                    <a:cs typeface="Arial" pitchFamily="34" charset="0"/>
                  </a:rPr>
                  <a:t>Lubricants: </a:t>
                </a:r>
                <a:r>
                  <a:rPr lang="en-US" sz="1900" dirty="0" smtClean="0">
                    <a:latin typeface="+mj-lt"/>
                  </a:rPr>
                  <a:t>Emissions </a:t>
                </a:r>
                <a:r>
                  <a:rPr lang="en-US" sz="1900" dirty="0">
                    <a:latin typeface="+mj-lt"/>
                  </a:rPr>
                  <a:t>from the use of aerosol lubricants such as WD-40 can be estimated  by assuming that 50% of the contents of a 16 oz can are volatile hydrocarbons that will volatilize.</a:t>
                </a:r>
              </a:p>
              <a:p>
                <a:pPr marL="365760" lvl="2" indent="-256032">
                  <a:spcBef>
                    <a:spcPts val="1800"/>
                  </a:spcBef>
                  <a:buClr>
                    <a:srgbClr val="2DA2BF"/>
                  </a:buClr>
                  <a:buSzPct val="68000"/>
                  <a:buFont typeface="Wingdings 3"/>
                  <a:buChar char=""/>
                </a:pPr>
                <a:r>
                  <a:rPr lang="en-US" sz="1900" b="1" dirty="0" smtClean="0">
                    <a:latin typeface="+mj-lt"/>
                  </a:rPr>
                  <a:t>Calibration</a:t>
                </a:r>
                <a:r>
                  <a:rPr lang="en-US" sz="1900" dirty="0" smtClean="0">
                    <a:latin typeface="+mj-lt"/>
                  </a:rPr>
                  <a:t>: Emissions </a:t>
                </a:r>
                <a:r>
                  <a:rPr lang="en-US" sz="1900" dirty="0">
                    <a:latin typeface="+mj-lt"/>
                  </a:rPr>
                  <a:t>resulting from the use of calibration gases can be estimated by weighing the calibration gas cylinder every time it is used</a:t>
                </a:r>
                <a:r>
                  <a:rPr lang="en-US" sz="1900" dirty="0" smtClean="0">
                    <a:latin typeface="+mj-lt"/>
                  </a:rPr>
                  <a:t>.</a:t>
                </a:r>
                <a:r>
                  <a:rPr lang="en-US" sz="1500" dirty="0" smtClean="0">
                    <a:solidFill>
                      <a:prstClr val="black"/>
                    </a:solidFill>
                    <a:latin typeface="+mj-lt"/>
                    <a:cs typeface="Arial" pitchFamily="34" charset="0"/>
                  </a:rPr>
                  <a:t/>
                </a:r>
                <a:br>
                  <a:rPr lang="en-US" sz="1500" dirty="0" smtClean="0">
                    <a:solidFill>
                      <a:prstClr val="black"/>
                    </a:solidFill>
                    <a:latin typeface="+mj-lt"/>
                    <a:cs typeface="Arial" pitchFamily="34" charset="0"/>
                  </a:rPr>
                </a:br>
                <a:endParaRPr lang="en-US" sz="1500" dirty="0" smtClean="0">
                  <a:solidFill>
                    <a:prstClr val="black"/>
                  </a:solidFill>
                  <a:latin typeface="+mj-lt"/>
                </a:endParaRPr>
              </a:p>
              <a:p>
                <a:pPr>
                  <a:spcBef>
                    <a:spcPts val="1800"/>
                  </a:spcBef>
                  <a:buClr>
                    <a:srgbClr val="2DA2BF"/>
                  </a:buClr>
                </a:pPr>
                <a:endParaRPr lang="en-US" sz="2000" dirty="0" smtClean="0">
                  <a:solidFill>
                    <a:prstClr val="black"/>
                  </a:solidFill>
                  <a:cs typeface="Arial" pitchFamily="34" charset="0"/>
                </a:endParaRPr>
              </a:p>
            </p:txBody>
          </p:sp>
        </mc:Choice>
        <mc:Fallback xmlns="">
          <p:sp>
            <p:nvSpPr>
              <p:cNvPr id="3" name="Content Placeholder 1"/>
              <p:cNvSpPr txBox="1">
                <a:spLocks noRot="1" noChangeAspect="1" noMove="1" noResize="1" noEditPoints="1" noAdjustHandles="1" noChangeArrowheads="1" noChangeShapeType="1" noTextEdit="1"/>
              </p:cNvSpPr>
              <p:nvPr/>
            </p:nvSpPr>
            <p:spPr>
              <a:xfrm>
                <a:off x="762000" y="1752600"/>
                <a:ext cx="7772400" cy="4297363"/>
              </a:xfrm>
              <a:prstGeom prst="rect">
                <a:avLst/>
              </a:prstGeom>
              <a:blipFill rotWithShape="1">
                <a:blip r:embed="rId3"/>
                <a:stretch>
                  <a:fillRect t="-710" r="-1020"/>
                </a:stretch>
              </a:blipFill>
            </p:spPr>
            <p:txBody>
              <a:bodyPr/>
              <a:lstStyle/>
              <a:p>
                <a:r>
                  <a:rPr lang="en-US">
                    <a:noFill/>
                  </a:rPr>
                  <a:t> </a:t>
                </a:r>
              </a:p>
            </p:txBody>
          </p:sp>
        </mc:Fallback>
      </mc:AlternateContent>
      <p:sp>
        <p:nvSpPr>
          <p:cNvPr id="4" name="Title 3"/>
          <p:cNvSpPr>
            <a:spLocks noGrp="1"/>
          </p:cNvSpPr>
          <p:nvPr>
            <p:ph type="title"/>
          </p:nvPr>
        </p:nvSpPr>
        <p:spPr/>
        <p:txBody>
          <a:bodyPr>
            <a:noAutofit/>
          </a:bodyPr>
          <a:lstStyle/>
          <a:p>
            <a:r>
              <a:rPr lang="en-US" dirty="0">
                <a:solidFill>
                  <a:prstClr val="black"/>
                </a:solidFill>
                <a:cs typeface="Arial" pitchFamily="34" charset="0"/>
              </a:rPr>
              <a:t>Equations: Located on bottom of each Spreadsheet</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38294454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a:lnSpc>
                <a:spcPct val="120000"/>
              </a:lnSpc>
              <a:spcBef>
                <a:spcPts val="1200"/>
              </a:spcBef>
              <a:spcAft>
                <a:spcPts val="3000"/>
              </a:spcAft>
            </a:pPr>
            <a:r>
              <a:rPr lang="en-US" sz="3800" dirty="0" smtClean="0"/>
              <a:t>Air Permit Technical Guidance for Coatings Sources: Surface Coating Operations.</a:t>
            </a:r>
          </a:p>
          <a:p>
            <a:pPr>
              <a:lnSpc>
                <a:spcPct val="120000"/>
              </a:lnSpc>
              <a:spcBef>
                <a:spcPts val="1200"/>
              </a:spcBef>
              <a:spcAft>
                <a:spcPts val="3000"/>
              </a:spcAft>
            </a:pPr>
            <a:r>
              <a:rPr lang="en-US" sz="3800" dirty="0" smtClean="0"/>
              <a:t>Small Business and Local Government Assistance </a:t>
            </a:r>
          </a:p>
          <a:p>
            <a:pPr>
              <a:lnSpc>
                <a:spcPct val="120000"/>
              </a:lnSpc>
              <a:spcBef>
                <a:spcPts val="1200"/>
              </a:spcBef>
              <a:spcAft>
                <a:spcPts val="3000"/>
              </a:spcAft>
            </a:pPr>
            <a:r>
              <a:rPr lang="en-US" sz="3800" dirty="0" smtClean="0"/>
              <a:t>Surface Coating Facilities: Emissions Calculation Spreadsheet </a:t>
            </a:r>
            <a:r>
              <a:rPr lang="en-US" sz="3800" dirty="0" smtClean="0">
                <a:hlinkClick r:id="rId3"/>
              </a:rPr>
              <a:t>http://www.tceq.texas.gov/assistance/industry/sc/coating-emissions-calc.html</a:t>
            </a:r>
            <a:endParaRPr lang="en-US" sz="3800" dirty="0" smtClean="0"/>
          </a:p>
          <a:p>
            <a:pPr>
              <a:lnSpc>
                <a:spcPct val="120000"/>
              </a:lnSpc>
              <a:spcBef>
                <a:spcPts val="1200"/>
              </a:spcBef>
              <a:spcAft>
                <a:spcPts val="3000"/>
              </a:spcAft>
            </a:pPr>
            <a:r>
              <a:rPr lang="en-US" sz="3800" dirty="0" smtClean="0"/>
              <a:t>TCEQ Technical Guidance : Abrasive Blast Cleaning</a:t>
            </a:r>
          </a:p>
          <a:p>
            <a:pPr>
              <a:lnSpc>
                <a:spcPct val="120000"/>
              </a:lnSpc>
              <a:spcBef>
                <a:spcPts val="1200"/>
              </a:spcBef>
              <a:spcAft>
                <a:spcPts val="3000"/>
              </a:spcAft>
            </a:pPr>
            <a:r>
              <a:rPr lang="en-US" sz="3800" kern="1200" dirty="0" smtClean="0">
                <a:solidFill>
                  <a:schemeClr val="tx1"/>
                </a:solidFill>
                <a:effectLst/>
                <a:latin typeface="+mn-lt"/>
                <a:ea typeface="+mn-ea"/>
                <a:cs typeface="+mn-cs"/>
              </a:rPr>
              <a:t>Emissions from Aerosol Cans (paints, paint removers, rust inhibitors, etc.) Assume that 90% of the can contents evaporate</a:t>
            </a:r>
            <a:endParaRPr lang="en-US" sz="3800" dirty="0" smtClean="0">
              <a:solidFill>
                <a:schemeClr val="tx1"/>
              </a:solidFill>
            </a:endParaRPr>
          </a:p>
          <a:p>
            <a:pPr marL="0" indent="0">
              <a:buNone/>
            </a:pPr>
            <a:endParaRPr lang="en-US" sz="3800" dirty="0" smtClean="0"/>
          </a:p>
          <a:p>
            <a:endParaRPr lang="en-US" sz="3800" dirty="0" smtClean="0">
              <a:solidFill>
                <a:schemeClr val="tx1"/>
              </a:solidFill>
            </a:endParaRPr>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pPr>
              <a:spcBef>
                <a:spcPts val="2400"/>
              </a:spcBef>
              <a:spcAft>
                <a:spcPts val="1800"/>
              </a:spcAft>
            </a:pPr>
            <a:r>
              <a:rPr lang="en-US" baseline="0" dirty="0" smtClean="0"/>
              <a:t>Painting and Sandblasting</a:t>
            </a:r>
            <a:endParaRPr lang="en-US" baseline="0" dirty="0"/>
          </a:p>
        </p:txBody>
      </p:sp>
    </p:spTree>
    <p:extLst>
      <p:ext uri="{BB962C8B-B14F-4D97-AF65-F5344CB8AC3E}">
        <p14:creationId xmlns:p14="http://schemas.microsoft.com/office/powerpoint/2010/main" val="10682373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5129" y="1371600"/>
            <a:ext cx="8305800" cy="4724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dirty="0" smtClean="0">
                <a:solidFill>
                  <a:prstClr val="black"/>
                </a:solidFill>
              </a:rPr>
              <a:t/>
            </a:r>
            <a:br>
              <a:rPr lang="en-US" dirty="0" smtClean="0">
                <a:solidFill>
                  <a:prstClr val="black"/>
                </a:solidFill>
              </a:rPr>
            </a:br>
            <a:r>
              <a:rPr lang="en-US" dirty="0" smtClean="0">
                <a:solidFill>
                  <a:prstClr val="black"/>
                </a:solidFill>
              </a:rPr>
              <a:t>Air Permits Main Line : (512) 239-1250</a:t>
            </a:r>
          </a:p>
          <a:p>
            <a:pPr marL="0" indent="0">
              <a:buFont typeface="Arial" pitchFamily="34" charset="0"/>
              <a:buNone/>
            </a:pPr>
            <a:endParaRPr lang="en-US" dirty="0" smtClean="0">
              <a:solidFill>
                <a:prstClr val="black"/>
              </a:solidFill>
            </a:endParaRPr>
          </a:p>
          <a:p>
            <a:pPr marL="0" indent="0" algn="ctr">
              <a:buFont typeface="Arial" pitchFamily="34" charset="0"/>
              <a:buNone/>
            </a:pPr>
            <a:r>
              <a:rPr lang="en-US" dirty="0" smtClean="0">
                <a:solidFill>
                  <a:prstClr val="black"/>
                </a:solidFill>
              </a:rPr>
              <a:t>airog@tceq.texas.gov</a:t>
            </a:r>
          </a:p>
          <a:p>
            <a:pPr marL="0" indent="0" algn="ctr">
              <a:buFont typeface="Arial" pitchFamily="34" charset="0"/>
              <a:buNone/>
            </a:pPr>
            <a:endParaRPr lang="en-US" dirty="0" smtClean="0">
              <a:solidFill>
                <a:prstClr val="black"/>
              </a:solidFill>
            </a:endParaRPr>
          </a:p>
          <a:p>
            <a:pPr marL="0" indent="0" algn="ctr">
              <a:buFont typeface="Arial" pitchFamily="34" charset="0"/>
              <a:buNone/>
            </a:pPr>
            <a:r>
              <a:rPr lang="en-US" dirty="0" smtClean="0">
                <a:solidFill>
                  <a:prstClr val="black"/>
                </a:solidFill>
              </a:rPr>
              <a:t>www.texasoilandgashelp.org</a:t>
            </a:r>
          </a:p>
          <a:p>
            <a:pPr marL="0" indent="0">
              <a:buFont typeface="Arial" pitchFamily="34" charset="0"/>
              <a:buNone/>
            </a:pPr>
            <a:endParaRPr lang="en-US" dirty="0" smtClean="0">
              <a:solidFill>
                <a:prstClr val="black"/>
              </a:solidFill>
            </a:endParaRPr>
          </a:p>
          <a:p>
            <a:pPr marL="0" indent="0">
              <a:buFont typeface="Arial" pitchFamily="34" charset="0"/>
              <a:buNone/>
            </a:pPr>
            <a:endParaRPr lang="en-US" dirty="0">
              <a:solidFill>
                <a:prstClr val="black"/>
              </a:solidFill>
            </a:endParaRPr>
          </a:p>
        </p:txBody>
      </p:sp>
      <p:sp>
        <p:nvSpPr>
          <p:cNvPr id="2" name="Title 1"/>
          <p:cNvSpPr>
            <a:spLocks noGrp="1"/>
          </p:cNvSpPr>
          <p:nvPr>
            <p:ph type="title"/>
          </p:nvPr>
        </p:nvSpPr>
        <p:spPr/>
        <p:txBody>
          <a:bodyPr/>
          <a:lstStyle/>
          <a:p>
            <a:r>
              <a:rPr lang="en-US" dirty="0" smtClean="0"/>
              <a:t>Where to Find More Information</a:t>
            </a:r>
            <a:endParaRPr lang="en-US" dirty="0"/>
          </a:p>
        </p:txBody>
      </p:sp>
    </p:spTree>
    <p:extLst>
      <p:ext uri="{BB962C8B-B14F-4D97-AF65-F5344CB8AC3E}">
        <p14:creationId xmlns:p14="http://schemas.microsoft.com/office/powerpoint/2010/main" val="1458621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2400"/>
              </a:spcBef>
              <a:spcAft>
                <a:spcPts val="1800"/>
              </a:spcAft>
            </a:pPr>
            <a:r>
              <a:rPr lang="en-US" baseline="0" dirty="0" smtClean="0"/>
              <a:t>PBR 106.359</a:t>
            </a:r>
            <a:endParaRPr lang="en-US" baseline="0" dirty="0"/>
          </a:p>
        </p:txBody>
      </p:sp>
      <p:sp>
        <p:nvSpPr>
          <p:cNvPr id="3" name="Content Placeholder 2"/>
          <p:cNvSpPr>
            <a:spLocks noGrp="1"/>
          </p:cNvSpPr>
          <p:nvPr>
            <p:ph idx="1"/>
          </p:nvPr>
        </p:nvSpPr>
        <p:spPr/>
        <p:txBody>
          <a:bodyPr>
            <a:normAutofit fontScale="77500" lnSpcReduction="20000"/>
          </a:bodyPr>
          <a:lstStyle/>
          <a:p>
            <a:r>
              <a:rPr lang="en-US" sz="3800" baseline="0" dirty="0" smtClean="0"/>
              <a:t>(7) pigging and purging of piping; </a:t>
            </a:r>
          </a:p>
          <a:p>
            <a:r>
              <a:rPr lang="en-US" sz="3800" baseline="0" dirty="0" smtClean="0"/>
              <a:t>(8) blowdowns; </a:t>
            </a:r>
          </a:p>
          <a:p>
            <a:r>
              <a:rPr lang="en-US" sz="3800" baseline="0" dirty="0" smtClean="0"/>
              <a:t>(9) emptying, purging, degassing, or refilling of process equipment, storage tanks and vessels (except landing floating roof tanks for convenience purposes), if subparagraphs (A) - (C) of this     paragraph are met. </a:t>
            </a:r>
          </a:p>
          <a:p>
            <a:r>
              <a:rPr lang="en-US" sz="3800" baseline="0" dirty="0" smtClean="0"/>
              <a:t>(10) abrasive blasting, surface preparation, and surface coating of facilities and structures used at the site in oil and gas handling and production.</a:t>
            </a:r>
            <a:r>
              <a:rPr lang="en-US" dirty="0" smtClean="0"/>
              <a:t> </a:t>
            </a:r>
            <a:endParaRPr lang="en-US" dirty="0"/>
          </a:p>
        </p:txBody>
      </p:sp>
    </p:spTree>
    <p:extLst>
      <p:ext uri="{BB962C8B-B14F-4D97-AF65-F5344CB8AC3E}">
        <p14:creationId xmlns:p14="http://schemas.microsoft.com/office/powerpoint/2010/main" val="3062572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Connector 54" descr="&quot;&quot;"/>
          <p:cNvCxnSpPr/>
          <p:nvPr/>
        </p:nvCxnSpPr>
        <p:spPr>
          <a:xfrm>
            <a:off x="8686800" y="2239862"/>
            <a:ext cx="0" cy="3341609"/>
          </a:xfrm>
          <a:prstGeom prst="line">
            <a:avLst/>
          </a:prstGeom>
          <a:ln w="63500" cmpd="sng"/>
        </p:spPr>
        <p:style>
          <a:lnRef idx="1">
            <a:schemeClr val="accent1"/>
          </a:lnRef>
          <a:fillRef idx="0">
            <a:schemeClr val="accent1"/>
          </a:fillRef>
          <a:effectRef idx="0">
            <a:schemeClr val="accent1"/>
          </a:effectRef>
          <a:fontRef idx="minor">
            <a:schemeClr val="tx1"/>
          </a:fontRef>
        </p:style>
      </p:cxnSp>
      <p:sp>
        <p:nvSpPr>
          <p:cNvPr id="54" name="teal permit issued"/>
          <p:cNvSpPr txBox="1"/>
          <p:nvPr/>
        </p:nvSpPr>
        <p:spPr bwMode="auto">
          <a:xfrm>
            <a:off x="4876800" y="5581471"/>
            <a:ext cx="4154978" cy="1200329"/>
          </a:xfrm>
          <a:prstGeom prst="rect">
            <a:avLst/>
          </a:prstGeom>
          <a:solidFill>
            <a:schemeClr val="accent1"/>
          </a:solidFill>
          <a:ln w="63500" cmpd="sng">
            <a:solidFill>
              <a:schemeClr val="accent1"/>
            </a:solidFill>
            <a:miter lim="800000"/>
            <a:headEnd/>
            <a:tailEnd/>
          </a:ln>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kern="0" cap="none" spc="0" normalizeH="0" baseline="0" noProof="0" dirty="0" smtClean="0">
                <a:ln>
                  <a:noFill/>
                </a:ln>
                <a:solidFill>
                  <a:schemeClr val="bg1"/>
                </a:solidFill>
                <a:effectLst/>
                <a:uLnTx/>
                <a:uFillTx/>
                <a:latin typeface="+mj-lt"/>
                <a:ea typeface="+mj-ea"/>
                <a:cs typeface="+mj-cs"/>
              </a:rPr>
              <a:t>January 5, 2014</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kern="0" cap="none" spc="0" normalizeH="0" noProof="0" dirty="0" smtClean="0">
                <a:ln>
                  <a:noFill/>
                </a:ln>
                <a:solidFill>
                  <a:schemeClr val="bg1"/>
                </a:solidFill>
                <a:effectLst/>
                <a:uLnTx/>
                <a:uFillTx/>
                <a:latin typeface="+mj-lt"/>
                <a:ea typeface="+mj-ea"/>
                <a:cs typeface="+mj-cs"/>
              </a:rPr>
              <a:t>O&amp;G Authorizes Planned MSS</a:t>
            </a:r>
            <a:endParaRPr kumimoji="0" lang="en-US" sz="2400" b="1" i="0" u="none" strike="noStrike" kern="0" cap="none" spc="0" normalizeH="0" baseline="0" noProof="0" dirty="0" smtClean="0">
              <a:ln>
                <a:noFill/>
              </a:ln>
              <a:solidFill>
                <a:schemeClr val="bg1"/>
              </a:solidFill>
              <a:effectLst/>
              <a:uLnTx/>
              <a:uFillTx/>
              <a:latin typeface="+mj-lt"/>
              <a:ea typeface="+mj-ea"/>
              <a:cs typeface="+mj-cs"/>
            </a:endParaRPr>
          </a:p>
        </p:txBody>
      </p:sp>
      <p:sp>
        <p:nvSpPr>
          <p:cNvPr id="44" name="teal permit issued"/>
          <p:cNvSpPr txBox="1"/>
          <p:nvPr/>
        </p:nvSpPr>
        <p:spPr bwMode="auto">
          <a:xfrm>
            <a:off x="2057400" y="4572000"/>
            <a:ext cx="4154978" cy="830997"/>
          </a:xfrm>
          <a:prstGeom prst="rect">
            <a:avLst/>
          </a:prstGeom>
          <a:solidFill>
            <a:schemeClr val="accent1"/>
          </a:solidFill>
          <a:ln w="63500" cmpd="sng">
            <a:solidFill>
              <a:schemeClr val="accent1"/>
            </a:solidFill>
            <a:miter lim="800000"/>
            <a:headEnd/>
            <a:tailEnd/>
          </a:ln>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1" kern="0" dirty="0" smtClean="0">
                <a:solidFill>
                  <a:schemeClr val="bg1"/>
                </a:solidFill>
                <a:latin typeface="+mj-lt"/>
                <a:ea typeface="+mj-ea"/>
                <a:cs typeface="+mj-cs"/>
              </a:rPr>
              <a:t>September 10, 2013</a:t>
            </a:r>
            <a:endParaRPr kumimoji="0" lang="en-US" sz="2400" b="1" i="0" u="none" strike="noStrike" kern="0" cap="none" spc="0" normalizeH="0" baseline="0" noProof="0" dirty="0" smtClean="0">
              <a:ln>
                <a:noFill/>
              </a:ln>
              <a:solidFill>
                <a:schemeClr val="bg1"/>
              </a:solidFill>
              <a:effectLst/>
              <a:uLnTx/>
              <a:uFillTx/>
              <a:latin typeface="+mj-lt"/>
              <a:ea typeface="+mj-ea"/>
              <a:cs typeface="+mj-cs"/>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kern="0" cap="none" spc="0" normalizeH="0" noProof="0" dirty="0" smtClean="0">
                <a:ln>
                  <a:noFill/>
                </a:ln>
                <a:solidFill>
                  <a:schemeClr val="bg1"/>
                </a:solidFill>
                <a:effectLst/>
                <a:uLnTx/>
                <a:uFillTx/>
                <a:latin typeface="+mj-lt"/>
                <a:ea typeface="+mj-ea"/>
                <a:cs typeface="+mj-cs"/>
              </a:rPr>
              <a:t>Effective Date</a:t>
            </a:r>
            <a:endParaRPr kumimoji="0" lang="en-US" sz="2400" b="1" i="0" u="none" strike="noStrike" kern="0" cap="none" spc="0" normalizeH="0" baseline="0" noProof="0" dirty="0" smtClean="0">
              <a:ln>
                <a:noFill/>
              </a:ln>
              <a:solidFill>
                <a:schemeClr val="bg1"/>
              </a:solidFill>
              <a:effectLst/>
              <a:uLnTx/>
              <a:uFillTx/>
              <a:latin typeface="+mj-lt"/>
              <a:ea typeface="+mj-ea"/>
              <a:cs typeface="+mj-cs"/>
            </a:endParaRPr>
          </a:p>
        </p:txBody>
      </p:sp>
      <p:cxnSp>
        <p:nvCxnSpPr>
          <p:cNvPr id="45" name="Straight Connector 44" descr="&quot;&quot;"/>
          <p:cNvCxnSpPr/>
          <p:nvPr/>
        </p:nvCxnSpPr>
        <p:spPr>
          <a:xfrm>
            <a:off x="4134889" y="2217003"/>
            <a:ext cx="0" cy="2354997"/>
          </a:xfrm>
          <a:prstGeom prst="line">
            <a:avLst/>
          </a:prstGeom>
          <a:ln w="63500" cmpd="sng"/>
        </p:spPr>
        <p:style>
          <a:lnRef idx="1">
            <a:schemeClr val="accent1"/>
          </a:lnRef>
          <a:fillRef idx="0">
            <a:schemeClr val="accent1"/>
          </a:fillRef>
          <a:effectRef idx="0">
            <a:schemeClr val="accent1"/>
          </a:effectRef>
          <a:fontRef idx="minor">
            <a:schemeClr val="tx1"/>
          </a:fontRef>
        </p:style>
      </p:cxnSp>
      <p:sp>
        <p:nvSpPr>
          <p:cNvPr id="33" name="teal permit issued"/>
          <p:cNvSpPr txBox="1"/>
          <p:nvPr/>
        </p:nvSpPr>
        <p:spPr bwMode="auto">
          <a:xfrm>
            <a:off x="1371600" y="3581400"/>
            <a:ext cx="3657600" cy="830997"/>
          </a:xfrm>
          <a:prstGeom prst="rect">
            <a:avLst/>
          </a:prstGeom>
          <a:solidFill>
            <a:schemeClr val="accent1"/>
          </a:solidFill>
          <a:ln w="63500" cmpd="sng">
            <a:solidFill>
              <a:schemeClr val="accent1"/>
            </a:solidFill>
            <a:miter lim="800000"/>
            <a:headEnd/>
            <a:tailEnd/>
          </a:ln>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kern="0" cap="none" spc="0" normalizeH="0" baseline="0" noProof="0" dirty="0" smtClean="0">
                <a:ln>
                  <a:noFill/>
                </a:ln>
                <a:solidFill>
                  <a:schemeClr val="bg1"/>
                </a:solidFill>
                <a:effectLst/>
                <a:uLnTx/>
                <a:uFillTx/>
                <a:latin typeface="+mj-lt"/>
                <a:ea typeface="+mj-ea"/>
                <a:cs typeface="+mj-cs"/>
              </a:rPr>
              <a:t>July </a:t>
            </a:r>
            <a:r>
              <a:rPr lang="en-US" sz="2400" b="1" kern="0" dirty="0" smtClean="0">
                <a:solidFill>
                  <a:schemeClr val="bg1"/>
                </a:solidFill>
                <a:latin typeface="+mj-lt"/>
                <a:ea typeface="+mj-ea"/>
                <a:cs typeface="+mj-cs"/>
              </a:rPr>
              <a:t>26, 2013</a:t>
            </a:r>
            <a:endParaRPr kumimoji="0" lang="en-US" sz="2400" b="1" i="0" u="none" strike="noStrike" kern="0" cap="none" spc="0" normalizeH="0" baseline="0" noProof="0" dirty="0" smtClean="0">
              <a:ln>
                <a:noFill/>
              </a:ln>
              <a:solidFill>
                <a:schemeClr val="bg1"/>
              </a:solidFill>
              <a:effectLst/>
              <a:uLnTx/>
              <a:uFillTx/>
              <a:latin typeface="+mj-lt"/>
              <a:ea typeface="+mj-ea"/>
              <a:cs typeface="+mj-cs"/>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kern="0" cap="none" spc="0" normalizeH="0" noProof="0" dirty="0" smtClean="0">
                <a:ln>
                  <a:noFill/>
                </a:ln>
                <a:solidFill>
                  <a:schemeClr val="bg1"/>
                </a:solidFill>
                <a:effectLst/>
                <a:uLnTx/>
                <a:uFillTx/>
                <a:latin typeface="+mj-lt"/>
                <a:ea typeface="+mj-ea"/>
                <a:cs typeface="+mj-cs"/>
              </a:rPr>
              <a:t>Adoption</a:t>
            </a:r>
            <a:endParaRPr kumimoji="0" lang="en-US" sz="2400" b="1" i="0" u="none" strike="noStrike" kern="0" cap="none" spc="0" normalizeH="0" baseline="0" noProof="0" dirty="0" smtClean="0">
              <a:ln>
                <a:noFill/>
              </a:ln>
              <a:solidFill>
                <a:schemeClr val="bg1"/>
              </a:solidFill>
              <a:effectLst/>
              <a:uLnTx/>
              <a:uFillTx/>
              <a:latin typeface="+mj-lt"/>
              <a:ea typeface="+mj-ea"/>
              <a:cs typeface="+mj-cs"/>
            </a:endParaRPr>
          </a:p>
        </p:txBody>
      </p:sp>
      <p:cxnSp>
        <p:nvCxnSpPr>
          <p:cNvPr id="35" name="Straight Connector 34" descr="&quot;&quot;"/>
          <p:cNvCxnSpPr>
            <a:endCxn id="33" idx="0"/>
          </p:cNvCxnSpPr>
          <p:nvPr/>
        </p:nvCxnSpPr>
        <p:spPr>
          <a:xfrm>
            <a:off x="3200400" y="2239862"/>
            <a:ext cx="0" cy="1341538"/>
          </a:xfrm>
          <a:prstGeom prst="line">
            <a:avLst/>
          </a:prstGeom>
          <a:ln w="63500" cmpd="sng"/>
        </p:spPr>
        <p:style>
          <a:lnRef idx="1">
            <a:schemeClr val="accent1"/>
          </a:lnRef>
          <a:fillRef idx="0">
            <a:schemeClr val="accent1"/>
          </a:fillRef>
          <a:effectRef idx="0">
            <a:schemeClr val="accent1"/>
          </a:effectRef>
          <a:fontRef idx="minor">
            <a:schemeClr val="tx1"/>
          </a:fontRef>
        </p:style>
      </p:cxnSp>
      <p:sp>
        <p:nvSpPr>
          <p:cNvPr id="29" name="teal permit issued"/>
          <p:cNvSpPr txBox="1"/>
          <p:nvPr/>
        </p:nvSpPr>
        <p:spPr bwMode="auto">
          <a:xfrm>
            <a:off x="65116" y="2406134"/>
            <a:ext cx="2754284" cy="1200329"/>
          </a:xfrm>
          <a:prstGeom prst="rect">
            <a:avLst/>
          </a:prstGeom>
          <a:solidFill>
            <a:schemeClr val="accent1"/>
          </a:solidFill>
          <a:ln w="63500" cmpd="sng">
            <a:solidFill>
              <a:schemeClr val="accent1"/>
            </a:solidFill>
            <a:miter lim="800000"/>
            <a:headEnd/>
            <a:tailEnd/>
          </a:ln>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kern="0" cap="none" spc="0" normalizeH="0" baseline="0" noProof="0" dirty="0" smtClean="0">
                <a:ln>
                  <a:noFill/>
                </a:ln>
                <a:solidFill>
                  <a:schemeClr val="bg1"/>
                </a:solidFill>
                <a:effectLst/>
                <a:uLnTx/>
                <a:uFillTx/>
                <a:latin typeface="+mj-lt"/>
                <a:ea typeface="+mj-ea"/>
                <a:cs typeface="+mj-cs"/>
              </a:rPr>
              <a:t>March 15-April</a:t>
            </a:r>
            <a:r>
              <a:rPr kumimoji="0" lang="en-US" sz="2400" b="1" i="0" u="none" strike="noStrike" kern="0" cap="none" spc="0" normalizeH="0" noProof="0" dirty="0" smtClean="0">
                <a:ln>
                  <a:noFill/>
                </a:ln>
                <a:solidFill>
                  <a:schemeClr val="bg1"/>
                </a:solidFill>
                <a:effectLst/>
                <a:uLnTx/>
                <a:uFillTx/>
                <a:latin typeface="+mj-lt"/>
                <a:ea typeface="+mj-ea"/>
                <a:cs typeface="+mj-cs"/>
              </a:rPr>
              <a:t> 15, 2013 Comment Period</a:t>
            </a:r>
            <a:endParaRPr kumimoji="0" lang="en-US" sz="2400" b="1" i="0" u="none" strike="noStrike" kern="0" cap="none" spc="0" normalizeH="0" baseline="0" noProof="0" dirty="0" smtClean="0">
              <a:ln>
                <a:noFill/>
              </a:ln>
              <a:solidFill>
                <a:schemeClr val="bg1"/>
              </a:solidFill>
              <a:effectLst/>
              <a:uLnTx/>
              <a:uFillTx/>
              <a:latin typeface="+mj-lt"/>
              <a:ea typeface="+mj-ea"/>
              <a:cs typeface="+mj-cs"/>
            </a:endParaRPr>
          </a:p>
        </p:txBody>
      </p:sp>
      <p:sp>
        <p:nvSpPr>
          <p:cNvPr id="28" name="teal bracket" descr="&quot;&quot;"/>
          <p:cNvSpPr/>
          <p:nvPr/>
        </p:nvSpPr>
        <p:spPr>
          <a:xfrm rot="5400000">
            <a:off x="114298" y="2171702"/>
            <a:ext cx="304801" cy="381000"/>
          </a:xfrm>
          <a:prstGeom prst="rightBrace">
            <a:avLst>
              <a:gd name="adj1" fmla="val 10834"/>
              <a:gd name="adj2" fmla="val 47601"/>
            </a:avLst>
          </a:prstGeom>
          <a:ln cmpd="sng">
            <a:solidFill>
              <a:schemeClr val="accent1"/>
            </a:solidFill>
          </a:ln>
        </p:spPr>
        <p:style>
          <a:lnRef idx="3">
            <a:schemeClr val="accent2"/>
          </a:lnRef>
          <a:fillRef idx="0">
            <a:schemeClr val="accent2"/>
          </a:fillRef>
          <a:effectRef idx="2">
            <a:schemeClr val="accent2"/>
          </a:effectRef>
          <a:fontRef idx="minor">
            <a:schemeClr val="tx1"/>
          </a:fontRef>
        </p:style>
        <p:txBody>
          <a:bodyPr rtlCol="0" anchor="ctr"/>
          <a:lstStyle/>
          <a:p>
            <a:pPr algn="ctr" fontAlgn="base">
              <a:spcBef>
                <a:spcPct val="20000"/>
              </a:spcBef>
              <a:spcAft>
                <a:spcPct val="0"/>
              </a:spcAft>
            </a:pPr>
            <a:endParaRPr lang="en-US" sz="4200" dirty="0">
              <a:solidFill>
                <a:srgbClr val="FF0000"/>
              </a:solidFill>
            </a:endParaRPr>
          </a:p>
        </p:txBody>
      </p:sp>
      <p:grpSp>
        <p:nvGrpSpPr>
          <p:cNvPr id="30" name="Group 29" descr="&quot;&quot;" title="&quot;&quot;"/>
          <p:cNvGrpSpPr/>
          <p:nvPr/>
        </p:nvGrpSpPr>
        <p:grpSpPr>
          <a:xfrm>
            <a:off x="76200" y="1981200"/>
            <a:ext cx="9067800" cy="540603"/>
            <a:chOff x="76200" y="2133600"/>
            <a:chExt cx="9067800" cy="540603"/>
          </a:xfrm>
        </p:grpSpPr>
        <p:sp>
          <p:nvSpPr>
            <p:cNvPr id="5" name="main line"/>
            <p:cNvSpPr/>
            <p:nvPr/>
          </p:nvSpPr>
          <p:spPr bwMode="auto">
            <a:xfrm flipH="1">
              <a:off x="76200" y="2369403"/>
              <a:ext cx="9067800" cy="45719"/>
            </a:xfrm>
            <a:prstGeom prst="rect">
              <a:avLst/>
            </a:prstGeom>
            <a:solidFill>
              <a:schemeClr val="tx1"/>
            </a:solidFill>
            <a:ln w="9525" cap="flat" cmpd="sng" algn="ctr">
              <a:no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4200" b="0" i="0" u="none" strike="noStrike" cap="none" normalizeH="0" baseline="0" dirty="0" smtClean="0">
                <a:ln>
                  <a:noFill/>
                </a:ln>
                <a:solidFill>
                  <a:schemeClr val="tx1"/>
                </a:solidFill>
                <a:effectLst/>
                <a:latin typeface="Times New Roman" pitchFamily="18" charset="0"/>
              </a:endParaRPr>
            </a:p>
          </p:txBody>
        </p:sp>
        <p:cxnSp>
          <p:nvCxnSpPr>
            <p:cNvPr id="13" name="yr5"/>
            <p:cNvCxnSpPr/>
            <p:nvPr/>
          </p:nvCxnSpPr>
          <p:spPr bwMode="auto">
            <a:xfrm>
              <a:off x="8686800" y="2140803"/>
              <a:ext cx="0" cy="53340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yr4"/>
            <p:cNvCxnSpPr/>
            <p:nvPr/>
          </p:nvCxnSpPr>
          <p:spPr bwMode="auto">
            <a:xfrm>
              <a:off x="7772400" y="2133600"/>
              <a:ext cx="0" cy="53340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yr4"/>
            <p:cNvCxnSpPr/>
            <p:nvPr/>
          </p:nvCxnSpPr>
          <p:spPr bwMode="auto">
            <a:xfrm>
              <a:off x="6858000" y="2133600"/>
              <a:ext cx="0" cy="53340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yr4"/>
            <p:cNvCxnSpPr/>
            <p:nvPr/>
          </p:nvCxnSpPr>
          <p:spPr bwMode="auto">
            <a:xfrm>
              <a:off x="5943600" y="2140803"/>
              <a:ext cx="0" cy="53340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yr3"/>
            <p:cNvCxnSpPr/>
            <p:nvPr/>
          </p:nvCxnSpPr>
          <p:spPr bwMode="auto">
            <a:xfrm>
              <a:off x="5029200" y="2140803"/>
              <a:ext cx="0" cy="53340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yr2"/>
            <p:cNvCxnSpPr/>
            <p:nvPr/>
          </p:nvCxnSpPr>
          <p:spPr bwMode="auto">
            <a:xfrm>
              <a:off x="4114800" y="2133600"/>
              <a:ext cx="0" cy="53340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yr2"/>
            <p:cNvCxnSpPr/>
            <p:nvPr/>
          </p:nvCxnSpPr>
          <p:spPr bwMode="auto">
            <a:xfrm>
              <a:off x="3200400" y="2140803"/>
              <a:ext cx="0" cy="53340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yr1"/>
            <p:cNvCxnSpPr/>
            <p:nvPr/>
          </p:nvCxnSpPr>
          <p:spPr bwMode="auto">
            <a:xfrm>
              <a:off x="2286000" y="2140803"/>
              <a:ext cx="0" cy="53340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yr2"/>
            <p:cNvCxnSpPr/>
            <p:nvPr/>
          </p:nvCxnSpPr>
          <p:spPr bwMode="auto">
            <a:xfrm>
              <a:off x="1371600" y="2133600"/>
              <a:ext cx="0" cy="53340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yr0"/>
            <p:cNvCxnSpPr/>
            <p:nvPr/>
          </p:nvCxnSpPr>
          <p:spPr bwMode="auto">
            <a:xfrm>
              <a:off x="457200" y="2140803"/>
              <a:ext cx="0" cy="53340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2" name="Title 21"/>
          <p:cNvSpPr>
            <a:spLocks noGrp="1"/>
          </p:cNvSpPr>
          <p:nvPr>
            <p:ph type="title"/>
          </p:nvPr>
        </p:nvSpPr>
        <p:spPr/>
        <p:txBody>
          <a:bodyPr>
            <a:normAutofit/>
          </a:bodyPr>
          <a:lstStyle/>
          <a:p>
            <a:r>
              <a:rPr lang="en-US" dirty="0" smtClean="0"/>
              <a:t>MSS PBR Timeline</a:t>
            </a:r>
            <a:endParaRPr lang="en-US" dirty="0"/>
          </a:p>
        </p:txBody>
      </p:sp>
    </p:spTree>
    <p:extLst>
      <p:ext uri="{BB962C8B-B14F-4D97-AF65-F5344CB8AC3E}">
        <p14:creationId xmlns:p14="http://schemas.microsoft.com/office/powerpoint/2010/main" val="1008691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MSS Authorization Options</a:t>
            </a:r>
            <a:endParaRPr lang="en-US" dirty="0"/>
          </a:p>
        </p:txBody>
      </p:sp>
    </p:spTree>
    <p:extLst>
      <p:ext uri="{BB962C8B-B14F-4D97-AF65-F5344CB8AC3E}">
        <p14:creationId xmlns:p14="http://schemas.microsoft.com/office/powerpoint/2010/main" val="3567266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200" dirty="0" smtClean="0"/>
              <a:t>Options:</a:t>
            </a:r>
          </a:p>
          <a:p>
            <a:pPr lvl="1"/>
            <a:r>
              <a:rPr lang="en-US" sz="3200" dirty="0" smtClean="0"/>
              <a:t>Counties required to be registered under 106.352(a-k) must use (i)</a:t>
            </a:r>
          </a:p>
          <a:p>
            <a:pPr lvl="1"/>
            <a:r>
              <a:rPr lang="en-US" sz="3200" dirty="0" smtClean="0"/>
              <a:t>Counties voluntarily registered under 106.352(a-k) have an option to revise to 106.352 </a:t>
            </a:r>
            <a:r>
              <a:rPr lang="en-US" dirty="0" smtClean="0"/>
              <a:t>(l).</a:t>
            </a:r>
          </a:p>
          <a:p>
            <a:pPr lvl="1"/>
            <a:endParaRPr lang="en-US" dirty="0" smtClean="0"/>
          </a:p>
          <a:p>
            <a:r>
              <a:rPr lang="en-US" dirty="0" smtClean="0"/>
              <a:t>Registering/Representing MSS-January 5, 2014</a:t>
            </a:r>
          </a:p>
        </p:txBody>
      </p:sp>
      <p:sp>
        <p:nvSpPr>
          <p:cNvPr id="2" name="Title 1"/>
          <p:cNvSpPr>
            <a:spLocks noGrp="1"/>
          </p:cNvSpPr>
          <p:nvPr>
            <p:ph type="title"/>
          </p:nvPr>
        </p:nvSpPr>
        <p:spPr/>
        <p:txBody>
          <a:bodyPr>
            <a:noAutofit/>
          </a:bodyPr>
          <a:lstStyle/>
          <a:p>
            <a:r>
              <a:rPr lang="en-US" dirty="0" smtClean="0"/>
              <a:t>106.352 (i)-Planned Maintenance, Startups and Shutdowns</a:t>
            </a:r>
            <a:endParaRPr lang="en-US" dirty="0"/>
          </a:p>
        </p:txBody>
      </p:sp>
    </p:spTree>
    <p:extLst>
      <p:ext uri="{BB962C8B-B14F-4D97-AF65-F5344CB8AC3E}">
        <p14:creationId xmlns:p14="http://schemas.microsoft.com/office/powerpoint/2010/main" val="953590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Applicability</a:t>
            </a:r>
          </a:p>
          <a:p>
            <a:r>
              <a:rPr lang="en-US" dirty="0" smtClean="0"/>
              <a:t>No superseding of existing authorization </a:t>
            </a:r>
          </a:p>
          <a:p>
            <a:r>
              <a:rPr lang="en-US" dirty="0" smtClean="0"/>
              <a:t>Planned MSS Activities</a:t>
            </a:r>
          </a:p>
          <a:p>
            <a:r>
              <a:rPr lang="en-US" dirty="0" smtClean="0"/>
              <a:t>PBR does not require registration</a:t>
            </a:r>
          </a:p>
          <a:p>
            <a:r>
              <a:rPr lang="en-US" dirty="0" smtClean="0"/>
              <a:t>Best management practices</a:t>
            </a:r>
          </a:p>
          <a:p>
            <a:r>
              <a:rPr lang="en-US" dirty="0" smtClean="0"/>
              <a:t>Keep records</a:t>
            </a:r>
          </a:p>
          <a:p>
            <a:endParaRPr lang="en-US" dirty="0" smtClean="0"/>
          </a:p>
          <a:p>
            <a:pPr lvl="1"/>
            <a:endParaRPr lang="en-US" dirty="0" smtClean="0"/>
          </a:p>
        </p:txBody>
      </p:sp>
      <p:sp>
        <p:nvSpPr>
          <p:cNvPr id="2" name="Title 1"/>
          <p:cNvSpPr>
            <a:spLocks noGrp="1"/>
          </p:cNvSpPr>
          <p:nvPr>
            <p:ph type="title"/>
          </p:nvPr>
        </p:nvSpPr>
        <p:spPr/>
        <p:txBody>
          <a:bodyPr>
            <a:normAutofit fontScale="90000"/>
          </a:bodyPr>
          <a:lstStyle/>
          <a:p>
            <a:r>
              <a:rPr lang="en-US" dirty="0" smtClean="0"/>
              <a:t>106.359-Planned MSS at O&amp;G Handling &amp; Production Facilities</a:t>
            </a:r>
            <a:endParaRPr lang="en-US" dirty="0"/>
          </a:p>
        </p:txBody>
      </p:sp>
    </p:spTree>
    <p:extLst>
      <p:ext uri="{BB962C8B-B14F-4D97-AF65-F5344CB8AC3E}">
        <p14:creationId xmlns:p14="http://schemas.microsoft.com/office/powerpoint/2010/main" val="2536949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106.359 Construction Authorizations (Title V, NSR, Standard Permit)</a:t>
            </a:r>
            <a:endParaRPr lang="en-US" dirty="0"/>
          </a:p>
        </p:txBody>
      </p:sp>
    </p:spTree>
    <p:extLst>
      <p:ext uri="{BB962C8B-B14F-4D97-AF65-F5344CB8AC3E}">
        <p14:creationId xmlns:p14="http://schemas.microsoft.com/office/powerpoint/2010/main" val="184779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1127</Words>
  <Application>Microsoft Office PowerPoint</Application>
  <PresentationFormat>On-screen Show (4:3)</PresentationFormat>
  <Paragraphs>257</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    §106.359. Planned Maintenance, Startup, and Shutdown (MSS) at Oil and Gas Handling and Production Facilities.  </vt:lpstr>
      <vt:lpstr>Overview</vt:lpstr>
      <vt:lpstr>PBR 106.359</vt:lpstr>
      <vt:lpstr>PBR 106.359</vt:lpstr>
      <vt:lpstr>MSS PBR Timeline</vt:lpstr>
      <vt:lpstr>MSS Authorization Options</vt:lpstr>
      <vt:lpstr>106.352 (i)-Planned Maintenance, Startups and Shutdowns</vt:lpstr>
      <vt:lpstr>106.359-Planned MSS at O&amp;G Handling &amp; Production Facilities</vt:lpstr>
      <vt:lpstr>106.359 Construction Authorizations (Title V, NSR, Standard Permit)</vt:lpstr>
      <vt:lpstr>Title V</vt:lpstr>
      <vt:lpstr>NSR (New Source Review)</vt:lpstr>
      <vt:lpstr>Standard Permits</vt:lpstr>
      <vt:lpstr>MSS Options-Barnett Shale</vt:lpstr>
      <vt:lpstr>Barnett Shale Counties</vt:lpstr>
      <vt:lpstr>  What is the difference between Scheduled Maintenance, Planned Maintenance, and Upsets?    </vt:lpstr>
      <vt:lpstr>What is the difference between Scheduled Maintenance, Planned Maintenance, and Upsets? </vt:lpstr>
      <vt:lpstr>What is the difference between Scheduled Maintenance, Planned Maintenance, and Upsets? </vt:lpstr>
      <vt:lpstr>What is the difference between Scheduled Maintenance, Planned Maintenance, and Upsets? </vt:lpstr>
      <vt:lpstr> What is the difference between Scheduled Maintenance, Planned Maintenance, and Upsets? </vt:lpstr>
      <vt:lpstr> What is the difference between Scheduled Maintenance, Planned Maintenance, and Upsets? </vt:lpstr>
      <vt:lpstr> What is the difference between Scheduled Maintenance, Planned Maintenance, and Upsets? </vt:lpstr>
      <vt:lpstr>MSS Examples </vt:lpstr>
      <vt:lpstr>Lily Site </vt:lpstr>
      <vt:lpstr>MSS Example 1</vt:lpstr>
      <vt:lpstr>MSS Example 2</vt:lpstr>
      <vt:lpstr>MSS Example 3</vt:lpstr>
      <vt:lpstr>Summary</vt:lpstr>
      <vt:lpstr>Calculation of Emissions from MSS Activities at Oil &amp; Gas Production Facilities </vt:lpstr>
      <vt:lpstr>Calculation Programs</vt:lpstr>
      <vt:lpstr>MSS Default Values for Miscellaneous Activities</vt:lpstr>
      <vt:lpstr>MSS Default Values for Miscellaneous Activities </vt:lpstr>
      <vt:lpstr> MSS Default Values for Miscellaneous Activities </vt:lpstr>
      <vt:lpstr>MSS Default Values for Miscellaneous Activities</vt:lpstr>
      <vt:lpstr>TCEQ Oil and Gas Emissions Calculations Spreadsheet</vt:lpstr>
      <vt:lpstr>Equations: Located on bottom of each Spreadsheet </vt:lpstr>
      <vt:lpstr>Equations: Located on bottom of each Spreadsheet</vt:lpstr>
      <vt:lpstr>Painting and Sandblasting</vt:lpstr>
      <vt:lpstr>Where to Find More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cp:lastModifiedBy/>
  <cp:revision>1</cp:revision>
  <dcterms:created xsi:type="dcterms:W3CDTF">2016-01-06T19:30:56Z</dcterms:created>
  <dcterms:modified xsi:type="dcterms:W3CDTF">2016-01-06T19:31:08Z</dcterms:modified>
</cp:coreProperties>
</file>