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Lst>
  <p:notesMasterIdLst>
    <p:notesMasterId r:id="rId44"/>
  </p:notesMasterIdLst>
  <p:handoutMasterIdLst>
    <p:handoutMasterId r:id="rId45"/>
  </p:handoutMasterIdLst>
  <p:sldIdLst>
    <p:sldId id="549" r:id="rId5"/>
    <p:sldId id="588" r:id="rId6"/>
    <p:sldId id="571" r:id="rId7"/>
    <p:sldId id="558" r:id="rId8"/>
    <p:sldId id="600" r:id="rId9"/>
    <p:sldId id="603" r:id="rId10"/>
    <p:sldId id="575" r:id="rId11"/>
    <p:sldId id="593" r:id="rId12"/>
    <p:sldId id="561" r:id="rId13"/>
    <p:sldId id="564" r:id="rId14"/>
    <p:sldId id="562" r:id="rId15"/>
    <p:sldId id="601" r:id="rId16"/>
    <p:sldId id="583" r:id="rId17"/>
    <p:sldId id="566" r:id="rId18"/>
    <p:sldId id="612" r:id="rId19"/>
    <p:sldId id="602" r:id="rId20"/>
    <p:sldId id="584" r:id="rId21"/>
    <p:sldId id="585" r:id="rId22"/>
    <p:sldId id="595" r:id="rId23"/>
    <p:sldId id="573" r:id="rId24"/>
    <p:sldId id="554" r:id="rId25"/>
    <p:sldId id="577" r:id="rId26"/>
    <p:sldId id="604" r:id="rId27"/>
    <p:sldId id="605" r:id="rId28"/>
    <p:sldId id="606" r:id="rId29"/>
    <p:sldId id="568" r:id="rId30"/>
    <p:sldId id="590" r:id="rId31"/>
    <p:sldId id="591" r:id="rId32"/>
    <p:sldId id="567" r:id="rId33"/>
    <p:sldId id="609" r:id="rId34"/>
    <p:sldId id="608" r:id="rId35"/>
    <p:sldId id="610" r:id="rId36"/>
    <p:sldId id="557" r:id="rId37"/>
    <p:sldId id="598" r:id="rId38"/>
    <p:sldId id="599" r:id="rId39"/>
    <p:sldId id="559" r:id="rId40"/>
    <p:sldId id="611" r:id="rId41"/>
    <p:sldId id="560" r:id="rId42"/>
    <p:sldId id="552" r:id="rId43"/>
  </p:sldIdLst>
  <p:sldSz cx="12192000" cy="6858000"/>
  <p:notesSz cx="7010400" cy="9296400"/>
  <p:embeddedFontLst>
    <p:embeddedFont>
      <p:font typeface="Arial Black" panose="020B0A04020102020204" pitchFamily="34" charset="0"/>
      <p:bold r:id="rId46"/>
    </p:embeddedFont>
    <p:embeddedFont>
      <p:font typeface="Georgia" panose="02040502050405020303" pitchFamily="18" charset="0"/>
      <p:regular r:id="rId47"/>
      <p:bold r:id="rId48"/>
      <p:italic r:id="rId49"/>
      <p:boldItalic r:id="rId50"/>
    </p:embeddedFont>
    <p:embeddedFont>
      <p:font typeface="Lucida Bright" panose="02040602050505020304" pitchFamily="18" charset="0"/>
      <p:regular r:id="rId51"/>
      <p:bold r:id="rId52"/>
      <p:italic r:id="rId53"/>
      <p:boldItalic r:id="rId54"/>
    </p:embeddedFont>
    <p:embeddedFont>
      <p:font typeface="Verdana" panose="020B0604030504040204" pitchFamily="34" charset="0"/>
      <p:regular r:id="rId55"/>
      <p:bold r:id="rId56"/>
      <p:italic r:id="rId57"/>
      <p:boldItalic r:id="rId58"/>
    </p:embeddedFont>
  </p:embeddedFontLst>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8A806AD3-C7A4-465F-B1AB-7894F2952927}">
          <p14:sldIdLst>
            <p14:sldId id="549"/>
          </p14:sldIdLst>
        </p14:section>
        <p14:section name="Untitled Section" id="{5D45137E-C4D6-457D-BEE5-14A00920A766}">
          <p14:sldIdLst>
            <p14:sldId id="588"/>
            <p14:sldId id="571"/>
            <p14:sldId id="558"/>
            <p14:sldId id="600"/>
            <p14:sldId id="603"/>
            <p14:sldId id="575"/>
            <p14:sldId id="593"/>
            <p14:sldId id="561"/>
            <p14:sldId id="564"/>
            <p14:sldId id="562"/>
            <p14:sldId id="601"/>
            <p14:sldId id="583"/>
            <p14:sldId id="566"/>
            <p14:sldId id="612"/>
            <p14:sldId id="602"/>
            <p14:sldId id="584"/>
            <p14:sldId id="585"/>
            <p14:sldId id="595"/>
            <p14:sldId id="573"/>
            <p14:sldId id="554"/>
            <p14:sldId id="577"/>
            <p14:sldId id="604"/>
            <p14:sldId id="605"/>
            <p14:sldId id="606"/>
            <p14:sldId id="568"/>
            <p14:sldId id="590"/>
            <p14:sldId id="591"/>
            <p14:sldId id="567"/>
            <p14:sldId id="609"/>
            <p14:sldId id="608"/>
            <p14:sldId id="610"/>
            <p14:sldId id="557"/>
            <p14:sldId id="598"/>
            <p14:sldId id="599"/>
            <p14:sldId id="559"/>
            <p14:sldId id="611"/>
            <p14:sldId id="560"/>
            <p14:sldId id="552"/>
          </p14:sldIdLst>
        </p14:section>
      </p14:sectionLst>
    </p:ext>
    <p:ext uri="{EFAFB233-063F-42B5-8137-9DF3F51BA10A}">
      <p15:sldGuideLst xmlns:p15="http://schemas.microsoft.com/office/powerpoint/2012/main">
        <p15:guide id="1" orient="horz" pos="480" userDrawn="1">
          <p15:clr>
            <a:srgbClr val="A4A3A4"/>
          </p15:clr>
        </p15:guide>
        <p15:guide id="2" pos="384" userDrawn="1">
          <p15:clr>
            <a:srgbClr val="A4A3A4"/>
          </p15:clr>
        </p15:guide>
      </p15:sldGuideLst>
    </p:ext>
    <p:ext uri="{2D200454-40CA-4A62-9FC3-DE9A4176ACB9}">
      <p15:notesGuideLst xmlns:p15="http://schemas.microsoft.com/office/powerpoint/2012/main">
        <p15:guide id="1" orient="horz" pos="2927"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E7F1EE"/>
    <a:srgbClr val="AECEC6"/>
    <a:srgbClr val="01654B"/>
    <a:srgbClr val="F2F8F6"/>
    <a:srgbClr val="A4C8BF"/>
    <a:srgbClr val="85B5A8"/>
    <a:srgbClr val="4D7F72"/>
    <a:srgbClr val="008A3E"/>
    <a:srgbClr val="BDD7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79671" autoAdjust="0"/>
  </p:normalViewPr>
  <p:slideViewPr>
    <p:cSldViewPr>
      <p:cViewPr varScale="1">
        <p:scale>
          <a:sx n="91" d="100"/>
          <a:sy n="91" d="100"/>
        </p:scale>
        <p:origin x="1170" y="78"/>
      </p:cViewPr>
      <p:guideLst>
        <p:guide orient="horz" pos="480"/>
        <p:guide pos="384"/>
      </p:guideLst>
    </p:cSldViewPr>
  </p:slideViewPr>
  <p:outlineViewPr>
    <p:cViewPr>
      <p:scale>
        <a:sx n="33" d="100"/>
        <a:sy n="33" d="100"/>
      </p:scale>
      <p:origin x="0" y="-3696"/>
    </p:cViewPr>
  </p:outlineViewPr>
  <p:notesTextViewPr>
    <p:cViewPr>
      <p:scale>
        <a:sx n="3" d="2"/>
        <a:sy n="3" d="2"/>
      </p:scale>
      <p:origin x="0" y="0"/>
    </p:cViewPr>
  </p:notesTextViewPr>
  <p:sorterViewPr>
    <p:cViewPr>
      <p:scale>
        <a:sx n="100" d="100"/>
        <a:sy n="100" d="100"/>
      </p:scale>
      <p:origin x="0" y="0"/>
    </p:cViewPr>
  </p:sorterViewPr>
  <p:notesViewPr>
    <p:cSldViewPr>
      <p:cViewPr>
        <p:scale>
          <a:sx n="75" d="100"/>
          <a:sy n="75" d="100"/>
        </p:scale>
        <p:origin x="3252" y="192"/>
      </p:cViewPr>
      <p:guideLst>
        <p:guide orient="horz" pos="2927"/>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1AC884-6657-4957-972F-B3691B0D3177}"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F83478FD-3E6E-4739-9AC0-F20FF663446E}">
      <dgm:prSet custT="1"/>
      <dgm:spPr>
        <a:solidFill>
          <a:srgbClr val="E7F1EE"/>
        </a:solidFill>
        <a:ln>
          <a:solidFill>
            <a:srgbClr val="01654B"/>
          </a:solidFill>
        </a:ln>
      </dgm:spPr>
      <dgm:t>
        <a:bodyPr/>
        <a:lstStyle/>
        <a:p>
          <a:r>
            <a:rPr lang="en-US" sz="2800" b="1" baseline="0" dirty="0">
              <a:solidFill>
                <a:schemeClr val="tx1"/>
              </a:solidFill>
            </a:rPr>
            <a:t>I have more </a:t>
          </a:r>
          <a:br>
            <a:rPr lang="en-US" sz="2800" b="1" baseline="0" dirty="0">
              <a:solidFill>
                <a:schemeClr val="tx1"/>
              </a:solidFill>
            </a:rPr>
          </a:br>
          <a:r>
            <a:rPr lang="en-US" sz="2800" b="1" baseline="0" dirty="0">
              <a:solidFill>
                <a:schemeClr val="tx1"/>
              </a:solidFill>
            </a:rPr>
            <a:t>sources than what will fit on the source parameter and emission rate sheets. What should I do?</a:t>
          </a:r>
          <a:endParaRPr lang="en-US" sz="2800" b="1" dirty="0">
            <a:solidFill>
              <a:schemeClr val="tx1"/>
            </a:solidFill>
          </a:endParaRPr>
        </a:p>
      </dgm:t>
      <dgm:extLst>
        <a:ext uri="{E40237B7-FDA0-4F09-8148-C483321AD2D9}">
          <dgm14:cNvPr xmlns:dgm14="http://schemas.microsoft.com/office/drawing/2010/diagram" id="0" name="" descr="I have more sources than what will fit on the source parameter and emission rate sheets, what should I do?&#10;"/>
        </a:ext>
      </dgm:extLst>
    </dgm:pt>
    <dgm:pt modelId="{197C95D0-BFE7-4376-80F4-2BE3D8BAD2B3}" type="parTrans" cxnId="{D9E49795-2ED5-492C-A07C-20B73101A062}">
      <dgm:prSet/>
      <dgm:spPr/>
      <dgm:t>
        <a:bodyPr/>
        <a:lstStyle/>
        <a:p>
          <a:endParaRPr lang="en-US"/>
        </a:p>
      </dgm:t>
    </dgm:pt>
    <dgm:pt modelId="{CB181589-EC04-4BF3-8EE0-BD455A44654D}" type="sibTrans" cxnId="{D9E49795-2ED5-492C-A07C-20B73101A062}">
      <dgm:prSet/>
      <dgm:spPr/>
      <dgm:t>
        <a:bodyPr/>
        <a:lstStyle/>
        <a:p>
          <a:endParaRPr lang="en-US"/>
        </a:p>
      </dgm:t>
    </dgm:pt>
    <dgm:pt modelId="{C30DB275-6500-440E-8191-E4418D25E933}" type="pres">
      <dgm:prSet presAssocID="{D81AC884-6657-4957-972F-B3691B0D3177}" presName="Name0" presStyleCnt="0">
        <dgm:presLayoutVars>
          <dgm:chMax/>
          <dgm:chPref val="3"/>
          <dgm:dir/>
          <dgm:animOne val="branch"/>
          <dgm:animLvl val="lvl"/>
        </dgm:presLayoutVars>
      </dgm:prSet>
      <dgm:spPr/>
    </dgm:pt>
    <dgm:pt modelId="{D9758BFB-D50E-45C3-910E-48D459546EEC}" type="pres">
      <dgm:prSet presAssocID="{F83478FD-3E6E-4739-9AC0-F20FF663446E}" presName="composite" presStyleCnt="0"/>
      <dgm:spPr/>
    </dgm:pt>
    <dgm:pt modelId="{3565A36D-138F-474B-BBE0-4D85F68FDAFB}" type="pres">
      <dgm:prSet presAssocID="{F83478FD-3E6E-4739-9AC0-F20FF663446E}" presName="FirstChild" presStyleLbl="revTx" presStyleIdx="0" presStyleCnt="1">
        <dgm:presLayoutVars>
          <dgm:chMax val="0"/>
          <dgm:chPref val="0"/>
          <dgm:bulletEnabled val="1"/>
        </dgm:presLayoutVars>
      </dgm:prSet>
      <dgm:spPr/>
    </dgm:pt>
    <dgm:pt modelId="{60BA5014-E3D9-4BBD-83CA-8A401D7E7467}" type="pres">
      <dgm:prSet presAssocID="{F83478FD-3E6E-4739-9AC0-F20FF663446E}" presName="Parent" presStyleLbl="alignNode1" presStyleIdx="0" presStyleCnt="1" custScaleX="192004" custScaleY="177068" custLinFactNeighborX="24823" custLinFactNeighborY="-39865">
        <dgm:presLayoutVars>
          <dgm:chMax val="3"/>
          <dgm:chPref val="3"/>
          <dgm:bulletEnabled val="1"/>
        </dgm:presLayoutVars>
      </dgm:prSet>
      <dgm:spPr/>
    </dgm:pt>
    <dgm:pt modelId="{A41ADD05-B2B2-4705-9F26-0B19F63DE271}" type="pres">
      <dgm:prSet presAssocID="{F83478FD-3E6E-4739-9AC0-F20FF663446E}" presName="Accent" presStyleLbl="parChTrans1D1" presStyleIdx="0" presStyleCnt="1" custLinFactNeighborX="-5980" custLinFactNeighborY="2622"/>
      <dgm:spPr>
        <a:ln w="73025">
          <a:solidFill>
            <a:srgbClr val="01654B"/>
          </a:solidFill>
        </a:ln>
      </dgm:spPr>
    </dgm:pt>
  </dgm:ptLst>
  <dgm:cxnLst>
    <dgm:cxn modelId="{7E6F0E52-6FA4-4933-9F13-BA007BC185C8}" type="presOf" srcId="{F83478FD-3E6E-4739-9AC0-F20FF663446E}" destId="{60BA5014-E3D9-4BBD-83CA-8A401D7E7467}" srcOrd="0" destOrd="0" presId="urn:microsoft.com/office/officeart/2011/layout/TabList"/>
    <dgm:cxn modelId="{D9E49795-2ED5-492C-A07C-20B73101A062}" srcId="{D81AC884-6657-4957-972F-B3691B0D3177}" destId="{F83478FD-3E6E-4739-9AC0-F20FF663446E}" srcOrd="0" destOrd="0" parTransId="{197C95D0-BFE7-4376-80F4-2BE3D8BAD2B3}" sibTransId="{CB181589-EC04-4BF3-8EE0-BD455A44654D}"/>
    <dgm:cxn modelId="{79E440C3-D4DD-4D8A-A24E-05263F5746AD}" type="presOf" srcId="{D81AC884-6657-4957-972F-B3691B0D3177}" destId="{C30DB275-6500-440E-8191-E4418D25E933}" srcOrd="0" destOrd="0" presId="urn:microsoft.com/office/officeart/2011/layout/TabList"/>
    <dgm:cxn modelId="{F7B51077-DE0A-4DBE-B9B8-526C5AC022D2}" type="presParOf" srcId="{C30DB275-6500-440E-8191-E4418D25E933}" destId="{D9758BFB-D50E-45C3-910E-48D459546EEC}" srcOrd="0" destOrd="0" presId="urn:microsoft.com/office/officeart/2011/layout/TabList"/>
    <dgm:cxn modelId="{D6C373A3-2CA9-4542-ACD4-8C3A691717D3}" type="presParOf" srcId="{D9758BFB-D50E-45C3-910E-48D459546EEC}" destId="{3565A36D-138F-474B-BBE0-4D85F68FDAFB}" srcOrd="0" destOrd="0" presId="urn:microsoft.com/office/officeart/2011/layout/TabList"/>
    <dgm:cxn modelId="{5417DBF5-B830-4A92-91FB-787FD6749788}" type="presParOf" srcId="{D9758BFB-D50E-45C3-910E-48D459546EEC}" destId="{60BA5014-E3D9-4BBD-83CA-8A401D7E7467}" srcOrd="1" destOrd="0" presId="urn:microsoft.com/office/officeart/2011/layout/TabList"/>
    <dgm:cxn modelId="{2589B27A-6C0E-40B7-9661-68FE5070FEDC}" type="presParOf" srcId="{D9758BFB-D50E-45C3-910E-48D459546EEC}" destId="{A41ADD05-B2B2-4705-9F26-0B19F63DE271}"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ADD05-B2B2-4705-9F26-0B19F63DE271}">
      <dsp:nvSpPr>
        <dsp:cNvPr id="0" name=""/>
        <dsp:cNvSpPr/>
      </dsp:nvSpPr>
      <dsp:spPr>
        <a:xfrm>
          <a:off x="25" y="3505200"/>
          <a:ext cx="9651999" cy="0"/>
        </a:xfrm>
        <a:prstGeom prst="line">
          <a:avLst/>
        </a:prstGeom>
        <a:noFill/>
        <a:ln w="73025" cap="flat" cmpd="sng" algn="ctr">
          <a:solidFill>
            <a:srgbClr val="01654B"/>
          </a:solidFill>
          <a:prstDash val="solid"/>
        </a:ln>
        <a:effectLst/>
      </dsp:spPr>
      <dsp:style>
        <a:lnRef idx="2">
          <a:scrgbClr r="0" g="0" b="0"/>
        </a:lnRef>
        <a:fillRef idx="0">
          <a:scrgbClr r="0" g="0" b="0"/>
        </a:fillRef>
        <a:effectRef idx="0">
          <a:scrgbClr r="0" g="0" b="0"/>
        </a:effectRef>
        <a:fontRef idx="minor"/>
      </dsp:style>
    </dsp:sp>
    <dsp:sp modelId="{3565A36D-138F-474B-BBE0-4D85F68FDAFB}">
      <dsp:nvSpPr>
        <dsp:cNvPr id="0" name=""/>
        <dsp:cNvSpPr/>
      </dsp:nvSpPr>
      <dsp:spPr>
        <a:xfrm>
          <a:off x="3086734" y="1753543"/>
          <a:ext cx="7142480" cy="1750713"/>
        </a:xfrm>
        <a:prstGeom prst="rect">
          <a:avLst/>
        </a:prstGeom>
        <a:noFill/>
        <a:ln>
          <a:noFill/>
        </a:ln>
        <a:effectLst/>
      </dsp:spPr>
      <dsp:style>
        <a:lnRef idx="0">
          <a:scrgbClr r="0" g="0" b="0"/>
        </a:lnRef>
        <a:fillRef idx="0">
          <a:scrgbClr r="0" g="0" b="0"/>
        </a:fillRef>
        <a:effectRef idx="0">
          <a:scrgbClr r="0" g="0" b="0"/>
        </a:effectRef>
        <a:fontRef idx="minor"/>
      </dsp:style>
    </dsp:sp>
    <dsp:sp modelId="{60BA5014-E3D9-4BBD-83CA-8A401D7E7467}">
      <dsp:nvSpPr>
        <dsp:cNvPr id="0" name=""/>
        <dsp:cNvSpPr/>
      </dsp:nvSpPr>
      <dsp:spPr>
        <a:xfrm>
          <a:off x="45723" y="381001"/>
          <a:ext cx="4818378" cy="3099953"/>
        </a:xfrm>
        <a:prstGeom prst="round2SameRect">
          <a:avLst>
            <a:gd name="adj1" fmla="val 16670"/>
            <a:gd name="adj2" fmla="val 0"/>
          </a:avLst>
        </a:prstGeom>
        <a:solidFill>
          <a:srgbClr val="E7F1EE"/>
        </a:solidFill>
        <a:ln w="25400" cap="flat" cmpd="sng" algn="ctr">
          <a:solidFill>
            <a:srgbClr val="01654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baseline="0" dirty="0">
              <a:solidFill>
                <a:schemeClr val="tx1"/>
              </a:solidFill>
            </a:rPr>
            <a:t>I have more </a:t>
          </a:r>
          <a:br>
            <a:rPr lang="en-US" sz="2800" b="1" kern="1200" baseline="0" dirty="0">
              <a:solidFill>
                <a:schemeClr val="tx1"/>
              </a:solidFill>
            </a:rPr>
          </a:br>
          <a:r>
            <a:rPr lang="en-US" sz="2800" b="1" kern="1200" baseline="0" dirty="0">
              <a:solidFill>
                <a:schemeClr val="tx1"/>
              </a:solidFill>
            </a:rPr>
            <a:t>sources than what will fit on the source parameter and emission rate sheets. What should I do?</a:t>
          </a:r>
          <a:endParaRPr lang="en-US" sz="2800" b="1" kern="1200" dirty="0">
            <a:solidFill>
              <a:schemeClr val="tx1"/>
            </a:solidFill>
          </a:endParaRPr>
        </a:p>
      </dsp:txBody>
      <dsp:txXfrm>
        <a:off x="197077" y="532355"/>
        <a:ext cx="4515670" cy="2948599"/>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ChangeArrowheads="1"/>
          </p:cNvSpPr>
          <p:nvPr/>
        </p:nvSpPr>
        <p:spPr bwMode="auto">
          <a:xfrm>
            <a:off x="6541418" y="8894763"/>
            <a:ext cx="395958" cy="311150"/>
          </a:xfrm>
          <a:prstGeom prst="rect">
            <a:avLst/>
          </a:prstGeom>
          <a:noFill/>
          <a:ln w="12700">
            <a:noFill/>
            <a:miter lim="800000"/>
            <a:headEnd/>
            <a:tailEnd/>
          </a:ln>
          <a:effectLst/>
        </p:spPr>
        <p:txBody>
          <a:bodyPr wrap="none" lIns="91807" tIns="45097" rIns="91807" bIns="45097" anchor="ctr">
            <a:spAutoFit/>
          </a:bodyPr>
          <a:lstStyle/>
          <a:p>
            <a:pPr algn="r" defTabSz="925775">
              <a:defRPr/>
            </a:pPr>
            <a:fld id="{28CDBBD7-2B8E-4AD5-94A9-272F5DC24437}" type="slidenum">
              <a:rPr lang="en-US" sz="1400">
                <a:latin typeface="Times New Roman" pitchFamily="18" charset="0"/>
              </a:rPr>
              <a:pPr algn="r" defTabSz="925775">
                <a:defRPr/>
              </a:pPr>
              <a:t>‹#›</a:t>
            </a:fld>
            <a:endParaRPr lang="en-US" sz="1400" dirty="0">
              <a:latin typeface="Times New Roman" pitchFamily="18" charset="0"/>
            </a:endParaRPr>
          </a:p>
        </p:txBody>
      </p:sp>
    </p:spTree>
    <p:extLst>
      <p:ext uri="{BB962C8B-B14F-4D97-AF65-F5344CB8AC3E}">
        <p14:creationId xmlns:p14="http://schemas.microsoft.com/office/powerpoint/2010/main" val="1732972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4721" y="4416425"/>
            <a:ext cx="5140960" cy="4178300"/>
          </a:xfrm>
          <a:prstGeom prst="rect">
            <a:avLst/>
          </a:prstGeom>
          <a:noFill/>
          <a:ln w="12700">
            <a:noFill/>
            <a:miter lim="800000"/>
            <a:headEnd/>
            <a:tailEnd/>
          </a:ln>
          <a:effectLst/>
        </p:spPr>
        <p:txBody>
          <a:bodyPr vert="horz" wrap="square" lIns="91807" tIns="45097" rIns="91807" bIns="45097"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5" name="Rectangle 3"/>
          <p:cNvSpPr>
            <a:spLocks noGrp="1" noRot="1" noChangeAspect="1" noChangeArrowheads="1" noTextEdit="1"/>
          </p:cNvSpPr>
          <p:nvPr>
            <p:ph type="sldImg" idx="2"/>
          </p:nvPr>
        </p:nvSpPr>
        <p:spPr bwMode="auto">
          <a:xfrm>
            <a:off x="420688" y="706438"/>
            <a:ext cx="6170612" cy="3470275"/>
          </a:xfrm>
          <a:prstGeom prst="rect">
            <a:avLst/>
          </a:prstGeom>
          <a:noFill/>
          <a:ln w="12700">
            <a:solidFill>
              <a:schemeClr val="tx1"/>
            </a:solidFill>
            <a:miter lim="800000"/>
            <a:headEnd/>
            <a:tailEnd/>
          </a:ln>
        </p:spPr>
      </p:sp>
      <p:sp>
        <p:nvSpPr>
          <p:cNvPr id="2053" name="Rectangle 5"/>
          <p:cNvSpPr>
            <a:spLocks noChangeArrowheads="1"/>
          </p:cNvSpPr>
          <p:nvPr/>
        </p:nvSpPr>
        <p:spPr bwMode="auto">
          <a:xfrm>
            <a:off x="6541418" y="8896352"/>
            <a:ext cx="395958" cy="307975"/>
          </a:xfrm>
          <a:prstGeom prst="rect">
            <a:avLst/>
          </a:prstGeom>
          <a:noFill/>
          <a:ln w="12700">
            <a:noFill/>
            <a:miter lim="800000"/>
            <a:headEnd/>
            <a:tailEnd/>
          </a:ln>
          <a:effectLst/>
        </p:spPr>
        <p:txBody>
          <a:bodyPr wrap="none" lIns="91807" tIns="45097" rIns="91807" bIns="45097" anchor="ctr">
            <a:spAutoFit/>
          </a:bodyPr>
          <a:lstStyle/>
          <a:p>
            <a:pPr algn="r" defTabSz="925775">
              <a:defRPr/>
            </a:pPr>
            <a:fld id="{4F64E164-F7EA-46B5-883A-CA1227BF5354}" type="slidenum">
              <a:rPr lang="en-US" sz="1400">
                <a:latin typeface="Times New Roman" pitchFamily="18" charset="0"/>
              </a:rPr>
              <a:pPr algn="r" defTabSz="925775">
                <a:defRPr/>
              </a:pPr>
              <a:t>‹#›</a:t>
            </a:fld>
            <a:endParaRPr lang="en-US" sz="1400" dirty="0">
              <a:latin typeface="Times New Roman" pitchFamily="18" charset="0"/>
            </a:endParaRPr>
          </a:p>
        </p:txBody>
      </p:sp>
    </p:spTree>
    <p:extLst>
      <p:ext uri="{BB962C8B-B14F-4D97-AF65-F5344CB8AC3E}">
        <p14:creationId xmlns:p14="http://schemas.microsoft.com/office/powerpoint/2010/main" val="19688106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reerangequest.wordpress.com/2014/04/23/the-willow-grove-emu-far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3.epa.gov/ttn/scram/guidance/guide/EPA-454_R-19-003.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austinzoo.org/bird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exashillcountry.com/next-red-meat-emu-farmin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mgur.com/gallery/A3GAG0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xfrm>
            <a:off x="420688" y="706438"/>
            <a:ext cx="6170612" cy="3470275"/>
          </a:xfrm>
          <a:ln/>
        </p:spPr>
      </p:sp>
      <p:sp>
        <p:nvSpPr>
          <p:cNvPr id="14339" name="Rectangle 3"/>
          <p:cNvSpPr>
            <a:spLocks noGrp="1" noChangeArrowheads="1"/>
          </p:cNvSpPr>
          <p:nvPr>
            <p:ph type="body" idx="1"/>
          </p:nvPr>
        </p:nvSpPr>
        <p:spPr>
          <a:noFill/>
          <a:ln w="9525"/>
        </p:spPr>
        <p:txBody>
          <a:bodyPr/>
          <a:lstStyle/>
          <a:p>
            <a:endParaRPr lang="en-US" dirty="0"/>
          </a:p>
        </p:txBody>
      </p:sp>
    </p:spTree>
    <p:extLst>
      <p:ext uri="{BB962C8B-B14F-4D97-AF65-F5344CB8AC3E}">
        <p14:creationId xmlns:p14="http://schemas.microsoft.com/office/powerpoint/2010/main" val="20589519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Hopefully the newly expanded source input sheets will alleviate the need for this; however, in the case where all source input information will not fit on one EMEW, submit two EMEWs (or as many needed): </a:t>
            </a:r>
          </a:p>
          <a:p>
            <a:pPr marL="173885" indent="-173885">
              <a:buFontTx/>
              <a:buChar char="-"/>
            </a:pPr>
            <a:r>
              <a:rPr lang="en-US" dirty="0">
                <a:latin typeface="Arial" panose="020B0604020202020204" pitchFamily="34" charset="0"/>
                <a:cs typeface="Arial" panose="020B0604020202020204" pitchFamily="34" charset="0"/>
              </a:rPr>
              <a:t>First EMEW will contain all project information with source parameter and emission rate sheets maxed out</a:t>
            </a:r>
          </a:p>
          <a:p>
            <a:pPr marL="173885" indent="-173885">
              <a:buFontTx/>
              <a:buChar char="-"/>
            </a:pPr>
            <a:r>
              <a:rPr lang="en-US" dirty="0">
                <a:latin typeface="Arial" panose="020B0604020202020204" pitchFamily="34" charset="0"/>
                <a:cs typeface="Arial" panose="020B0604020202020204" pitchFamily="34" charset="0"/>
              </a:rPr>
              <a:t>Second EMEW will contain only information related to the source input information</a:t>
            </a:r>
          </a:p>
          <a:p>
            <a:r>
              <a:rPr lang="en-US" dirty="0">
                <a:latin typeface="Arial" panose="020B0604020202020204" pitchFamily="34" charset="0"/>
                <a:cs typeface="Arial" panose="020B0604020202020204" pitchFamily="34" charset="0"/>
              </a:rPr>
              <a:t>Note the source parameter information should correlate with the emission rate information entered in each EMEW.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If you still find yourself running out of room to report source input information, contact us.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7138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Each modeling analysis is conducted on a case-by-case basis. If off-property sources are evaluated in a minor modeling demonstration, off-property source parameters and emission rates should be reported in the EMEW. An additional attachment should be provided that details source information, such as:</a:t>
            </a:r>
          </a:p>
          <a:p>
            <a:pPr marL="173885" indent="-173885">
              <a:buFontTx/>
              <a:buChar char="-"/>
            </a:pPr>
            <a:r>
              <a:rPr lang="en-US" dirty="0">
                <a:latin typeface="Arial" panose="020B0604020202020204" pitchFamily="34" charset="0"/>
                <a:cs typeface="Arial" panose="020B0604020202020204" pitchFamily="34" charset="0"/>
              </a:rPr>
              <a:t>EPN and model ID cross reference table (if needed)</a:t>
            </a:r>
          </a:p>
          <a:p>
            <a:pPr marL="173885" indent="-173885">
              <a:buFontTx/>
              <a:buChar char="-"/>
            </a:pPr>
            <a:r>
              <a:rPr lang="en-US" dirty="0">
                <a:latin typeface="Arial" panose="020B0604020202020204" pitchFamily="34" charset="0"/>
                <a:cs typeface="Arial" panose="020B0604020202020204" pitchFamily="34" charset="0"/>
              </a:rPr>
              <a:t>Associated Permit No. </a:t>
            </a:r>
          </a:p>
          <a:p>
            <a:pPr marL="173885" indent="-173885">
              <a:buFontTx/>
              <a:buChar char="-"/>
            </a:pPr>
            <a:r>
              <a:rPr lang="en-US" dirty="0">
                <a:latin typeface="Arial" panose="020B0604020202020204" pitchFamily="34" charset="0"/>
                <a:cs typeface="Arial" panose="020B0604020202020204" pitchFamily="34" charset="0"/>
              </a:rPr>
              <a:t>Associated RN </a:t>
            </a:r>
          </a:p>
          <a:p>
            <a:pPr marL="173885" indent="-173885">
              <a:buFontTx/>
              <a:buChar char="-"/>
            </a:pPr>
            <a:r>
              <a:rPr lang="en-US" dirty="0">
                <a:latin typeface="Arial" panose="020B0604020202020204" pitchFamily="34" charset="0"/>
                <a:cs typeface="Arial" panose="020B0604020202020204" pitchFamily="34" charset="0"/>
              </a:rPr>
              <a:t>Name of supporting permit document and location of where information was found within document</a:t>
            </a:r>
          </a:p>
          <a:p>
            <a:pPr marL="173885" indent="-173885">
              <a:buFontTx/>
              <a:buChar char="-"/>
            </a:pPr>
            <a:r>
              <a:rPr lang="en-US" dirty="0">
                <a:latin typeface="Arial" panose="020B0604020202020204" pitchFamily="34" charset="0"/>
                <a:cs typeface="Arial" panose="020B0604020202020204" pitchFamily="34" charset="0"/>
              </a:rPr>
              <a:t>Justification for supplementing any source parameters and/or emission rates</a:t>
            </a:r>
          </a:p>
        </p:txBody>
      </p:sp>
    </p:spTree>
    <p:extLst>
      <p:ext uri="{BB962C8B-B14F-4D97-AF65-F5344CB8AC3E}">
        <p14:creationId xmlns:p14="http://schemas.microsoft.com/office/powerpoint/2010/main" val="1707556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Currently, the EMEW is set up to utilize the recommended annual PM</a:t>
            </a:r>
            <a:r>
              <a:rPr lang="en-US" baseline="-25000"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SIL of 0.2 µg/m</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Applicants may still use the annual PM</a:t>
            </a:r>
            <a:r>
              <a:rPr lang="en-US" baseline="-25000"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SIL of 0.3 µg/m</a:t>
            </a:r>
            <a:r>
              <a:rPr lang="en-US" baseline="30000" dirty="0">
                <a:latin typeface="Arial" panose="020B0604020202020204" pitchFamily="34" charset="0"/>
                <a:cs typeface="Arial" panose="020B0604020202020204" pitchFamily="34" charset="0"/>
              </a:rPr>
              <a:t>3</a:t>
            </a:r>
            <a:r>
              <a:rPr lang="en-US" baseline="0" dirty="0">
                <a:latin typeface="Arial" panose="020B0604020202020204" pitchFamily="34" charset="0"/>
                <a:cs typeface="Arial" panose="020B0604020202020204" pitchFamily="34" charset="0"/>
              </a:rPr>
              <a:t>. </a:t>
            </a:r>
          </a:p>
          <a:p>
            <a:pPr>
              <a:spcBef>
                <a:spcPts val="1217"/>
              </a:spcBef>
            </a:pPr>
            <a:r>
              <a:rPr lang="en-US" baseline="0" dirty="0">
                <a:latin typeface="Arial" panose="020B0604020202020204" pitchFamily="34" charset="0"/>
                <a:cs typeface="Arial" panose="020B0604020202020204" pitchFamily="34" charset="0"/>
              </a:rPr>
              <a:t>SIL = Significance Impact Level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2437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latin typeface="Arial" panose="020B0604020202020204" pitchFamily="34" charset="0"/>
                <a:cs typeface="Arial" panose="020B0604020202020204" pitchFamily="34" charset="0"/>
              </a:rPr>
              <a:t>W</a:t>
            </a:r>
            <a:r>
              <a:rPr lang="en-US" dirty="0">
                <a:latin typeface="Arial" panose="020B0604020202020204" pitchFamily="34" charset="0"/>
                <a:cs typeface="Arial" panose="020B0604020202020204" pitchFamily="34" charset="0"/>
              </a:rPr>
              <a:t>hen using an annual PM</a:t>
            </a:r>
            <a:r>
              <a:rPr lang="en-US" baseline="-25000"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SIL of 0.3 µg/m</a:t>
            </a:r>
            <a:r>
              <a:rPr lang="en-US" baseline="30000" dirty="0">
                <a:latin typeface="Arial" panose="020B0604020202020204" pitchFamily="34" charset="0"/>
                <a:cs typeface="Arial" panose="020B0604020202020204" pitchFamily="34" charset="0"/>
              </a:rPr>
              <a:t>3</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a:t>
            </a:r>
            <a:r>
              <a:rPr lang="en-US" baseline="0" dirty="0">
                <a:latin typeface="Arial" panose="020B0604020202020204" pitchFamily="34" charset="0"/>
                <a:cs typeface="Arial" panose="020B0604020202020204" pitchFamily="34" charset="0"/>
              </a:rPr>
              <a:t>the applicant should provide the necessary SIL justification following guidance found in the AQMG. This justification can be provided as an attachment with the EMEW.</a:t>
            </a:r>
          </a:p>
          <a:p>
            <a:pPr>
              <a:spcBef>
                <a:spcPts val="1217"/>
              </a:spcBef>
            </a:pPr>
            <a:r>
              <a:rPr lang="en-US" baseline="0" dirty="0">
                <a:latin typeface="Arial" panose="020B0604020202020204" pitchFamily="34" charset="0"/>
                <a:cs typeface="Arial" panose="020B0604020202020204" pitchFamily="34" charset="0"/>
              </a:rPr>
              <a:t>Using an annual SIL of 0.3 </a:t>
            </a:r>
            <a:r>
              <a:rPr lang="en-US" dirty="0">
                <a:latin typeface="Arial" panose="020B0604020202020204" pitchFamily="34" charset="0"/>
                <a:cs typeface="Arial" panose="020B0604020202020204" pitchFamily="34" charset="0"/>
              </a:rPr>
              <a:t>µg/m</a:t>
            </a:r>
            <a:r>
              <a:rPr lang="en-US" baseline="30000" dirty="0">
                <a:latin typeface="Arial" panose="020B0604020202020204" pitchFamily="34" charset="0"/>
                <a:cs typeface="Arial" panose="020B0604020202020204" pitchFamily="34" charset="0"/>
              </a:rPr>
              <a:t>3</a:t>
            </a:r>
            <a:r>
              <a:rPr lang="en-US" baseline="0" dirty="0">
                <a:latin typeface="Arial" panose="020B0604020202020204" pitchFamily="34" charset="0"/>
                <a:cs typeface="Arial" panose="020B0604020202020204" pitchFamily="34" charset="0"/>
              </a:rPr>
              <a:t> can affect the secondary formation of PM</a:t>
            </a:r>
            <a:r>
              <a:rPr lang="en-US" baseline="-25000" dirty="0">
                <a:latin typeface="Arial" panose="020B0604020202020204" pitchFamily="34" charset="0"/>
                <a:cs typeface="Arial" panose="020B0604020202020204" pitchFamily="34" charset="0"/>
              </a:rPr>
              <a:t>2.5</a:t>
            </a:r>
            <a:r>
              <a:rPr lang="en-US" baseline="0" dirty="0">
                <a:latin typeface="Arial" panose="020B0604020202020204" pitchFamily="34" charset="0"/>
                <a:cs typeface="Arial" panose="020B0604020202020204" pitchFamily="34" charset="0"/>
              </a:rPr>
              <a:t> analysis. The applicant should account for this when conducting the analysis. Be sure to document this as an attachment with the EMEW. </a:t>
            </a:r>
          </a:p>
          <a:p>
            <a:pPr>
              <a:spcBef>
                <a:spcPts val="1217"/>
              </a:spcBef>
            </a:pPr>
            <a:r>
              <a:rPr lang="en-US" dirty="0">
                <a:latin typeface="Arial" panose="020B0604020202020204" pitchFamily="34" charset="0"/>
                <a:cs typeface="Arial" panose="020B0604020202020204" pitchFamily="34" charset="0"/>
              </a:rPr>
              <a:t>The AQMG can be found here: https://www.tceq.texas.gov/assets/public/permitting/air/Modeling/guidance/airquality-mod-guidelines6232.pdf</a:t>
            </a:r>
          </a:p>
        </p:txBody>
      </p:sp>
    </p:spTree>
    <p:extLst>
      <p:ext uri="{BB962C8B-B14F-4D97-AF65-F5344CB8AC3E}">
        <p14:creationId xmlns:p14="http://schemas.microsoft.com/office/powerpoint/2010/main" val="3208535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Depending on the location of the project site and selected monitor, the EMEW will filter for reasonable justification data. In this example, both the project site and monitor are located in Harris County. Therefore, comparing county emissions data, county population data, and considering regional aspects of both locations would not be reasonable justification.</a:t>
            </a:r>
          </a:p>
          <a:p>
            <a:pPr>
              <a:spcBef>
                <a:spcPts val="1217"/>
              </a:spcBef>
            </a:pPr>
            <a:r>
              <a:rPr lang="en-US" dirty="0">
                <a:latin typeface="Arial" panose="020B0604020202020204" pitchFamily="34" charset="0"/>
                <a:cs typeface="Arial" panose="020B0604020202020204" pitchFamily="34" charset="0"/>
              </a:rPr>
              <a:t>Tip: when clicking on the individual cells of this sheet, a small box will appear with guidance pertaining to that cell.</a:t>
            </a:r>
          </a:p>
        </p:txBody>
      </p:sp>
    </p:spTree>
    <p:extLst>
      <p:ext uri="{BB962C8B-B14F-4D97-AF65-F5344CB8AC3E}">
        <p14:creationId xmlns:p14="http://schemas.microsoft.com/office/powerpoint/2010/main" val="3657293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EMEW version 2.3, when selecting a monitor outside of Texas, the Monitor Justification Data table will filter for reasonable justification data accordingly. </a:t>
            </a:r>
          </a:p>
          <a:p>
            <a:r>
              <a:rPr lang="en-US" dirty="0">
                <a:latin typeface="Arial" panose="020B0604020202020204" pitchFamily="34" charset="0"/>
                <a:cs typeface="Arial" panose="020B0604020202020204" pitchFamily="34" charset="0"/>
              </a:rPr>
              <a:t>However, if using a monitor outside of Texas in version 2.2 (or an earlier version of 2), leave the county cell blank and report it in the Additional Justification cell on the Background Justification sheet. Even though no county is entered, the Monitor Justification Table will filter for reasonable justification data based on the distance of the monitor to the project site. </a:t>
            </a:r>
          </a:p>
          <a:p>
            <a:r>
              <a:rPr lang="en-US" dirty="0">
                <a:latin typeface="Arial" panose="020B0604020202020204" pitchFamily="34" charset="0"/>
                <a:cs typeface="Arial" panose="020B0604020202020204" pitchFamily="34" charset="0"/>
              </a:rPr>
              <a:t>Table Description:</a:t>
            </a:r>
          </a:p>
          <a:p>
            <a:r>
              <a:rPr lang="en-US" dirty="0">
                <a:latin typeface="Arial" panose="020B0604020202020204" pitchFamily="34" charset="0"/>
                <a:cs typeface="Arial" panose="020B0604020202020204" pitchFamily="34" charset="0"/>
              </a:rPr>
              <a:t>Simulation of the Additional Information section on the Background Justification sheet of the EMEW. </a:t>
            </a:r>
          </a:p>
          <a:p>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26363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the MERP calculator is not properly filled out, it will not calculate a MERP value nor the resulting total secondary value. This is an example of what the calculator looks like when the instructions are not followed. As one can see, the project increases and source selection inputs are filled in, but no result is calculated. </a:t>
            </a:r>
          </a:p>
          <a:p>
            <a:pPr>
              <a:spcBef>
                <a:spcPts val="1217"/>
              </a:spcBef>
            </a:pPr>
            <a:r>
              <a:rPr lang="en-US" dirty="0">
                <a:latin typeface="Arial" panose="020B0604020202020204" pitchFamily="34" charset="0"/>
                <a:cs typeface="Arial" panose="020B0604020202020204" pitchFamily="34" charset="0"/>
              </a:rPr>
              <a:t>tpy = tons per year</a:t>
            </a:r>
          </a:p>
        </p:txBody>
      </p:sp>
    </p:spTree>
    <p:extLst>
      <p:ext uri="{BB962C8B-B14F-4D97-AF65-F5344CB8AC3E}">
        <p14:creationId xmlns:p14="http://schemas.microsoft.com/office/powerpoint/2010/main" val="2457865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7"/>
              </a:spcBef>
            </a:pPr>
            <a:r>
              <a:rPr lang="en-US" dirty="0">
                <a:latin typeface="Arial" panose="020B0604020202020204" pitchFamily="34" charset="0"/>
                <a:cs typeface="Arial" panose="020B0604020202020204" pitchFamily="34" charset="0"/>
              </a:rPr>
              <a:t>The instructions for using the MERP calculator are at the top of the sheet in the EMEW and are listed in a step-by-step fashion. Follow the instructions to avoid errors when using the MERP calculator:</a:t>
            </a:r>
          </a:p>
          <a:p>
            <a:pPr marL="0" marR="0" lvl="0" indent="0" algn="l" defTabSz="914400" rtl="0" eaLnBrk="0" fontAlgn="base" latinLnBrk="0" hangingPunct="0">
              <a:lnSpc>
                <a:spcPct val="100000"/>
              </a:lnSpc>
              <a:spcBef>
                <a:spcPts val="1217"/>
              </a:spcBef>
              <a:spcAft>
                <a:spcPct val="0"/>
              </a:spcAft>
              <a:buClrTx/>
              <a:buSzTx/>
              <a:buFontTx/>
              <a:buNone/>
              <a:tabLst/>
              <a:defRPr/>
            </a:pPr>
            <a:r>
              <a:rPr lang="en-US" dirty="0">
                <a:latin typeface="Arial" panose="020B0604020202020204" pitchFamily="34" charset="0"/>
                <a:cs typeface="Arial" panose="020B0604020202020204" pitchFamily="34" charset="0"/>
              </a:rPr>
              <a:t>1) Project Increases (tpy):  Enter the total proposed project emission increases in tons per year (tpy) for NO</a:t>
            </a:r>
            <a:r>
              <a:rPr lang="en-US" baseline="-25000"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and SO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If the project does not have any NO</a:t>
            </a:r>
            <a:r>
              <a:rPr lang="en-US" baseline="-25000"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or SO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increases, enter 0 tpy. Note if one of the precursor pollutants are not entered, this will cause the calculator to not function.</a:t>
            </a:r>
          </a:p>
          <a:p>
            <a:pPr>
              <a:spcBef>
                <a:spcPts val="1217"/>
              </a:spcBef>
            </a:pPr>
            <a:r>
              <a:rPr lang="en-US" dirty="0">
                <a:latin typeface="Arial" panose="020B0604020202020204" pitchFamily="34" charset="0"/>
                <a:cs typeface="Arial" panose="020B0604020202020204" pitchFamily="34" charset="0"/>
              </a:rPr>
              <a:t>2) Source Selection:  Select the site-specific source or worst-case MERP from the drop down.</a:t>
            </a:r>
          </a:p>
          <a:p>
            <a:pPr>
              <a:spcBef>
                <a:spcPts val="1217"/>
              </a:spcBef>
            </a:pPr>
            <a:r>
              <a:rPr lang="en-US" dirty="0">
                <a:latin typeface="Arial" panose="020B0604020202020204" pitchFamily="34" charset="0"/>
                <a:cs typeface="Arial" panose="020B0604020202020204" pitchFamily="34" charset="0"/>
              </a:rPr>
              <a:t>NO</a:t>
            </a:r>
            <a:r>
              <a:rPr lang="en-US" baseline="-25000"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 nitrogen oxide</a:t>
            </a:r>
          </a:p>
          <a:p>
            <a:pPr>
              <a:spcBef>
                <a:spcPts val="1217"/>
              </a:spcBef>
            </a:pPr>
            <a:r>
              <a:rPr lang="en-US" dirty="0">
                <a:latin typeface="Arial" panose="020B0604020202020204" pitchFamily="34" charset="0"/>
                <a:cs typeface="Arial" panose="020B0604020202020204" pitchFamily="34" charset="0"/>
              </a:rPr>
              <a:t>SO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 sulfur dioxide</a:t>
            </a:r>
          </a:p>
          <a:p>
            <a:pPr>
              <a:spcBef>
                <a:spcPts val="1217"/>
              </a:spcBef>
            </a:pPr>
            <a:r>
              <a:rPr lang="en-US" dirty="0">
                <a:latin typeface="Arial" panose="020B0604020202020204" pitchFamily="34" charset="0"/>
                <a:cs typeface="Arial" panose="020B0604020202020204" pitchFamily="34" charset="0"/>
              </a:rPr>
              <a:t>Table Description:</a:t>
            </a:r>
          </a:p>
          <a:p>
            <a:pPr>
              <a:spcBef>
                <a:spcPts val="1217"/>
              </a:spcBef>
            </a:pPr>
            <a:r>
              <a:rPr lang="en-US" dirty="0">
                <a:latin typeface="Arial" panose="020B0604020202020204" pitchFamily="34" charset="0"/>
                <a:cs typeface="Arial" panose="020B0604020202020204" pitchFamily="34" charset="0"/>
              </a:rPr>
              <a:t>Simulation of an empty MERPs calculator on the Secondary Formation of PM</a:t>
            </a:r>
            <a:r>
              <a:rPr lang="en-US" baseline="-25000"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sheet of the EMEW. The two precursor pollutants in the table are NO</a:t>
            </a:r>
            <a:r>
              <a:rPr lang="en-US" baseline="-25000"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and SO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Both of the project increases and source selection cells are empty. </a:t>
            </a:r>
          </a:p>
          <a:p>
            <a:endParaRPr lang="en-US" dirty="0"/>
          </a:p>
        </p:txBody>
      </p:sp>
    </p:spTree>
    <p:extLst>
      <p:ext uri="{BB962C8B-B14F-4D97-AF65-F5344CB8AC3E}">
        <p14:creationId xmlns:p14="http://schemas.microsoft.com/office/powerpoint/2010/main" val="830561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84">
              <a:spcBef>
                <a:spcPts val="1217"/>
              </a:spcBef>
              <a:defRPr/>
            </a:pPr>
            <a:r>
              <a:rPr lang="en-US" dirty="0">
                <a:latin typeface="Arial" panose="020B0604020202020204" pitchFamily="34" charset="0"/>
                <a:cs typeface="Arial" panose="020B0604020202020204" pitchFamily="34" charset="0"/>
              </a:rPr>
              <a:t>Using the Secondary Formation of PM</a:t>
            </a:r>
            <a:r>
              <a:rPr lang="en-US" baseline="-25000"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sheet continued:</a:t>
            </a:r>
          </a:p>
          <a:p>
            <a:pPr>
              <a:spcBef>
                <a:spcPts val="1217"/>
              </a:spcBef>
            </a:pPr>
            <a:r>
              <a:rPr lang="en-US" dirty="0">
                <a:latin typeface="Arial" panose="020B0604020202020204" pitchFamily="34" charset="0"/>
                <a:cs typeface="Arial" panose="020B0604020202020204" pitchFamily="34" charset="0"/>
              </a:rPr>
              <a:t>3) Emission Rate (tpy):  If not utilizing worst-case MERPs, select an emission rate in tpy that is representative of the corresponding precursor project increases from the drop down.</a:t>
            </a:r>
          </a:p>
          <a:p>
            <a:pPr>
              <a:spcBef>
                <a:spcPts val="1217"/>
              </a:spcBef>
            </a:pPr>
            <a:r>
              <a:rPr lang="en-US" dirty="0">
                <a:latin typeface="Arial" panose="020B0604020202020204" pitchFamily="34" charset="0"/>
                <a:cs typeface="Arial" panose="020B0604020202020204" pitchFamily="34" charset="0"/>
              </a:rPr>
              <a:t>4) Height (m):  If not utilizing worst-case MERPs, select the release height that is most representative of the corresponding precursor release height from the drop down.</a:t>
            </a:r>
          </a:p>
          <a:p>
            <a:pPr>
              <a:spcBef>
                <a:spcPts val="1217"/>
              </a:spcBef>
            </a:pPr>
            <a:r>
              <a:rPr lang="en-US" dirty="0">
                <a:latin typeface="Arial" panose="020B0604020202020204" pitchFamily="34" charset="0"/>
                <a:cs typeface="Arial" panose="020B0604020202020204" pitchFamily="34" charset="0"/>
              </a:rPr>
              <a:t>Table Description:</a:t>
            </a:r>
          </a:p>
          <a:p>
            <a:pPr>
              <a:spcBef>
                <a:spcPts val="1217"/>
              </a:spcBef>
            </a:pPr>
            <a:r>
              <a:rPr lang="en-US" dirty="0">
                <a:latin typeface="Arial" panose="020B0604020202020204" pitchFamily="34" charset="0"/>
                <a:cs typeface="Arial" panose="020B0604020202020204" pitchFamily="34" charset="0"/>
              </a:rPr>
              <a:t>Continuation of a simulation of MERPs calculator on the Secondary Formation of PM</a:t>
            </a:r>
            <a:r>
              <a:rPr lang="en-US" baseline="-25000"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sheet. For both precursors, the 20_Harris County source, 500 tpy emission rate, and L (low) release height variables are selected.  </a:t>
            </a:r>
          </a:p>
        </p:txBody>
      </p:sp>
    </p:spTree>
    <p:extLst>
      <p:ext uri="{BB962C8B-B14F-4D97-AF65-F5344CB8AC3E}">
        <p14:creationId xmlns:p14="http://schemas.microsoft.com/office/powerpoint/2010/main" val="1384157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84">
              <a:spcBef>
                <a:spcPts val="1217"/>
              </a:spcBef>
              <a:defRPr/>
            </a:pPr>
            <a:r>
              <a:rPr lang="en-US" dirty="0">
                <a:latin typeface="Arial" panose="020B0604020202020204" pitchFamily="34" charset="0"/>
                <a:cs typeface="Arial" panose="020B0604020202020204" pitchFamily="34" charset="0"/>
              </a:rPr>
              <a:t>Using the Secondary Formation of PM</a:t>
            </a:r>
            <a:r>
              <a:rPr lang="en-US" baseline="-25000"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sheet continued:</a:t>
            </a:r>
          </a:p>
          <a:p>
            <a:pPr>
              <a:spcBef>
                <a:spcPts val="1217"/>
              </a:spcBef>
            </a:pPr>
            <a:r>
              <a:rPr lang="en-US" dirty="0">
                <a:latin typeface="Arial" panose="020B0604020202020204" pitchFamily="34" charset="0"/>
                <a:cs typeface="Arial" panose="020B0604020202020204" pitchFamily="34" charset="0"/>
              </a:rPr>
              <a:t>Continuing with the example from the previous slide, if an emission rate and/or release height is entered and the source selection is then changed to the worst-case source, the calculator will not function properly. Be sure the Selection of Variables cells are empty when using the worst-case source selection. </a:t>
            </a:r>
          </a:p>
          <a:p>
            <a:pPr>
              <a:spcBef>
                <a:spcPts val="1217"/>
              </a:spcBef>
            </a:pPr>
            <a:r>
              <a:rPr lang="en-US" dirty="0">
                <a:latin typeface="Arial" panose="020B0604020202020204" pitchFamily="34" charset="0"/>
                <a:cs typeface="Arial" panose="020B0604020202020204" pitchFamily="34" charset="0"/>
              </a:rPr>
              <a:t>Tip: whenever cells are grayed out when they shouldn’t be or are not calculating results, be sure that you followed the EMEW instructions. If a selection in a drop down list is changed, the following cells will not automatically refresh. Be sure to update the following information accordingly. Also, if information was not entered correctly on earlier sheets, this could cause cells to gray out later in the EMEW. </a:t>
            </a:r>
          </a:p>
          <a:p>
            <a:pPr>
              <a:spcBef>
                <a:spcPts val="1217"/>
              </a:spcBef>
            </a:pPr>
            <a:r>
              <a:rPr lang="en-US" dirty="0">
                <a:latin typeface="Arial" panose="020B0604020202020204" pitchFamily="34" charset="0"/>
                <a:cs typeface="Arial" panose="020B0604020202020204" pitchFamily="34" charset="0"/>
              </a:rPr>
              <a:t>Table Description:</a:t>
            </a:r>
          </a:p>
          <a:p>
            <a:pPr>
              <a:spcBef>
                <a:spcPts val="1217"/>
              </a:spcBef>
            </a:pPr>
            <a:r>
              <a:rPr lang="en-US" dirty="0">
                <a:latin typeface="Arial" panose="020B0604020202020204" pitchFamily="34" charset="0"/>
                <a:cs typeface="Arial" panose="020B0604020202020204" pitchFamily="34" charset="0"/>
              </a:rPr>
              <a:t>Continuation of a simulation of MERPs calculator on the Secondary Formation of PM</a:t>
            </a:r>
            <a:r>
              <a:rPr lang="en-US" baseline="-25000"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sheet. The NO</a:t>
            </a:r>
            <a:r>
              <a:rPr lang="en-US" baseline="-25000" dirty="0">
                <a:latin typeface="Arial" panose="020B0604020202020204" pitchFamily="34" charset="0"/>
                <a:cs typeface="Arial" panose="020B0604020202020204" pitchFamily="34" charset="0"/>
              </a:rPr>
              <a:t>x</a:t>
            </a:r>
            <a:r>
              <a:rPr lang="en-US" dirty="0">
                <a:latin typeface="Arial" panose="020B0604020202020204" pitchFamily="34" charset="0"/>
                <a:cs typeface="Arial" panose="020B0604020202020204" pitchFamily="34" charset="0"/>
              </a:rPr>
              <a:t> precursor source selection was switched from “20_Harris” to “worst-case”, which caused the Selection of Variables cells to gray out. However, the cells weren’t cleared before switching to “worst-case”, causing the MERP Values cells to be empty. The SO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precursor is still using the 20_Harris source, 500 tpy, and L (low) release height which equate to a 24-hr MERP value </a:t>
            </a:r>
            <a:r>
              <a:rPr lang="en-US" u="none" dirty="0">
                <a:latin typeface="Arial" panose="020B0604020202020204" pitchFamily="34" charset="0"/>
                <a:cs typeface="Arial" panose="020B0604020202020204" pitchFamily="34" charset="0"/>
              </a:rPr>
              <a:t>of 384 and an annual MERP value of 2590.</a:t>
            </a:r>
          </a:p>
        </p:txBody>
      </p:sp>
    </p:spTree>
    <p:extLst>
      <p:ext uri="{BB962C8B-B14F-4D97-AF65-F5344CB8AC3E}">
        <p14:creationId xmlns:p14="http://schemas.microsoft.com/office/powerpoint/2010/main" val="3101693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04130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a:latin typeface="Arial" panose="020B0604020202020204" pitchFamily="34" charset="0"/>
                <a:cs typeface="Arial" panose="020B0604020202020204" pitchFamily="34" charset="0"/>
              </a:rPr>
              <a:t>The EMEW should be completely</a:t>
            </a:r>
            <a:r>
              <a:rPr lang="en-US" dirty="0">
                <a:latin typeface="Arial" panose="020B0604020202020204" pitchFamily="34" charset="0"/>
                <a:cs typeface="Arial" panose="020B0604020202020204" pitchFamily="34" charset="0"/>
              </a:rPr>
              <a:t> filled out except for the modeled results sections. While not required, it is recommended to submit modeling files with the permit application. Modeling information submitted with the permit application should include information for the proposed model (AERMOD, SCREEN3, etc.). </a:t>
            </a:r>
          </a:p>
          <a:p>
            <a:pPr>
              <a:spcBef>
                <a:spcPts val="1217"/>
              </a:spcBef>
            </a:pPr>
            <a:r>
              <a:rPr lang="en-US" dirty="0">
                <a:latin typeface="Arial" panose="020B0604020202020204" pitchFamily="34" charset="0"/>
                <a:cs typeface="Arial" panose="020B0604020202020204" pitchFamily="34" charset="0"/>
              </a:rPr>
              <a:t>ADMT highly recommends submitting an updated initial EMEW if significant changes are made to the modeling methodologies initially submitted with the permit application. </a:t>
            </a:r>
          </a:p>
        </p:txBody>
      </p:sp>
    </p:spTree>
    <p:extLst>
      <p:ext uri="{BB962C8B-B14F-4D97-AF65-F5344CB8AC3E}">
        <p14:creationId xmlns:p14="http://schemas.microsoft.com/office/powerpoint/2010/main" val="1412962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Image attribution:</a:t>
            </a:r>
          </a:p>
          <a:p>
            <a:r>
              <a:rPr lang="en-US" dirty="0">
                <a:solidFill>
                  <a:schemeClr val="accent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https://freerangequest.wordpress.com/2014/04/23/the-willow-grove-emu-farm/</a:t>
            </a:r>
            <a:endParaRPr lang="en-US" dirty="0">
              <a:solidFill>
                <a:schemeClr val="accent6"/>
              </a:solidFill>
              <a:latin typeface="Arial" panose="020B0604020202020204" pitchFamily="34" charset="0"/>
              <a:cs typeface="Arial" panose="020B0604020202020204" pitchFamily="34" charset="0"/>
            </a:endParaRPr>
          </a:p>
          <a:p>
            <a:pPr defTabSz="927384">
              <a:defRPr/>
            </a:pPr>
            <a:r>
              <a:rPr lang="en-US" dirty="0">
                <a:latin typeface="Arial" panose="020B0604020202020204" pitchFamily="34" charset="0"/>
                <a:cs typeface="Arial" panose="020B0604020202020204" pitchFamily="34" charset="0"/>
              </a:rPr>
              <a:t>Photo courtesy of Dave Shriner</a:t>
            </a:r>
          </a:p>
          <a:p>
            <a:endParaRPr lang="en-US" dirty="0"/>
          </a:p>
        </p:txBody>
      </p:sp>
    </p:spTree>
    <p:extLst>
      <p:ext uri="{BB962C8B-B14F-4D97-AF65-F5344CB8AC3E}">
        <p14:creationId xmlns:p14="http://schemas.microsoft.com/office/powerpoint/2010/main" val="609234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intent of the modeling scenario column is to distinguish sources that have unique parameters for things like operational scenarios. If a source’s parameters do not change, leave this column blank. Information pertaining to modeled source groups should be provided as a supplemental attachment.</a:t>
            </a:r>
          </a:p>
          <a:p>
            <a:r>
              <a:rPr lang="en-US" dirty="0">
                <a:latin typeface="Arial" panose="020B0604020202020204" pitchFamily="34" charset="0"/>
                <a:cs typeface="Arial" panose="020B0604020202020204" pitchFamily="34" charset="0"/>
              </a:rPr>
              <a:t>In this example, a flare can operate in several different MSS modes, each with a unique effective stack diameter. When entering this information into the EMEW, each flare will be entered with a unique model ID and corresponding modeling scenario name. The scenario is then described on the Modeling Scenarios sheet. The modeling scenarios will be pre-populated based on the scenarios entered on the source parameter sheets earlier in the EMEW.  </a:t>
            </a:r>
          </a:p>
          <a:p>
            <a:r>
              <a:rPr lang="en-US" dirty="0">
                <a:latin typeface="Arial" panose="020B0604020202020204" pitchFamily="34" charset="0"/>
                <a:cs typeface="Arial" panose="020B0604020202020204" pitchFamily="34" charset="0"/>
              </a:rPr>
              <a:t>Table Descriptions:</a:t>
            </a:r>
          </a:p>
          <a:p>
            <a:pPr marL="173885" indent="-173885">
              <a:buFont typeface="Arial" panose="020B0604020202020204" pitchFamily="34" charset="0"/>
              <a:buChar char="•"/>
            </a:pPr>
            <a:r>
              <a:rPr lang="en-US" dirty="0">
                <a:latin typeface="Arial" panose="020B0604020202020204" pitchFamily="34" charset="0"/>
                <a:cs typeface="Arial" panose="020B0604020202020204" pitchFamily="34" charset="0"/>
              </a:rPr>
              <a:t>“Flare Table”: Simulation of the Flare Source Parameters sheet of the EMEW. This example lists FLARE-1 for all EPNs with a unique Model ID and Modeling Scenario: Model IDs FL01, FL01MSSA, FL01MSSB, and FL01MSSC and scenarios Routine, MSS_A, MSS_B, and MSS_C, respectively.</a:t>
            </a:r>
          </a:p>
          <a:p>
            <a:pPr marL="173885" indent="-173885" defTabSz="927384">
              <a:buFont typeface="Arial" panose="020B0604020202020204" pitchFamily="34" charset="0"/>
              <a:buChar char="•"/>
              <a:defRPr/>
            </a:pPr>
            <a:r>
              <a:rPr lang="en-US" dirty="0">
                <a:latin typeface="Arial" panose="020B0604020202020204" pitchFamily="34" charset="0"/>
                <a:cs typeface="Arial" panose="020B0604020202020204" pitchFamily="34" charset="0"/>
              </a:rPr>
              <a:t>“Modeling Scenarios Table”: Simulation of the Modeling Scenarios sheet of the EMEW. The modeling scenarios listed are pre-populated based on the scenarios entered earlier in the EMEW (Routine, MSS_A, MSS_B, and MSS_C). The simulation shows the area where the applicant would enter a description of the scenario.  </a:t>
            </a:r>
          </a:p>
          <a:p>
            <a:endParaRPr lang="en-US" dirty="0"/>
          </a:p>
        </p:txBody>
      </p:sp>
    </p:spTree>
    <p:extLst>
      <p:ext uri="{BB962C8B-B14F-4D97-AF65-F5344CB8AC3E}">
        <p14:creationId xmlns:p14="http://schemas.microsoft.com/office/powerpoint/2010/main" val="3826114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Regarding the sigma Y volume source calculations, we have seen multiple EMEWs where the footprint of the volume source is representative of multiple volume sources; however, the single volume source option is modeled. </a:t>
            </a:r>
          </a:p>
        </p:txBody>
      </p:sp>
    </p:spTree>
    <p:extLst>
      <p:ext uri="{BB962C8B-B14F-4D97-AF65-F5344CB8AC3E}">
        <p14:creationId xmlns:p14="http://schemas.microsoft.com/office/powerpoint/2010/main" val="3013179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As a reminder, applicants can still utilize the multiple volumes approach when calculating the sigma y value with the EMEW. When the length and width footprint of the source is at a 2:1, 3:1, 4:1, etc. ratio, this is best represented using the multiple volume source approach.</a:t>
            </a:r>
          </a:p>
          <a:p>
            <a:pPr>
              <a:spcBef>
                <a:spcPts val="1217"/>
              </a:spcBef>
            </a:pPr>
            <a:r>
              <a:rPr lang="en-US" dirty="0">
                <a:latin typeface="Arial" panose="020B0604020202020204" pitchFamily="34" charset="0"/>
                <a:cs typeface="Arial" panose="020B0604020202020204" pitchFamily="34" charset="0"/>
              </a:rPr>
              <a:t>Adjusting the example from the previous slide, EPNs FUG-2 and FUG-3 are now correctly entered as multiple volume sources based off its footprint. </a:t>
            </a:r>
          </a:p>
        </p:txBody>
      </p:sp>
    </p:spTree>
    <p:extLst>
      <p:ext uri="{BB962C8B-B14F-4D97-AF65-F5344CB8AC3E}">
        <p14:creationId xmlns:p14="http://schemas.microsoft.com/office/powerpoint/2010/main" val="1752471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Expanded example of volume source calculations sheet filled in using the multiple volume source option</a:t>
            </a:r>
            <a:r>
              <a:rPr lang="en-US" dirty="0"/>
              <a:t>. </a:t>
            </a:r>
          </a:p>
        </p:txBody>
      </p:sp>
    </p:spTree>
    <p:extLst>
      <p:ext uri="{BB962C8B-B14F-4D97-AF65-F5344CB8AC3E}">
        <p14:creationId xmlns:p14="http://schemas.microsoft.com/office/powerpoint/2010/main" val="2377080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84">
              <a:spcBef>
                <a:spcPts val="1217"/>
              </a:spcBef>
              <a:defRPr/>
            </a:pPr>
            <a:r>
              <a:rPr lang="en-US" dirty="0">
                <a:latin typeface="Arial" panose="020B0604020202020204" pitchFamily="34" charset="0"/>
                <a:cs typeface="Arial" panose="020B0604020202020204" pitchFamily="34" charset="0"/>
              </a:rPr>
              <a:t>The Processed Met Data Information section only applies when an applicant does not utilize TCEQ preprocessed meteorological data. Additional attachments for this section should only be submitted if the applicant is processing their own meteorological data.</a:t>
            </a:r>
          </a:p>
          <a:p>
            <a:pPr>
              <a:spcBef>
                <a:spcPts val="1217"/>
              </a:spcBef>
            </a:pPr>
            <a:r>
              <a:rPr lang="en-US" dirty="0">
                <a:latin typeface="Arial" panose="020B0604020202020204" pitchFamily="34" charset="0"/>
                <a:cs typeface="Arial" panose="020B0604020202020204" pitchFamily="34" charset="0"/>
              </a:rPr>
              <a:t>The EMEW should be correctly filled out to avoid potential questions from the ADMT and aid in a speedy review process. </a:t>
            </a:r>
          </a:p>
          <a:p>
            <a:pPr>
              <a:spcBef>
                <a:spcPts val="1217"/>
              </a:spcBef>
            </a:pPr>
            <a:r>
              <a:rPr lang="en-US" dirty="0">
                <a:latin typeface="Arial" panose="020B0604020202020204" pitchFamily="34" charset="0"/>
                <a:cs typeface="Arial" panose="020B0604020202020204" pitchFamily="34" charset="0"/>
              </a:rPr>
              <a:t>Table Description:</a:t>
            </a:r>
          </a:p>
          <a:p>
            <a:pPr>
              <a:spcBef>
                <a:spcPts val="1217"/>
              </a:spcBef>
            </a:pPr>
            <a:r>
              <a:rPr lang="en-US" dirty="0">
                <a:latin typeface="Arial" panose="020B0604020202020204" pitchFamily="34" charset="0"/>
                <a:cs typeface="Arial" panose="020B0604020202020204" pitchFamily="34" charset="0"/>
              </a:rPr>
              <a:t>A simulation of the Processed Met Data Information section on the General sheet of the EMEW. This section of the EMEW prompts the user to select an X from the dropdown menu if including the listed additional attachments. This specific table prompts the user to select an X from the dropdown menu if submitting 1) an excel spreadsheet of processed meteorology data, and/or 2) Meteorological Files (all input and outputs).</a:t>
            </a:r>
          </a:p>
        </p:txBody>
      </p:sp>
    </p:spTree>
    <p:extLst>
      <p:ext uri="{BB962C8B-B14F-4D97-AF65-F5344CB8AC3E}">
        <p14:creationId xmlns:p14="http://schemas.microsoft.com/office/powerpoint/2010/main" val="1439627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7"/>
              </a:spcBef>
            </a:pPr>
            <a:r>
              <a:rPr lang="en-US" dirty="0">
                <a:latin typeface="Arial" panose="020B0604020202020204" pitchFamily="34" charset="0"/>
                <a:cs typeface="Arial" panose="020B0604020202020204" pitchFamily="34" charset="0"/>
              </a:rPr>
              <a:t>The EMEW has a designated space on the Model Options sheet for applicants to document cases of special receptor grids. We have received multiple EMEWs where a special receptor grid was modeled but was not documented in the EMEW. The slide includes an example of the type of information that should be documented here. </a:t>
            </a:r>
          </a:p>
          <a:p>
            <a:pPr>
              <a:spcBef>
                <a:spcPts val="1217"/>
              </a:spcBef>
            </a:pPr>
            <a:r>
              <a:rPr lang="en-US" dirty="0">
                <a:latin typeface="Arial" panose="020B0604020202020204" pitchFamily="34" charset="0"/>
                <a:cs typeface="Arial" panose="020B0604020202020204" pitchFamily="34" charset="0"/>
              </a:rPr>
              <a:t>The EMEW should be correctly filled out to avoid potential questions from the ADMT and aid in a speedy review process. </a:t>
            </a:r>
          </a:p>
          <a:p>
            <a:pPr defTabSz="927384">
              <a:spcBef>
                <a:spcPts val="1217"/>
              </a:spcBef>
              <a:defRPr/>
            </a:pPr>
            <a:r>
              <a:rPr lang="en-US" dirty="0">
                <a:latin typeface="Arial" panose="020B0604020202020204" pitchFamily="34" charset="0"/>
                <a:cs typeface="Arial" panose="020B0604020202020204" pitchFamily="34" charset="0"/>
              </a:rPr>
              <a:t>SPLD = single property line designation</a:t>
            </a:r>
          </a:p>
          <a:p>
            <a:pPr defTabSz="927384">
              <a:spcBef>
                <a:spcPts val="1217"/>
              </a:spcBef>
              <a:defRPr/>
            </a:pPr>
            <a:r>
              <a:rPr lang="en-US" dirty="0">
                <a:latin typeface="Arial" panose="020B0604020202020204" pitchFamily="34" charset="0"/>
                <a:cs typeface="Arial" panose="020B0604020202020204" pitchFamily="34" charset="0"/>
              </a:rPr>
              <a:t>Table Description:</a:t>
            </a:r>
          </a:p>
          <a:p>
            <a:pPr defTabSz="927384">
              <a:spcBef>
                <a:spcPts val="1217"/>
              </a:spcBef>
              <a:defRPr/>
            </a:pPr>
            <a:r>
              <a:rPr lang="en-US" dirty="0">
                <a:latin typeface="Arial" panose="020B0604020202020204" pitchFamily="34" charset="0"/>
                <a:cs typeface="Arial" panose="020B0604020202020204" pitchFamily="34" charset="0"/>
              </a:rPr>
              <a:t>A simulation of the Receptor Grid section of the Model Options sheet on the EMEW. The screenshot shows a blank cell where the user would describe any other receptor grid designs (over water, GLC</a:t>
            </a:r>
            <a:r>
              <a:rPr lang="en-US" baseline="-25000" dirty="0">
                <a:latin typeface="Arial" panose="020B0604020202020204" pitchFamily="34" charset="0"/>
                <a:cs typeface="Arial" panose="020B0604020202020204" pitchFamily="34" charset="0"/>
              </a:rPr>
              <a:t>ni</a:t>
            </a:r>
            <a:r>
              <a:rPr lang="en-US" dirty="0">
                <a:latin typeface="Arial" panose="020B0604020202020204" pitchFamily="34" charset="0"/>
                <a:cs typeface="Arial" panose="020B0604020202020204" pitchFamily="34" charset="0"/>
              </a:rPr>
              <a:t>, SPLD, etc.).</a:t>
            </a:r>
          </a:p>
          <a:p>
            <a:endParaRPr lang="en-US" dirty="0"/>
          </a:p>
        </p:txBody>
      </p:sp>
    </p:spTree>
    <p:extLst>
      <p:ext uri="{BB962C8B-B14F-4D97-AF65-F5344CB8AC3E}">
        <p14:creationId xmlns:p14="http://schemas.microsoft.com/office/powerpoint/2010/main" val="2923873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7"/>
              </a:spcBef>
            </a:pPr>
            <a:r>
              <a:rPr lang="en-US" dirty="0">
                <a:latin typeface="Arial" panose="020B0604020202020204" pitchFamily="34" charset="0"/>
                <a:cs typeface="Arial" panose="020B0604020202020204" pitchFamily="34" charset="0"/>
              </a:rPr>
              <a:t>It is extremely important that applicants fill in the acknowledgement statement of the EMEW. This can be found at the top of the General sheet. If an applicant submits an EMEW without filling out the acknowledgement statement, it will not be accepted. </a:t>
            </a:r>
          </a:p>
          <a:p>
            <a:pPr>
              <a:spcBef>
                <a:spcPts val="1217"/>
              </a:spcBef>
            </a:pPr>
            <a:r>
              <a:rPr lang="en-US" dirty="0">
                <a:latin typeface="Arial" panose="020B0604020202020204" pitchFamily="34" charset="0"/>
                <a:cs typeface="Arial" panose="020B0604020202020204" pitchFamily="34" charset="0"/>
              </a:rPr>
              <a:t>Table Description:</a:t>
            </a:r>
          </a:p>
          <a:p>
            <a:pPr defTabSz="927384">
              <a:spcBef>
                <a:spcPts val="1217"/>
              </a:spcBef>
              <a:defRPr/>
            </a:pPr>
            <a:r>
              <a:rPr lang="en-US" dirty="0">
                <a:latin typeface="Arial" panose="020B0604020202020204" pitchFamily="34" charset="0"/>
                <a:cs typeface="Arial" panose="020B0604020202020204" pitchFamily="34" charset="0"/>
              </a:rPr>
              <a:t>Simulation of acknowledgement statement in EMEW: </a:t>
            </a:r>
            <a:r>
              <a:rPr lang="en-US" b="0" dirty="0">
                <a:latin typeface="Arial" panose="020B0604020202020204" pitchFamily="34" charset="0"/>
                <a:cs typeface="Arial" panose="020B0604020202020204" pitchFamily="34" charset="0"/>
              </a:rPr>
              <a:t>I acknowledge that I am submitting an authorized TCEQ Electronic Modeling Evaluation Workbook and any necessary attachments. Except for inputting the requested data, I have not changed the TCEQ Electronic Modeling Evaluation Workbook in any way, including but not limited to changing formulas, formatting, content, or protections. The applicant is required to select an item from the drop down menu.</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1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7"/>
              </a:spcBef>
            </a:pPr>
            <a:r>
              <a:rPr lang="en-US" dirty="0">
                <a:latin typeface="Arial" panose="020B0604020202020204" pitchFamily="34" charset="0"/>
                <a:cs typeface="Arial" panose="020B0604020202020204" pitchFamily="34" charset="0"/>
              </a:rPr>
              <a:t>Whether for the permit application submittal or final modeling submittal, a .pdf version of the EMEW alone does not satisfy the submittal requirements.</a:t>
            </a:r>
          </a:p>
          <a:p>
            <a:pPr>
              <a:spcBef>
                <a:spcPts val="1217"/>
              </a:spcBef>
            </a:pPr>
            <a:r>
              <a:rPr lang="en-US" dirty="0">
                <a:latin typeface="Arial" panose="020B0604020202020204" pitchFamily="34" charset="0"/>
                <a:cs typeface="Arial" panose="020B0604020202020204" pitchFamily="34" charset="0"/>
              </a:rPr>
              <a:t>ADMT review needs:</a:t>
            </a:r>
          </a:p>
          <a:p>
            <a:pPr marL="173885" indent="-173885">
              <a:spcBef>
                <a:spcPts val="1217"/>
              </a:spcBef>
              <a:buFontTx/>
              <a:buChar char="-"/>
            </a:pPr>
            <a:r>
              <a:rPr lang="en-US" dirty="0">
                <a:latin typeface="Arial" panose="020B0604020202020204" pitchFamily="34" charset="0"/>
                <a:cs typeface="Arial" panose="020B0604020202020204" pitchFamily="34" charset="0"/>
              </a:rPr>
              <a:t>Electronic (excel) version of EMEW</a:t>
            </a:r>
          </a:p>
          <a:p>
            <a:pPr marL="173885" indent="-173885">
              <a:spcBef>
                <a:spcPts val="1217"/>
              </a:spcBef>
              <a:buFontTx/>
              <a:buChar char="-"/>
            </a:pPr>
            <a:r>
              <a:rPr lang="en-US" dirty="0">
                <a:latin typeface="Arial" panose="020B0604020202020204" pitchFamily="34" charset="0"/>
                <a:cs typeface="Arial" panose="020B0604020202020204" pitchFamily="34" charset="0"/>
              </a:rPr>
              <a:t>Any supporting attachments</a:t>
            </a:r>
          </a:p>
          <a:p>
            <a:pPr marL="173885" indent="-173885">
              <a:spcBef>
                <a:spcPts val="1217"/>
              </a:spcBef>
              <a:buFontTx/>
              <a:buChar char="-"/>
            </a:pPr>
            <a:r>
              <a:rPr lang="en-US" dirty="0">
                <a:latin typeface="Arial" panose="020B0604020202020204" pitchFamily="34" charset="0"/>
                <a:cs typeface="Arial" panose="020B0604020202020204" pitchFamily="34" charset="0"/>
              </a:rPr>
              <a:t>Modeling files (recommended for application submittal but not required)</a:t>
            </a:r>
          </a:p>
          <a:p>
            <a:pPr>
              <a:spcBef>
                <a:spcPts val="1217"/>
              </a:spcBef>
            </a:pPr>
            <a:r>
              <a:rPr lang="en-US" dirty="0">
                <a:latin typeface="Arial" panose="020B0604020202020204" pitchFamily="34" charset="0"/>
                <a:cs typeface="Arial" panose="020B0604020202020204" pitchFamily="34" charset="0"/>
              </a:rPr>
              <a:t>All internal comments should be deleted prior to submittal. The ADMT will not accept an EMEW with internal comments. </a:t>
            </a:r>
          </a:p>
          <a:p>
            <a:pPr>
              <a:spcBef>
                <a:spcPts val="1217"/>
              </a:spcBef>
            </a:pPr>
            <a:r>
              <a:rPr lang="en-US" dirty="0">
                <a:latin typeface="Arial" panose="020B0604020202020204" pitchFamily="34" charset="0"/>
                <a:cs typeface="Arial" panose="020B0604020202020204" pitchFamily="34" charset="0"/>
              </a:rPr>
              <a:t>To avoid potential questions from the ADMT and aid in a speedy review, incorporate comments from the initial EMEW review into the final modeling submittal. </a:t>
            </a:r>
          </a:p>
          <a:p>
            <a:endParaRPr lang="en-US" dirty="0"/>
          </a:p>
        </p:txBody>
      </p:sp>
    </p:spTree>
    <p:extLst>
      <p:ext uri="{BB962C8B-B14F-4D97-AF65-F5344CB8AC3E}">
        <p14:creationId xmlns:p14="http://schemas.microsoft.com/office/powerpoint/2010/main" val="342320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effectLst/>
                <a:latin typeface="Arial" panose="020B0604020202020204" pitchFamily="34" charset="0"/>
                <a:cs typeface="Arial" panose="020B0604020202020204" pitchFamily="34" charset="0"/>
              </a:rPr>
              <a:t>All minor projects utilizing modeling to complete an impacts analysis must include an EMEW with the application submittal. </a:t>
            </a:r>
            <a:r>
              <a:rPr lang="en-US" dirty="0">
                <a:effectLst/>
                <a:latin typeface="Arial" panose="020B0604020202020204" pitchFamily="34" charset="0"/>
                <a:cs typeface="Arial" panose="020B0604020202020204" pitchFamily="34" charset="0"/>
              </a:rPr>
              <a:t>Beginning June 1, 2019, we are currently accepting the March 2019 version (also referred to as Version 2.0) and forward of the EMEWs. </a:t>
            </a:r>
            <a:endParaRPr lang="en-US" dirty="0">
              <a:latin typeface="Arial" panose="020B0604020202020204" pitchFamily="34" charset="0"/>
              <a:cs typeface="Arial" panose="020B0604020202020204" pitchFamily="34" charset="0"/>
            </a:endParaRPr>
          </a:p>
          <a:p>
            <a:pPr>
              <a:spcBef>
                <a:spcPts val="1217"/>
              </a:spcBef>
            </a:pPr>
            <a:r>
              <a:rPr lang="en-US" dirty="0">
                <a:latin typeface="Arial" panose="020B0604020202020204" pitchFamily="34" charset="0"/>
                <a:cs typeface="Arial" panose="020B0604020202020204" pitchFamily="34" charset="0"/>
              </a:rPr>
              <a:t>The next version of the EMEW will be version 2.3 and we hope to release it later this month.</a:t>
            </a:r>
          </a:p>
          <a:p>
            <a:pPr>
              <a:spcBef>
                <a:spcPts val="1217"/>
              </a:spcBef>
            </a:pPr>
            <a:r>
              <a:rPr lang="en-US" dirty="0">
                <a:latin typeface="Arial" panose="020B0604020202020204" pitchFamily="34" charset="0"/>
                <a:cs typeface="Arial" panose="020B0604020202020204" pitchFamily="34" charset="0"/>
              </a:rPr>
              <a:t>We’re seeing these advantages come to life as modeling audit review times have decreased by 40</a:t>
            </a:r>
            <a:r>
              <a:rPr lang="en-US" u="none" dirty="0">
                <a:latin typeface="Arial" panose="020B0604020202020204" pitchFamily="34" charset="0"/>
                <a:cs typeface="Arial" panose="020B0604020202020204" pitchFamily="34" charset="0"/>
              </a:rPr>
              <a:t>% compared to non-EMEW projects</a:t>
            </a:r>
            <a:r>
              <a:rPr lang="en-US"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600716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84">
              <a:defRPr/>
            </a:pPr>
            <a:endParaRPr lang="en-US" dirty="0"/>
          </a:p>
        </p:txBody>
      </p:sp>
    </p:spTree>
    <p:extLst>
      <p:ext uri="{BB962C8B-B14F-4D97-AF65-F5344CB8AC3E}">
        <p14:creationId xmlns:p14="http://schemas.microsoft.com/office/powerpoint/2010/main" val="7333230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84">
              <a:defRPr/>
            </a:pPr>
            <a:r>
              <a:rPr lang="en-US" dirty="0">
                <a:latin typeface="Arial" panose="020B0604020202020204" pitchFamily="34" charset="0"/>
                <a:cs typeface="Arial" panose="020B0604020202020204" pitchFamily="34" charset="0"/>
              </a:rPr>
              <a:t>A link to the EMEW YouTube Guidance videos can be found later in the presentation.</a:t>
            </a:r>
          </a:p>
        </p:txBody>
      </p:sp>
    </p:spTree>
    <p:extLst>
      <p:ext uri="{BB962C8B-B14F-4D97-AF65-F5344CB8AC3E}">
        <p14:creationId xmlns:p14="http://schemas.microsoft.com/office/powerpoint/2010/main" val="33273929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84">
              <a:defRPr/>
            </a:pPr>
            <a:r>
              <a:rPr lang="en-US"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Image attribution:</a:t>
            </a:r>
          </a:p>
          <a:p>
            <a:pPr defTabSz="927384">
              <a:defRPr/>
            </a:pPr>
            <a:r>
              <a:rPr lang="en-US" dirty="0">
                <a:solidFill>
                  <a:schemeClr val="accent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https://www3.epa.gov/ttn/scram/guidance/guide/EPA-454_R-19-003.pdf</a:t>
            </a:r>
            <a:endParaRPr lang="en-US" dirty="0">
              <a:solidFill>
                <a:schemeClr val="accent6"/>
              </a:solidFill>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Image edited with emu (animal) graphics at the locations of hypothetical sources in Texas.</a:t>
            </a:r>
          </a:p>
        </p:txBody>
      </p:sp>
    </p:spTree>
    <p:extLst>
      <p:ext uri="{BB962C8B-B14F-4D97-AF65-F5344CB8AC3E}">
        <p14:creationId xmlns:p14="http://schemas.microsoft.com/office/powerpoint/2010/main" val="31415145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84">
              <a:defRPr/>
            </a:pPr>
            <a:r>
              <a:rPr lang="en-US" dirty="0">
                <a:latin typeface="Arial" panose="020B0604020202020204" pitchFamily="34" charset="0"/>
                <a:cs typeface="Arial" panose="020B0604020202020204" pitchFamily="34" charset="0"/>
              </a:rPr>
              <a:t>Current met data on our website should work with latest AERMOD version. Contact us if you experience any issues.</a:t>
            </a:r>
          </a:p>
          <a:p>
            <a:endParaRPr lang="en-US" dirty="0"/>
          </a:p>
        </p:txBody>
      </p:sp>
    </p:spTree>
    <p:extLst>
      <p:ext uri="{BB962C8B-B14F-4D97-AF65-F5344CB8AC3E}">
        <p14:creationId xmlns:p14="http://schemas.microsoft.com/office/powerpoint/2010/main" val="3347502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84">
              <a:defRPr/>
            </a:pPr>
            <a:r>
              <a:rPr lang="en-US" dirty="0">
                <a:latin typeface="Arial" panose="020B0604020202020204" pitchFamily="34" charset="0"/>
                <a:cs typeface="Arial" panose="020B0604020202020204" pitchFamily="34" charset="0"/>
              </a:rPr>
              <a:t>The Multi-Resolution Land Cover Characteristics (MRLC) Consortium website is no longer providing the terrain data that can be used in AERMOD/AERSCREEN modeling analyses. The EPA has an interim solution for retrieving terrain data until a more permanent solution can be developed. Follow the link above for information on the interim solution that includes step-by-step instructions on retrieving terrain data. Be aware, the data will not be in *tiff format. However, the EPA webpage has instructions on how to convert the data into tiff format for input into AERMAP.</a:t>
            </a:r>
          </a:p>
          <a:p>
            <a:pPr defTabSz="927384">
              <a:spcBef>
                <a:spcPts val="1217"/>
              </a:spcBef>
              <a:defRPr/>
            </a:pPr>
            <a:r>
              <a:rPr lang="en-US" dirty="0">
                <a:latin typeface="Arial" panose="020B0604020202020204" pitchFamily="34" charset="0"/>
                <a:cs typeface="Arial" panose="020B0604020202020204" pitchFamily="34" charset="0"/>
              </a:rPr>
              <a:t>Even though the 24-hr and annual SO</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 primary standards have been revoked for most counties in Texas, the PSD increment requirement is still in effect for all counties in Texas.</a:t>
            </a:r>
          </a:p>
        </p:txBody>
      </p:sp>
    </p:spTree>
    <p:extLst>
      <p:ext uri="{BB962C8B-B14F-4D97-AF65-F5344CB8AC3E}">
        <p14:creationId xmlns:p14="http://schemas.microsoft.com/office/powerpoint/2010/main" val="1941755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84">
              <a:defRPr/>
            </a:pPr>
            <a:endParaRPr lang="en-US" dirty="0"/>
          </a:p>
        </p:txBody>
      </p:sp>
    </p:spTree>
    <p:extLst>
      <p:ext uri="{BB962C8B-B14F-4D97-AF65-F5344CB8AC3E}">
        <p14:creationId xmlns:p14="http://schemas.microsoft.com/office/powerpoint/2010/main" val="1830013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 link to the EMEW YouTube Guidance videos can be found later in the presentation. </a:t>
            </a:r>
          </a:p>
        </p:txBody>
      </p:sp>
    </p:spTree>
    <p:extLst>
      <p:ext uri="{BB962C8B-B14F-4D97-AF65-F5344CB8AC3E}">
        <p14:creationId xmlns:p14="http://schemas.microsoft.com/office/powerpoint/2010/main" val="26575904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7"/>
              </a:spcBef>
            </a:pPr>
            <a:r>
              <a:rPr lang="en-US" dirty="0">
                <a:latin typeface="Arial" panose="020B0604020202020204" pitchFamily="34" charset="0"/>
                <a:cs typeface="Arial" panose="020B0604020202020204" pitchFamily="34" charset="0"/>
              </a:rPr>
              <a:t>The </a:t>
            </a:r>
            <a:r>
              <a:rPr lang="en-US" i="1" dirty="0">
                <a:latin typeface="Arial" panose="020B0604020202020204" pitchFamily="34" charset="0"/>
                <a:cs typeface="Arial" panose="020B0604020202020204" pitchFamily="34" charset="0"/>
              </a:rPr>
              <a:t>How Modeling and NSR Permitting Interact</a:t>
            </a:r>
            <a:r>
              <a:rPr lang="en-US" dirty="0">
                <a:latin typeface="Arial" panose="020B0604020202020204" pitchFamily="34" charset="0"/>
                <a:cs typeface="Arial" panose="020B0604020202020204" pitchFamily="34" charset="0"/>
              </a:rPr>
              <a:t> presentation focuses on how the EMEW is incorporated within the NSR permitting process.</a:t>
            </a:r>
          </a:p>
          <a:p>
            <a:pPr>
              <a:spcBef>
                <a:spcPts val="1217"/>
              </a:spcBef>
            </a:pPr>
            <a:r>
              <a:rPr lang="en-US" dirty="0">
                <a:latin typeface="Arial" panose="020B0604020202020204" pitchFamily="34" charset="0"/>
                <a:cs typeface="Arial" panose="020B0604020202020204" pitchFamily="34" charset="0"/>
              </a:rPr>
              <a:t>We </a:t>
            </a:r>
            <a:r>
              <a:rPr lang="en-US" b="0" u="none" dirty="0">
                <a:latin typeface="Arial" panose="020B0604020202020204" pitchFamily="34" charset="0"/>
                <a:cs typeface="Arial" panose="020B0604020202020204" pitchFamily="34" charset="0"/>
              </a:rPr>
              <a:t>highly encourage </a:t>
            </a:r>
            <a:r>
              <a:rPr lang="en-US" dirty="0">
                <a:latin typeface="Arial" panose="020B0604020202020204" pitchFamily="34" charset="0"/>
                <a:cs typeface="Arial" panose="020B0604020202020204" pitchFamily="34" charset="0"/>
              </a:rPr>
              <a:t>EMEW feedback! Whether good or bad, it is important we hear from applicants and consultants.</a:t>
            </a:r>
          </a:p>
        </p:txBody>
      </p:sp>
    </p:spTree>
    <p:extLst>
      <p:ext uri="{BB962C8B-B14F-4D97-AF65-F5344CB8AC3E}">
        <p14:creationId xmlns:p14="http://schemas.microsoft.com/office/powerpoint/2010/main" val="160672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7"/>
              </a:spcBef>
            </a:pPr>
            <a:r>
              <a:rPr lang="en-US" dirty="0">
                <a:latin typeface="Arial" panose="020B0604020202020204" pitchFamily="34" charset="0"/>
                <a:cs typeface="Arial" panose="020B0604020202020204" pitchFamily="34" charset="0"/>
              </a:rPr>
              <a:t>NSR Application Tools website contains:</a:t>
            </a:r>
          </a:p>
          <a:p>
            <a:pPr marL="173885" indent="-173885">
              <a:spcBef>
                <a:spcPts val="1217"/>
              </a:spcBef>
              <a:buFont typeface="Arial" panose="020B0604020202020204" pitchFamily="34" charset="0"/>
              <a:buChar char="•"/>
            </a:pPr>
            <a:r>
              <a:rPr lang="en-US" dirty="0">
                <a:latin typeface="Arial" panose="020B0604020202020204" pitchFamily="34" charset="0"/>
                <a:cs typeface="Arial" panose="020B0604020202020204" pitchFamily="34" charset="0"/>
              </a:rPr>
              <a:t>The PI-1 workbook;</a:t>
            </a:r>
          </a:p>
          <a:p>
            <a:pPr marL="173885" indent="-173885">
              <a:spcBef>
                <a:spcPts val="1217"/>
              </a:spcBef>
              <a:buFont typeface="Arial" panose="020B0604020202020204" pitchFamily="34" charset="0"/>
              <a:buChar char="•"/>
            </a:pPr>
            <a:r>
              <a:rPr lang="en-US" dirty="0">
                <a:latin typeface="Arial" panose="020B0604020202020204" pitchFamily="34" charset="0"/>
                <a:cs typeface="Arial" panose="020B0604020202020204" pitchFamily="34" charset="0"/>
              </a:rPr>
              <a:t>The EMEWs; and</a:t>
            </a:r>
          </a:p>
          <a:p>
            <a:pPr marL="173885" indent="-173885">
              <a:spcBef>
                <a:spcPts val="1217"/>
              </a:spcBef>
              <a:buFont typeface="Arial" panose="020B0604020202020204" pitchFamily="34" charset="0"/>
              <a:buChar char="•"/>
            </a:pPr>
            <a:r>
              <a:rPr lang="en-US" dirty="0">
                <a:latin typeface="Arial" panose="020B0604020202020204" pitchFamily="34" charset="0"/>
                <a:cs typeface="Arial" panose="020B0604020202020204" pitchFamily="34" charset="0"/>
              </a:rPr>
              <a:t>Industry specific tools.</a:t>
            </a:r>
          </a:p>
          <a:p>
            <a:pPr>
              <a:spcBef>
                <a:spcPts val="1217"/>
              </a:spcBef>
            </a:pPr>
            <a:r>
              <a:rPr lang="en-US" dirty="0">
                <a:latin typeface="Arial" panose="020B0604020202020204" pitchFamily="34" charset="0"/>
                <a:cs typeface="Arial" panose="020B0604020202020204" pitchFamily="34" charset="0"/>
              </a:rPr>
              <a:t>EMEW YouTube Guidance video website contains links that will open videos on the TCEQ YouTube Channel for the PI-1 General Application and EMEW.</a:t>
            </a:r>
          </a:p>
          <a:p>
            <a:endParaRPr lang="en-US" dirty="0"/>
          </a:p>
        </p:txBody>
      </p:sp>
    </p:spTree>
    <p:extLst>
      <p:ext uri="{BB962C8B-B14F-4D97-AF65-F5344CB8AC3E}">
        <p14:creationId xmlns:p14="http://schemas.microsoft.com/office/powerpoint/2010/main" val="22412914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Image attribution:</a:t>
            </a:r>
          </a:p>
          <a:p>
            <a:r>
              <a:rPr lang="en-US" dirty="0">
                <a:solidFill>
                  <a:schemeClr val="accent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https://austinzoo.org/birds/</a:t>
            </a:r>
            <a:endParaRPr lang="en-US"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030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384">
              <a:defRPr/>
            </a:pPr>
            <a:r>
              <a:rPr lang="en-US" u="sng"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Image attribution:</a:t>
            </a:r>
          </a:p>
          <a:p>
            <a:pPr defTabSz="927384">
              <a:defRPr/>
            </a:pPr>
            <a:r>
              <a:rPr lang="en-US" dirty="0">
                <a:solidFill>
                  <a:schemeClr val="accent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https://texashillcountry.com/next-red-meat-emu-farming/</a:t>
            </a:r>
            <a:endParaRPr lang="en-US" dirty="0">
              <a:solidFill>
                <a:schemeClr val="accent6"/>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03977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17"/>
              </a:spcBef>
            </a:pPr>
            <a:r>
              <a:rPr lang="en-US" dirty="0">
                <a:latin typeface="Arial" panose="020B0604020202020204" pitchFamily="34" charset="0"/>
                <a:cs typeface="Arial" panose="020B0604020202020204" pitchFamily="34" charset="0"/>
              </a:rPr>
              <a:t>These updates apply to both the Non-SCREEN3 and SCREEN3 EMEWs.</a:t>
            </a:r>
          </a:p>
          <a:p>
            <a:pPr defTabSz="927384">
              <a:spcBef>
                <a:spcPts val="1217"/>
              </a:spcBef>
              <a:defRPr/>
            </a:pPr>
            <a:r>
              <a:rPr lang="en-US" dirty="0">
                <a:latin typeface="Arial" panose="020B0604020202020204" pitchFamily="34" charset="0"/>
                <a:cs typeface="Arial" panose="020B0604020202020204" pitchFamily="34" charset="0"/>
              </a:rPr>
              <a:t>The MERPs Demonstration Tool for Calculating Secondary PM</a:t>
            </a:r>
            <a:r>
              <a:rPr lang="en-US" baseline="-25000" dirty="0">
                <a:latin typeface="Arial" panose="020B0604020202020204" pitchFamily="34" charset="0"/>
                <a:cs typeface="Arial" panose="020B0604020202020204" pitchFamily="34" charset="0"/>
              </a:rPr>
              <a:t>2.5</a:t>
            </a:r>
            <a:r>
              <a:rPr lang="en-US" dirty="0">
                <a:latin typeface="Arial" panose="020B0604020202020204" pitchFamily="34" charset="0"/>
                <a:cs typeface="Arial" panose="020B0604020202020204" pitchFamily="34" charset="0"/>
              </a:rPr>
              <a:t> Impacts still functions the same way. It will include the finalized MERPs guidance released by the EPA on April 30, 2019.</a:t>
            </a:r>
          </a:p>
          <a:p>
            <a:pPr defTabSz="927384">
              <a:spcBef>
                <a:spcPts val="1217"/>
              </a:spcBef>
              <a:defRPr/>
            </a:pPr>
            <a:r>
              <a:rPr lang="en-US" dirty="0">
                <a:latin typeface="Arial" panose="020B0604020202020204" pitchFamily="34" charset="0"/>
                <a:cs typeface="Arial" panose="020B0604020202020204" pitchFamily="34" charset="0"/>
              </a:rPr>
              <a:t>The finalized EPA MERPs guidance can be found here:  https://www3.epa.gov/ttn/scram/guidance/guide/EPA-454_R-19-003.pdf</a:t>
            </a:r>
          </a:p>
          <a:p>
            <a:pPr>
              <a:spcBef>
                <a:spcPts val="1217"/>
              </a:spcBef>
            </a:pPr>
            <a:r>
              <a:rPr lang="en-US" dirty="0">
                <a:latin typeface="Arial" panose="020B0604020202020204" pitchFamily="34" charset="0"/>
                <a:cs typeface="Arial" panose="020B0604020202020204" pitchFamily="34" charset="0"/>
              </a:rPr>
              <a:t>PM = particulate matter</a:t>
            </a:r>
          </a:p>
          <a:p>
            <a:pPr defTabSz="927384">
              <a:spcBef>
                <a:spcPts val="1217"/>
              </a:spcBef>
              <a:defRPr/>
            </a:pPr>
            <a:r>
              <a:rPr lang="en-US" dirty="0">
                <a:latin typeface="Arial" panose="020B0604020202020204" pitchFamily="34" charset="0"/>
                <a:cs typeface="Arial" panose="020B0604020202020204" pitchFamily="34" charset="0"/>
              </a:rPr>
              <a:t>MERP = modeled emission rates for precursors</a:t>
            </a:r>
          </a:p>
        </p:txBody>
      </p:sp>
    </p:spTree>
    <p:extLst>
      <p:ext uri="{BB962C8B-B14F-4D97-AF65-F5344CB8AC3E}">
        <p14:creationId xmlns:p14="http://schemas.microsoft.com/office/powerpoint/2010/main" val="2144555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EMEW will include the option to report the use of a monitor outside of Texas. Select “Other State” from the County dropdown list and report the full address in the Street Address and City cell above.</a:t>
            </a:r>
          </a:p>
          <a:p>
            <a:pPr>
              <a:spcBef>
                <a:spcPts val="1217"/>
              </a:spcBef>
            </a:pPr>
            <a:r>
              <a:rPr lang="en-US" dirty="0">
                <a:latin typeface="Arial" panose="020B0604020202020204" pitchFamily="34" charset="0"/>
                <a:cs typeface="Arial" panose="020B0604020202020204" pitchFamily="34" charset="0"/>
              </a:rPr>
              <a:t>Table Description:</a:t>
            </a:r>
          </a:p>
          <a:p>
            <a:pPr>
              <a:spcBef>
                <a:spcPts val="1217"/>
              </a:spcBef>
            </a:pPr>
            <a:r>
              <a:rPr lang="en-US" dirty="0">
                <a:latin typeface="Arial" panose="020B0604020202020204" pitchFamily="34" charset="0"/>
                <a:cs typeface="Arial" panose="020B0604020202020204" pitchFamily="34" charset="0"/>
              </a:rPr>
              <a:t>This represents the cells on the Monitor Calculations sheet where the applicant will select from a drop-down list the county of the selected background monitor and enter in its full address.</a:t>
            </a:r>
          </a:p>
        </p:txBody>
      </p:sp>
    </p:spTree>
    <p:extLst>
      <p:ext uri="{BB962C8B-B14F-4D97-AF65-F5344CB8AC3E}">
        <p14:creationId xmlns:p14="http://schemas.microsoft.com/office/powerpoint/2010/main" val="818382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update only applies to the Non-SCREEN3 EMEW. It is not expected that a SCREEN3 analysis would require this amount of source input space.</a:t>
            </a:r>
          </a:p>
          <a:p>
            <a:pPr>
              <a:spcBef>
                <a:spcPts val="1217"/>
              </a:spcBef>
            </a:pPr>
            <a:r>
              <a:rPr lang="en-US" dirty="0">
                <a:latin typeface="Arial" panose="020B0604020202020204" pitchFamily="34" charset="0"/>
                <a:cs typeface="Arial" panose="020B0604020202020204" pitchFamily="34" charset="0"/>
              </a:rPr>
              <a:t>The Non-SCREEN3 EMEW will include:</a:t>
            </a:r>
          </a:p>
          <a:p>
            <a:pPr>
              <a:spcAft>
                <a:spcPts val="1217"/>
              </a:spcAft>
            </a:pPr>
            <a:r>
              <a:rPr lang="en-US" dirty="0">
                <a:latin typeface="Arial" panose="020B0604020202020204" pitchFamily="34" charset="0"/>
                <a:cs typeface="Arial" panose="020B0604020202020204" pitchFamily="34" charset="0"/>
              </a:rPr>
              <a:t> -1000 point source parameter entries</a:t>
            </a:r>
          </a:p>
          <a:p>
            <a:pPr>
              <a:spcAft>
                <a:spcPts val="1217"/>
              </a:spcAft>
            </a:pPr>
            <a:r>
              <a:rPr lang="en-US" dirty="0">
                <a:latin typeface="Arial" panose="020B0604020202020204" pitchFamily="34" charset="0"/>
                <a:cs typeface="Arial" panose="020B0604020202020204" pitchFamily="34" charset="0"/>
              </a:rPr>
              <a:t> -200 area source parameter entries</a:t>
            </a:r>
          </a:p>
          <a:p>
            <a:pPr>
              <a:spcAft>
                <a:spcPts val="1217"/>
              </a:spcAft>
            </a:pPr>
            <a:r>
              <a:rPr lang="en-US" dirty="0">
                <a:latin typeface="Arial" panose="020B0604020202020204" pitchFamily="34" charset="0"/>
                <a:cs typeface="Arial" panose="020B0604020202020204" pitchFamily="34" charset="0"/>
              </a:rPr>
              <a:t> -350 volume source parameter &amp; calculation entries</a:t>
            </a:r>
          </a:p>
          <a:p>
            <a:pPr marL="0" marR="0" lvl="0" indent="0" algn="l" defTabSz="914400" rtl="0" eaLnBrk="0" fontAlgn="base" latinLnBrk="0" hangingPunct="0">
              <a:lnSpc>
                <a:spcPct val="100000"/>
              </a:lnSpc>
              <a:spcBef>
                <a:spcPct val="30000"/>
              </a:spcBef>
              <a:spcAft>
                <a:spcPts val="1217"/>
              </a:spcAft>
              <a:buClrTx/>
              <a:buSzTx/>
              <a:buFontTx/>
              <a:buNone/>
              <a:tabLst/>
              <a:defRPr/>
            </a:pPr>
            <a:r>
              <a:rPr lang="en-US" dirty="0">
                <a:latin typeface="Arial" panose="020B0604020202020204" pitchFamily="34" charset="0"/>
                <a:cs typeface="Arial" panose="020B0604020202020204" pitchFamily="34" charset="0"/>
              </a:rPr>
              <a:t> -1500 point + flare emission rate entries</a:t>
            </a:r>
          </a:p>
          <a:p>
            <a:pPr>
              <a:spcAft>
                <a:spcPts val="1217"/>
              </a:spcAft>
            </a:pPr>
            <a:r>
              <a:rPr lang="en-US" dirty="0">
                <a:latin typeface="Arial" panose="020B0604020202020204" pitchFamily="34" charset="0"/>
                <a:cs typeface="Arial" panose="020B0604020202020204" pitchFamily="34" charset="0"/>
              </a:rPr>
              <a:t> -750 area source emission rate entries</a:t>
            </a:r>
          </a:p>
          <a:p>
            <a:pPr>
              <a:spcAft>
                <a:spcPts val="1217"/>
              </a:spcAft>
            </a:pPr>
            <a:r>
              <a:rPr lang="en-US" dirty="0">
                <a:latin typeface="Arial" panose="020B0604020202020204" pitchFamily="34" charset="0"/>
                <a:cs typeface="Arial" panose="020B0604020202020204" pitchFamily="34" charset="0"/>
              </a:rPr>
              <a:t> -750 volume source emission rate entries</a:t>
            </a:r>
          </a:p>
        </p:txBody>
      </p:sp>
    </p:spTree>
    <p:extLst>
      <p:ext uri="{BB962C8B-B14F-4D97-AF65-F5344CB8AC3E}">
        <p14:creationId xmlns:p14="http://schemas.microsoft.com/office/powerpoint/2010/main" val="859263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5"/>
            <a:ext cx="5140960" cy="4178300"/>
          </a:xfrm>
        </p:spPr>
        <p:txBody>
          <a:bodyPr/>
          <a:lstStyle/>
          <a:p>
            <a:r>
              <a:rPr lang="en-US"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Image attribution:</a:t>
            </a:r>
          </a:p>
          <a:p>
            <a:r>
              <a:rPr lang="en-US" dirty="0">
                <a:solidFill>
                  <a:schemeClr val="accent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https://imgur.com/gallery/A3GAG0U</a:t>
            </a:r>
            <a:endParaRPr lang="en-US"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309986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In a situation where there is not a designated place to report information in the EMEW, it is acceptable to provide the information as an attachment. All attachments should be listed on the General worksheet under “Other Attachments”. </a:t>
            </a:r>
          </a:p>
          <a:p>
            <a:pPr>
              <a:spcBef>
                <a:spcPts val="1217"/>
              </a:spcBef>
            </a:pPr>
            <a:r>
              <a:rPr lang="en-US" dirty="0">
                <a:latin typeface="Arial" panose="020B0604020202020204" pitchFamily="34" charset="0"/>
                <a:cs typeface="Arial" panose="020B0604020202020204" pitchFamily="34" charset="0"/>
              </a:rPr>
              <a:t>Some common examples of other attachments are line source parameters and emission rates, source group descriptions, and MERA Step 3 post-processing calculations. </a:t>
            </a:r>
          </a:p>
        </p:txBody>
      </p:sp>
    </p:spTree>
    <p:extLst>
      <p:ext uri="{BB962C8B-B14F-4D97-AF65-F5344CB8AC3E}">
        <p14:creationId xmlns:p14="http://schemas.microsoft.com/office/powerpoint/2010/main" val="29217605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Verdan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pic>
        <p:nvPicPr>
          <p:cNvPr id="6" name="Picture 5" descr="Logo for the Texas Commission on Environmental Quality">
            <a:extLst>
              <a:ext uri="{FF2B5EF4-FFF2-40B4-BE49-F238E27FC236}">
                <a16:creationId xmlns:a16="http://schemas.microsoft.com/office/drawing/2014/main" id="{7775698C-C9D3-47A4-939E-D9AF86C64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64431"/>
            <a:ext cx="485787" cy="838200"/>
          </a:xfrm>
          <a:prstGeom prst="rect">
            <a:avLst/>
          </a:prstGeom>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400"/>
            <a:ext cx="9652000" cy="838200"/>
          </a:xfrm>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a:xfrm>
            <a:off x="1270000" y="1371600"/>
            <a:ext cx="9652000" cy="5257800"/>
          </a:xfrm>
        </p:spPr>
        <p:txBody>
          <a:bodyPr/>
          <a:lstStyle>
            <a:lvl1pPr>
              <a:spcAft>
                <a:spcPts val="300"/>
              </a:spcAft>
              <a:defRPr sz="2800" baseline="0">
                <a:latin typeface="Verdana" pitchFamily="34" charset="0"/>
              </a:defRPr>
            </a:lvl1pPr>
            <a:lvl2pPr>
              <a:defRPr sz="2400" baseline="0">
                <a:latin typeface="Verdana" pitchFamily="34" charset="0"/>
              </a:defRPr>
            </a:lvl2pPr>
            <a:lvl3pPr>
              <a:defRPr sz="2400" baseline="0">
                <a:latin typeface="Verdana" pitchFamily="34" charset="0"/>
              </a:defRPr>
            </a:lvl3pPr>
            <a:lvl4pPr>
              <a:defRPr sz="2000" baseline="0">
                <a:latin typeface="Georgia" pitchFamily="18" charset="0"/>
              </a:defRPr>
            </a:lvl4pPr>
            <a:lvl5pPr>
              <a:defRPr sz="2000" baseline="0">
                <a:latin typeface="Georgia" pitchFamily="18" charset="0"/>
              </a:defRPr>
            </a:lvl5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9857317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F86B-A960-4BF3-9934-068C35E778DC}"/>
              </a:ext>
            </a:extLst>
          </p:cNvPr>
          <p:cNvSpPr>
            <a:spLocks noGrp="1"/>
          </p:cNvSpPr>
          <p:nvPr>
            <p:ph type="title"/>
          </p:nvPr>
        </p:nvSpPr>
        <p:spPr/>
        <p:txBody>
          <a:bodyPr/>
          <a:lstStyle/>
          <a:p>
            <a:r>
              <a:rPr lang="en-US"/>
              <a:t>Click to edit Master title style</a:t>
            </a:r>
            <a:endParaRPr lang="en-US" dirty="0"/>
          </a:p>
        </p:txBody>
      </p:sp>
      <p:sp>
        <p:nvSpPr>
          <p:cNvPr id="6" name="Picture Placeholder 5">
            <a:extLst>
              <a:ext uri="{FF2B5EF4-FFF2-40B4-BE49-F238E27FC236}">
                <a16:creationId xmlns:a16="http://schemas.microsoft.com/office/drawing/2014/main" id="{5811EB6A-9737-4030-961F-A62F118AC47B}"/>
              </a:ext>
            </a:extLst>
          </p:cNvPr>
          <p:cNvSpPr>
            <a:spLocks noGrp="1"/>
          </p:cNvSpPr>
          <p:nvPr>
            <p:ph type="pic" sz="quarter" idx="10" hasCustomPrompt="1"/>
          </p:nvPr>
        </p:nvSpPr>
        <p:spPr>
          <a:xfrm>
            <a:off x="1270000" y="1371600"/>
            <a:ext cx="9652000" cy="5326063"/>
          </a:xfrm>
        </p:spPr>
        <p:txBody>
          <a:bodyPr/>
          <a:lstStyle>
            <a:lvl1pPr marL="0" indent="0">
              <a:buNone/>
              <a:defRPr/>
            </a:lvl1pPr>
          </a:lstStyle>
          <a:p>
            <a:r>
              <a:rPr lang="en-US" dirty="0"/>
              <a:t>[insert image here]</a:t>
            </a:r>
          </a:p>
        </p:txBody>
      </p:sp>
    </p:spTree>
    <p:extLst>
      <p:ext uri="{BB962C8B-B14F-4D97-AF65-F5344CB8AC3E}">
        <p14:creationId xmlns:p14="http://schemas.microsoft.com/office/powerpoint/2010/main" val="7186923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807A0-0212-48EB-ACAE-47D88620FBA2}"/>
              </a:ext>
            </a:extLst>
          </p:cNvPr>
          <p:cNvSpPr>
            <a:spLocks noGrp="1"/>
          </p:cNvSpPr>
          <p:nvPr>
            <p:ph type="title"/>
          </p:nvPr>
        </p:nvSpPr>
        <p:spPr/>
        <p:txBody>
          <a:bodyPr/>
          <a:lstStyle/>
          <a:p>
            <a:r>
              <a:rPr lang="en-US"/>
              <a:t>Click to edit Master title style</a:t>
            </a:r>
          </a:p>
        </p:txBody>
      </p:sp>
      <p:sp>
        <p:nvSpPr>
          <p:cNvPr id="4" name="Table Placeholder 3">
            <a:extLst>
              <a:ext uri="{FF2B5EF4-FFF2-40B4-BE49-F238E27FC236}">
                <a16:creationId xmlns:a16="http://schemas.microsoft.com/office/drawing/2014/main" id="{A80E9165-E51D-4C05-9BC2-2AF576FAAA3D}"/>
              </a:ext>
            </a:extLst>
          </p:cNvPr>
          <p:cNvSpPr>
            <a:spLocks noGrp="1"/>
          </p:cNvSpPr>
          <p:nvPr>
            <p:ph type="tbl" sz="quarter" idx="10" hasCustomPrompt="1"/>
          </p:nvPr>
        </p:nvSpPr>
        <p:spPr>
          <a:xfrm>
            <a:off x="1270000" y="1371600"/>
            <a:ext cx="9652000" cy="5326063"/>
          </a:xfrm>
        </p:spPr>
        <p:txBody>
          <a:bodyPr/>
          <a:lstStyle>
            <a:lvl1pPr marL="0" indent="0">
              <a:buNone/>
              <a:defRPr/>
            </a:lvl1pPr>
          </a:lstStyle>
          <a:p>
            <a:r>
              <a:rPr lang="en-US" dirty="0"/>
              <a:t>[insert table here]</a:t>
            </a:r>
          </a:p>
        </p:txBody>
      </p:sp>
    </p:spTree>
    <p:extLst>
      <p:ext uri="{BB962C8B-B14F-4D97-AF65-F5344CB8AC3E}">
        <p14:creationId xmlns:p14="http://schemas.microsoft.com/office/powerpoint/2010/main" val="29259819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final 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400"/>
            <a:ext cx="9652000" cy="838200"/>
          </a:xfrm>
        </p:spPr>
        <p:txBody>
          <a:bodyPr/>
          <a:lstStyle>
            <a:lvl1pPr>
              <a:defRPr b="1"/>
            </a:lvl1pPr>
          </a:lstStyle>
          <a:p>
            <a:r>
              <a:rPr lang="en-US"/>
              <a:t>Click to edit Master title style</a:t>
            </a:r>
            <a:endParaRPr lang="en-US" dirty="0"/>
          </a:p>
        </p:txBody>
      </p:sp>
      <p:sp>
        <p:nvSpPr>
          <p:cNvPr id="3" name="Content Placeholder 2"/>
          <p:cNvSpPr>
            <a:spLocks noGrp="1"/>
          </p:cNvSpPr>
          <p:nvPr>
            <p:ph idx="1" hasCustomPrompt="1"/>
          </p:nvPr>
        </p:nvSpPr>
        <p:spPr>
          <a:xfrm>
            <a:off x="1270000" y="1371600"/>
            <a:ext cx="9652000" cy="5257800"/>
          </a:xfrm>
        </p:spPr>
        <p:txBody>
          <a:bodyPr/>
          <a:lstStyle>
            <a:lvl1pPr marL="0" indent="0">
              <a:spcAft>
                <a:spcPts val="300"/>
              </a:spcAft>
              <a:buNone/>
              <a:defRPr sz="2800" baseline="0">
                <a:latin typeface="Verdana" pitchFamily="34" charset="0"/>
              </a:defRPr>
            </a:lvl1pPr>
            <a:lvl2pPr>
              <a:defRPr sz="2400" baseline="0">
                <a:latin typeface="Verdana" pitchFamily="34" charset="0"/>
              </a:defRPr>
            </a:lvl2pPr>
            <a:lvl3pPr>
              <a:defRPr sz="2400" baseline="0">
                <a:latin typeface="Verdana" pitchFamily="34" charset="0"/>
              </a:defRPr>
            </a:lvl3pPr>
            <a:lvl4pPr>
              <a:defRPr sz="2000" baseline="0">
                <a:latin typeface="Georgia" pitchFamily="18" charset="0"/>
              </a:defRPr>
            </a:lvl4pPr>
            <a:lvl5pPr>
              <a:defRPr sz="2000" baseline="0">
                <a:latin typeface="Georgia" pitchFamily="18" charset="0"/>
              </a:defRPr>
            </a:lvl5pPr>
          </a:lstStyle>
          <a:p>
            <a:pPr marL="0" indent="0">
              <a:buNone/>
            </a:pPr>
            <a:r>
              <a:rPr lang="en-US" dirty="0"/>
              <a:t>[Presenter’s Name]</a:t>
            </a:r>
          </a:p>
          <a:p>
            <a:pPr marL="0" indent="0">
              <a:buNone/>
            </a:pPr>
            <a:r>
              <a:rPr lang="en-US" dirty="0"/>
              <a:t>Phone:	[phone number]</a:t>
            </a:r>
          </a:p>
          <a:p>
            <a:pPr marL="0" indent="0">
              <a:buNone/>
            </a:pPr>
            <a:r>
              <a:rPr lang="en-US" dirty="0"/>
              <a:t>Email:	[email address]  </a:t>
            </a:r>
          </a:p>
          <a:p>
            <a:pPr lvl="0"/>
            <a:endParaRPr lang="en-US" dirty="0"/>
          </a:p>
        </p:txBody>
      </p:sp>
      <p:pic>
        <p:nvPicPr>
          <p:cNvPr id="4" name="Picture 3" descr="Logo for the Texas Commission on Environmental Quality">
            <a:extLst>
              <a:ext uri="{FF2B5EF4-FFF2-40B4-BE49-F238E27FC236}">
                <a16:creationId xmlns:a16="http://schemas.microsoft.com/office/drawing/2014/main" id="{8609322F-3B0D-4D0B-9542-0A22C10535B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64431"/>
            <a:ext cx="485787" cy="838200"/>
          </a:xfrm>
          <a:prstGeom prst="rect">
            <a:avLst/>
          </a:prstGeom>
        </p:spPr>
      </p:pic>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1270000" y="160421"/>
            <a:ext cx="9652000" cy="8382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endParaRPr lang="en-US" dirty="0"/>
          </a:p>
        </p:txBody>
      </p:sp>
      <p:sp>
        <p:nvSpPr>
          <p:cNvPr id="1027" name="Rectangle 8"/>
          <p:cNvSpPr>
            <a:spLocks noGrp="1" noChangeArrowheads="1"/>
          </p:cNvSpPr>
          <p:nvPr>
            <p:ph type="body" idx="1"/>
          </p:nvPr>
        </p:nvSpPr>
        <p:spPr bwMode="auto">
          <a:xfrm>
            <a:off x="1270000" y="1730374"/>
            <a:ext cx="9652000" cy="489902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663" r:id="rId1"/>
    <p:sldLayoutId id="2147483670" r:id="rId2"/>
    <p:sldLayoutId id="2147483671" r:id="rId3"/>
    <p:sldLayoutId id="2147483672" r:id="rId4"/>
    <p:sldLayoutId id="2147483664" r:id="rId5"/>
  </p:sldLayoutIdLst>
  <p:transition/>
  <p:txStyles>
    <p:titleStyle>
      <a:lvl1pPr algn="ctr" rtl="0" eaLnBrk="1" fontAlgn="base" hangingPunct="1">
        <a:spcBef>
          <a:spcPct val="0"/>
        </a:spcBef>
        <a:spcAft>
          <a:spcPct val="0"/>
        </a:spcAft>
        <a:defRPr sz="2800" b="1">
          <a:solidFill>
            <a:schemeClr val="tx1"/>
          </a:solidFill>
          <a:latin typeface="+mj-lt"/>
          <a:ea typeface="+mj-ea"/>
          <a:cs typeface="+mj-cs"/>
        </a:defRPr>
      </a:lvl1pPr>
      <a:lvl2pPr algn="ctr" rtl="0" eaLnBrk="1" fontAlgn="base" hangingPunct="1">
        <a:spcBef>
          <a:spcPct val="0"/>
        </a:spcBef>
        <a:spcAft>
          <a:spcPct val="0"/>
        </a:spcAft>
        <a:defRPr sz="2800">
          <a:solidFill>
            <a:schemeClr val="tx1"/>
          </a:solidFill>
          <a:latin typeface="Arial Black" pitchFamily="34" charset="0"/>
        </a:defRPr>
      </a:lvl2pPr>
      <a:lvl3pPr algn="ctr" rtl="0" eaLnBrk="1" fontAlgn="base" hangingPunct="1">
        <a:spcBef>
          <a:spcPct val="0"/>
        </a:spcBef>
        <a:spcAft>
          <a:spcPct val="0"/>
        </a:spcAft>
        <a:defRPr sz="2800">
          <a:solidFill>
            <a:schemeClr val="tx1"/>
          </a:solidFill>
          <a:latin typeface="Arial Black" pitchFamily="34" charset="0"/>
        </a:defRPr>
      </a:lvl3pPr>
      <a:lvl4pPr algn="ctr" rtl="0" eaLnBrk="1" fontAlgn="base" hangingPunct="1">
        <a:spcBef>
          <a:spcPct val="0"/>
        </a:spcBef>
        <a:spcAft>
          <a:spcPct val="0"/>
        </a:spcAft>
        <a:defRPr sz="2800">
          <a:solidFill>
            <a:schemeClr val="tx1"/>
          </a:solidFill>
          <a:latin typeface="Arial Black" pitchFamily="34" charset="0"/>
        </a:defRPr>
      </a:lvl4pPr>
      <a:lvl5pPr algn="ctr" rtl="0" eaLnBrk="1" fontAlgn="base" hangingPunct="1">
        <a:spcBef>
          <a:spcPct val="0"/>
        </a:spcBef>
        <a:spcAft>
          <a:spcPct val="0"/>
        </a:spcAft>
        <a:defRPr sz="2800">
          <a:solidFill>
            <a:schemeClr val="tx1"/>
          </a:solidFill>
          <a:latin typeface="Arial Black" pitchFamily="34" charset="0"/>
        </a:defRPr>
      </a:lvl5pPr>
      <a:lvl6pPr marL="457200" algn="ctr" rtl="0" eaLnBrk="1" fontAlgn="base" hangingPunct="1">
        <a:spcBef>
          <a:spcPct val="0"/>
        </a:spcBef>
        <a:spcAft>
          <a:spcPct val="0"/>
        </a:spcAft>
        <a:defRPr sz="2800">
          <a:solidFill>
            <a:schemeClr val="tx1"/>
          </a:solidFill>
          <a:latin typeface="Arial Black" pitchFamily="34" charset="0"/>
        </a:defRPr>
      </a:lvl6pPr>
      <a:lvl7pPr marL="914400" algn="ctr" rtl="0" eaLnBrk="1" fontAlgn="base" hangingPunct="1">
        <a:spcBef>
          <a:spcPct val="0"/>
        </a:spcBef>
        <a:spcAft>
          <a:spcPct val="0"/>
        </a:spcAft>
        <a:defRPr sz="2800">
          <a:solidFill>
            <a:schemeClr val="tx1"/>
          </a:solidFill>
          <a:latin typeface="Arial Black" pitchFamily="34" charset="0"/>
        </a:defRPr>
      </a:lvl7pPr>
      <a:lvl8pPr marL="1371600" algn="ctr" rtl="0" eaLnBrk="1" fontAlgn="base" hangingPunct="1">
        <a:spcBef>
          <a:spcPct val="0"/>
        </a:spcBef>
        <a:spcAft>
          <a:spcPct val="0"/>
        </a:spcAft>
        <a:defRPr sz="2800">
          <a:solidFill>
            <a:schemeClr val="tx1"/>
          </a:solidFill>
          <a:latin typeface="Arial Black" pitchFamily="34" charset="0"/>
        </a:defRPr>
      </a:lvl8pPr>
      <a:lvl9pPr marL="1828800" algn="ctr" rtl="0" eaLnBrk="1" fontAlgn="base" hangingPunct="1">
        <a:spcBef>
          <a:spcPct val="0"/>
        </a:spcBef>
        <a:spcAft>
          <a:spcPct val="0"/>
        </a:spcAft>
        <a:defRPr sz="2800">
          <a:solidFill>
            <a:schemeClr val="tx1"/>
          </a:solidFill>
          <a:latin typeface="Arial Black" pitchFamily="34" charset="0"/>
        </a:defRPr>
      </a:lvl9pPr>
    </p:titleStyle>
    <p:bodyStyle>
      <a:lvl1pPr marL="342900" indent="-342900" algn="l" rtl="0" eaLnBrk="1" fontAlgn="base" hangingPunct="1">
        <a:spcBef>
          <a:spcPct val="20000"/>
        </a:spcBef>
        <a:spcAft>
          <a:spcPct val="0"/>
        </a:spcAft>
        <a:buClr>
          <a:srgbClr val="01654B"/>
        </a:buClr>
        <a:buSzPct val="95000"/>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rgbClr val="01654B"/>
        </a:buClr>
        <a:buSzPct val="100000"/>
        <a:buChar char="–"/>
        <a:defRPr sz="2400">
          <a:solidFill>
            <a:schemeClr val="tx1"/>
          </a:solidFill>
          <a:latin typeface="+mn-lt"/>
        </a:defRPr>
      </a:lvl2pPr>
      <a:lvl3pPr marL="1143000" indent="-228600" algn="l" rtl="0" eaLnBrk="1" fontAlgn="base" hangingPunct="1">
        <a:spcBef>
          <a:spcPct val="20000"/>
        </a:spcBef>
        <a:spcAft>
          <a:spcPct val="0"/>
        </a:spcAft>
        <a:buClr>
          <a:srgbClr val="01654B"/>
        </a:buClr>
        <a:buSzPct val="55000"/>
        <a:buFont typeface="Wingdings" pitchFamily="2" charset="2"/>
        <a:buChar char="§"/>
        <a:defRPr sz="2400">
          <a:solidFill>
            <a:schemeClr val="tx1"/>
          </a:solidFill>
          <a:latin typeface="+mn-lt"/>
        </a:defRPr>
      </a:lvl3pPr>
      <a:lvl4pPr marL="1600200" indent="-228600" algn="l" rtl="0" eaLnBrk="1" fontAlgn="base" hangingPunct="1">
        <a:spcBef>
          <a:spcPct val="20000"/>
        </a:spcBef>
        <a:spcAft>
          <a:spcPct val="0"/>
        </a:spcAft>
        <a:buClr>
          <a:srgbClr val="01654B"/>
        </a:buClr>
        <a:buSzPct val="65000"/>
        <a:buChar char="•"/>
        <a:defRPr sz="1600">
          <a:solidFill>
            <a:schemeClr val="tx1"/>
          </a:solidFill>
          <a:latin typeface="Times New Roman" pitchFamily="18" charset="0"/>
        </a:defRPr>
      </a:lvl4pPr>
      <a:lvl5pPr marL="2057400" indent="-228600" algn="l" rtl="0" eaLnBrk="1" fontAlgn="base" hangingPunct="1">
        <a:spcBef>
          <a:spcPct val="20000"/>
        </a:spcBef>
        <a:spcAft>
          <a:spcPct val="0"/>
        </a:spcAft>
        <a:buClr>
          <a:srgbClr val="01654B"/>
        </a:buClr>
        <a:buSzPct val="100000"/>
        <a:buChar char="•"/>
        <a:defRPr sz="1600">
          <a:solidFill>
            <a:schemeClr val="tx1"/>
          </a:solidFill>
          <a:latin typeface="Times New Roman" pitchFamily="18" charset="0"/>
        </a:defRPr>
      </a:lvl5pPr>
      <a:lvl6pPr marL="2514600" indent="-228600" algn="l" rtl="0" eaLnBrk="1" fontAlgn="base" hangingPunct="1">
        <a:spcBef>
          <a:spcPct val="20000"/>
        </a:spcBef>
        <a:spcAft>
          <a:spcPct val="0"/>
        </a:spcAft>
        <a:buClr>
          <a:srgbClr val="01654B"/>
        </a:buClr>
        <a:buSzPct val="100000"/>
        <a:buChar char="•"/>
        <a:defRPr sz="1600">
          <a:solidFill>
            <a:schemeClr val="tx1"/>
          </a:solidFill>
          <a:latin typeface="Times New Roman" pitchFamily="18" charset="0"/>
        </a:defRPr>
      </a:lvl6pPr>
      <a:lvl7pPr marL="2971800" indent="-228600" algn="l" rtl="0" eaLnBrk="1" fontAlgn="base" hangingPunct="1">
        <a:spcBef>
          <a:spcPct val="20000"/>
        </a:spcBef>
        <a:spcAft>
          <a:spcPct val="0"/>
        </a:spcAft>
        <a:buClr>
          <a:srgbClr val="01654B"/>
        </a:buClr>
        <a:buSzPct val="100000"/>
        <a:buChar char="•"/>
        <a:defRPr sz="1600">
          <a:solidFill>
            <a:schemeClr val="tx1"/>
          </a:solidFill>
          <a:latin typeface="Times New Roman" pitchFamily="18" charset="0"/>
        </a:defRPr>
      </a:lvl7pPr>
      <a:lvl8pPr marL="3429000" indent="-228600" algn="l" rtl="0" eaLnBrk="1" fontAlgn="base" hangingPunct="1">
        <a:spcBef>
          <a:spcPct val="20000"/>
        </a:spcBef>
        <a:spcAft>
          <a:spcPct val="0"/>
        </a:spcAft>
        <a:buClr>
          <a:srgbClr val="01654B"/>
        </a:buClr>
        <a:buSzPct val="100000"/>
        <a:buChar char="•"/>
        <a:defRPr sz="1600">
          <a:solidFill>
            <a:schemeClr val="tx1"/>
          </a:solidFill>
          <a:latin typeface="Times New Roman" pitchFamily="18" charset="0"/>
        </a:defRPr>
      </a:lvl8pPr>
      <a:lvl9pPr marL="3886200" indent="-228600" algn="l" rtl="0" eaLnBrk="1" fontAlgn="base" hangingPunct="1">
        <a:spcBef>
          <a:spcPct val="20000"/>
        </a:spcBef>
        <a:spcAft>
          <a:spcPct val="0"/>
        </a:spcAft>
        <a:buClr>
          <a:srgbClr val="01654B"/>
        </a:buClr>
        <a:buSzPct val="100000"/>
        <a:buChar char="•"/>
        <a:defRPr sz="16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userDrawn="1">
          <p15:clr>
            <a:srgbClr val="F26B43"/>
          </p15:clr>
        </p15:guide>
        <p15:guide id="2" pos="110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svg"/><Relationship Id="rId4" Type="http://schemas.openxmlformats.org/officeDocument/2006/relationships/diagramLayout" Target="../diagrams/layout1.xml"/><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gif"/><Relationship Id="rId7"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gif"/><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gif"/><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gif"/><Relationship Id="rId7" Type="http://schemas.openxmlformats.org/officeDocument/2006/relationships/image" Target="../media/image24.sv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epa.gov/scram/interim-access-and-process-use-1992-nlcd-and-ne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image" Target="../media/image39.sv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hyperlink" Target="mailto:ADMod@tceq.Texas.gov" TargetMode="External"/><Relationship Id="rId4" Type="http://schemas.openxmlformats.org/officeDocument/2006/relationships/image" Target="../media/image39.svg"/></Relationships>
</file>

<file path=ppt/slides/_rels/slide38.xml.rels><?xml version="1.0" encoding="UTF-8" standalone="yes"?>
<Relationships xmlns="http://schemas.openxmlformats.org/package/2006/relationships"><Relationship Id="rId3" Type="http://schemas.openxmlformats.org/officeDocument/2006/relationships/hyperlink" Target="https://www.tceq.texas.gov/permitting/air/guidance/newsourcereview/nsrapp-tools.html"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hyperlink" Target="https://public.govdelivery.com/accounts/TXTCEQ/subscriber/new" TargetMode="External"/><Relationship Id="rId4" Type="http://schemas.openxmlformats.org/officeDocument/2006/relationships/hyperlink" Target="https://www.tceq.texas.gov/goto/nsrapptools-video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40.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3"/>
          <p:cNvSpPr>
            <a:spLocks noGrp="1" noChangeArrowheads="1"/>
          </p:cNvSpPr>
          <p:nvPr>
            <p:ph type="ctrTitle"/>
          </p:nvPr>
        </p:nvSpPr>
        <p:spPr>
          <a:xfrm>
            <a:off x="2286000" y="1752600"/>
            <a:ext cx="7772400" cy="1752600"/>
          </a:xfrm>
        </p:spPr>
        <p:txBody>
          <a:bodyPr/>
          <a:lstStyle/>
          <a:p>
            <a:pPr>
              <a:spcBef>
                <a:spcPct val="90000"/>
              </a:spcBef>
            </a:pPr>
            <a:r>
              <a:rPr lang="en-US" sz="3200" i="1" dirty="0">
                <a:solidFill>
                  <a:srgbClr val="01654B"/>
                </a:solidFill>
              </a:rPr>
              <a:t>Direct Assistance Guidance Demonstration: Electronic Modeling Evaluation Workbook (EMEW)</a:t>
            </a:r>
            <a:endParaRPr lang="en-US" sz="4400" i="1" dirty="0">
              <a:solidFill>
                <a:srgbClr val="01654B"/>
              </a:solidFill>
            </a:endParaRPr>
          </a:p>
        </p:txBody>
      </p:sp>
      <p:sp>
        <p:nvSpPr>
          <p:cNvPr id="3082" name="Text Box 11" descr="Chad Dumas, Modeling Assessment Specialist, Air Permits Division&#10;Autumn Environmental Conference October 8, 2019&#10;"/>
          <p:cNvSpPr txBox="1">
            <a:spLocks noChangeArrowheads="1"/>
          </p:cNvSpPr>
          <p:nvPr/>
        </p:nvSpPr>
        <p:spPr bwMode="auto">
          <a:xfrm>
            <a:off x="0" y="4249341"/>
            <a:ext cx="12192000" cy="1846659"/>
          </a:xfrm>
          <a:prstGeom prst="rect">
            <a:avLst/>
          </a:prstGeom>
          <a:noFill/>
          <a:ln w="9525">
            <a:noFill/>
            <a:miter lim="800000"/>
            <a:headEnd/>
            <a:tailEnd/>
          </a:ln>
        </p:spPr>
        <p:txBody>
          <a:bodyPr wrap="square">
            <a:spAutoFit/>
          </a:bodyPr>
          <a:lstStyle/>
          <a:p>
            <a:pPr algn="ctr" eaLnBrk="1" hangingPunct="1"/>
            <a:r>
              <a:rPr lang="en-US" b="1" dirty="0">
                <a:latin typeface="+mn-lt"/>
              </a:rPr>
              <a:t>Chad Dumas</a:t>
            </a:r>
            <a:br>
              <a:rPr lang="en-US" dirty="0">
                <a:latin typeface="+mn-lt"/>
              </a:rPr>
            </a:br>
            <a:r>
              <a:rPr lang="en-US" dirty="0">
                <a:latin typeface="+mn-lt"/>
              </a:rPr>
              <a:t>Modeling Assessment Specialist</a:t>
            </a:r>
          </a:p>
          <a:p>
            <a:pPr algn="ctr" eaLnBrk="1" hangingPunct="1"/>
            <a:r>
              <a:rPr lang="en-US" dirty="0">
                <a:latin typeface="+mn-lt"/>
              </a:rPr>
              <a:t>Air Permits Division</a:t>
            </a:r>
          </a:p>
          <a:p>
            <a:pPr algn="ctr" eaLnBrk="1" hangingPunct="1"/>
            <a:endParaRPr lang="en-US" sz="1800" dirty="0">
              <a:latin typeface="+mn-lt"/>
            </a:endParaRPr>
          </a:p>
          <a:p>
            <a:pPr algn="ctr" eaLnBrk="1" hangingPunct="1"/>
            <a:r>
              <a:rPr lang="en-US" dirty="0">
                <a:solidFill>
                  <a:srgbClr val="01654B"/>
                </a:solidFill>
                <a:latin typeface="+mn-lt"/>
              </a:rPr>
              <a:t>Autumn Environmental Conference October 8, 2019</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Not enough source input space</a:t>
            </a:r>
          </a:p>
        </p:txBody>
      </p:sp>
      <p:graphicFrame>
        <p:nvGraphicFramePr>
          <p:cNvPr id="4" name="Content Placeholder 3">
            <a:extLst>
              <a:ext uri="{FF2B5EF4-FFF2-40B4-BE49-F238E27FC236}">
                <a16:creationId xmlns:a16="http://schemas.microsoft.com/office/drawing/2014/main" id="{9CD35E21-5C3E-43CA-A6EB-B92A4A562C34}"/>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909247872"/>
              </p:ext>
            </p:extLst>
          </p:nvPr>
        </p:nvGraphicFramePr>
        <p:xfrm>
          <a:off x="1270000" y="1371600"/>
          <a:ext cx="965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n emu">
            <a:extLst>
              <a:ext uri="{FF2B5EF4-FFF2-40B4-BE49-F238E27FC236}">
                <a16:creationId xmlns:a16="http://schemas.microsoft.com/office/drawing/2014/main" id="{5E05210A-632D-4F3B-A6CC-C493E9598F7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448800" y="3264477"/>
            <a:ext cx="1905000" cy="1472046"/>
          </a:xfrm>
          <a:prstGeom prst="rect">
            <a:avLst/>
          </a:prstGeom>
        </p:spPr>
      </p:pic>
      <p:pic>
        <p:nvPicPr>
          <p:cNvPr id="6" name="Graphic 5" descr="Add">
            <a:extLst>
              <a:ext uri="{FF2B5EF4-FFF2-40B4-BE49-F238E27FC236}">
                <a16:creationId xmlns:a16="http://schemas.microsoft.com/office/drawing/2014/main" id="{C472CD38-5568-40B0-8743-41044AAC024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674100" y="3657600"/>
            <a:ext cx="685800" cy="685800"/>
          </a:xfrm>
          <a:prstGeom prst="rect">
            <a:avLst/>
          </a:prstGeom>
        </p:spPr>
      </p:pic>
      <p:pic>
        <p:nvPicPr>
          <p:cNvPr id="5" name="Picture 4" descr="an emu">
            <a:extLst>
              <a:ext uri="{FF2B5EF4-FFF2-40B4-BE49-F238E27FC236}">
                <a16:creationId xmlns:a16="http://schemas.microsoft.com/office/drawing/2014/main" id="{E07C27C4-6242-4885-A4EE-8B113D2032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5233554"/>
            <a:ext cx="1905000" cy="1472046"/>
          </a:xfrm>
          <a:prstGeom prst="rect">
            <a:avLst/>
          </a:prstGeom>
        </p:spPr>
      </p:pic>
    </p:spTree>
    <p:extLst>
      <p:ext uri="{BB962C8B-B14F-4D97-AF65-F5344CB8AC3E}">
        <p14:creationId xmlns:p14="http://schemas.microsoft.com/office/powerpoint/2010/main" val="2749194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E-6 -3.7037E-7 L 0.55313 -0.28148 " pathEditMode="relative" rAng="0" ptsTypes="AA">
                                      <p:cBhvr>
                                        <p:cTn id="6" dur="1500" fill="hold"/>
                                        <p:tgtEl>
                                          <p:spTgt spid="5"/>
                                        </p:tgtEl>
                                        <p:attrNameLst>
                                          <p:attrName>ppt_x</p:attrName>
                                          <p:attrName>ppt_y</p:attrName>
                                        </p:attrNameLst>
                                      </p:cBhvr>
                                      <p:rCtr x="27656" y="-14074"/>
                                    </p:animMotion>
                                  </p:childTnLst>
                                </p:cTn>
                              </p:par>
                              <p:par>
                                <p:cTn id="7" presetID="2" presetClass="entr" presetSubtype="2" fill="hold" nodeType="withEffect">
                                  <p:stCondLst>
                                    <p:cond delay="25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1250" fill="hold"/>
                                        <p:tgtEl>
                                          <p:spTgt spid="6"/>
                                        </p:tgtEl>
                                        <p:attrNameLst>
                                          <p:attrName>ppt_x</p:attrName>
                                        </p:attrNameLst>
                                      </p:cBhvr>
                                      <p:tavLst>
                                        <p:tav tm="0">
                                          <p:val>
                                            <p:strVal val="1+#ppt_w/2"/>
                                          </p:val>
                                        </p:tav>
                                        <p:tav tm="100000">
                                          <p:val>
                                            <p:strVal val="#ppt_x"/>
                                          </p:val>
                                        </p:tav>
                                      </p:tavLst>
                                    </p:anim>
                                    <p:anim calcmode="lin" valueType="num">
                                      <p:cBhvr additive="base">
                                        <p:cTn id="10" dur="1250" fill="hold"/>
                                        <p:tgtEl>
                                          <p:spTgt spid="6"/>
                                        </p:tgtEl>
                                        <p:attrNameLst>
                                          <p:attrName>ppt_y</p:attrName>
                                        </p:attrNameLst>
                                      </p:cBhvr>
                                      <p:tavLst>
                                        <p:tav tm="0">
                                          <p:val>
                                            <p:strVal val="#ppt_y"/>
                                          </p:val>
                                        </p:tav>
                                        <p:tav tm="100000">
                                          <p:val>
                                            <p:strVal val="#ppt_y"/>
                                          </p:val>
                                        </p:tav>
                                      </p:tavLst>
                                    </p:anim>
                                  </p:childTnLst>
                                </p:cTn>
                              </p:par>
                              <p:par>
                                <p:cTn id="11" presetID="2" presetClass="entr" presetSubtype="2" fill="hold"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250" fill="hold"/>
                                        <p:tgtEl>
                                          <p:spTgt spid="8"/>
                                        </p:tgtEl>
                                        <p:attrNameLst>
                                          <p:attrName>ppt_x</p:attrName>
                                        </p:attrNameLst>
                                      </p:cBhvr>
                                      <p:tavLst>
                                        <p:tav tm="0">
                                          <p:val>
                                            <p:strVal val="1+#ppt_w/2"/>
                                          </p:val>
                                        </p:tav>
                                        <p:tav tm="100000">
                                          <p:val>
                                            <p:strVal val="#ppt_x"/>
                                          </p:val>
                                        </p:tav>
                                      </p:tavLst>
                                    </p:anim>
                                    <p:anim calcmode="lin" valueType="num">
                                      <p:cBhvr additive="base">
                                        <p:cTn id="14" dur="12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399"/>
            <a:ext cx="9652000" cy="1022275"/>
          </a:xfrm>
        </p:spPr>
        <p:txBody>
          <a:bodyPr/>
          <a:lstStyle/>
          <a:p>
            <a:r>
              <a:rPr lang="en-US" sz="3600" dirty="0"/>
              <a:t>Where do I report off-property source information?</a:t>
            </a:r>
          </a:p>
        </p:txBody>
      </p:sp>
      <p:grpSp>
        <p:nvGrpSpPr>
          <p:cNvPr id="13" name="Group 12" descr="Screenshot of EMEW with focus on the Source Description column">
            <a:extLst>
              <a:ext uri="{FF2B5EF4-FFF2-40B4-BE49-F238E27FC236}">
                <a16:creationId xmlns:a16="http://schemas.microsoft.com/office/drawing/2014/main" id="{939B19AF-A4F0-4721-9D2A-E039AB44204A}"/>
              </a:ext>
            </a:extLst>
          </p:cNvPr>
          <p:cNvGrpSpPr/>
          <p:nvPr/>
        </p:nvGrpSpPr>
        <p:grpSpPr>
          <a:xfrm>
            <a:off x="591670" y="2032516"/>
            <a:ext cx="10856330" cy="3396641"/>
            <a:chOff x="0" y="0"/>
            <a:chExt cx="8229600" cy="2526438"/>
          </a:xfrm>
        </p:grpSpPr>
        <p:pic>
          <p:nvPicPr>
            <p:cNvPr id="14" name="Picture 13" descr="Screenshot of EMEW: Example of off-property source information input on the point source emissions sheet.">
              <a:extLst>
                <a:ext uri="{FF2B5EF4-FFF2-40B4-BE49-F238E27FC236}">
                  <a16:creationId xmlns:a16="http://schemas.microsoft.com/office/drawing/2014/main" id="{A9150455-F1BD-4AB9-8135-1CF33CA7FA26}"/>
                </a:ext>
              </a:extLst>
            </p:cNvPr>
            <p:cNvPicPr>
              <a:picLocks noChangeAspect="1"/>
            </p:cNvPicPr>
            <p:nvPr/>
          </p:nvPicPr>
          <p:blipFill rotWithShape="1">
            <a:blip r:embed="rId3">
              <a:extLst>
                <a:ext uri="{28A0092B-C50C-407E-A947-70E740481C1C}">
                  <a14:useLocalDpi xmlns:a14="http://schemas.microsoft.com/office/drawing/2010/main" val="0"/>
                </a:ext>
              </a:extLst>
            </a:blip>
            <a:srcRect b="82710"/>
            <a:stretch/>
          </p:blipFill>
          <p:spPr bwMode="auto">
            <a:xfrm>
              <a:off x="0" y="0"/>
              <a:ext cx="8229600" cy="622300"/>
            </a:xfrm>
            <a:prstGeom prst="rect">
              <a:avLst/>
            </a:prstGeom>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5" name="Picture 14" descr="Screenshot of EMEW: Example of off-property source information input on the point source emissions sheet.">
              <a:extLst>
                <a:ext uri="{FF2B5EF4-FFF2-40B4-BE49-F238E27FC236}">
                  <a16:creationId xmlns:a16="http://schemas.microsoft.com/office/drawing/2014/main" id="{A9150455-F1BD-4AB9-8135-1CF33CA7FA26}"/>
                </a:ext>
              </a:extLst>
            </p:cNvPr>
            <p:cNvPicPr>
              <a:picLocks noChangeAspect="1"/>
            </p:cNvPicPr>
            <p:nvPr/>
          </p:nvPicPr>
          <p:blipFill rotWithShape="1">
            <a:blip r:embed="rId3">
              <a:extLst>
                <a:ext uri="{28A0092B-C50C-407E-A947-70E740481C1C}">
                  <a14:useLocalDpi xmlns:a14="http://schemas.microsoft.com/office/drawing/2010/main" val="0"/>
                </a:ext>
              </a:extLst>
            </a:blip>
            <a:srcRect t="47998"/>
            <a:stretch/>
          </p:blipFill>
          <p:spPr bwMode="auto">
            <a:xfrm>
              <a:off x="0" y="655093"/>
              <a:ext cx="8229600" cy="1871345"/>
            </a:xfrm>
            <a:prstGeom prst="rect">
              <a:avLst/>
            </a:prstGeom>
            <a:ln w="19050"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grpSp>
      <p:grpSp>
        <p:nvGrpSpPr>
          <p:cNvPr id="7" name="Group 6" descr="Graphic containing the words Source Description">
            <a:extLst>
              <a:ext uri="{FF2B5EF4-FFF2-40B4-BE49-F238E27FC236}">
                <a16:creationId xmlns:a16="http://schemas.microsoft.com/office/drawing/2014/main" id="{AA2106B9-0B8A-49D1-A194-1290D2161445}"/>
              </a:ext>
            </a:extLst>
          </p:cNvPr>
          <p:cNvGrpSpPr/>
          <p:nvPr/>
        </p:nvGrpSpPr>
        <p:grpSpPr>
          <a:xfrm>
            <a:off x="3200400" y="1993638"/>
            <a:ext cx="6096000" cy="914400"/>
            <a:chOff x="3190921" y="2514600"/>
            <a:chExt cx="6096000" cy="914400"/>
          </a:xfrm>
        </p:grpSpPr>
        <p:sp>
          <p:nvSpPr>
            <p:cNvPr id="16" name="Oval 15">
              <a:extLst>
                <a:ext uri="{FF2B5EF4-FFF2-40B4-BE49-F238E27FC236}">
                  <a16:creationId xmlns:a16="http://schemas.microsoft.com/office/drawing/2014/main" id="{1B410709-C43B-4F00-9BB9-01CC2E42A254}"/>
                </a:ext>
                <a:ext uri="{C183D7F6-B498-43B3-948B-1728B52AA6E4}">
                  <adec:decorative xmlns:adec="http://schemas.microsoft.com/office/drawing/2017/decorative" val="1"/>
                </a:ext>
              </a:extLst>
            </p:cNvPr>
            <p:cNvSpPr/>
            <p:nvPr/>
          </p:nvSpPr>
          <p:spPr>
            <a:xfrm>
              <a:off x="4876800" y="2514600"/>
              <a:ext cx="2590800" cy="914400"/>
            </a:xfrm>
            <a:prstGeom prst="ellipse">
              <a:avLst/>
            </a:prstGeom>
            <a:solidFill>
              <a:schemeClr val="bg1"/>
            </a:solidFill>
            <a:ln w="5715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p>
          </p:txBody>
        </p:sp>
        <p:sp>
          <p:nvSpPr>
            <p:cNvPr id="4" name="Rectangle 3">
              <a:extLst>
                <a:ext uri="{FF2B5EF4-FFF2-40B4-BE49-F238E27FC236}">
                  <a16:creationId xmlns:a16="http://schemas.microsoft.com/office/drawing/2014/main" id="{7F797577-5FAB-4105-9A12-4ABC76E08DD7}"/>
                </a:ext>
                <a:ext uri="{C183D7F6-B498-43B3-948B-1728B52AA6E4}">
                  <adec:decorative xmlns:adec="http://schemas.microsoft.com/office/drawing/2017/decorative" val="1"/>
                </a:ext>
              </a:extLst>
            </p:cNvPr>
            <p:cNvSpPr/>
            <p:nvPr/>
          </p:nvSpPr>
          <p:spPr>
            <a:xfrm>
              <a:off x="3190921" y="2514600"/>
              <a:ext cx="6096000" cy="830997"/>
            </a:xfrm>
            <a:prstGeom prst="rect">
              <a:avLst/>
            </a:prstGeom>
          </p:spPr>
          <p:txBody>
            <a:bodyPr>
              <a:spAutoFit/>
            </a:bodyPr>
            <a:lstStyle/>
            <a:p>
              <a:pPr marL="0" marR="0" algn="ctr">
                <a:spcBef>
                  <a:spcPts val="0"/>
                </a:spcBef>
                <a:spcAft>
                  <a:spcPts val="600"/>
                </a:spcAft>
              </a:pPr>
              <a:r>
                <a:rPr lang="en-US" b="1" dirty="0">
                  <a:latin typeface="+mj-lt"/>
                  <a:ea typeface="Calibri" panose="020F0502020204030204" pitchFamily="34" charset="0"/>
                  <a:cs typeface="Times New Roman" panose="02020603050405020304" pitchFamily="18" charset="0"/>
                </a:rPr>
                <a:t>Source</a:t>
              </a:r>
              <a:br>
                <a:rPr lang="en-US" b="1" dirty="0">
                  <a:latin typeface="+mj-lt"/>
                  <a:ea typeface="Calibri" panose="020F0502020204030204" pitchFamily="34" charset="0"/>
                  <a:cs typeface="Times New Roman" panose="02020603050405020304" pitchFamily="18" charset="0"/>
                </a:rPr>
              </a:br>
              <a:r>
                <a:rPr lang="en-US" b="1" dirty="0">
                  <a:latin typeface="+mj-lt"/>
                  <a:ea typeface="Calibri" panose="020F0502020204030204" pitchFamily="34" charset="0"/>
                  <a:cs typeface="Times New Roman" panose="02020603050405020304" pitchFamily="18" charset="0"/>
                </a:rPr>
                <a:t>Description</a:t>
              </a:r>
              <a:endParaRPr lang="en-US" dirty="0">
                <a:effectLst/>
                <a:latin typeface="+mj-lt"/>
                <a:ea typeface="Calibri" panose="020F0502020204030204" pitchFamily="34" charset="0"/>
                <a:cs typeface="Times New Roman" panose="02020603050405020304" pitchFamily="18" charset="0"/>
              </a:endParaRPr>
            </a:p>
          </p:txBody>
        </p:sp>
      </p:grpSp>
      <p:sp>
        <p:nvSpPr>
          <p:cNvPr id="3" name="Arrow: Down 2" descr="Arrow pointing to column in screenshot of location to report off-property source information in the EMEW.">
            <a:extLst>
              <a:ext uri="{FF2B5EF4-FFF2-40B4-BE49-F238E27FC236}">
                <a16:creationId xmlns:a16="http://schemas.microsoft.com/office/drawing/2014/main" id="{11C403AB-5F23-460E-8AE7-E02E02BDC4CE}"/>
              </a:ext>
            </a:extLst>
          </p:cNvPr>
          <p:cNvSpPr/>
          <p:nvPr/>
        </p:nvSpPr>
        <p:spPr bwMode="auto">
          <a:xfrm>
            <a:off x="5767410" y="1219200"/>
            <a:ext cx="657179" cy="836643"/>
          </a:xfrm>
          <a:prstGeom prst="down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5" name="Picture 4" descr="an emu">
            <a:extLst>
              <a:ext uri="{FF2B5EF4-FFF2-40B4-BE49-F238E27FC236}">
                <a16:creationId xmlns:a16="http://schemas.microsoft.com/office/drawing/2014/main" id="{FBEF6503-A740-4596-91B0-45A4C9A4E5F4}"/>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1811741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1"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400"/>
            <a:ext cx="9652000" cy="914400"/>
          </a:xfrm>
        </p:spPr>
        <p:txBody>
          <a:bodyPr/>
          <a:lstStyle/>
          <a:p>
            <a:pPr lvl="0" defTabSz="1244600">
              <a:lnSpc>
                <a:spcPct val="90000"/>
              </a:lnSpc>
              <a:spcAft>
                <a:spcPct val="35000"/>
              </a:spcAft>
            </a:pPr>
            <a:r>
              <a:rPr lang="en-US" sz="3600" kern="1200" dirty="0"/>
              <a:t>What if I want to use an </a:t>
            </a:r>
            <a:br>
              <a:rPr lang="en-US" sz="3600" kern="1200" dirty="0"/>
            </a:br>
            <a:r>
              <a:rPr lang="en-US" sz="3600" kern="1200" dirty="0"/>
              <a:t>annual PM</a:t>
            </a:r>
            <a:r>
              <a:rPr lang="en-US" sz="3600" kern="1200" baseline="-25000" dirty="0"/>
              <a:t>2.5</a:t>
            </a:r>
            <a:r>
              <a:rPr lang="en-US" sz="3600" kern="1200" dirty="0"/>
              <a:t> SIL of 0.3 µg/m</a:t>
            </a:r>
            <a:r>
              <a:rPr lang="en-US" sz="3600" kern="1200" baseline="30000" dirty="0"/>
              <a:t>3</a:t>
            </a:r>
            <a:r>
              <a:rPr lang="en-US" sz="3600" kern="1200" dirty="0"/>
              <a:t>? </a:t>
            </a:r>
          </a:p>
        </p:txBody>
      </p:sp>
      <p:pic>
        <p:nvPicPr>
          <p:cNvPr id="4" name="Picture 3" descr="Screenshot of EMEW: example of the PM2.5 De Minimis Results Table without any results filled in.">
            <a:extLst>
              <a:ext uri="{FF2B5EF4-FFF2-40B4-BE49-F238E27FC236}">
                <a16:creationId xmlns:a16="http://schemas.microsoft.com/office/drawing/2014/main" id="{7F5D9A42-B4B2-4A4C-BC38-8F08537CA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4060" y="2781250"/>
            <a:ext cx="11383879" cy="1295171"/>
          </a:xfrm>
          <a:prstGeom prst="rect">
            <a:avLst/>
          </a:prstGeom>
          <a:ln w="19050">
            <a:solidFill>
              <a:schemeClr val="tx1"/>
            </a:solidFill>
          </a:ln>
        </p:spPr>
      </p:pic>
      <p:sp>
        <p:nvSpPr>
          <p:cNvPr id="10" name="Arrow: Up 9" descr="An arrow pointing to the recommended annual SIL.">
            <a:extLst>
              <a:ext uri="{FF2B5EF4-FFF2-40B4-BE49-F238E27FC236}">
                <a16:creationId xmlns:a16="http://schemas.microsoft.com/office/drawing/2014/main" id="{6E0215D8-B8CE-4D23-BD88-3FB859F1DCDB}"/>
              </a:ext>
            </a:extLst>
          </p:cNvPr>
          <p:cNvSpPr/>
          <p:nvPr/>
        </p:nvSpPr>
        <p:spPr bwMode="auto">
          <a:xfrm>
            <a:off x="8673244" y="4866979"/>
            <a:ext cx="597242" cy="1130403"/>
          </a:xfrm>
          <a:prstGeom prst="upArrow">
            <a:avLst/>
          </a:prstGeom>
          <a:solidFill>
            <a:srgbClr val="01654B"/>
          </a:solidFill>
          <a:ln w="25400" cap="flat" cmpd="sng" algn="ctr">
            <a:solidFill>
              <a:srgbClr val="01654B"/>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18" name="Picture 17" descr="Zoomed in screenshot of the recommended De Minimis levels for 24-hr (1.2 micrograms per meter cubed) and annual (0.2 micrograms per meter cubed) PM2.5.">
            <a:extLst>
              <a:ext uri="{FF2B5EF4-FFF2-40B4-BE49-F238E27FC236}">
                <a16:creationId xmlns:a16="http://schemas.microsoft.com/office/drawing/2014/main" id="{1B245ECF-8305-4817-8937-3E6BC0C0C1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122" y="2066109"/>
            <a:ext cx="5135485" cy="2650931"/>
          </a:xfrm>
          <a:prstGeom prst="rect">
            <a:avLst/>
          </a:prstGeom>
          <a:solidFill>
            <a:srgbClr val="FFFFFF">
              <a:shade val="85000"/>
            </a:srgbClr>
          </a:solidFill>
          <a:ln w="88900" cap="sq">
            <a:solidFill>
              <a:schemeClr val="tx2">
                <a:lumMod val="50000"/>
                <a:lumOff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n emu">
            <a:extLst>
              <a:ext uri="{FF2B5EF4-FFF2-40B4-BE49-F238E27FC236}">
                <a16:creationId xmlns:a16="http://schemas.microsoft.com/office/drawing/2014/main" id="{5FE5D530-3986-4E2E-85AA-FF4F3274463E}"/>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30581543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Annual </a:t>
            </a:r>
            <a:r>
              <a:rPr lang="en-US" sz="3600" kern="1200" dirty="0"/>
              <a:t>PM</a:t>
            </a:r>
            <a:r>
              <a:rPr lang="en-US" sz="3600" kern="1200" baseline="-25000" dirty="0"/>
              <a:t>2.5</a:t>
            </a:r>
            <a:r>
              <a:rPr lang="en-US" sz="3600" kern="1200" dirty="0"/>
              <a:t> SIL of 0.3 µg/m</a:t>
            </a:r>
            <a:r>
              <a:rPr lang="en-US" sz="3600" kern="1200" baseline="30000" dirty="0"/>
              <a:t>3</a:t>
            </a:r>
            <a:r>
              <a:rPr lang="en-US" sz="3600" kern="1200" dirty="0"/>
              <a:t> </a:t>
            </a:r>
            <a:endParaRPr lang="en-US" sz="3600" dirty="0"/>
          </a:p>
        </p:txBody>
      </p:sp>
      <p:sp>
        <p:nvSpPr>
          <p:cNvPr id="8" name="Freeform: Shape 7" descr="Where do I provide the necessary SIL justification?&#10;">
            <a:extLst>
              <a:ext uri="{FF2B5EF4-FFF2-40B4-BE49-F238E27FC236}">
                <a16:creationId xmlns:a16="http://schemas.microsoft.com/office/drawing/2014/main" id="{5CBB58E7-A5FE-4E26-8CC9-7A97CA3B6974}"/>
              </a:ext>
            </a:extLst>
          </p:cNvPr>
          <p:cNvSpPr/>
          <p:nvPr/>
        </p:nvSpPr>
        <p:spPr>
          <a:xfrm>
            <a:off x="1270000" y="1390517"/>
            <a:ext cx="9651999" cy="4172083"/>
          </a:xfrm>
          <a:custGeom>
            <a:avLst/>
            <a:gdLst>
              <a:gd name="connsiteX0" fmla="*/ 0 w 9651999"/>
              <a:gd name="connsiteY0" fmla="*/ 0 h 2854800"/>
              <a:gd name="connsiteX1" fmla="*/ 9651999 w 9651999"/>
              <a:gd name="connsiteY1" fmla="*/ 0 h 2854800"/>
              <a:gd name="connsiteX2" fmla="*/ 9651999 w 9651999"/>
              <a:gd name="connsiteY2" fmla="*/ 2854800 h 2854800"/>
              <a:gd name="connsiteX3" fmla="*/ 0 w 9651999"/>
              <a:gd name="connsiteY3" fmla="*/ 2854800 h 2854800"/>
              <a:gd name="connsiteX4" fmla="*/ 0 w 9651999"/>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1999" h="2854800">
                <a:moveTo>
                  <a:pt x="0" y="0"/>
                </a:moveTo>
                <a:lnTo>
                  <a:pt x="9651999" y="0"/>
                </a:lnTo>
                <a:lnTo>
                  <a:pt x="9651999" y="2854800"/>
                </a:lnTo>
                <a:lnTo>
                  <a:pt x="0" y="2854800"/>
                </a:lnTo>
                <a:lnTo>
                  <a:pt x="0" y="0"/>
                </a:lnTo>
                <a:close/>
              </a:path>
            </a:pathLst>
          </a:custGeom>
          <a:solidFill>
            <a:srgbClr val="F2F8F6"/>
          </a:solidFill>
          <a:ln>
            <a:solidFill>
              <a:srgbClr val="01654B">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342900" lvl="1" indent="-342900" algn="l" defTabSz="1066800">
              <a:lnSpc>
                <a:spcPct val="90000"/>
              </a:lnSpc>
              <a:spcBef>
                <a:spcPct val="0"/>
              </a:spcBef>
              <a:spcAft>
                <a:spcPts val="3000"/>
              </a:spcAft>
              <a:buFont typeface="Verdana" panose="020B0604030504040204" pitchFamily="34" charset="0"/>
              <a:buChar char="•"/>
            </a:pPr>
            <a:r>
              <a:rPr lang="en-US" kern="1200" baseline="0" dirty="0"/>
              <a:t>Where do I provide the necessary SIL justification?</a:t>
            </a:r>
          </a:p>
          <a:p>
            <a:pPr marL="0" lvl="1" algn="l" defTabSz="1066800">
              <a:lnSpc>
                <a:spcPct val="90000"/>
              </a:lnSpc>
              <a:spcBef>
                <a:spcPct val="0"/>
              </a:spcBef>
              <a:spcAft>
                <a:spcPts val="1200"/>
              </a:spcAft>
            </a:pPr>
            <a:endParaRPr lang="en-US" dirty="0"/>
          </a:p>
          <a:p>
            <a:pPr marL="0" lvl="1" defTabSz="1066800">
              <a:lnSpc>
                <a:spcPct val="90000"/>
              </a:lnSpc>
              <a:spcAft>
                <a:spcPts val="1200"/>
              </a:spcAft>
            </a:pPr>
            <a:endParaRPr lang="en-US" kern="1200" dirty="0"/>
          </a:p>
        </p:txBody>
      </p:sp>
      <p:pic>
        <p:nvPicPr>
          <p:cNvPr id="5" name="Picture 4" descr="an emu">
            <a:extLst>
              <a:ext uri="{FF2B5EF4-FFF2-40B4-BE49-F238E27FC236}">
                <a16:creationId xmlns:a16="http://schemas.microsoft.com/office/drawing/2014/main" id="{5FE5D530-3986-4E2E-85AA-FF4F3274463E}"/>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pic>
        <p:nvPicPr>
          <p:cNvPr id="10" name="Picture 9" descr="an emu">
            <a:extLst>
              <a:ext uri="{FF2B5EF4-FFF2-40B4-BE49-F238E27FC236}">
                <a16:creationId xmlns:a16="http://schemas.microsoft.com/office/drawing/2014/main" id="{A699AB5D-7EBC-42E0-9AD8-B704A2A32E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2156214"/>
            <a:ext cx="942975" cy="728662"/>
          </a:xfrm>
          <a:prstGeom prst="rect">
            <a:avLst/>
          </a:prstGeom>
          <a:ln w="19050">
            <a:solidFill>
              <a:schemeClr val="tx1"/>
            </a:solidFill>
          </a:ln>
        </p:spPr>
      </p:pic>
      <p:pic>
        <p:nvPicPr>
          <p:cNvPr id="12" name="Graphic 11" descr="List">
            <a:extLst>
              <a:ext uri="{FF2B5EF4-FFF2-40B4-BE49-F238E27FC236}">
                <a16:creationId xmlns:a16="http://schemas.microsoft.com/office/drawing/2014/main" id="{C1D90DDB-0645-4DA1-8A84-F040935075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4627" y="2057401"/>
            <a:ext cx="914400" cy="914400"/>
          </a:xfrm>
          <a:prstGeom prst="rect">
            <a:avLst/>
          </a:prstGeom>
        </p:spPr>
      </p:pic>
      <p:sp>
        <p:nvSpPr>
          <p:cNvPr id="13" name="TextBox 12" descr="Yes!">
            <a:extLst>
              <a:ext uri="{FF2B5EF4-FFF2-40B4-BE49-F238E27FC236}">
                <a16:creationId xmlns:a16="http://schemas.microsoft.com/office/drawing/2014/main" id="{C6DE0C11-D90D-4765-BA08-21B6D0750537}"/>
              </a:ext>
            </a:extLst>
          </p:cNvPr>
          <p:cNvSpPr txBox="1"/>
          <p:nvPr/>
        </p:nvSpPr>
        <p:spPr>
          <a:xfrm>
            <a:off x="5667375" y="3774820"/>
            <a:ext cx="914400" cy="461665"/>
          </a:xfrm>
          <a:prstGeom prst="rect">
            <a:avLst/>
          </a:prstGeom>
          <a:noFill/>
        </p:spPr>
        <p:txBody>
          <a:bodyPr wrap="square" rtlCol="0">
            <a:spAutoFit/>
          </a:bodyPr>
          <a:lstStyle/>
          <a:p>
            <a:r>
              <a:rPr lang="en-US" b="1" u="sng" dirty="0">
                <a:latin typeface="+mn-lt"/>
              </a:rPr>
              <a:t>Yes!</a:t>
            </a:r>
          </a:p>
        </p:txBody>
      </p:sp>
      <p:pic>
        <p:nvPicPr>
          <p:cNvPr id="14" name="Picture 13" descr="an emu">
            <a:extLst>
              <a:ext uri="{FF2B5EF4-FFF2-40B4-BE49-F238E27FC236}">
                <a16:creationId xmlns:a16="http://schemas.microsoft.com/office/drawing/2014/main" id="{8382B38F-B39A-41B5-A92C-4EE0F49F02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399" y="4426159"/>
            <a:ext cx="942975" cy="728662"/>
          </a:xfrm>
          <a:prstGeom prst="rect">
            <a:avLst/>
          </a:prstGeom>
          <a:ln w="19050">
            <a:solidFill>
              <a:schemeClr val="tx1"/>
            </a:solidFill>
          </a:ln>
        </p:spPr>
      </p:pic>
      <p:pic>
        <p:nvPicPr>
          <p:cNvPr id="15" name="Graphic 14" descr="List">
            <a:extLst>
              <a:ext uri="{FF2B5EF4-FFF2-40B4-BE49-F238E27FC236}">
                <a16:creationId xmlns:a16="http://schemas.microsoft.com/office/drawing/2014/main" id="{19E01F20-2C5C-4B0E-9B64-80460108DA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4627" y="4333290"/>
            <a:ext cx="914400" cy="914400"/>
          </a:xfrm>
          <a:prstGeom prst="rect">
            <a:avLst/>
          </a:prstGeom>
        </p:spPr>
      </p:pic>
      <p:pic>
        <p:nvPicPr>
          <p:cNvPr id="19" name="Graphic 18" descr="Add">
            <a:extLst>
              <a:ext uri="{FF2B5EF4-FFF2-40B4-BE49-F238E27FC236}">
                <a16:creationId xmlns:a16="http://schemas.microsoft.com/office/drawing/2014/main" id="{06B3B0D8-62AA-41CB-BA68-95187F18637F}"/>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09148" y="2359797"/>
            <a:ext cx="373703" cy="373703"/>
          </a:xfrm>
          <a:prstGeom prst="rect">
            <a:avLst/>
          </a:prstGeom>
        </p:spPr>
      </p:pic>
      <p:pic>
        <p:nvPicPr>
          <p:cNvPr id="20" name="Graphic 19" descr="Add">
            <a:extLst>
              <a:ext uri="{FF2B5EF4-FFF2-40B4-BE49-F238E27FC236}">
                <a16:creationId xmlns:a16="http://schemas.microsoft.com/office/drawing/2014/main" id="{56EF0293-7E5E-4449-A172-C4B3FE6E934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31886" y="4603638"/>
            <a:ext cx="373703" cy="373703"/>
          </a:xfrm>
          <a:prstGeom prst="rect">
            <a:avLst/>
          </a:prstGeom>
        </p:spPr>
      </p:pic>
      <p:pic>
        <p:nvPicPr>
          <p:cNvPr id="4" name="Picture 3" descr="Will this affect my secondary formation of PM2.5 analysis?">
            <a:extLst>
              <a:ext uri="{FF2B5EF4-FFF2-40B4-BE49-F238E27FC236}">
                <a16:creationId xmlns:a16="http://schemas.microsoft.com/office/drawing/2014/main" id="{56E8490F-596D-4987-9957-E34FC402A45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8176" y="3233636"/>
            <a:ext cx="9211961" cy="485843"/>
          </a:xfrm>
          <a:prstGeom prst="rect">
            <a:avLst/>
          </a:prstGeom>
        </p:spPr>
      </p:pic>
    </p:spTree>
    <p:extLst>
      <p:ext uri="{BB962C8B-B14F-4D97-AF65-F5344CB8AC3E}">
        <p14:creationId xmlns:p14="http://schemas.microsoft.com/office/powerpoint/2010/main" val="39650545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par>
                          <p:cTn id="27" fill="hold">
                            <p:stCondLst>
                              <p:cond delay="1000"/>
                            </p:stCondLst>
                            <p:childTnLst>
                              <p:par>
                                <p:cTn id="28" presetID="42"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1000"/>
                                        <p:tgtEl>
                                          <p:spTgt spid="20"/>
                                        </p:tgtEl>
                                      </p:cBhvr>
                                    </p:animEffect>
                                    <p:anim calcmode="lin" valueType="num">
                                      <p:cBhvr>
                                        <p:cTn id="42" dur="1000" fill="hold"/>
                                        <p:tgtEl>
                                          <p:spTgt spid="20"/>
                                        </p:tgtEl>
                                        <p:attrNameLst>
                                          <p:attrName>ppt_x</p:attrName>
                                        </p:attrNameLst>
                                      </p:cBhvr>
                                      <p:tavLst>
                                        <p:tav tm="0">
                                          <p:val>
                                            <p:strVal val="#ppt_x"/>
                                          </p:val>
                                        </p:tav>
                                        <p:tav tm="100000">
                                          <p:val>
                                            <p:strVal val="#ppt_x"/>
                                          </p:val>
                                        </p:tav>
                                      </p:tavLst>
                                    </p:anim>
                                    <p:anim calcmode="lin" valueType="num">
                                      <p:cBhvr>
                                        <p:cTn id="43" dur="1000" fill="hold"/>
                                        <p:tgtEl>
                                          <p:spTgt spid="20"/>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400"/>
            <a:ext cx="9652000" cy="1905000"/>
          </a:xfrm>
        </p:spPr>
        <p:txBody>
          <a:bodyPr/>
          <a:lstStyle/>
          <a:p>
            <a:pPr lvl="0" defTabSz="1244600">
              <a:lnSpc>
                <a:spcPct val="90000"/>
              </a:lnSpc>
              <a:spcAft>
                <a:spcPct val="35000"/>
              </a:spcAft>
            </a:pPr>
            <a:r>
              <a:rPr lang="en-US" sz="3600" kern="1200" dirty="0"/>
              <a:t>On the Background Justification sheet, there are certain cells grayed out under the Monitor Justification Data table, why?</a:t>
            </a:r>
          </a:p>
        </p:txBody>
      </p:sp>
      <p:pic>
        <p:nvPicPr>
          <p:cNvPr id="5" name="Picture 4" descr="Screenshot of EMEW: Monitoring Background Justification sheet with some justification data cells grayed out.">
            <a:extLst>
              <a:ext uri="{FF2B5EF4-FFF2-40B4-BE49-F238E27FC236}">
                <a16:creationId xmlns:a16="http://schemas.microsoft.com/office/drawing/2014/main" id="{D4E95705-7EA0-44E5-8464-4314BD8B6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2362200"/>
            <a:ext cx="10768216" cy="3247290"/>
          </a:xfrm>
          <a:prstGeom prst="rect">
            <a:avLst/>
          </a:prstGeom>
          <a:ln w="19050">
            <a:solidFill>
              <a:schemeClr val="tx1"/>
            </a:solidFill>
          </a:ln>
        </p:spPr>
      </p:pic>
      <p:graphicFrame>
        <p:nvGraphicFramePr>
          <p:cNvPr id="10" name="Table 9">
            <a:extLst>
              <a:ext uri="{FF2B5EF4-FFF2-40B4-BE49-F238E27FC236}">
                <a16:creationId xmlns:a16="http://schemas.microsoft.com/office/drawing/2014/main" id="{4DA669DD-57F8-4B0A-9288-87FD94DD248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8229223"/>
              </p:ext>
            </p:extLst>
          </p:nvPr>
        </p:nvGraphicFramePr>
        <p:xfrm>
          <a:off x="762000" y="3190247"/>
          <a:ext cx="10768216" cy="477506"/>
        </p:xfrm>
        <a:graphic>
          <a:graphicData uri="http://schemas.openxmlformats.org/drawingml/2006/table">
            <a:tbl>
              <a:tblPr firstRow="1" bandRow="1">
                <a:tableStyleId>{00A15C55-8517-42AA-B614-E9B94910E393}</a:tableStyleId>
              </a:tblPr>
              <a:tblGrid>
                <a:gridCol w="10768216">
                  <a:extLst>
                    <a:ext uri="{9D8B030D-6E8A-4147-A177-3AD203B41FA5}">
                      <a16:colId xmlns:a16="http://schemas.microsoft.com/office/drawing/2014/main" val="853015760"/>
                    </a:ext>
                  </a:extLst>
                </a:gridCol>
              </a:tblGrid>
              <a:tr h="407436">
                <a:tc>
                  <a:txBody>
                    <a:bodyPr/>
                    <a:lstStyle/>
                    <a:p>
                      <a:pPr algn="ctr"/>
                      <a:r>
                        <a:rPr lang="en-US" sz="2500" b="1" dirty="0">
                          <a:solidFill>
                            <a:schemeClr val="tx1"/>
                          </a:solidFill>
                          <a:latin typeface="Verdana" panose="020B0604030504040204" pitchFamily="34" charset="0"/>
                          <a:ea typeface="Verdana" panose="020B0604030504040204" pitchFamily="34" charset="0"/>
                          <a:cs typeface="Verdana" panose="020B0604030504040204" pitchFamily="34" charset="0"/>
                        </a:rPr>
                        <a:t>Monitor Justification Data</a:t>
                      </a:r>
                    </a:p>
                  </a:txBody>
                  <a:tcPr marL="96506" marR="96506" marT="48253" marB="4825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700496360"/>
                  </a:ext>
                </a:extLst>
              </a:tr>
            </a:tbl>
          </a:graphicData>
        </a:graphic>
      </p:graphicFrame>
      <p:sp>
        <p:nvSpPr>
          <p:cNvPr id="16" name="Arrow: Down 15" descr="Arrow pointing at the Regional Considerations cells">
            <a:extLst>
              <a:ext uri="{FF2B5EF4-FFF2-40B4-BE49-F238E27FC236}">
                <a16:creationId xmlns:a16="http://schemas.microsoft.com/office/drawing/2014/main" id="{7E2DF883-05EC-405C-9695-3A253CC5CD16}"/>
              </a:ext>
            </a:extLst>
          </p:cNvPr>
          <p:cNvSpPr/>
          <p:nvPr/>
        </p:nvSpPr>
        <p:spPr bwMode="auto">
          <a:xfrm flipV="1">
            <a:off x="10551459" y="5710957"/>
            <a:ext cx="457200" cy="737466"/>
          </a:xfrm>
          <a:prstGeom prst="down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7" name="Arrow: Down 16" descr="Arrow pointing at the County Population Comparison cells">
            <a:extLst>
              <a:ext uri="{FF2B5EF4-FFF2-40B4-BE49-F238E27FC236}">
                <a16:creationId xmlns:a16="http://schemas.microsoft.com/office/drawing/2014/main" id="{1DF53808-0DD2-47B7-A44B-55E796726C7F}"/>
              </a:ext>
            </a:extLst>
          </p:cNvPr>
          <p:cNvSpPr/>
          <p:nvPr/>
        </p:nvSpPr>
        <p:spPr bwMode="auto">
          <a:xfrm flipV="1">
            <a:off x="7315200" y="5714856"/>
            <a:ext cx="457200" cy="733567"/>
          </a:xfrm>
          <a:prstGeom prst="down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8" name="Arrow: Down 17" descr="Arrow pointing at the County PM2.5 Emissions Comparison cells">
            <a:extLst>
              <a:ext uri="{FF2B5EF4-FFF2-40B4-BE49-F238E27FC236}">
                <a16:creationId xmlns:a16="http://schemas.microsoft.com/office/drawing/2014/main" id="{FDE56FAA-8DF5-4851-8383-5D7E5BFC6BA9}"/>
              </a:ext>
            </a:extLst>
          </p:cNvPr>
          <p:cNvSpPr/>
          <p:nvPr/>
        </p:nvSpPr>
        <p:spPr bwMode="auto">
          <a:xfrm flipV="1">
            <a:off x="5867400" y="5710957"/>
            <a:ext cx="457200" cy="737466"/>
          </a:xfrm>
          <a:prstGeom prst="down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b"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7" name="Picture 6" descr="an emu">
            <a:extLst>
              <a:ext uri="{FF2B5EF4-FFF2-40B4-BE49-F238E27FC236}">
                <a16:creationId xmlns:a16="http://schemas.microsoft.com/office/drawing/2014/main" id="{6E8232E6-16C8-4A0E-885D-A293426FE527}"/>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36580302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1"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0-#ppt_h/2"/>
                                          </p:val>
                                        </p:tav>
                                        <p:tav tm="100000">
                                          <p:val>
                                            <p:strVal val="#ppt_y"/>
                                          </p:val>
                                        </p:tav>
                                      </p:tavLst>
                                    </p:anim>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1"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400"/>
            <a:ext cx="9652000" cy="914400"/>
          </a:xfrm>
        </p:spPr>
        <p:txBody>
          <a:bodyPr/>
          <a:lstStyle/>
          <a:p>
            <a:pPr lvl="0" defTabSz="1244600">
              <a:lnSpc>
                <a:spcPct val="90000"/>
              </a:lnSpc>
              <a:spcAft>
                <a:spcPct val="35000"/>
              </a:spcAft>
            </a:pPr>
            <a:r>
              <a:rPr lang="en-US" sz="3600" kern="1200" dirty="0"/>
              <a:t>Using a non-Texas monitor in EMEW version 2.2</a:t>
            </a:r>
          </a:p>
        </p:txBody>
      </p:sp>
      <p:pic>
        <p:nvPicPr>
          <p:cNvPr id="11" name="Picture 10" descr="Screenshot of the EMEW: Monitor calculations sheet">
            <a:extLst>
              <a:ext uri="{FF2B5EF4-FFF2-40B4-BE49-F238E27FC236}">
                <a16:creationId xmlns:a16="http://schemas.microsoft.com/office/drawing/2014/main" id="{E0A3AAFF-F313-42A0-A50D-94E5CAE0DF1E}"/>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661785" y="1483890"/>
            <a:ext cx="11074630" cy="3245585"/>
          </a:xfrm>
          <a:prstGeom prst="rect">
            <a:avLst/>
          </a:prstGeom>
          <a:ln w="19050">
            <a:solidFill>
              <a:schemeClr val="tx1"/>
            </a:solidFill>
          </a:ln>
        </p:spPr>
      </p:pic>
      <p:pic>
        <p:nvPicPr>
          <p:cNvPr id="12" name="Picture 11" descr="Screenshot of EMEW: Monitor Calculations sheet reporting a monitor outside of Texas being used. ">
            <a:extLst>
              <a:ext uri="{FF2B5EF4-FFF2-40B4-BE49-F238E27FC236}">
                <a16:creationId xmlns:a16="http://schemas.microsoft.com/office/drawing/2014/main" id="{6DE065E9-F086-4E74-9648-BCEB37B422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784" y="1483891"/>
            <a:ext cx="11074631" cy="3245585"/>
          </a:xfrm>
          <a:prstGeom prst="rect">
            <a:avLst/>
          </a:prstGeom>
          <a:ln w="19050">
            <a:solidFill>
              <a:schemeClr val="tx1"/>
            </a:solidFill>
          </a:ln>
        </p:spPr>
      </p:pic>
      <p:graphicFrame>
        <p:nvGraphicFramePr>
          <p:cNvPr id="13" name="Table 12">
            <a:extLst>
              <a:ext uri="{FF2B5EF4-FFF2-40B4-BE49-F238E27FC236}">
                <a16:creationId xmlns:a16="http://schemas.microsoft.com/office/drawing/2014/main" id="{7D62C506-E1C9-42B2-B198-F657FD5ABAF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3603704"/>
              </p:ext>
            </p:extLst>
          </p:nvPr>
        </p:nvGraphicFramePr>
        <p:xfrm>
          <a:off x="4524430" y="2209800"/>
          <a:ext cx="7211985" cy="791747"/>
        </p:xfrm>
        <a:graphic>
          <a:graphicData uri="http://schemas.openxmlformats.org/drawingml/2006/table">
            <a:tbl>
              <a:tblPr firstRow="1" bandRow="1">
                <a:tableStyleId>{5C22544A-7EE6-4342-B048-85BDC9FD1C3A}</a:tableStyleId>
              </a:tblPr>
              <a:tblGrid>
                <a:gridCol w="2680677">
                  <a:extLst>
                    <a:ext uri="{9D8B030D-6E8A-4147-A177-3AD203B41FA5}">
                      <a16:colId xmlns:a16="http://schemas.microsoft.com/office/drawing/2014/main" val="2981134843"/>
                    </a:ext>
                  </a:extLst>
                </a:gridCol>
                <a:gridCol w="4531308">
                  <a:extLst>
                    <a:ext uri="{9D8B030D-6E8A-4147-A177-3AD203B41FA5}">
                      <a16:colId xmlns:a16="http://schemas.microsoft.com/office/drawing/2014/main" val="1791011531"/>
                    </a:ext>
                  </a:extLst>
                </a:gridCol>
              </a:tblGrid>
              <a:tr h="791747">
                <a:tc>
                  <a:txBody>
                    <a:bodyPr/>
                    <a:lstStyle/>
                    <a:p>
                      <a:pPr algn="ctr"/>
                      <a:r>
                        <a:rPr lang="en-US" sz="2800" b="1" dirty="0">
                          <a:solidFill>
                            <a:schemeClr val="tx1"/>
                          </a:solidFill>
                          <a:latin typeface="Arial" panose="020B0604020202020204" pitchFamily="34" charset="0"/>
                          <a:cs typeface="Arial" panose="020B0604020202020204" pitchFamily="34" charset="0"/>
                        </a:rPr>
                        <a:t>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2881104"/>
                  </a:ext>
                </a:extLst>
              </a:tr>
            </a:tbl>
          </a:graphicData>
        </a:graphic>
      </p:graphicFrame>
      <p:graphicFrame>
        <p:nvGraphicFramePr>
          <p:cNvPr id="14" name="Table 13">
            <a:extLst>
              <a:ext uri="{FF2B5EF4-FFF2-40B4-BE49-F238E27FC236}">
                <a16:creationId xmlns:a16="http://schemas.microsoft.com/office/drawing/2014/main" id="{FC40B28E-EC32-46C5-B357-B737361A5E4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1635901"/>
              </p:ext>
            </p:extLst>
          </p:nvPr>
        </p:nvGraphicFramePr>
        <p:xfrm>
          <a:off x="1392149" y="1619116"/>
          <a:ext cx="9613900" cy="2975131"/>
        </p:xfrm>
        <a:graphic>
          <a:graphicData uri="http://schemas.openxmlformats.org/drawingml/2006/table">
            <a:tbl>
              <a:tblPr firstRow="1" bandRow="1">
                <a:tableStyleId>{5C22544A-7EE6-4342-B048-85BDC9FD1C3A}</a:tableStyleId>
              </a:tblPr>
              <a:tblGrid>
                <a:gridCol w="3136900">
                  <a:extLst>
                    <a:ext uri="{9D8B030D-6E8A-4147-A177-3AD203B41FA5}">
                      <a16:colId xmlns:a16="http://schemas.microsoft.com/office/drawing/2014/main" val="3196576800"/>
                    </a:ext>
                  </a:extLst>
                </a:gridCol>
                <a:gridCol w="6477000">
                  <a:extLst>
                    <a:ext uri="{9D8B030D-6E8A-4147-A177-3AD203B41FA5}">
                      <a16:colId xmlns:a16="http://schemas.microsoft.com/office/drawing/2014/main" val="3876862726"/>
                    </a:ext>
                  </a:extLst>
                </a:gridCol>
              </a:tblGrid>
              <a:tr h="597691">
                <a:tc gridSpan="2">
                  <a:txBody>
                    <a:bodyPr/>
                    <a:lstStyle/>
                    <a:p>
                      <a:pPr algn="ctr"/>
                      <a:r>
                        <a:rPr lang="en-US" sz="2400" b="1" dirty="0">
                          <a:solidFill>
                            <a:schemeClr val="tx1"/>
                          </a:solidFill>
                          <a:latin typeface="Arial" panose="020B0604020202020204" pitchFamily="34" charset="0"/>
                          <a:cs typeface="Arial" panose="020B0604020202020204" pitchFamily="34" charset="0"/>
                        </a:rPr>
                        <a:t>Additional Information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dirty="0"/>
                    </a:p>
                  </a:txBody>
                  <a:tcPr/>
                </a:tc>
                <a:extLst>
                  <a:ext uri="{0D108BD9-81ED-4DB2-BD59-A6C34878D82A}">
                    <a16:rowId xmlns:a16="http://schemas.microsoft.com/office/drawing/2014/main" val="1154391155"/>
                  </a:ext>
                </a:extLst>
              </a:tr>
              <a:tr h="854135">
                <a:tc>
                  <a:txBody>
                    <a:bodyPr/>
                    <a:lstStyle/>
                    <a:p>
                      <a:r>
                        <a:rPr lang="en-US" sz="2400" b="1" dirty="0">
                          <a:latin typeface="Arial" panose="020B0604020202020204" pitchFamily="34" charset="0"/>
                          <a:cs typeface="Arial" panose="020B0604020202020204" pitchFamily="34" charset="0"/>
                        </a:rPr>
                        <a:t>How are off-property sources accounted for?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6214087"/>
                  </a:ext>
                </a:extLst>
              </a:tr>
              <a:tr h="1026684">
                <a:tc>
                  <a:txBody>
                    <a:bodyPr/>
                    <a:lstStyle/>
                    <a:p>
                      <a:r>
                        <a:rPr lang="en-US" sz="2400" b="1" dirty="0">
                          <a:latin typeface="Arial" panose="020B0604020202020204" pitchFamily="34" charset="0"/>
                          <a:cs typeface="Arial" panose="020B0604020202020204" pitchFamily="34" charset="0"/>
                        </a:rPr>
                        <a:t>Monitoring data set year(s)/Additional Justification: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6188231"/>
                  </a:ext>
                </a:extLst>
              </a:tr>
            </a:tbl>
          </a:graphicData>
        </a:graphic>
      </p:graphicFrame>
      <p:sp>
        <p:nvSpPr>
          <p:cNvPr id="15" name="Arrow: Left 14" descr="Arrow pointing to the Additional Justification cell on the Background Justification sheet.">
            <a:extLst>
              <a:ext uri="{FF2B5EF4-FFF2-40B4-BE49-F238E27FC236}">
                <a16:creationId xmlns:a16="http://schemas.microsoft.com/office/drawing/2014/main" id="{A76AE302-96E9-46F5-9AEF-9B57652B5E03}"/>
              </a:ext>
            </a:extLst>
          </p:cNvPr>
          <p:cNvSpPr/>
          <p:nvPr/>
        </p:nvSpPr>
        <p:spPr bwMode="auto">
          <a:xfrm>
            <a:off x="9549015" y="3641646"/>
            <a:ext cx="1981200" cy="725220"/>
          </a:xfrm>
          <a:prstGeom prst="left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7" name="Picture 6" descr="an emu">
            <a:extLst>
              <a:ext uri="{FF2B5EF4-FFF2-40B4-BE49-F238E27FC236}">
                <a16:creationId xmlns:a16="http://schemas.microsoft.com/office/drawing/2014/main" id="{6E8232E6-16C8-4A0E-885D-A293426FE527}"/>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41220101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2"/>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2" fill="hold" nodeType="clickEffect">
                                  <p:stCondLst>
                                    <p:cond delay="0"/>
                                  </p:stCondLst>
                                  <p:childTnLst>
                                    <p:anim calcmode="lin" valueType="num">
                                      <p:cBhvr additive="base">
                                        <p:cTn id="22" dur="500"/>
                                        <p:tgtEl>
                                          <p:spTgt spid="11"/>
                                        </p:tgtEl>
                                        <p:attrNameLst>
                                          <p:attrName>ppt_x</p:attrName>
                                        </p:attrNameLst>
                                      </p:cBhvr>
                                      <p:tavLst>
                                        <p:tav tm="0">
                                          <p:val>
                                            <p:strVal val="ppt_x"/>
                                          </p:val>
                                        </p:tav>
                                        <p:tav tm="100000">
                                          <p:val>
                                            <p:strVal val="1+ppt_w/2"/>
                                          </p:val>
                                        </p:tav>
                                      </p:tavLst>
                                    </p:anim>
                                    <p:anim calcmode="lin" valueType="num">
                                      <p:cBhvr additive="base">
                                        <p:cTn id="23" dur="500"/>
                                        <p:tgtEl>
                                          <p:spTgt spid="11"/>
                                        </p:tgtEl>
                                        <p:attrNameLst>
                                          <p:attrName>ppt_y</p:attrName>
                                        </p:attrNameLst>
                                      </p:cBhvr>
                                      <p:tavLst>
                                        <p:tav tm="0">
                                          <p:val>
                                            <p:strVal val="ppt_y"/>
                                          </p:val>
                                        </p:tav>
                                        <p:tav tm="100000">
                                          <p:val>
                                            <p:strVal val="ppt_y"/>
                                          </p:val>
                                        </p:tav>
                                      </p:tavLst>
                                    </p:anim>
                                    <p:set>
                                      <p:cBhvr>
                                        <p:cTn id="24" dur="1" fill="hold">
                                          <p:stCondLst>
                                            <p:cond delay="499"/>
                                          </p:stCondLst>
                                        </p:cTn>
                                        <p:tgtEl>
                                          <p:spTgt spid="11"/>
                                        </p:tgtEl>
                                        <p:attrNameLst>
                                          <p:attrName>style.visibility</p:attrName>
                                        </p:attrNameLst>
                                      </p:cBhvr>
                                      <p:to>
                                        <p:strVal val="hidden"/>
                                      </p:to>
                                    </p:set>
                                  </p:childTnLst>
                                </p:cTn>
                              </p:par>
                              <p:par>
                                <p:cTn id="25" presetID="2" presetClass="exit" presetSubtype="2" fill="hold" nodeType="withEffect">
                                  <p:stCondLst>
                                    <p:cond delay="0"/>
                                  </p:stCondLst>
                                  <p:childTnLst>
                                    <p:anim calcmode="lin" valueType="num">
                                      <p:cBhvr additive="base">
                                        <p:cTn id="26" dur="500"/>
                                        <p:tgtEl>
                                          <p:spTgt spid="13"/>
                                        </p:tgtEl>
                                        <p:attrNameLst>
                                          <p:attrName>ppt_x</p:attrName>
                                        </p:attrNameLst>
                                      </p:cBhvr>
                                      <p:tavLst>
                                        <p:tav tm="0">
                                          <p:val>
                                            <p:strVal val="ppt_x"/>
                                          </p:val>
                                        </p:tav>
                                        <p:tav tm="100000">
                                          <p:val>
                                            <p:strVal val="1+ppt_w/2"/>
                                          </p:val>
                                        </p:tav>
                                      </p:tavLst>
                                    </p:anim>
                                    <p:anim calcmode="lin" valueType="num">
                                      <p:cBhvr additive="base">
                                        <p:cTn id="27" dur="500"/>
                                        <p:tgtEl>
                                          <p:spTgt spid="13"/>
                                        </p:tgtEl>
                                        <p:attrNameLst>
                                          <p:attrName>ppt_y</p:attrName>
                                        </p:attrNameLst>
                                      </p:cBhvr>
                                      <p:tavLst>
                                        <p:tav tm="0">
                                          <p:val>
                                            <p:strVal val="ppt_y"/>
                                          </p:val>
                                        </p:tav>
                                        <p:tav tm="100000">
                                          <p:val>
                                            <p:strVal val="ppt_y"/>
                                          </p:val>
                                        </p:tav>
                                      </p:tavLst>
                                    </p:anim>
                                    <p:set>
                                      <p:cBhvr>
                                        <p:cTn id="28" dur="1" fill="hold">
                                          <p:stCondLst>
                                            <p:cond delay="499"/>
                                          </p:stCondLst>
                                        </p:cTn>
                                        <p:tgtEl>
                                          <p:spTgt spid="13"/>
                                        </p:tgtEl>
                                        <p:attrNameLst>
                                          <p:attrName>style.visibility</p:attrName>
                                        </p:attrNameLst>
                                      </p:cBhvr>
                                      <p:to>
                                        <p:strVal val="hidden"/>
                                      </p:to>
                                    </p:set>
                                  </p:childTnLst>
                                </p:cTn>
                              </p:par>
                            </p:childTnLst>
                          </p:cTn>
                        </p:par>
                        <p:par>
                          <p:cTn id="29" fill="hold">
                            <p:stCondLst>
                              <p:cond delay="500"/>
                            </p:stCondLst>
                            <p:childTnLst>
                              <p:par>
                                <p:cTn id="30" presetID="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0-#ppt_w/2"/>
                                          </p:val>
                                        </p:tav>
                                        <p:tav tm="100000">
                                          <p:val>
                                            <p:strVal val="#ppt_x"/>
                                          </p:val>
                                        </p:tav>
                                      </p:tavLst>
                                    </p:anim>
                                    <p:anim calcmode="lin" valueType="num">
                                      <p:cBhvr additive="base">
                                        <p:cTn id="33" dur="500" fill="hold"/>
                                        <p:tgtEl>
                                          <p:spTgt spid="14"/>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2"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400"/>
            <a:ext cx="9652000" cy="1371600"/>
          </a:xfrm>
        </p:spPr>
        <p:txBody>
          <a:bodyPr/>
          <a:lstStyle/>
          <a:p>
            <a:pPr lvl="0" defTabSz="1244600">
              <a:lnSpc>
                <a:spcPct val="90000"/>
              </a:lnSpc>
              <a:spcAft>
                <a:spcPct val="35000"/>
              </a:spcAft>
            </a:pPr>
            <a:r>
              <a:rPr lang="en-US" sz="3600" kern="1200" dirty="0"/>
              <a:t>On the Secondary Formation of PM</a:t>
            </a:r>
            <a:r>
              <a:rPr lang="en-US" sz="3600" kern="1200" baseline="-25000" dirty="0"/>
              <a:t>2.5</a:t>
            </a:r>
            <a:r>
              <a:rPr lang="en-US" sz="3600" kern="1200" dirty="0"/>
              <a:t> sheet, the calculator is not functioning, why?</a:t>
            </a:r>
          </a:p>
        </p:txBody>
      </p:sp>
      <p:pic>
        <p:nvPicPr>
          <p:cNvPr id="6" name="Picture 5" descr="Screenshot of EMEW: MERPs calculator not properly filled out showing error.">
            <a:extLst>
              <a:ext uri="{FF2B5EF4-FFF2-40B4-BE49-F238E27FC236}">
                <a16:creationId xmlns:a16="http://schemas.microsoft.com/office/drawing/2014/main" id="{8006D24E-9464-4F56-93BB-2E301CCE4B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505" y="1850523"/>
            <a:ext cx="11596990" cy="1257600"/>
          </a:xfrm>
          <a:prstGeom prst="rect">
            <a:avLst/>
          </a:prstGeom>
          <a:ln w="19050">
            <a:solidFill>
              <a:schemeClr val="tx1"/>
            </a:solidFill>
          </a:ln>
        </p:spPr>
      </p:pic>
      <p:pic>
        <p:nvPicPr>
          <p:cNvPr id="4" name="Picture 3" descr="Zoomed in screenshot of the MERPs table of the EMEW. Image emphasizes the Project increases (25 tpy for NOx and 55 tpy for SO2) and source selections (worst-case for both NOx and SO2).">
            <a:extLst>
              <a:ext uri="{FF2B5EF4-FFF2-40B4-BE49-F238E27FC236}">
                <a16:creationId xmlns:a16="http://schemas.microsoft.com/office/drawing/2014/main" id="{B88B4DDE-E237-4BDC-86D8-848BFEE5A9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367" y="3412546"/>
            <a:ext cx="7507630" cy="1688500"/>
          </a:xfrm>
          <a:prstGeom prst="rect">
            <a:avLst/>
          </a:prstGeom>
          <a:solidFill>
            <a:srgbClr val="FFFFFF">
              <a:shade val="85000"/>
            </a:srgbClr>
          </a:solidFill>
          <a:ln w="88900" cap="sq">
            <a:solidFill>
              <a:schemeClr val="tx2">
                <a:lumMod val="50000"/>
                <a:lumOff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n emu">
            <a:extLst>
              <a:ext uri="{FF2B5EF4-FFF2-40B4-BE49-F238E27FC236}">
                <a16:creationId xmlns:a16="http://schemas.microsoft.com/office/drawing/2014/main" id="{E74E5D80-5FDB-48CA-B1A2-1D385F35A52B}"/>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pic>
        <p:nvPicPr>
          <p:cNvPr id="11" name="Picture 10" descr="Zoomed in screenshot of the MERPs table of the EMEW. Image emphasizes the Selection of Variables cells. Since the worst-case sources were selected, these cells are grayed out.">
            <a:extLst>
              <a:ext uri="{FF2B5EF4-FFF2-40B4-BE49-F238E27FC236}">
                <a16:creationId xmlns:a16="http://schemas.microsoft.com/office/drawing/2014/main" id="{3B0CBC04-97B8-4234-A338-6B7DF5C812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8400" y="3416900"/>
            <a:ext cx="6797877" cy="2243395"/>
          </a:xfrm>
          <a:prstGeom prst="rect">
            <a:avLst/>
          </a:prstGeom>
          <a:solidFill>
            <a:srgbClr val="FFFFFF">
              <a:shade val="85000"/>
            </a:srgbClr>
          </a:solidFill>
          <a:ln w="88900" cap="sq">
            <a:solidFill>
              <a:schemeClr val="tx2">
                <a:lumMod val="50000"/>
                <a:lumOff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descr="Zoomed in screenshot of the EMEW: image of the MERP value and Total Secondary Value sections on the MERPs calculator. All results cells are empty.">
            <a:extLst>
              <a:ext uri="{FF2B5EF4-FFF2-40B4-BE49-F238E27FC236}">
                <a16:creationId xmlns:a16="http://schemas.microsoft.com/office/drawing/2014/main" id="{2BC7A533-2CD5-486F-8DFA-4B9289D6F66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2610" y="3416900"/>
            <a:ext cx="10931885" cy="2374300"/>
          </a:xfrm>
          <a:prstGeom prst="rect">
            <a:avLst/>
          </a:prstGeom>
          <a:solidFill>
            <a:srgbClr val="FFFFFF">
              <a:shade val="85000"/>
            </a:srgbClr>
          </a:solidFill>
          <a:ln w="88900" cap="sq">
            <a:solidFill>
              <a:schemeClr val="tx2">
                <a:lumMod val="50000"/>
                <a:lumOff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1716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250"/>
                                        <p:tgtEl>
                                          <p:spTgt spid="4"/>
                                        </p:tgtEl>
                                      </p:cBhvr>
                                    </p:animEffect>
                                    <p:set>
                                      <p:cBhvr>
                                        <p:cTn id="21" dur="1" fill="hold">
                                          <p:stCondLst>
                                            <p:cond delay="249"/>
                                          </p:stCondLst>
                                        </p:cTn>
                                        <p:tgtEl>
                                          <p:spTgt spid="4"/>
                                        </p:tgtEl>
                                        <p:attrNameLst>
                                          <p:attrName>style.visibility</p:attrName>
                                        </p:attrNameLst>
                                      </p:cBhvr>
                                      <p:to>
                                        <p:strVal val="hidden"/>
                                      </p:to>
                                    </p:se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1000" fill="hold"/>
                                        <p:tgtEl>
                                          <p:spTgt spid="11"/>
                                        </p:tgtEl>
                                        <p:attrNameLst>
                                          <p:attrName>ppt_w</p:attrName>
                                        </p:attrNameLst>
                                      </p:cBhvr>
                                      <p:tavLst>
                                        <p:tav tm="0">
                                          <p:val>
                                            <p:fltVal val="0"/>
                                          </p:val>
                                        </p:tav>
                                        <p:tav tm="100000">
                                          <p:val>
                                            <p:strVal val="#ppt_w"/>
                                          </p:val>
                                        </p:tav>
                                      </p:tavLst>
                                    </p:anim>
                                    <p:anim calcmode="lin" valueType="num">
                                      <p:cBhvr>
                                        <p:cTn id="25" dur="1000" fill="hold"/>
                                        <p:tgtEl>
                                          <p:spTgt spid="11"/>
                                        </p:tgtEl>
                                        <p:attrNameLst>
                                          <p:attrName>ppt_h</p:attrName>
                                        </p:attrNameLst>
                                      </p:cBhvr>
                                      <p:tavLst>
                                        <p:tav tm="0">
                                          <p:val>
                                            <p:fltVal val="0"/>
                                          </p:val>
                                        </p:tav>
                                        <p:tav tm="100000">
                                          <p:val>
                                            <p:strVal val="#ppt_h"/>
                                          </p:val>
                                        </p:tav>
                                      </p:tavLst>
                                    </p:anim>
                                    <p:animEffect transition="in" filter="fade">
                                      <p:cBhvr>
                                        <p:cTn id="26" dur="10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250"/>
                                        <p:tgtEl>
                                          <p:spTgt spid="11"/>
                                        </p:tgtEl>
                                      </p:cBhvr>
                                    </p:animEffect>
                                    <p:set>
                                      <p:cBhvr>
                                        <p:cTn id="31" dur="1" fill="hold">
                                          <p:stCondLst>
                                            <p:cond delay="249"/>
                                          </p:stCondLst>
                                        </p:cTn>
                                        <p:tgtEl>
                                          <p:spTgt spid="11"/>
                                        </p:tgtEl>
                                        <p:attrNameLst>
                                          <p:attrName>style.visibility</p:attrName>
                                        </p:attrNameLst>
                                      </p:cBhvr>
                                      <p:to>
                                        <p:strVal val="hidden"/>
                                      </p:to>
                                    </p:set>
                                  </p:childTnLst>
                                </p:cTn>
                              </p:par>
                            </p:childTnLst>
                          </p:cTn>
                        </p:par>
                        <p:par>
                          <p:cTn id="32" fill="hold">
                            <p:stCondLst>
                              <p:cond delay="25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Effect transition="in" filter="fade">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400"/>
            <a:ext cx="9652000" cy="990600"/>
          </a:xfrm>
        </p:spPr>
        <p:txBody>
          <a:bodyPr/>
          <a:lstStyle/>
          <a:p>
            <a:pPr lvl="0" defTabSz="1244600">
              <a:lnSpc>
                <a:spcPct val="90000"/>
              </a:lnSpc>
              <a:spcAft>
                <a:spcPct val="35000"/>
              </a:spcAft>
            </a:pPr>
            <a:r>
              <a:rPr lang="en-US" sz="3600" kern="1200" dirty="0"/>
              <a:t>Using the Secondary Formation of </a:t>
            </a:r>
            <a:br>
              <a:rPr lang="en-US" sz="3600" kern="1200" dirty="0"/>
            </a:br>
            <a:r>
              <a:rPr lang="en-US" sz="3600" kern="1200" dirty="0"/>
              <a:t>PM</a:t>
            </a:r>
            <a:r>
              <a:rPr lang="en-US" sz="3600" kern="1200" baseline="-25000" dirty="0"/>
              <a:t>2.5</a:t>
            </a:r>
            <a:r>
              <a:rPr lang="en-US" sz="3600" kern="1200" dirty="0"/>
              <a:t> sheet:</a:t>
            </a:r>
          </a:p>
        </p:txBody>
      </p:sp>
      <p:graphicFrame>
        <p:nvGraphicFramePr>
          <p:cNvPr id="12" name="Table 11" descr="Simulated Screenshot of EMEW: MERPs calculator">
            <a:extLst>
              <a:ext uri="{FF2B5EF4-FFF2-40B4-BE49-F238E27FC236}">
                <a16:creationId xmlns:a16="http://schemas.microsoft.com/office/drawing/2014/main" id="{19EE0145-0548-4A05-97B1-F38FE3B5D023}"/>
              </a:ext>
            </a:extLst>
          </p:cNvPr>
          <p:cNvGraphicFramePr>
            <a:graphicFrameLocks noGrp="1"/>
          </p:cNvGraphicFramePr>
          <p:nvPr>
            <p:extLst>
              <p:ext uri="{D42A27DB-BD31-4B8C-83A1-F6EECF244321}">
                <p14:modId xmlns:p14="http://schemas.microsoft.com/office/powerpoint/2010/main" val="903939086"/>
              </p:ext>
            </p:extLst>
          </p:nvPr>
        </p:nvGraphicFramePr>
        <p:xfrm>
          <a:off x="914400" y="1651722"/>
          <a:ext cx="10363201" cy="2889369"/>
        </p:xfrm>
        <a:graphic>
          <a:graphicData uri="http://schemas.openxmlformats.org/drawingml/2006/table">
            <a:tbl>
              <a:tblPr firstRow="1" firstCol="1" bandRow="1">
                <a:effectLst/>
                <a:tableStyleId>{5C22544A-7EE6-4342-B048-85BDC9FD1C3A}</a:tableStyleId>
              </a:tblPr>
              <a:tblGrid>
                <a:gridCol w="3657600">
                  <a:extLst>
                    <a:ext uri="{9D8B030D-6E8A-4147-A177-3AD203B41FA5}">
                      <a16:colId xmlns:a16="http://schemas.microsoft.com/office/drawing/2014/main" val="2305995244"/>
                    </a:ext>
                  </a:extLst>
                </a:gridCol>
                <a:gridCol w="3810000">
                  <a:extLst>
                    <a:ext uri="{9D8B030D-6E8A-4147-A177-3AD203B41FA5}">
                      <a16:colId xmlns:a16="http://schemas.microsoft.com/office/drawing/2014/main" val="2142863774"/>
                    </a:ext>
                  </a:extLst>
                </a:gridCol>
                <a:gridCol w="2895601">
                  <a:extLst>
                    <a:ext uri="{9D8B030D-6E8A-4147-A177-3AD203B41FA5}">
                      <a16:colId xmlns:a16="http://schemas.microsoft.com/office/drawing/2014/main" val="387069535"/>
                    </a:ext>
                  </a:extLst>
                </a:gridCol>
              </a:tblGrid>
              <a:tr h="1302796">
                <a:tc>
                  <a:txBody>
                    <a:bodyPr/>
                    <a:lstStyle/>
                    <a:p>
                      <a:pPr marL="0" marR="0" algn="ctr">
                        <a:spcBef>
                          <a:spcPts val="0"/>
                        </a:spcBef>
                        <a:spcAft>
                          <a:spcPts val="600"/>
                        </a:spcAft>
                      </a:pPr>
                      <a:r>
                        <a:rPr lang="en-US" sz="2500" b="1" dirty="0">
                          <a:solidFill>
                            <a:schemeClr val="tx1"/>
                          </a:solidFill>
                          <a:effectLst/>
                        </a:rPr>
                        <a:t>Precursor</a:t>
                      </a:r>
                      <a:endParaRPr lang="en-US" sz="1000" b="1"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69671" marR="69671" marT="9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spcBef>
                          <a:spcPts val="0"/>
                        </a:spcBef>
                        <a:spcAft>
                          <a:spcPts val="600"/>
                        </a:spcAft>
                      </a:pPr>
                      <a:r>
                        <a:rPr lang="en-US" sz="2500" b="1" dirty="0">
                          <a:solidFill>
                            <a:schemeClr val="tx1"/>
                          </a:solidFill>
                          <a:effectLst/>
                        </a:rPr>
                        <a:t>Project Increases (tpy)</a:t>
                      </a:r>
                      <a:endParaRPr lang="en-US" sz="1000" b="1"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69671" marR="69671" marT="9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algn="ctr">
                        <a:spcBef>
                          <a:spcPts val="0"/>
                        </a:spcBef>
                        <a:spcAft>
                          <a:spcPts val="600"/>
                        </a:spcAft>
                      </a:pPr>
                      <a:r>
                        <a:rPr lang="en-US" sz="2500" b="1" dirty="0">
                          <a:solidFill>
                            <a:schemeClr val="tx1"/>
                          </a:solidFill>
                          <a:effectLst/>
                        </a:rPr>
                        <a:t>Source Selection</a:t>
                      </a:r>
                      <a:endParaRPr lang="en-US" sz="1000" b="1"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69671" marR="69671" marT="976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4104898085"/>
                  </a:ext>
                </a:extLst>
              </a:tr>
              <a:tr h="761618">
                <a:tc>
                  <a:txBody>
                    <a:bodyPr/>
                    <a:lstStyle/>
                    <a:p>
                      <a:pPr marL="0" marR="0">
                        <a:spcBef>
                          <a:spcPts val="0"/>
                        </a:spcBef>
                        <a:spcAft>
                          <a:spcPts val="600"/>
                        </a:spcAft>
                      </a:pPr>
                      <a:r>
                        <a:rPr lang="en-US" sz="2500" b="0" dirty="0">
                          <a:solidFill>
                            <a:schemeClr val="tx1"/>
                          </a:solidFill>
                          <a:effectLst/>
                        </a:rPr>
                        <a:t>Nitrogen Oxide (NO</a:t>
                      </a:r>
                      <a:r>
                        <a:rPr lang="en-US" sz="2500" b="0" baseline="-25000" dirty="0">
                          <a:solidFill>
                            <a:schemeClr val="tx1"/>
                          </a:solidFill>
                          <a:effectLst/>
                        </a:rPr>
                        <a:t>x</a:t>
                      </a:r>
                      <a:r>
                        <a:rPr lang="en-US" sz="2500" b="0" dirty="0">
                          <a:solidFill>
                            <a:schemeClr val="tx1"/>
                          </a:solidFill>
                          <a:effectLst/>
                        </a:rPr>
                        <a:t>)</a:t>
                      </a:r>
                      <a:endParaRPr lang="en-US" sz="1000" b="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69671" marR="69671" marT="9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600"/>
                        </a:spcAft>
                      </a:pPr>
                      <a:endParaRPr lang="en-US" sz="100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69671" marR="69671" marT="9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600"/>
                        </a:spcAft>
                      </a:pPr>
                      <a:endParaRPr lang="en-US" sz="100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69671" marR="69671" marT="9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6245402"/>
                  </a:ext>
                </a:extLst>
              </a:tr>
              <a:tr h="824955">
                <a:tc>
                  <a:txBody>
                    <a:bodyPr/>
                    <a:lstStyle/>
                    <a:p>
                      <a:pPr marL="0" marR="0">
                        <a:spcBef>
                          <a:spcPts val="0"/>
                        </a:spcBef>
                        <a:spcAft>
                          <a:spcPts val="600"/>
                        </a:spcAft>
                      </a:pPr>
                      <a:r>
                        <a:rPr lang="en-US" sz="2500" b="0" dirty="0">
                          <a:solidFill>
                            <a:schemeClr val="tx1"/>
                          </a:solidFill>
                          <a:effectLst/>
                        </a:rPr>
                        <a:t>Sulfur Dioxide (SO</a:t>
                      </a:r>
                      <a:r>
                        <a:rPr lang="en-US" sz="2500" b="0" baseline="-25000" dirty="0">
                          <a:solidFill>
                            <a:schemeClr val="tx1"/>
                          </a:solidFill>
                          <a:effectLst/>
                        </a:rPr>
                        <a:t>2</a:t>
                      </a:r>
                      <a:r>
                        <a:rPr lang="en-US" sz="2500" b="0" dirty="0">
                          <a:solidFill>
                            <a:schemeClr val="tx1"/>
                          </a:solidFill>
                          <a:effectLst/>
                        </a:rPr>
                        <a:t>)</a:t>
                      </a:r>
                      <a:endParaRPr lang="en-US" sz="1000" b="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69671" marR="69671" marT="9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600"/>
                        </a:spcAft>
                      </a:pPr>
                      <a:endParaRPr lang="en-US" sz="100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69671" marR="69671" marT="9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600"/>
                        </a:spcAft>
                      </a:pPr>
                      <a:endParaRPr lang="en-US" sz="1000" dirty="0">
                        <a:solidFill>
                          <a:schemeClr val="tx1"/>
                        </a:solidFill>
                        <a:effectLst/>
                        <a:latin typeface="Lucida Bright" panose="02040602050505020304" pitchFamily="18" charset="0"/>
                        <a:ea typeface="Calibri" panose="020F0502020204030204" pitchFamily="34" charset="0"/>
                        <a:cs typeface="Times New Roman" panose="02020603050405020304" pitchFamily="18" charset="0"/>
                      </a:endParaRPr>
                    </a:p>
                  </a:txBody>
                  <a:tcPr marL="69671" marR="69671" marT="976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22514243"/>
                  </a:ext>
                </a:extLst>
              </a:tr>
            </a:tbl>
          </a:graphicData>
        </a:graphic>
      </p:graphicFrame>
      <p:sp>
        <p:nvSpPr>
          <p:cNvPr id="10" name="Arrow: Up 9" descr="Arrow pointing to the Project Increases (tpy) column of MERPs calculator">
            <a:extLst>
              <a:ext uri="{FF2B5EF4-FFF2-40B4-BE49-F238E27FC236}">
                <a16:creationId xmlns:a16="http://schemas.microsoft.com/office/drawing/2014/main" id="{D91A3C5A-035E-4BA5-BC69-5907150AE440}"/>
              </a:ext>
            </a:extLst>
          </p:cNvPr>
          <p:cNvSpPr/>
          <p:nvPr/>
        </p:nvSpPr>
        <p:spPr bwMode="auto">
          <a:xfrm>
            <a:off x="6096000" y="4724400"/>
            <a:ext cx="609600" cy="1066800"/>
          </a:xfrm>
          <a:prstGeom prst="up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1" name="Arrow: Up 10" descr="Arrow pointing to the Source Selection column of MERPs calculator">
            <a:extLst>
              <a:ext uri="{FF2B5EF4-FFF2-40B4-BE49-F238E27FC236}">
                <a16:creationId xmlns:a16="http://schemas.microsoft.com/office/drawing/2014/main" id="{68C90E30-0071-43BC-8047-3E30CDA80A29}"/>
              </a:ext>
            </a:extLst>
          </p:cNvPr>
          <p:cNvSpPr/>
          <p:nvPr/>
        </p:nvSpPr>
        <p:spPr bwMode="auto">
          <a:xfrm>
            <a:off x="9601200" y="4724400"/>
            <a:ext cx="609600" cy="1066800"/>
          </a:xfrm>
          <a:prstGeom prst="up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5" name="Picture 4" descr="an emu">
            <a:extLst>
              <a:ext uri="{FF2B5EF4-FFF2-40B4-BE49-F238E27FC236}">
                <a16:creationId xmlns:a16="http://schemas.microsoft.com/office/drawing/2014/main" id="{E74E5D80-5FDB-48CA-B1A2-1D385F35A52B}"/>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38036841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81000"/>
            <a:ext cx="9652000" cy="990600"/>
          </a:xfrm>
        </p:spPr>
        <p:txBody>
          <a:bodyPr/>
          <a:lstStyle/>
          <a:p>
            <a:pPr lvl="0" defTabSz="1244600">
              <a:lnSpc>
                <a:spcPct val="90000"/>
              </a:lnSpc>
              <a:spcAft>
                <a:spcPct val="35000"/>
              </a:spcAft>
            </a:pPr>
            <a:r>
              <a:rPr lang="en-US" sz="3600" kern="1200" dirty="0"/>
              <a:t>Using the Secondary Formation of </a:t>
            </a:r>
            <a:br>
              <a:rPr lang="en-US" sz="3600" kern="1200" dirty="0"/>
            </a:br>
            <a:r>
              <a:rPr lang="en-US" sz="3600" kern="1200" dirty="0"/>
              <a:t>PM</a:t>
            </a:r>
            <a:r>
              <a:rPr lang="en-US" sz="3600" kern="1200" baseline="-25000" dirty="0"/>
              <a:t>2.5</a:t>
            </a:r>
            <a:r>
              <a:rPr lang="en-US" sz="3600" kern="1200" dirty="0"/>
              <a:t> sheet continued:</a:t>
            </a:r>
            <a:br>
              <a:rPr lang="en-US" sz="3600" kern="1200" dirty="0"/>
            </a:br>
            <a:r>
              <a:rPr lang="en-US" sz="3600" kern="1200" dirty="0">
                <a:noFill/>
              </a:rPr>
              <a:t>(Selection of Variables)</a:t>
            </a:r>
          </a:p>
        </p:txBody>
      </p:sp>
      <p:graphicFrame>
        <p:nvGraphicFramePr>
          <p:cNvPr id="3" name="Table 2" descr="a simulated screenshot of the PM2.5 sheet.">
            <a:extLst>
              <a:ext uri="{FF2B5EF4-FFF2-40B4-BE49-F238E27FC236}">
                <a16:creationId xmlns:a16="http://schemas.microsoft.com/office/drawing/2014/main" id="{16CA539C-3275-44D6-AF0B-324126E1336B}"/>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128780680"/>
              </p:ext>
            </p:extLst>
          </p:nvPr>
        </p:nvGraphicFramePr>
        <p:xfrm>
          <a:off x="762000" y="1828800"/>
          <a:ext cx="10896600" cy="2397092"/>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184097167"/>
                    </a:ext>
                  </a:extLst>
                </a:gridCol>
                <a:gridCol w="4191000">
                  <a:extLst>
                    <a:ext uri="{9D8B030D-6E8A-4147-A177-3AD203B41FA5}">
                      <a16:colId xmlns:a16="http://schemas.microsoft.com/office/drawing/2014/main" val="2067679197"/>
                    </a:ext>
                  </a:extLst>
                </a:gridCol>
                <a:gridCol w="2895600">
                  <a:extLst>
                    <a:ext uri="{9D8B030D-6E8A-4147-A177-3AD203B41FA5}">
                      <a16:colId xmlns:a16="http://schemas.microsoft.com/office/drawing/2014/main" val="3557832564"/>
                    </a:ext>
                  </a:extLst>
                </a:gridCol>
              </a:tblGrid>
              <a:tr h="680405">
                <a:tc>
                  <a:txBody>
                    <a:bodyPr/>
                    <a:lstStyle/>
                    <a:p>
                      <a:endParaRPr lang="en-US" sz="25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solidFill>
                      <a:srgbClr val="FFF2CC"/>
                    </a:solidFill>
                  </a:tcPr>
                </a:tc>
                <a:tc gridSpan="2">
                  <a:txBody>
                    <a:bodyPr/>
                    <a:lstStyle/>
                    <a:p>
                      <a:pPr algn="ctr"/>
                      <a:r>
                        <a:rPr lang="en-US" sz="2500" dirty="0">
                          <a:solidFill>
                            <a:schemeClr val="tx1"/>
                          </a:solidFill>
                          <a:latin typeface="+mn-lt"/>
                        </a:rPr>
                        <a:t>Selection of Variables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FFF2CC"/>
                    </a:solidFill>
                  </a:tcPr>
                </a:tc>
                <a:tc hMerge="1">
                  <a:txBody>
                    <a:bodyPr/>
                    <a:lstStyle/>
                    <a:p>
                      <a:endParaRPr lang="en-US" dirty="0"/>
                    </a:p>
                  </a:txBody>
                  <a:tcPr/>
                </a:tc>
                <a:extLst>
                  <a:ext uri="{0D108BD9-81ED-4DB2-BD59-A6C34878D82A}">
                    <a16:rowId xmlns:a16="http://schemas.microsoft.com/office/drawing/2014/main" val="3501799209"/>
                  </a:ext>
                </a:extLst>
              </a:tr>
              <a:tr h="572229">
                <a:tc>
                  <a:txBody>
                    <a:bodyPr/>
                    <a:lstStyle/>
                    <a:p>
                      <a:pPr algn="ctr"/>
                      <a:r>
                        <a:rPr lang="en-US" sz="2500" b="1" dirty="0">
                          <a:solidFill>
                            <a:schemeClr val="tx1"/>
                          </a:solidFill>
                          <a:latin typeface="+mn-lt"/>
                        </a:rPr>
                        <a:t>Source Selection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2CC"/>
                    </a:solidFill>
                  </a:tcPr>
                </a:tc>
                <a:tc>
                  <a:txBody>
                    <a:bodyPr/>
                    <a:lstStyle/>
                    <a:p>
                      <a:pPr algn="ctr"/>
                      <a:r>
                        <a:rPr lang="en-US" sz="2500" b="1" dirty="0">
                          <a:solidFill>
                            <a:schemeClr val="tx1"/>
                          </a:solidFill>
                          <a:latin typeface="+mn-lt"/>
                        </a:rPr>
                        <a:t>Emission Rate (tpy)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rgbClr val="FFF2CC"/>
                    </a:solidFill>
                  </a:tcPr>
                </a:tc>
                <a:tc>
                  <a:txBody>
                    <a:bodyPr/>
                    <a:lstStyle/>
                    <a:p>
                      <a:pPr algn="ctr"/>
                      <a:r>
                        <a:rPr lang="en-US" sz="2500" b="1" dirty="0">
                          <a:solidFill>
                            <a:schemeClr val="tx1"/>
                          </a:solidFill>
                          <a:latin typeface="+mn-lt"/>
                        </a:rPr>
                        <a:t>Height (m)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549521496"/>
                  </a:ext>
                </a:extLst>
              </a:tr>
              <a:tr h="572229">
                <a:tc>
                  <a:txBody>
                    <a:bodyPr/>
                    <a:lstStyle/>
                    <a:p>
                      <a:pPr algn="ctr"/>
                      <a:r>
                        <a:rPr lang="en-US" sz="2500" dirty="0">
                          <a:latin typeface="+mn-lt"/>
                        </a:rPr>
                        <a:t>20_Harris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dirty="0">
                          <a:latin typeface="+mn-lt"/>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dirty="0">
                          <a:latin typeface="+mn-lt"/>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8125558"/>
                  </a:ext>
                </a:extLst>
              </a:tr>
              <a:tr h="572229">
                <a:tc>
                  <a:txBody>
                    <a:bodyPr/>
                    <a:lstStyle/>
                    <a:p>
                      <a:pPr algn="ctr"/>
                      <a:r>
                        <a:rPr lang="en-US" sz="2500" dirty="0">
                          <a:latin typeface="+mn-lt"/>
                        </a:rPr>
                        <a:t>20_Harris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dirty="0">
                          <a:latin typeface="+mn-lt"/>
                        </a:rPr>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500" dirty="0">
                          <a:latin typeface="+mn-lt"/>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4957159"/>
                  </a:ext>
                </a:extLst>
              </a:tr>
            </a:tbl>
          </a:graphicData>
        </a:graphic>
      </p:graphicFrame>
      <p:sp>
        <p:nvSpPr>
          <p:cNvPr id="10" name="Arrow: Up 9" descr="Arrow pointing to the Emission Rate (tpy) column of MERP calculator">
            <a:extLst>
              <a:ext uri="{FF2B5EF4-FFF2-40B4-BE49-F238E27FC236}">
                <a16:creationId xmlns:a16="http://schemas.microsoft.com/office/drawing/2014/main" id="{D91A3C5A-035E-4BA5-BC69-5907150AE440}"/>
              </a:ext>
            </a:extLst>
          </p:cNvPr>
          <p:cNvSpPr/>
          <p:nvPr/>
        </p:nvSpPr>
        <p:spPr bwMode="auto">
          <a:xfrm>
            <a:off x="6400800" y="4444044"/>
            <a:ext cx="609600" cy="1066800"/>
          </a:xfrm>
          <a:prstGeom prst="up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1" name="Arrow: Up 10" descr="Arrow pointing to the Height (m) column of MERP calculator">
            <a:extLst>
              <a:ext uri="{FF2B5EF4-FFF2-40B4-BE49-F238E27FC236}">
                <a16:creationId xmlns:a16="http://schemas.microsoft.com/office/drawing/2014/main" id="{68C90E30-0071-43BC-8047-3E30CDA80A29}"/>
              </a:ext>
            </a:extLst>
          </p:cNvPr>
          <p:cNvSpPr/>
          <p:nvPr/>
        </p:nvSpPr>
        <p:spPr bwMode="auto">
          <a:xfrm>
            <a:off x="9906000" y="4444044"/>
            <a:ext cx="609600" cy="1066800"/>
          </a:xfrm>
          <a:prstGeom prst="up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5" name="Picture 4" descr="an emu">
            <a:extLst>
              <a:ext uri="{FF2B5EF4-FFF2-40B4-BE49-F238E27FC236}">
                <a16:creationId xmlns:a16="http://schemas.microsoft.com/office/drawing/2014/main" id="{E74E5D80-5FDB-48CA-B1A2-1D385F35A52B}"/>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
        <p:nvSpPr>
          <p:cNvPr id="7" name="Arrow: Up 6" descr="Arrow pointing to the Source Selection column of MERP calculator">
            <a:extLst>
              <a:ext uri="{FF2B5EF4-FFF2-40B4-BE49-F238E27FC236}">
                <a16:creationId xmlns:a16="http://schemas.microsoft.com/office/drawing/2014/main" id="{7791AFE0-5223-47DD-B33D-7D09B72B2142}"/>
              </a:ext>
            </a:extLst>
          </p:cNvPr>
          <p:cNvSpPr/>
          <p:nvPr/>
        </p:nvSpPr>
        <p:spPr bwMode="auto">
          <a:xfrm>
            <a:off x="2133600" y="4444044"/>
            <a:ext cx="609600" cy="1066800"/>
          </a:xfrm>
          <a:prstGeom prst="up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283295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381000"/>
            <a:ext cx="9652000" cy="990600"/>
          </a:xfrm>
        </p:spPr>
        <p:txBody>
          <a:bodyPr/>
          <a:lstStyle/>
          <a:p>
            <a:pPr lvl="0" defTabSz="1244600">
              <a:lnSpc>
                <a:spcPct val="90000"/>
              </a:lnSpc>
              <a:spcAft>
                <a:spcPct val="35000"/>
              </a:spcAft>
            </a:pPr>
            <a:r>
              <a:rPr lang="en-US" sz="3600" kern="1200" dirty="0"/>
              <a:t>Using the Secondary Formation of </a:t>
            </a:r>
            <a:br>
              <a:rPr lang="en-US" sz="3600" kern="1200" dirty="0"/>
            </a:br>
            <a:r>
              <a:rPr lang="en-US" sz="3600" kern="1200" dirty="0"/>
              <a:t>PM</a:t>
            </a:r>
            <a:r>
              <a:rPr lang="en-US" sz="3600" kern="1200" baseline="-25000" dirty="0"/>
              <a:t>2.5</a:t>
            </a:r>
            <a:r>
              <a:rPr lang="en-US" sz="3600" kern="1200" dirty="0"/>
              <a:t> sheet continued:</a:t>
            </a:r>
            <a:br>
              <a:rPr lang="en-US" sz="3600" kern="1200" dirty="0"/>
            </a:br>
            <a:r>
              <a:rPr lang="en-US" sz="3600" kern="1200" dirty="0">
                <a:noFill/>
              </a:rPr>
              <a:t>(MERP Values)</a:t>
            </a:r>
          </a:p>
        </p:txBody>
      </p:sp>
      <p:graphicFrame>
        <p:nvGraphicFramePr>
          <p:cNvPr id="3" name="Table 2" descr="a simulated screen shot of the PM2.5 sheet">
            <a:extLst>
              <a:ext uri="{FF2B5EF4-FFF2-40B4-BE49-F238E27FC236}">
                <a16:creationId xmlns:a16="http://schemas.microsoft.com/office/drawing/2014/main" id="{0BA78ED1-2763-44B1-BEB9-BADEF7A99B02}"/>
              </a:ext>
            </a:extLst>
          </p:cNvPr>
          <p:cNvGraphicFramePr>
            <a:graphicFrameLocks noGrp="1"/>
          </p:cNvGraphicFramePr>
          <p:nvPr>
            <p:extLst>
              <p:ext uri="{D42A27DB-BD31-4B8C-83A1-F6EECF244321}">
                <p14:modId xmlns:p14="http://schemas.microsoft.com/office/powerpoint/2010/main" val="3810632951"/>
              </p:ext>
            </p:extLst>
          </p:nvPr>
        </p:nvGraphicFramePr>
        <p:xfrm>
          <a:off x="441929" y="1693389"/>
          <a:ext cx="11308141" cy="2747710"/>
        </p:xfrm>
        <a:graphic>
          <a:graphicData uri="http://schemas.openxmlformats.org/drawingml/2006/table">
            <a:tbl>
              <a:tblPr firstRow="1" bandRow="1">
                <a:tableStyleId>{5C22544A-7EE6-4342-B048-85BDC9FD1C3A}</a:tableStyleId>
              </a:tblPr>
              <a:tblGrid>
                <a:gridCol w="3063271">
                  <a:extLst>
                    <a:ext uri="{9D8B030D-6E8A-4147-A177-3AD203B41FA5}">
                      <a16:colId xmlns:a16="http://schemas.microsoft.com/office/drawing/2014/main" val="27743194"/>
                    </a:ext>
                  </a:extLst>
                </a:gridCol>
                <a:gridCol w="2895600">
                  <a:extLst>
                    <a:ext uri="{9D8B030D-6E8A-4147-A177-3AD203B41FA5}">
                      <a16:colId xmlns:a16="http://schemas.microsoft.com/office/drawing/2014/main" val="368438717"/>
                    </a:ext>
                  </a:extLst>
                </a:gridCol>
                <a:gridCol w="1981200">
                  <a:extLst>
                    <a:ext uri="{9D8B030D-6E8A-4147-A177-3AD203B41FA5}">
                      <a16:colId xmlns:a16="http://schemas.microsoft.com/office/drawing/2014/main" val="1624506044"/>
                    </a:ext>
                  </a:extLst>
                </a:gridCol>
                <a:gridCol w="1828800">
                  <a:extLst>
                    <a:ext uri="{9D8B030D-6E8A-4147-A177-3AD203B41FA5}">
                      <a16:colId xmlns:a16="http://schemas.microsoft.com/office/drawing/2014/main" val="3991013824"/>
                    </a:ext>
                  </a:extLst>
                </a:gridCol>
                <a:gridCol w="1539270">
                  <a:extLst>
                    <a:ext uri="{9D8B030D-6E8A-4147-A177-3AD203B41FA5}">
                      <a16:colId xmlns:a16="http://schemas.microsoft.com/office/drawing/2014/main" val="4171650422"/>
                    </a:ext>
                  </a:extLst>
                </a:gridCol>
              </a:tblGrid>
              <a:tr h="64189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2CC"/>
                    </a:solidFill>
                  </a:tcPr>
                </a:tc>
                <a:tc gridSpan="2">
                  <a:txBody>
                    <a:bodyPr/>
                    <a:lstStyle/>
                    <a:p>
                      <a:pPr algn="ctr"/>
                      <a:r>
                        <a:rPr lang="en-US" sz="2400" dirty="0">
                          <a:solidFill>
                            <a:schemeClr val="tx1"/>
                          </a:solidFill>
                        </a:rPr>
                        <a:t>Selection of Variables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2CC"/>
                    </a:solidFill>
                  </a:tcPr>
                </a:tc>
                <a:tc hMerge="1">
                  <a:txBody>
                    <a:bodyPr/>
                    <a:lstStyle/>
                    <a:p>
                      <a:endParaRPr lang="en-US" dirty="0"/>
                    </a:p>
                  </a:txBody>
                  <a:tcPr/>
                </a:tc>
                <a:tc gridSpan="2">
                  <a:txBody>
                    <a:bodyPr/>
                    <a:lstStyle/>
                    <a:p>
                      <a:pPr algn="ctr"/>
                      <a:r>
                        <a:rPr lang="en-US" sz="2400" dirty="0">
                          <a:solidFill>
                            <a:schemeClr val="tx1"/>
                          </a:solidFill>
                        </a:rPr>
                        <a:t>MERP Values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2CC"/>
                    </a:solidFill>
                  </a:tcPr>
                </a:tc>
                <a:tc hMerge="1">
                  <a:txBody>
                    <a:bodyPr/>
                    <a:lstStyle/>
                    <a:p>
                      <a:endParaRPr lang="en-US" dirty="0"/>
                    </a:p>
                  </a:txBody>
                  <a:tcPr/>
                </a:tc>
                <a:extLst>
                  <a:ext uri="{0D108BD9-81ED-4DB2-BD59-A6C34878D82A}">
                    <a16:rowId xmlns:a16="http://schemas.microsoft.com/office/drawing/2014/main" val="1017403721"/>
                  </a:ext>
                </a:extLst>
              </a:tr>
              <a:tr h="792418">
                <a:tc>
                  <a:txBody>
                    <a:bodyPr/>
                    <a:lstStyle/>
                    <a:p>
                      <a:pPr algn="ctr"/>
                      <a:r>
                        <a:rPr lang="en-US" sz="2400" b="1" dirty="0"/>
                        <a:t>Source Selection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solidFill>
                      <a:srgbClr val="FFF2CC"/>
                    </a:solidFill>
                  </a:tcPr>
                </a:tc>
                <a:tc>
                  <a:txBody>
                    <a:bodyPr/>
                    <a:lstStyle/>
                    <a:p>
                      <a:pPr algn="ctr"/>
                      <a:r>
                        <a:rPr lang="en-US" sz="2400" b="1" dirty="0"/>
                        <a:t>Emission Rate (tpy)</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solidFill>
                      <a:srgbClr val="FFF2CC"/>
                    </a:solidFill>
                  </a:tcPr>
                </a:tc>
                <a:tc>
                  <a:txBody>
                    <a:bodyPr/>
                    <a:lstStyle/>
                    <a:p>
                      <a:pPr algn="ctr"/>
                      <a:r>
                        <a:rPr lang="en-US" sz="2400" b="1" dirty="0"/>
                        <a:t>Height (m)</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solidFill>
                      <a:srgbClr val="FFF2CC"/>
                    </a:solidFill>
                  </a:tcPr>
                </a:tc>
                <a:tc>
                  <a:txBody>
                    <a:bodyPr/>
                    <a:lstStyle/>
                    <a:p>
                      <a:pPr algn="ctr"/>
                      <a:r>
                        <a:rPr lang="en-US" sz="2400" b="1" dirty="0"/>
                        <a:t>24-hr</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solidFill>
                      <a:srgbClr val="FFF2CC"/>
                    </a:solidFill>
                  </a:tcPr>
                </a:tc>
                <a:tc>
                  <a:txBody>
                    <a:bodyPr/>
                    <a:lstStyle/>
                    <a:p>
                      <a:pPr algn="ctr"/>
                      <a:r>
                        <a:rPr lang="en-US" sz="2400" b="1" dirty="0"/>
                        <a:t>Annual</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2789346088"/>
                  </a:ext>
                </a:extLst>
              </a:tr>
              <a:tr h="651761">
                <a:tc>
                  <a:txBody>
                    <a:bodyPr/>
                    <a:lstStyle/>
                    <a:p>
                      <a:pPr algn="ctr"/>
                      <a:r>
                        <a:rPr lang="en-US" sz="2400" dirty="0"/>
                        <a:t>worst-case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50000"/>
                        <a:lumOff val="50000"/>
                      </a:schemeClr>
                    </a:solidFill>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721834269"/>
                  </a:ext>
                </a:extLst>
              </a:tr>
              <a:tr h="631099">
                <a:tc>
                  <a:txBody>
                    <a:bodyPr/>
                    <a:lstStyle/>
                    <a:p>
                      <a:pPr algn="ctr"/>
                      <a:r>
                        <a:rPr lang="en-US" sz="2400" dirty="0"/>
                        <a:t>20_Harris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t>500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t>384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a:t>2590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9165776"/>
                  </a:ext>
                </a:extLst>
              </a:tr>
            </a:tbl>
          </a:graphicData>
        </a:graphic>
      </p:graphicFrame>
      <p:sp>
        <p:nvSpPr>
          <p:cNvPr id="10" name="Arrow: Up 9" descr="Arrow pointing to the Emission Rate (tpy) column of MERP calculator">
            <a:extLst>
              <a:ext uri="{FF2B5EF4-FFF2-40B4-BE49-F238E27FC236}">
                <a16:creationId xmlns:a16="http://schemas.microsoft.com/office/drawing/2014/main" id="{D91A3C5A-035E-4BA5-BC69-5907150AE440}"/>
              </a:ext>
            </a:extLst>
          </p:cNvPr>
          <p:cNvSpPr/>
          <p:nvPr/>
        </p:nvSpPr>
        <p:spPr bwMode="auto">
          <a:xfrm>
            <a:off x="4648200" y="4582749"/>
            <a:ext cx="609600" cy="1066800"/>
          </a:xfrm>
          <a:prstGeom prst="up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1" name="Arrow: Up 10" descr="Arrow pointing to the Height (m) column of MERP calculator">
            <a:extLst>
              <a:ext uri="{FF2B5EF4-FFF2-40B4-BE49-F238E27FC236}">
                <a16:creationId xmlns:a16="http://schemas.microsoft.com/office/drawing/2014/main" id="{68C90E30-0071-43BC-8047-3E30CDA80A29}"/>
              </a:ext>
            </a:extLst>
          </p:cNvPr>
          <p:cNvSpPr/>
          <p:nvPr/>
        </p:nvSpPr>
        <p:spPr bwMode="auto">
          <a:xfrm>
            <a:off x="7086600" y="4582749"/>
            <a:ext cx="609600" cy="1066800"/>
          </a:xfrm>
          <a:prstGeom prst="up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4" name="Arrow: Left 3" descr="Arrowing pointing to empty MERPs cell of screenshot.">
            <a:extLst>
              <a:ext uri="{FF2B5EF4-FFF2-40B4-BE49-F238E27FC236}">
                <a16:creationId xmlns:a16="http://schemas.microsoft.com/office/drawing/2014/main" id="{9114FE97-D0E6-49AC-972E-C8062869E26A}"/>
              </a:ext>
            </a:extLst>
          </p:cNvPr>
          <p:cNvSpPr/>
          <p:nvPr/>
        </p:nvSpPr>
        <p:spPr bwMode="auto">
          <a:xfrm>
            <a:off x="11049000" y="3200400"/>
            <a:ext cx="990600" cy="561087"/>
          </a:xfrm>
          <a:prstGeom prst="left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5" name="Picture 4" descr="an emu">
            <a:extLst>
              <a:ext uri="{FF2B5EF4-FFF2-40B4-BE49-F238E27FC236}">
                <a16:creationId xmlns:a16="http://schemas.microsoft.com/office/drawing/2014/main" id="{E74E5D80-5FDB-48CA-B1A2-1D385F35A52B}"/>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8074458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2"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Overview</a:t>
            </a:r>
          </a:p>
        </p:txBody>
      </p:sp>
      <p:sp>
        <p:nvSpPr>
          <p:cNvPr id="4" name="Block Arc 3">
            <a:extLst>
              <a:ext uri="{FF2B5EF4-FFF2-40B4-BE49-F238E27FC236}">
                <a16:creationId xmlns:a16="http://schemas.microsoft.com/office/drawing/2014/main" id="{CD4341A8-F4DF-4CD1-85EB-571087089BEB}"/>
              </a:ext>
              <a:ext uri="{C183D7F6-B498-43B3-948B-1728B52AA6E4}">
                <adec:decorative xmlns:adec="http://schemas.microsoft.com/office/drawing/2017/decorative" val="1"/>
              </a:ext>
            </a:extLst>
          </p:cNvPr>
          <p:cNvSpPr/>
          <p:nvPr/>
        </p:nvSpPr>
        <p:spPr>
          <a:xfrm>
            <a:off x="-4674979" y="-109641"/>
            <a:ext cx="7077283" cy="7077283"/>
          </a:xfrm>
          <a:prstGeom prst="blockArc">
            <a:avLst>
              <a:gd name="adj1" fmla="val 18900000"/>
              <a:gd name="adj2" fmla="val 2700000"/>
              <a:gd name="adj3" fmla="val 305"/>
            </a:avLst>
          </a:prstGeom>
          <a:solidFill>
            <a:srgbClr val="01654B"/>
          </a:solidFill>
          <a:ln>
            <a:solidFill>
              <a:srgbClr val="01654B"/>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Shape 5" descr="Brief Introduction">
            <a:extLst>
              <a:ext uri="{FF2B5EF4-FFF2-40B4-BE49-F238E27FC236}">
                <a16:creationId xmlns:a16="http://schemas.microsoft.com/office/drawing/2014/main" id="{74F9F0B1-0F9A-4032-8776-C12905DA91AE}"/>
              </a:ext>
            </a:extLst>
          </p:cNvPr>
          <p:cNvSpPr/>
          <p:nvPr/>
        </p:nvSpPr>
        <p:spPr>
          <a:xfrm>
            <a:off x="1764852" y="1128607"/>
            <a:ext cx="9083106" cy="657435"/>
          </a:xfrm>
          <a:custGeom>
            <a:avLst/>
            <a:gdLst>
              <a:gd name="connsiteX0" fmla="*/ 0 w 9083106"/>
              <a:gd name="connsiteY0" fmla="*/ 0 h 657435"/>
              <a:gd name="connsiteX1" fmla="*/ 9083106 w 9083106"/>
              <a:gd name="connsiteY1" fmla="*/ 0 h 657435"/>
              <a:gd name="connsiteX2" fmla="*/ 9083106 w 9083106"/>
              <a:gd name="connsiteY2" fmla="*/ 657435 h 657435"/>
              <a:gd name="connsiteX3" fmla="*/ 0 w 9083106"/>
              <a:gd name="connsiteY3" fmla="*/ 657435 h 657435"/>
              <a:gd name="connsiteX4" fmla="*/ 0 w 9083106"/>
              <a:gd name="connsiteY4" fmla="*/ 0 h 65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3106" h="657435">
                <a:moveTo>
                  <a:pt x="0" y="0"/>
                </a:moveTo>
                <a:lnTo>
                  <a:pt x="9083106" y="0"/>
                </a:lnTo>
                <a:lnTo>
                  <a:pt x="9083106" y="657435"/>
                </a:lnTo>
                <a:lnTo>
                  <a:pt x="0" y="657435"/>
                </a:lnTo>
                <a:lnTo>
                  <a:pt x="0" y="0"/>
                </a:lnTo>
                <a:close/>
              </a:path>
            </a:pathLst>
          </a:custGeom>
          <a:solidFill>
            <a:srgbClr val="E7F1EE">
              <a:alpha val="49804"/>
            </a:srgbClr>
          </a:solidFill>
          <a:ln>
            <a:solidFill>
              <a:srgbClr val="01654B"/>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521839"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baseline="0" dirty="0">
                <a:solidFill>
                  <a:schemeClr val="tx1"/>
                </a:solidFill>
              </a:rPr>
              <a:t>Brief Introduction</a:t>
            </a:r>
            <a:endParaRPr lang="en-US" sz="2500" b="1" kern="1200" dirty="0">
              <a:solidFill>
                <a:schemeClr val="tx1"/>
              </a:solidFill>
            </a:endParaRPr>
          </a:p>
        </p:txBody>
      </p:sp>
      <p:sp>
        <p:nvSpPr>
          <p:cNvPr id="7" name="Oval 6">
            <a:extLst>
              <a:ext uri="{FF2B5EF4-FFF2-40B4-BE49-F238E27FC236}">
                <a16:creationId xmlns:a16="http://schemas.microsoft.com/office/drawing/2014/main" id="{2423DAD1-7DE9-4584-9C24-CC987EF57EF7}"/>
              </a:ext>
              <a:ext uri="{C183D7F6-B498-43B3-948B-1728B52AA6E4}">
                <adec:decorative xmlns:adec="http://schemas.microsoft.com/office/drawing/2017/decorative" val="1"/>
              </a:ext>
            </a:extLst>
          </p:cNvPr>
          <p:cNvSpPr/>
          <p:nvPr/>
        </p:nvSpPr>
        <p:spPr>
          <a:xfrm>
            <a:off x="1353955" y="1046427"/>
            <a:ext cx="821794" cy="821794"/>
          </a:xfrm>
          <a:prstGeom prst="ellipse">
            <a:avLst/>
          </a:prstGeom>
          <a:solidFill>
            <a:srgbClr val="85B5A8"/>
          </a:solidFill>
          <a:ln w="28575">
            <a:solidFill>
              <a:srgbClr val="01654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Freeform: Shape 7" descr="Updates in EMEW Version 2.3">
            <a:extLst>
              <a:ext uri="{FF2B5EF4-FFF2-40B4-BE49-F238E27FC236}">
                <a16:creationId xmlns:a16="http://schemas.microsoft.com/office/drawing/2014/main" id="{76921251-E12F-453E-8C82-AF3C833112F1}"/>
              </a:ext>
            </a:extLst>
          </p:cNvPr>
          <p:cNvSpPr/>
          <p:nvPr/>
        </p:nvSpPr>
        <p:spPr>
          <a:xfrm>
            <a:off x="2235951" y="2114444"/>
            <a:ext cx="8612007" cy="657435"/>
          </a:xfrm>
          <a:custGeom>
            <a:avLst/>
            <a:gdLst>
              <a:gd name="connsiteX0" fmla="*/ 0 w 8612007"/>
              <a:gd name="connsiteY0" fmla="*/ 0 h 657435"/>
              <a:gd name="connsiteX1" fmla="*/ 8612007 w 8612007"/>
              <a:gd name="connsiteY1" fmla="*/ 0 h 657435"/>
              <a:gd name="connsiteX2" fmla="*/ 8612007 w 8612007"/>
              <a:gd name="connsiteY2" fmla="*/ 657435 h 657435"/>
              <a:gd name="connsiteX3" fmla="*/ 0 w 8612007"/>
              <a:gd name="connsiteY3" fmla="*/ 657435 h 657435"/>
              <a:gd name="connsiteX4" fmla="*/ 0 w 8612007"/>
              <a:gd name="connsiteY4" fmla="*/ 0 h 65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2007" h="657435">
                <a:moveTo>
                  <a:pt x="0" y="0"/>
                </a:moveTo>
                <a:lnTo>
                  <a:pt x="8612007" y="0"/>
                </a:lnTo>
                <a:lnTo>
                  <a:pt x="8612007" y="657435"/>
                </a:lnTo>
                <a:lnTo>
                  <a:pt x="0" y="657435"/>
                </a:lnTo>
                <a:lnTo>
                  <a:pt x="0" y="0"/>
                </a:lnTo>
                <a:close/>
              </a:path>
            </a:pathLst>
          </a:custGeom>
          <a:solidFill>
            <a:srgbClr val="E7F1EE">
              <a:alpha val="50196"/>
            </a:srgbClr>
          </a:solidFill>
          <a:ln>
            <a:solidFill>
              <a:srgbClr val="01654B"/>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521839"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baseline="0" dirty="0">
                <a:solidFill>
                  <a:schemeClr val="tx1"/>
                </a:solidFill>
              </a:rPr>
              <a:t>Updates in EMEW Version 2.3</a:t>
            </a:r>
            <a:endParaRPr lang="en-US" sz="2500" b="1" kern="1200" dirty="0">
              <a:solidFill>
                <a:schemeClr val="tx1"/>
              </a:solidFill>
            </a:endParaRPr>
          </a:p>
        </p:txBody>
      </p:sp>
      <p:sp>
        <p:nvSpPr>
          <p:cNvPr id="9" name="Oval 8">
            <a:extLst>
              <a:ext uri="{FF2B5EF4-FFF2-40B4-BE49-F238E27FC236}">
                <a16:creationId xmlns:a16="http://schemas.microsoft.com/office/drawing/2014/main" id="{0AC1AD6F-7E0F-4548-A941-1FC257830A06}"/>
              </a:ext>
              <a:ext uri="{C183D7F6-B498-43B3-948B-1728B52AA6E4}">
                <adec:decorative xmlns:adec="http://schemas.microsoft.com/office/drawing/2017/decorative" val="1"/>
              </a:ext>
            </a:extLst>
          </p:cNvPr>
          <p:cNvSpPr/>
          <p:nvPr/>
        </p:nvSpPr>
        <p:spPr>
          <a:xfrm>
            <a:off x="1825054" y="2032265"/>
            <a:ext cx="821794" cy="821794"/>
          </a:xfrm>
          <a:prstGeom prst="ellipse">
            <a:avLst/>
          </a:prstGeom>
          <a:solidFill>
            <a:srgbClr val="85B5A8"/>
          </a:solidFill>
          <a:ln w="28575">
            <a:solidFill>
              <a:srgbClr val="01654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Freeform: Shape 9" descr="Frequently Asked Questions">
            <a:extLst>
              <a:ext uri="{FF2B5EF4-FFF2-40B4-BE49-F238E27FC236}">
                <a16:creationId xmlns:a16="http://schemas.microsoft.com/office/drawing/2014/main" id="{551D1DB5-6E8C-41E1-91BC-D4EE4F5A6708}"/>
              </a:ext>
            </a:extLst>
          </p:cNvPr>
          <p:cNvSpPr/>
          <p:nvPr/>
        </p:nvSpPr>
        <p:spPr>
          <a:xfrm>
            <a:off x="2380540" y="3100282"/>
            <a:ext cx="8467417" cy="657435"/>
          </a:xfrm>
          <a:custGeom>
            <a:avLst/>
            <a:gdLst>
              <a:gd name="connsiteX0" fmla="*/ 0 w 8467417"/>
              <a:gd name="connsiteY0" fmla="*/ 0 h 657435"/>
              <a:gd name="connsiteX1" fmla="*/ 8467417 w 8467417"/>
              <a:gd name="connsiteY1" fmla="*/ 0 h 657435"/>
              <a:gd name="connsiteX2" fmla="*/ 8467417 w 8467417"/>
              <a:gd name="connsiteY2" fmla="*/ 657435 h 657435"/>
              <a:gd name="connsiteX3" fmla="*/ 0 w 8467417"/>
              <a:gd name="connsiteY3" fmla="*/ 657435 h 657435"/>
              <a:gd name="connsiteX4" fmla="*/ 0 w 8467417"/>
              <a:gd name="connsiteY4" fmla="*/ 0 h 65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67417" h="657435">
                <a:moveTo>
                  <a:pt x="0" y="0"/>
                </a:moveTo>
                <a:lnTo>
                  <a:pt x="8467417" y="0"/>
                </a:lnTo>
                <a:lnTo>
                  <a:pt x="8467417" y="657435"/>
                </a:lnTo>
                <a:lnTo>
                  <a:pt x="0" y="657435"/>
                </a:lnTo>
                <a:lnTo>
                  <a:pt x="0" y="0"/>
                </a:lnTo>
                <a:close/>
              </a:path>
            </a:pathLst>
          </a:custGeom>
          <a:solidFill>
            <a:srgbClr val="E7F1EE">
              <a:alpha val="50196"/>
            </a:srgbClr>
          </a:solidFill>
          <a:ln>
            <a:solidFill>
              <a:srgbClr val="01654B"/>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521839"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baseline="0" dirty="0">
                <a:solidFill>
                  <a:schemeClr val="tx1"/>
                </a:solidFill>
              </a:rPr>
              <a:t>Frequently Asked Questions</a:t>
            </a:r>
            <a:endParaRPr lang="en-US" sz="2500" b="1" kern="1200" dirty="0">
              <a:solidFill>
                <a:schemeClr val="tx1"/>
              </a:solidFill>
            </a:endParaRPr>
          </a:p>
        </p:txBody>
      </p:sp>
      <p:sp>
        <p:nvSpPr>
          <p:cNvPr id="11" name="Oval 10">
            <a:extLst>
              <a:ext uri="{FF2B5EF4-FFF2-40B4-BE49-F238E27FC236}">
                <a16:creationId xmlns:a16="http://schemas.microsoft.com/office/drawing/2014/main" id="{86E26B2D-ED15-4D6B-8647-3C2B10AB42A3}"/>
              </a:ext>
              <a:ext uri="{C183D7F6-B498-43B3-948B-1728B52AA6E4}">
                <adec:decorative xmlns:adec="http://schemas.microsoft.com/office/drawing/2017/decorative" val="1"/>
              </a:ext>
            </a:extLst>
          </p:cNvPr>
          <p:cNvSpPr/>
          <p:nvPr/>
        </p:nvSpPr>
        <p:spPr>
          <a:xfrm>
            <a:off x="1969643" y="3018102"/>
            <a:ext cx="821794" cy="821794"/>
          </a:xfrm>
          <a:prstGeom prst="ellipse">
            <a:avLst/>
          </a:prstGeom>
          <a:solidFill>
            <a:srgbClr val="85B5A8"/>
          </a:solidFill>
          <a:ln w="28575">
            <a:solidFill>
              <a:srgbClr val="01654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reeform: Shape 11" descr="Common Issues and Recommendations">
            <a:extLst>
              <a:ext uri="{FF2B5EF4-FFF2-40B4-BE49-F238E27FC236}">
                <a16:creationId xmlns:a16="http://schemas.microsoft.com/office/drawing/2014/main" id="{FF1293FE-051B-490C-A004-2A393166626E}"/>
              </a:ext>
            </a:extLst>
          </p:cNvPr>
          <p:cNvSpPr/>
          <p:nvPr/>
        </p:nvSpPr>
        <p:spPr>
          <a:xfrm>
            <a:off x="2235951" y="4086119"/>
            <a:ext cx="8612007" cy="657435"/>
          </a:xfrm>
          <a:custGeom>
            <a:avLst/>
            <a:gdLst>
              <a:gd name="connsiteX0" fmla="*/ 0 w 8612007"/>
              <a:gd name="connsiteY0" fmla="*/ 0 h 657435"/>
              <a:gd name="connsiteX1" fmla="*/ 8612007 w 8612007"/>
              <a:gd name="connsiteY1" fmla="*/ 0 h 657435"/>
              <a:gd name="connsiteX2" fmla="*/ 8612007 w 8612007"/>
              <a:gd name="connsiteY2" fmla="*/ 657435 h 657435"/>
              <a:gd name="connsiteX3" fmla="*/ 0 w 8612007"/>
              <a:gd name="connsiteY3" fmla="*/ 657435 h 657435"/>
              <a:gd name="connsiteX4" fmla="*/ 0 w 8612007"/>
              <a:gd name="connsiteY4" fmla="*/ 0 h 65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12007" h="657435">
                <a:moveTo>
                  <a:pt x="0" y="0"/>
                </a:moveTo>
                <a:lnTo>
                  <a:pt x="8612007" y="0"/>
                </a:lnTo>
                <a:lnTo>
                  <a:pt x="8612007" y="657435"/>
                </a:lnTo>
                <a:lnTo>
                  <a:pt x="0" y="657435"/>
                </a:lnTo>
                <a:lnTo>
                  <a:pt x="0" y="0"/>
                </a:lnTo>
                <a:close/>
              </a:path>
            </a:pathLst>
          </a:custGeom>
          <a:solidFill>
            <a:srgbClr val="E7F1EE">
              <a:alpha val="50196"/>
            </a:srgbClr>
          </a:solidFill>
          <a:ln>
            <a:solidFill>
              <a:srgbClr val="01654B"/>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521839"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baseline="0" dirty="0">
                <a:solidFill>
                  <a:schemeClr val="tx1"/>
                </a:solidFill>
              </a:rPr>
              <a:t>Common Issues &amp; Recommendations</a:t>
            </a:r>
            <a:endParaRPr lang="en-US" sz="2500" b="1" kern="1200" dirty="0">
              <a:solidFill>
                <a:schemeClr val="tx1"/>
              </a:solidFill>
            </a:endParaRPr>
          </a:p>
        </p:txBody>
      </p:sp>
      <p:sp>
        <p:nvSpPr>
          <p:cNvPr id="13" name="Oval 12">
            <a:extLst>
              <a:ext uri="{FF2B5EF4-FFF2-40B4-BE49-F238E27FC236}">
                <a16:creationId xmlns:a16="http://schemas.microsoft.com/office/drawing/2014/main" id="{10B4EE47-2969-4858-8E04-71730D1AAC8E}"/>
              </a:ext>
              <a:ext uri="{C183D7F6-B498-43B3-948B-1728B52AA6E4}">
                <adec:decorative xmlns:adec="http://schemas.microsoft.com/office/drawing/2017/decorative" val="1"/>
              </a:ext>
            </a:extLst>
          </p:cNvPr>
          <p:cNvSpPr/>
          <p:nvPr/>
        </p:nvSpPr>
        <p:spPr>
          <a:xfrm>
            <a:off x="1825054" y="4003940"/>
            <a:ext cx="821794" cy="821794"/>
          </a:xfrm>
          <a:prstGeom prst="ellipse">
            <a:avLst/>
          </a:prstGeom>
          <a:solidFill>
            <a:srgbClr val="85B5A8"/>
          </a:solidFill>
          <a:ln w="28575">
            <a:solidFill>
              <a:srgbClr val="01654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Shape 13" descr="Other Air Dispersion Modeling Updates">
            <a:extLst>
              <a:ext uri="{FF2B5EF4-FFF2-40B4-BE49-F238E27FC236}">
                <a16:creationId xmlns:a16="http://schemas.microsoft.com/office/drawing/2014/main" id="{6C00AD10-C64F-4872-8F76-BEE712103B65}"/>
              </a:ext>
            </a:extLst>
          </p:cNvPr>
          <p:cNvSpPr/>
          <p:nvPr/>
        </p:nvSpPr>
        <p:spPr>
          <a:xfrm>
            <a:off x="1764852" y="5071957"/>
            <a:ext cx="9083106" cy="657435"/>
          </a:xfrm>
          <a:custGeom>
            <a:avLst/>
            <a:gdLst>
              <a:gd name="connsiteX0" fmla="*/ 0 w 9083106"/>
              <a:gd name="connsiteY0" fmla="*/ 0 h 657435"/>
              <a:gd name="connsiteX1" fmla="*/ 9083106 w 9083106"/>
              <a:gd name="connsiteY1" fmla="*/ 0 h 657435"/>
              <a:gd name="connsiteX2" fmla="*/ 9083106 w 9083106"/>
              <a:gd name="connsiteY2" fmla="*/ 657435 h 657435"/>
              <a:gd name="connsiteX3" fmla="*/ 0 w 9083106"/>
              <a:gd name="connsiteY3" fmla="*/ 657435 h 657435"/>
              <a:gd name="connsiteX4" fmla="*/ 0 w 9083106"/>
              <a:gd name="connsiteY4" fmla="*/ 0 h 6574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3106" h="657435">
                <a:moveTo>
                  <a:pt x="0" y="0"/>
                </a:moveTo>
                <a:lnTo>
                  <a:pt x="9083106" y="0"/>
                </a:lnTo>
                <a:lnTo>
                  <a:pt x="9083106" y="657435"/>
                </a:lnTo>
                <a:lnTo>
                  <a:pt x="0" y="657435"/>
                </a:lnTo>
                <a:lnTo>
                  <a:pt x="0" y="0"/>
                </a:lnTo>
                <a:close/>
              </a:path>
            </a:pathLst>
          </a:custGeom>
          <a:solidFill>
            <a:srgbClr val="E7F1EE">
              <a:alpha val="50196"/>
            </a:srgbClr>
          </a:solidFill>
          <a:ln>
            <a:solidFill>
              <a:srgbClr val="01654B"/>
            </a:solid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521839"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1" kern="1200" baseline="0" dirty="0">
                <a:solidFill>
                  <a:schemeClr val="tx1"/>
                </a:solidFill>
              </a:rPr>
              <a:t>Other Air Dispersion Modeling Updates</a:t>
            </a:r>
            <a:endParaRPr lang="en-US" sz="2500" b="1" kern="1200" dirty="0">
              <a:solidFill>
                <a:schemeClr val="tx1"/>
              </a:solidFill>
            </a:endParaRPr>
          </a:p>
        </p:txBody>
      </p:sp>
      <p:sp>
        <p:nvSpPr>
          <p:cNvPr id="15" name="Oval 14">
            <a:extLst>
              <a:ext uri="{FF2B5EF4-FFF2-40B4-BE49-F238E27FC236}">
                <a16:creationId xmlns:a16="http://schemas.microsoft.com/office/drawing/2014/main" id="{CF623968-75E9-49FD-8280-B2FC98683371}"/>
              </a:ext>
              <a:ext uri="{C183D7F6-B498-43B3-948B-1728B52AA6E4}">
                <adec:decorative xmlns:adec="http://schemas.microsoft.com/office/drawing/2017/decorative" val="1"/>
              </a:ext>
            </a:extLst>
          </p:cNvPr>
          <p:cNvSpPr/>
          <p:nvPr/>
        </p:nvSpPr>
        <p:spPr>
          <a:xfrm>
            <a:off x="1353955" y="4989777"/>
            <a:ext cx="821794" cy="821794"/>
          </a:xfrm>
          <a:prstGeom prst="ellipse">
            <a:avLst/>
          </a:prstGeom>
          <a:solidFill>
            <a:srgbClr val="85B5A8"/>
          </a:solidFill>
          <a:ln w="28575">
            <a:solidFill>
              <a:srgbClr val="01654B"/>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2279582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1000"/>
                                        <p:tgtEl>
                                          <p:spTgt spid="13"/>
                                        </p:tgtEl>
                                      </p:cBhvr>
                                    </p:animEffect>
                                    <p:anim calcmode="lin" valueType="num">
                                      <p:cBhvr>
                                        <p:cTn id="49" dur="1000" fill="hold"/>
                                        <p:tgtEl>
                                          <p:spTgt spid="13"/>
                                        </p:tgtEl>
                                        <p:attrNameLst>
                                          <p:attrName>ppt_x</p:attrName>
                                        </p:attrNameLst>
                                      </p:cBhvr>
                                      <p:tavLst>
                                        <p:tav tm="0">
                                          <p:val>
                                            <p:strVal val="#ppt_x"/>
                                          </p:val>
                                        </p:tav>
                                        <p:tav tm="100000">
                                          <p:val>
                                            <p:strVal val="#ppt_x"/>
                                          </p:val>
                                        </p:tav>
                                      </p:tavLst>
                                    </p:anim>
                                    <p:anim calcmode="lin" valueType="num">
                                      <p:cBhvr>
                                        <p:cTn id="5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1000"/>
                                        <p:tgtEl>
                                          <p:spTgt spid="15"/>
                                        </p:tgtEl>
                                      </p:cBhvr>
                                    </p:animEffect>
                                    <p:anim calcmode="lin" valueType="num">
                                      <p:cBhvr>
                                        <p:cTn id="61" dur="1000" fill="hold"/>
                                        <p:tgtEl>
                                          <p:spTgt spid="15"/>
                                        </p:tgtEl>
                                        <p:attrNameLst>
                                          <p:attrName>ppt_x</p:attrName>
                                        </p:attrNameLst>
                                      </p:cBhvr>
                                      <p:tavLst>
                                        <p:tav tm="0">
                                          <p:val>
                                            <p:strVal val="#ppt_x"/>
                                          </p:val>
                                        </p:tav>
                                        <p:tav tm="100000">
                                          <p:val>
                                            <p:strVal val="#ppt_x"/>
                                          </p:val>
                                        </p:tav>
                                      </p:tavLst>
                                    </p:anim>
                                    <p:anim calcmode="lin" valueType="num">
                                      <p:cBhvr>
                                        <p:cTn id="6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400"/>
            <a:ext cx="9652000" cy="1948204"/>
          </a:xfrm>
        </p:spPr>
        <p:txBody>
          <a:bodyPr/>
          <a:lstStyle/>
          <a:p>
            <a:pPr lvl="0" defTabSz="1244600">
              <a:lnSpc>
                <a:spcPct val="90000"/>
              </a:lnSpc>
              <a:spcAft>
                <a:spcPct val="35000"/>
              </a:spcAft>
            </a:pPr>
            <a:r>
              <a:rPr lang="en-US" sz="3600" kern="1200" dirty="0"/>
              <a:t>How much of the EMEW should be filled out when submitting modeling information with the permit application submittal?</a:t>
            </a:r>
          </a:p>
        </p:txBody>
      </p:sp>
      <p:pic>
        <p:nvPicPr>
          <p:cNvPr id="5" name="Picture 4" descr="an emu">
            <a:extLst>
              <a:ext uri="{FF2B5EF4-FFF2-40B4-BE49-F238E27FC236}">
                <a16:creationId xmlns:a16="http://schemas.microsoft.com/office/drawing/2014/main" id="{F52586EC-580F-44C7-B440-17BC8966FFE3}"/>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pic>
        <p:nvPicPr>
          <p:cNvPr id="9" name="Graphic 8" descr="Paper">
            <a:extLst>
              <a:ext uri="{FF2B5EF4-FFF2-40B4-BE49-F238E27FC236}">
                <a16:creationId xmlns:a16="http://schemas.microsoft.com/office/drawing/2014/main" id="{AC1BFC97-8394-479B-85FD-F5E354E5D5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55471" y="2576419"/>
            <a:ext cx="3266764" cy="3266764"/>
          </a:xfrm>
          <a:prstGeom prst="rect">
            <a:avLst/>
          </a:prstGeom>
        </p:spPr>
      </p:pic>
      <p:pic>
        <p:nvPicPr>
          <p:cNvPr id="10" name="Graphic 9" descr="No sign">
            <a:extLst>
              <a:ext uri="{FF2B5EF4-FFF2-40B4-BE49-F238E27FC236}">
                <a16:creationId xmlns:a16="http://schemas.microsoft.com/office/drawing/2014/main" id="{29007CC6-8B12-413E-966B-5637FA2E01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35975" y="3380734"/>
            <a:ext cx="1706349" cy="1706349"/>
          </a:xfrm>
          <a:prstGeom prst="rect">
            <a:avLst/>
          </a:prstGeom>
        </p:spPr>
      </p:pic>
      <p:pic>
        <p:nvPicPr>
          <p:cNvPr id="19" name="Graphic 18" descr="Checkmark">
            <a:extLst>
              <a:ext uri="{FF2B5EF4-FFF2-40B4-BE49-F238E27FC236}">
                <a16:creationId xmlns:a16="http://schemas.microsoft.com/office/drawing/2014/main" id="{63F73E91-403D-4E13-B4A7-7774A581461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134600" y="3589054"/>
            <a:ext cx="1230099" cy="1230099"/>
          </a:xfrm>
          <a:prstGeom prst="rect">
            <a:avLst/>
          </a:prstGeom>
        </p:spPr>
      </p:pic>
      <p:pic>
        <p:nvPicPr>
          <p:cNvPr id="8" name="Picture 7" descr="sheet of paper denoting a completely filled out EMEW">
            <a:extLst>
              <a:ext uri="{FF2B5EF4-FFF2-40B4-BE49-F238E27FC236}">
                <a16:creationId xmlns:a16="http://schemas.microsoft.com/office/drawing/2014/main" id="{3019462C-2848-4905-B954-085E74F55F3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24800" y="2856704"/>
            <a:ext cx="2096347" cy="2706194"/>
          </a:xfrm>
          <a:prstGeom prst="rect">
            <a:avLst/>
          </a:prstGeom>
        </p:spPr>
      </p:pic>
      <p:sp>
        <p:nvSpPr>
          <p:cNvPr id="12" name="Speech Bubble: Oval 11" descr="A comment bubble that has the emu saying, &quot;Completely filled out!&quot;">
            <a:extLst>
              <a:ext uri="{FF2B5EF4-FFF2-40B4-BE49-F238E27FC236}">
                <a16:creationId xmlns:a16="http://schemas.microsoft.com/office/drawing/2014/main" id="{AD557A58-6850-4BF9-A746-297C11D5B35D}"/>
              </a:ext>
              <a:ext uri="{C183D7F6-B498-43B3-948B-1728B52AA6E4}">
                <adec:decorative xmlns:adec="http://schemas.microsoft.com/office/drawing/2017/decorative" val="0"/>
              </a:ext>
            </a:extLst>
          </p:cNvPr>
          <p:cNvSpPr/>
          <p:nvPr/>
        </p:nvSpPr>
        <p:spPr bwMode="auto">
          <a:xfrm rot="540000">
            <a:off x="276126" y="2390787"/>
            <a:ext cx="3845929" cy="3171098"/>
          </a:xfrm>
          <a:prstGeom prst="wedgeEllipseCallout">
            <a:avLst/>
          </a:prstGeom>
          <a:solidFill>
            <a:srgbClr val="F2F8F6"/>
          </a:solidFill>
          <a:ln w="44450" cap="flat" cmpd="sng" algn="ctr">
            <a:solidFill>
              <a:srgbClr val="01654B"/>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3" name="TextBox 12" descr="Completely filled out!">
            <a:extLst>
              <a:ext uri="{FF2B5EF4-FFF2-40B4-BE49-F238E27FC236}">
                <a16:creationId xmlns:a16="http://schemas.microsoft.com/office/drawing/2014/main" id="{7E8FCD5C-EAF7-414D-8ED2-9D67C5B15EF6}"/>
              </a:ext>
            </a:extLst>
          </p:cNvPr>
          <p:cNvSpPr txBox="1"/>
          <p:nvPr/>
        </p:nvSpPr>
        <p:spPr>
          <a:xfrm>
            <a:off x="451408" y="3314616"/>
            <a:ext cx="3495364" cy="1323439"/>
          </a:xfrm>
          <a:prstGeom prst="rect">
            <a:avLst/>
          </a:prstGeom>
          <a:noFill/>
        </p:spPr>
        <p:txBody>
          <a:bodyPr wrap="square" rtlCol="0">
            <a:spAutoFit/>
          </a:bodyPr>
          <a:lstStyle/>
          <a:p>
            <a:pPr algn="ctr"/>
            <a:r>
              <a:rPr lang="en-US" sz="4000" b="1" dirty="0">
                <a:solidFill>
                  <a:srgbClr val="01654B"/>
                </a:solidFill>
                <a:latin typeface="+mn-lt"/>
              </a:rPr>
              <a:t>Completely filled out!</a:t>
            </a:r>
          </a:p>
        </p:txBody>
      </p:sp>
    </p:spTree>
    <p:extLst>
      <p:ext uri="{BB962C8B-B14F-4D97-AF65-F5344CB8AC3E}">
        <p14:creationId xmlns:p14="http://schemas.microsoft.com/office/powerpoint/2010/main" val="18427250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50"/>
                                        <p:tgtEl>
                                          <p:spTgt spid="13"/>
                                        </p:tgtEl>
                                      </p:cBhvr>
                                    </p:animEffect>
                                  </p:childTnLst>
                                </p:cTn>
                              </p:par>
                            </p:childTnLst>
                          </p:cTn>
                        </p:par>
                        <p:par>
                          <p:cTn id="12" fill="hold">
                            <p:stCondLst>
                              <p:cond delay="75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par>
                          <p:cTn id="23" fill="hold">
                            <p:stCondLst>
                              <p:cond delay="1250"/>
                            </p:stCondLst>
                            <p:childTnLst>
                              <p:par>
                                <p:cTn id="24" presetID="42" presetClass="entr" presetSubtype="0"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anim calcmode="lin" valueType="num">
                                      <p:cBhvr>
                                        <p:cTn id="27" dur="500" fill="hold"/>
                                        <p:tgtEl>
                                          <p:spTgt spid="10"/>
                                        </p:tgtEl>
                                        <p:attrNameLst>
                                          <p:attrName>ppt_x</p:attrName>
                                        </p:attrNameLst>
                                      </p:cBhvr>
                                      <p:tavLst>
                                        <p:tav tm="0">
                                          <p:val>
                                            <p:strVal val="#ppt_x"/>
                                          </p:val>
                                        </p:tav>
                                        <p:tav tm="100000">
                                          <p:val>
                                            <p:strVal val="#ppt_x"/>
                                          </p:val>
                                        </p:tav>
                                      </p:tavLst>
                                    </p:anim>
                                    <p:anim calcmode="lin" valueType="num">
                                      <p:cBhvr>
                                        <p:cTn id="28" dur="500" fill="hold"/>
                                        <p:tgtEl>
                                          <p:spTgt spid="1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838200"/>
          </a:xfrm>
        </p:spPr>
        <p:txBody>
          <a:bodyPr/>
          <a:lstStyle/>
          <a:p>
            <a:r>
              <a:rPr lang="en-US" sz="3600" dirty="0"/>
              <a:t>Common Issues &amp; Recommendations</a:t>
            </a:r>
          </a:p>
        </p:txBody>
      </p:sp>
      <p:pic>
        <p:nvPicPr>
          <p:cNvPr id="6" name="Picture 5" descr="A picture of emus in a field of bluebonnet flowers.">
            <a:extLst>
              <a:ext uri="{FF2B5EF4-FFF2-40B4-BE49-F238E27FC236}">
                <a16:creationId xmlns:a16="http://schemas.microsoft.com/office/drawing/2014/main" id="{A2F77CBD-A290-4B37-B4A0-188BD5D60E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1750" y="1066800"/>
            <a:ext cx="7968499" cy="5018535"/>
          </a:xfrm>
          <a:prstGeom prst="rect">
            <a:avLst/>
          </a:prstGeom>
          <a:ln w="19050">
            <a:solidFill>
              <a:schemeClr val="tx1"/>
            </a:solidFill>
          </a:ln>
        </p:spPr>
      </p:pic>
    </p:spTree>
    <p:extLst>
      <p:ext uri="{BB962C8B-B14F-4D97-AF65-F5344CB8AC3E}">
        <p14:creationId xmlns:p14="http://schemas.microsoft.com/office/powerpoint/2010/main" val="280567144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descr="Simulated screenshot of EMEW: Example of modeling scenario sheet">
            <a:extLst>
              <a:ext uri="{FF2B5EF4-FFF2-40B4-BE49-F238E27FC236}">
                <a16:creationId xmlns:a16="http://schemas.microsoft.com/office/drawing/2014/main" id="{DAB24012-5756-4210-B234-3EA5EA4211AC}"/>
              </a:ext>
            </a:extLst>
          </p:cNvPr>
          <p:cNvGraphicFramePr>
            <a:graphicFrameLocks noGrp="1"/>
          </p:cNvGraphicFramePr>
          <p:nvPr>
            <p:extLst>
              <p:ext uri="{D42A27DB-BD31-4B8C-83A1-F6EECF244321}">
                <p14:modId xmlns:p14="http://schemas.microsoft.com/office/powerpoint/2010/main" val="2635300700"/>
              </p:ext>
            </p:extLst>
          </p:nvPr>
        </p:nvGraphicFramePr>
        <p:xfrm>
          <a:off x="1283995" y="1414514"/>
          <a:ext cx="9658350" cy="4028970"/>
        </p:xfrm>
        <a:graphic>
          <a:graphicData uri="http://schemas.openxmlformats.org/drawingml/2006/table">
            <a:tbl>
              <a:tblPr firstRow="1" bandRow="1">
                <a:tableStyleId>{00A15C55-8517-42AA-B614-E9B94910E393}</a:tableStyleId>
              </a:tblPr>
              <a:tblGrid>
                <a:gridCol w="3364204">
                  <a:extLst>
                    <a:ext uri="{9D8B030D-6E8A-4147-A177-3AD203B41FA5}">
                      <a16:colId xmlns:a16="http://schemas.microsoft.com/office/drawing/2014/main" val="2132563850"/>
                    </a:ext>
                  </a:extLst>
                </a:gridCol>
                <a:gridCol w="6294146">
                  <a:extLst>
                    <a:ext uri="{9D8B030D-6E8A-4147-A177-3AD203B41FA5}">
                      <a16:colId xmlns:a16="http://schemas.microsoft.com/office/drawing/2014/main" val="242489446"/>
                    </a:ext>
                  </a:extLst>
                </a:gridCol>
              </a:tblGrid>
              <a:tr h="1005642">
                <a:tc>
                  <a:txBody>
                    <a:bodyPr/>
                    <a:lstStyle/>
                    <a:p>
                      <a:pPr algn="ctr">
                        <a:spcBef>
                          <a:spcPts val="3600"/>
                        </a:spcBef>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Modeling Scenario</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spcBef>
                          <a:spcPts val="3600"/>
                        </a:spcBef>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Scenario Description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700496360"/>
                  </a:ext>
                </a:extLst>
              </a:tr>
              <a:tr h="755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Routine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2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1805892"/>
                  </a:ext>
                </a:extLst>
              </a:tr>
              <a:tr h="755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Verdana" panose="020B0604030504040204" pitchFamily="34" charset="0"/>
                          <a:ea typeface="Verdana" panose="020B0604030504040204" pitchFamily="34" charset="0"/>
                          <a:cs typeface="Verdana" panose="020B0604030504040204" pitchFamily="34" charset="0"/>
                        </a:rPr>
                        <a:t>MSS_A</a:t>
                      </a: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endParaRPr lang="en-US" sz="2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7777248"/>
                  </a:ext>
                </a:extLst>
              </a:tr>
              <a:tr h="755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Verdana" panose="020B0604030504040204" pitchFamily="34" charset="0"/>
                          <a:ea typeface="Verdana" panose="020B0604030504040204" pitchFamily="34" charset="0"/>
                          <a:cs typeface="Verdana" panose="020B0604030504040204" pitchFamily="34" charset="0"/>
                        </a:rPr>
                        <a:t>MSS_B</a:t>
                      </a:r>
                      <a:endPar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4762623"/>
                  </a:ext>
                </a:extLst>
              </a:tr>
              <a:tr h="7558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MSS_C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7033872"/>
                  </a:ext>
                </a:extLst>
              </a:tr>
            </a:tbl>
          </a:graphicData>
        </a:graphic>
      </p:graphicFrame>
      <p:sp>
        <p:nvSpPr>
          <p:cNvPr id="2" name="Title 1"/>
          <p:cNvSpPr>
            <a:spLocks noGrp="1"/>
          </p:cNvSpPr>
          <p:nvPr>
            <p:ph type="title"/>
          </p:nvPr>
        </p:nvSpPr>
        <p:spPr>
          <a:xfrm>
            <a:off x="0" y="152400"/>
            <a:ext cx="12192000" cy="838200"/>
          </a:xfrm>
        </p:spPr>
        <p:txBody>
          <a:bodyPr/>
          <a:lstStyle/>
          <a:p>
            <a:r>
              <a:rPr lang="en-US" sz="3600" dirty="0"/>
              <a:t>Using the Modeling Scenario column</a:t>
            </a:r>
          </a:p>
        </p:txBody>
      </p:sp>
      <p:graphicFrame>
        <p:nvGraphicFramePr>
          <p:cNvPr id="8" name="Table 7" descr="Simulated screenshot of EMEW: Example of flares with multiple modeling scenarios filled in on the Flare Source Parameter sheet">
            <a:extLst>
              <a:ext uri="{FF2B5EF4-FFF2-40B4-BE49-F238E27FC236}">
                <a16:creationId xmlns:a16="http://schemas.microsoft.com/office/drawing/2014/main" id="{1B331F68-1D80-49FF-A727-28AE4B17FEF6}"/>
              </a:ext>
            </a:extLst>
          </p:cNvPr>
          <p:cNvGraphicFramePr>
            <a:graphicFrameLocks noGrp="1"/>
          </p:cNvGraphicFramePr>
          <p:nvPr>
            <p:extLst>
              <p:ext uri="{D42A27DB-BD31-4B8C-83A1-F6EECF244321}">
                <p14:modId xmlns:p14="http://schemas.microsoft.com/office/powerpoint/2010/main" val="3270717769"/>
              </p:ext>
            </p:extLst>
          </p:nvPr>
        </p:nvGraphicFramePr>
        <p:xfrm>
          <a:off x="2446046" y="1813757"/>
          <a:ext cx="7334249" cy="3230485"/>
        </p:xfrm>
        <a:graphic>
          <a:graphicData uri="http://schemas.openxmlformats.org/drawingml/2006/table">
            <a:tbl>
              <a:tblPr firstRow="1" bandRow="1">
                <a:tableStyleId>{00A15C55-8517-42AA-B614-E9B94910E393}</a:tableStyleId>
              </a:tblPr>
              <a:tblGrid>
                <a:gridCol w="3268954">
                  <a:extLst>
                    <a:ext uri="{9D8B030D-6E8A-4147-A177-3AD203B41FA5}">
                      <a16:colId xmlns:a16="http://schemas.microsoft.com/office/drawing/2014/main" val="2132563850"/>
                    </a:ext>
                  </a:extLst>
                </a:gridCol>
                <a:gridCol w="2286000">
                  <a:extLst>
                    <a:ext uri="{9D8B030D-6E8A-4147-A177-3AD203B41FA5}">
                      <a16:colId xmlns:a16="http://schemas.microsoft.com/office/drawing/2014/main" val="242489446"/>
                    </a:ext>
                  </a:extLst>
                </a:gridCol>
                <a:gridCol w="1779295">
                  <a:extLst>
                    <a:ext uri="{9D8B030D-6E8A-4147-A177-3AD203B41FA5}">
                      <a16:colId xmlns:a16="http://schemas.microsoft.com/office/drawing/2014/main" val="853015760"/>
                    </a:ext>
                  </a:extLst>
                </a:gridCol>
              </a:tblGrid>
              <a:tr h="1295400">
                <a:tc>
                  <a:txBody>
                    <a:bodyPr/>
                    <a:lstStyle/>
                    <a:p>
                      <a:pPr algn="ctr">
                        <a:spcBef>
                          <a:spcPts val="3600"/>
                        </a:spcBef>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EPN</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spcBef>
                          <a:spcPts val="3600"/>
                        </a:spcBef>
                      </a:pP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Model ID</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r>
                        <a:rPr lang="en-US" sz="2400" b="1" dirty="0">
                          <a:solidFill>
                            <a:schemeClr val="tx1"/>
                          </a:solidFill>
                          <a:latin typeface="Verdana" panose="020B0604030504040204" pitchFamily="34" charset="0"/>
                          <a:ea typeface="Verdana" panose="020B0604030504040204" pitchFamily="34" charset="0"/>
                          <a:cs typeface="Verdana" panose="020B0604030504040204" pitchFamily="34" charset="0"/>
                        </a:rPr>
                        <a:t>Modeling Scenario</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700496360"/>
                  </a:ext>
                </a:extLst>
              </a:tr>
              <a:tr h="425917">
                <a:tc>
                  <a:txBody>
                    <a:bodyPr/>
                    <a:lstStyle/>
                    <a:p>
                      <a:pPr algn="ctr"/>
                      <a:r>
                        <a:rPr lang="en-US" sz="2400" b="0" dirty="0">
                          <a:solidFill>
                            <a:schemeClr val="tx1"/>
                          </a:solidFill>
                          <a:latin typeface="Verdana" panose="020B0604030504040204" pitchFamily="34" charset="0"/>
                          <a:ea typeface="Verdana" panose="020B0604030504040204" pitchFamily="34" charset="0"/>
                          <a:cs typeface="Verdana" panose="020B0604030504040204" pitchFamily="34" charset="0"/>
                        </a:rPr>
                        <a:t>FLARE-1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Verdana" panose="020B0604030504040204" pitchFamily="34" charset="0"/>
                          <a:ea typeface="Verdana" panose="020B0604030504040204" pitchFamily="34" charset="0"/>
                          <a:cs typeface="Verdana" panose="020B0604030504040204" pitchFamily="34" charset="0"/>
                        </a:rPr>
                        <a:t>FL01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Verdana" panose="020B0604030504040204" pitchFamily="34" charset="0"/>
                          <a:ea typeface="Verdana" panose="020B0604030504040204" pitchFamily="34" charset="0"/>
                          <a:cs typeface="Verdana" panose="020B0604030504040204" pitchFamily="34" charset="0"/>
                        </a:rPr>
                        <a:t>Routine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1805892"/>
                  </a:ext>
                </a:extLst>
              </a:tr>
              <a:tr h="42591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FLARE-1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Verdana" panose="020B0604030504040204" pitchFamily="34" charset="0"/>
                          <a:ea typeface="Verdana" panose="020B0604030504040204" pitchFamily="34" charset="0"/>
                          <a:cs typeface="Verdana" panose="020B0604030504040204" pitchFamily="34" charset="0"/>
                        </a:rPr>
                        <a:t>FL01MSSA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Verdana" panose="020B0604030504040204" pitchFamily="34" charset="0"/>
                          <a:ea typeface="Verdana" panose="020B0604030504040204" pitchFamily="34" charset="0"/>
                          <a:cs typeface="Verdana" panose="020B0604030504040204" pitchFamily="34" charset="0"/>
                        </a:rPr>
                        <a:t>MSS_A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7777248"/>
                  </a:ext>
                </a:extLst>
              </a:tr>
              <a:tr h="4327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FLARE-1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Verdana" panose="020B0604030504040204" pitchFamily="34" charset="0"/>
                          <a:ea typeface="Verdana" panose="020B0604030504040204" pitchFamily="34" charset="0"/>
                          <a:cs typeface="Verdana" panose="020B0604030504040204" pitchFamily="34" charset="0"/>
                        </a:rPr>
                        <a:t>FL01MSSB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Verdana" panose="020B0604030504040204" pitchFamily="34" charset="0"/>
                          <a:ea typeface="Verdana" panose="020B0604030504040204" pitchFamily="34" charset="0"/>
                          <a:cs typeface="Verdana" panose="020B0604030504040204" pitchFamily="34" charset="0"/>
                        </a:rPr>
                        <a:t>MSS_B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4762623"/>
                  </a:ext>
                </a:extLst>
              </a:tr>
              <a:tr h="56348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FLARE-1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Verdana" panose="020B0604030504040204" pitchFamily="34" charset="0"/>
                          <a:ea typeface="Verdana" panose="020B0604030504040204" pitchFamily="34" charset="0"/>
                          <a:cs typeface="Verdana" panose="020B0604030504040204" pitchFamily="34" charset="0"/>
                        </a:rPr>
                        <a:t>FL01MSSC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Verdana" panose="020B0604030504040204" pitchFamily="34" charset="0"/>
                          <a:ea typeface="Verdana" panose="020B0604030504040204" pitchFamily="34" charset="0"/>
                          <a:cs typeface="Verdana" panose="020B0604030504040204" pitchFamily="34" charset="0"/>
                        </a:rPr>
                        <a:t>MSS_C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7033872"/>
                  </a:ext>
                </a:extLst>
              </a:tr>
            </a:tbl>
          </a:graphicData>
        </a:graphic>
      </p:graphicFrame>
      <p:sp>
        <p:nvSpPr>
          <p:cNvPr id="3" name="Rectangle: Rounded Corners 2">
            <a:extLst>
              <a:ext uri="{FF2B5EF4-FFF2-40B4-BE49-F238E27FC236}">
                <a16:creationId xmlns:a16="http://schemas.microsoft.com/office/drawing/2014/main" id="{B6D0C31E-6790-40A6-87C8-1F8582CA7C47}"/>
              </a:ext>
              <a:ext uri="{C183D7F6-B498-43B3-948B-1728B52AA6E4}">
                <adec:decorative xmlns:adec="http://schemas.microsoft.com/office/drawing/2017/decorative" val="1"/>
              </a:ext>
            </a:extLst>
          </p:cNvPr>
          <p:cNvSpPr/>
          <p:nvPr/>
        </p:nvSpPr>
        <p:spPr bwMode="auto">
          <a:xfrm>
            <a:off x="7924800" y="1813757"/>
            <a:ext cx="1905000" cy="3230485"/>
          </a:xfrm>
          <a:prstGeom prst="roundRect">
            <a:avLst/>
          </a:prstGeom>
          <a:noFill/>
          <a:ln w="76200" cap="flat" cmpd="sng" algn="ctr">
            <a:solidFill>
              <a:schemeClr val="tx2">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5" name="Picture 4" descr="an emu">
            <a:extLst>
              <a:ext uri="{FF2B5EF4-FFF2-40B4-BE49-F238E27FC236}">
                <a16:creationId xmlns:a16="http://schemas.microsoft.com/office/drawing/2014/main" id="{660E717E-4C84-4056-80F6-09C582CAE8CB}"/>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3866776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1+ppt_w/2"/>
                                          </p:val>
                                        </p:tav>
                                      </p:tavLst>
                                    </p:anim>
                                    <p:anim calcmode="lin" valueType="num">
                                      <p:cBhvr additive="base">
                                        <p:cTn id="13" dur="500"/>
                                        <p:tgtEl>
                                          <p:spTgt spid="3"/>
                                        </p:tgtEl>
                                        <p:attrNameLst>
                                          <p:attrName>ppt_y</p:attrName>
                                        </p:attrNameLst>
                                      </p:cBhvr>
                                      <p:tavLst>
                                        <p:tav tm="0">
                                          <p:val>
                                            <p:strVal val="ppt_y"/>
                                          </p:val>
                                        </p:tav>
                                        <p:tav tm="100000">
                                          <p:val>
                                            <p:strVal val="ppt_y"/>
                                          </p:val>
                                        </p:tav>
                                      </p:tavLst>
                                    </p:anim>
                                    <p:set>
                                      <p:cBhvr>
                                        <p:cTn id="14" dur="1" fill="hold">
                                          <p:stCondLst>
                                            <p:cond delay="499"/>
                                          </p:stCondLst>
                                        </p:cTn>
                                        <p:tgtEl>
                                          <p:spTgt spid="3"/>
                                        </p:tgtEl>
                                        <p:attrNameLst>
                                          <p:attrName>style.visibility</p:attrName>
                                        </p:attrNameLst>
                                      </p:cBhvr>
                                      <p:to>
                                        <p:strVal val="hidden"/>
                                      </p:to>
                                    </p:set>
                                  </p:childTnLst>
                                </p:cTn>
                              </p:par>
                              <p:par>
                                <p:cTn id="15" presetID="2" presetClass="exit" presetSubtype="2" fill="hold" nodeType="withEffect">
                                  <p:stCondLst>
                                    <p:cond delay="0"/>
                                  </p:stCondLst>
                                  <p:childTnLst>
                                    <p:anim calcmode="lin" valueType="num">
                                      <p:cBhvr additive="base">
                                        <p:cTn id="16" dur="500"/>
                                        <p:tgtEl>
                                          <p:spTgt spid="8"/>
                                        </p:tgtEl>
                                        <p:attrNameLst>
                                          <p:attrName>ppt_x</p:attrName>
                                        </p:attrNameLst>
                                      </p:cBhvr>
                                      <p:tavLst>
                                        <p:tav tm="0">
                                          <p:val>
                                            <p:strVal val="ppt_x"/>
                                          </p:val>
                                        </p:tav>
                                        <p:tav tm="100000">
                                          <p:val>
                                            <p:strVal val="1+ppt_w/2"/>
                                          </p:val>
                                        </p:tav>
                                      </p:tavLst>
                                    </p:anim>
                                    <p:anim calcmode="lin" valueType="num">
                                      <p:cBhvr additive="base">
                                        <p:cTn id="17" dur="500"/>
                                        <p:tgtEl>
                                          <p:spTgt spid="8"/>
                                        </p:tgtEl>
                                        <p:attrNameLst>
                                          <p:attrName>ppt_y</p:attrName>
                                        </p:attrNameLst>
                                      </p:cBhvr>
                                      <p:tavLst>
                                        <p:tav tm="0">
                                          <p:val>
                                            <p:strVal val="ppt_y"/>
                                          </p:val>
                                        </p:tav>
                                        <p:tav tm="100000">
                                          <p:val>
                                            <p:strVal val="ppt_y"/>
                                          </p:val>
                                        </p:tav>
                                      </p:tavLst>
                                    </p:anim>
                                    <p:set>
                                      <p:cBhvr>
                                        <p:cTn id="18" dur="1" fill="hold">
                                          <p:stCondLst>
                                            <p:cond delay="499"/>
                                          </p:stCondLst>
                                        </p:cTn>
                                        <p:tgtEl>
                                          <p:spTgt spid="8"/>
                                        </p:tgtEl>
                                        <p:attrNameLst>
                                          <p:attrName>style.visibility</p:attrName>
                                        </p:attrNameLst>
                                      </p:cBhvr>
                                      <p:to>
                                        <p:strVal val="hidden"/>
                                      </p:to>
                                    </p:set>
                                  </p:childTnLst>
                                </p:cTn>
                              </p:par>
                            </p:childTnLst>
                          </p:cTn>
                        </p:par>
                        <p:par>
                          <p:cTn id="19" fill="hold">
                            <p:stCondLst>
                              <p:cond delay="5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399"/>
            <a:ext cx="9652000" cy="988161"/>
          </a:xfrm>
        </p:spPr>
        <p:txBody>
          <a:bodyPr/>
          <a:lstStyle/>
          <a:p>
            <a:pPr lvl="0" defTabSz="1244600">
              <a:lnSpc>
                <a:spcPct val="90000"/>
              </a:lnSpc>
              <a:spcAft>
                <a:spcPct val="35000"/>
              </a:spcAft>
            </a:pPr>
            <a:r>
              <a:rPr lang="en-US" sz="3600" dirty="0"/>
              <a:t>Calculating</a:t>
            </a:r>
            <a:r>
              <a:rPr lang="en-US" sz="3600" kern="1200" dirty="0"/>
              <a:t> the Sigma Y value on the V</a:t>
            </a:r>
            <a:r>
              <a:rPr lang="en-US" sz="3600" dirty="0"/>
              <a:t>olume Source Calculations sheet</a:t>
            </a:r>
            <a:endParaRPr lang="en-US" sz="3600" kern="1200" dirty="0"/>
          </a:p>
        </p:txBody>
      </p:sp>
      <p:pic>
        <p:nvPicPr>
          <p:cNvPr id="7" name="Picture 6" descr="Screenshot of EMEW: Incorrect example of using single volume sources on the Volume Source Calculations sheet">
            <a:extLst>
              <a:ext uri="{FF2B5EF4-FFF2-40B4-BE49-F238E27FC236}">
                <a16:creationId xmlns:a16="http://schemas.microsoft.com/office/drawing/2014/main" id="{20988612-6625-41C4-944F-C37A4EC5C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29" y="2209800"/>
            <a:ext cx="11154741" cy="1685315"/>
          </a:xfrm>
          <a:prstGeom prst="rect">
            <a:avLst/>
          </a:prstGeom>
          <a:ln w="19050">
            <a:solidFill>
              <a:schemeClr val="tx1"/>
            </a:solidFill>
          </a:ln>
        </p:spPr>
      </p:pic>
      <p:sp>
        <p:nvSpPr>
          <p:cNvPr id="9" name="Arrow: Up 8" descr="Arrow pointing to the width footprint of source column">
            <a:extLst>
              <a:ext uri="{FF2B5EF4-FFF2-40B4-BE49-F238E27FC236}">
                <a16:creationId xmlns:a16="http://schemas.microsoft.com/office/drawing/2014/main" id="{76478813-C6EC-4AAE-9D5E-057822F0FC6D}"/>
              </a:ext>
            </a:extLst>
          </p:cNvPr>
          <p:cNvSpPr/>
          <p:nvPr/>
        </p:nvSpPr>
        <p:spPr bwMode="auto">
          <a:xfrm>
            <a:off x="4876800" y="5029200"/>
            <a:ext cx="609600" cy="1066800"/>
          </a:xfrm>
          <a:prstGeom prst="up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8" name="Arrow: Up 7" descr="Arrow pointing to the length footprint of source column">
            <a:extLst>
              <a:ext uri="{FF2B5EF4-FFF2-40B4-BE49-F238E27FC236}">
                <a16:creationId xmlns:a16="http://schemas.microsoft.com/office/drawing/2014/main" id="{2F367BBB-80BB-4209-93A9-8A740B57F2C1}"/>
              </a:ext>
            </a:extLst>
          </p:cNvPr>
          <p:cNvSpPr/>
          <p:nvPr/>
        </p:nvSpPr>
        <p:spPr bwMode="auto">
          <a:xfrm>
            <a:off x="2977619" y="5029200"/>
            <a:ext cx="609600" cy="1066800"/>
          </a:xfrm>
          <a:prstGeom prst="up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3" name="Arrow: Up 12" descr="Arrow pointing to the width footprint of source column">
            <a:extLst>
              <a:ext uri="{FF2B5EF4-FFF2-40B4-BE49-F238E27FC236}">
                <a16:creationId xmlns:a16="http://schemas.microsoft.com/office/drawing/2014/main" id="{C909C00F-E437-4C9A-A878-AE89B3993027}"/>
              </a:ext>
            </a:extLst>
          </p:cNvPr>
          <p:cNvSpPr/>
          <p:nvPr/>
        </p:nvSpPr>
        <p:spPr bwMode="auto">
          <a:xfrm>
            <a:off x="8793898" y="4876765"/>
            <a:ext cx="609600" cy="1066800"/>
          </a:xfrm>
          <a:prstGeom prst="up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10" name="Picture 9" descr="Zoomed in screenshot of the EMEW incorrectly using single volume sources">
            <a:extLst>
              <a:ext uri="{FF2B5EF4-FFF2-40B4-BE49-F238E27FC236}">
                <a16:creationId xmlns:a16="http://schemas.microsoft.com/office/drawing/2014/main" id="{CAB38CCD-5F48-4CFE-981A-D6E783CA23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722" y="1706427"/>
            <a:ext cx="5801558" cy="3216510"/>
          </a:xfrm>
          <a:prstGeom prst="rect">
            <a:avLst/>
          </a:prstGeom>
          <a:solidFill>
            <a:srgbClr val="FFFFFF">
              <a:shade val="85000"/>
            </a:srgbClr>
          </a:solidFill>
          <a:ln w="88900" cap="sq">
            <a:solidFill>
              <a:schemeClr val="tx2">
                <a:lumMod val="50000"/>
                <a:lumOff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descr="Zoomed in screenshot of the EMEW incorrectly using single volume sources">
            <a:extLst>
              <a:ext uri="{FF2B5EF4-FFF2-40B4-BE49-F238E27FC236}">
                <a16:creationId xmlns:a16="http://schemas.microsoft.com/office/drawing/2014/main" id="{150D713B-7FB7-4568-90B0-7B8FAF72A2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80982" y="1849557"/>
            <a:ext cx="5435432" cy="2930250"/>
          </a:xfrm>
          <a:prstGeom prst="rect">
            <a:avLst/>
          </a:prstGeom>
          <a:solidFill>
            <a:srgbClr val="FFFFFF">
              <a:shade val="85000"/>
            </a:srgbClr>
          </a:solidFill>
          <a:ln w="88900" cap="sq">
            <a:solidFill>
              <a:schemeClr val="tx2">
                <a:lumMod val="50000"/>
                <a:lumOff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an emu">
            <a:extLst>
              <a:ext uri="{FF2B5EF4-FFF2-40B4-BE49-F238E27FC236}">
                <a16:creationId xmlns:a16="http://schemas.microsoft.com/office/drawing/2014/main" id="{660E717E-4C84-4056-80F6-09C582CAE8CB}"/>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35735784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750" fill="hold"/>
                                        <p:tgtEl>
                                          <p:spTgt spid="10"/>
                                        </p:tgtEl>
                                        <p:attrNameLst>
                                          <p:attrName>ppt_w</p:attrName>
                                        </p:attrNameLst>
                                      </p:cBhvr>
                                      <p:tavLst>
                                        <p:tav tm="0">
                                          <p:val>
                                            <p:fltVal val="0"/>
                                          </p:val>
                                        </p:tav>
                                        <p:tav tm="100000">
                                          <p:val>
                                            <p:strVal val="#ppt_w"/>
                                          </p:val>
                                        </p:tav>
                                      </p:tavLst>
                                    </p:anim>
                                    <p:anim calcmode="lin" valueType="num">
                                      <p:cBhvr>
                                        <p:cTn id="15" dur="750" fill="hold"/>
                                        <p:tgtEl>
                                          <p:spTgt spid="10"/>
                                        </p:tgtEl>
                                        <p:attrNameLst>
                                          <p:attrName>ppt_h</p:attrName>
                                        </p:attrNameLst>
                                      </p:cBhvr>
                                      <p:tavLst>
                                        <p:tav tm="0">
                                          <p:val>
                                            <p:fltVal val="0"/>
                                          </p:val>
                                        </p:tav>
                                        <p:tav tm="100000">
                                          <p:val>
                                            <p:strVal val="#ppt_h"/>
                                          </p:val>
                                        </p:tav>
                                      </p:tavLst>
                                    </p:anim>
                                    <p:animEffect transition="in" filter="fade">
                                      <p:cBhvr>
                                        <p:cTn id="16" dur="750"/>
                                        <p:tgtEl>
                                          <p:spTgt spid="10"/>
                                        </p:tgtEl>
                                      </p:cBhvr>
                                    </p:animEffect>
                                  </p:childTnLst>
                                </p:cTn>
                              </p:par>
                            </p:childTnLst>
                          </p:cTn>
                        </p:par>
                        <p:par>
                          <p:cTn id="17" fill="hold">
                            <p:stCondLst>
                              <p:cond delay="750"/>
                            </p:stCondLst>
                            <p:childTnLst>
                              <p:par>
                                <p:cTn id="18" presetID="2" presetClass="entr" presetSubtype="4"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500"/>
                            </p:stCondLst>
                            <p:childTnLst>
                              <p:par>
                                <p:cTn id="34" presetID="2" presetClass="entr" presetSubtype="4"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1811000" cy="971920"/>
          </a:xfrm>
        </p:spPr>
        <p:txBody>
          <a:bodyPr/>
          <a:lstStyle/>
          <a:p>
            <a:pPr lvl="0" defTabSz="1244600">
              <a:lnSpc>
                <a:spcPct val="90000"/>
              </a:lnSpc>
              <a:spcAft>
                <a:spcPts val="0"/>
              </a:spcAft>
            </a:pPr>
            <a:r>
              <a:rPr lang="en-US" sz="3600" dirty="0"/>
              <a:t>Calculating</a:t>
            </a:r>
            <a:r>
              <a:rPr lang="en-US" sz="3600" kern="1200" dirty="0"/>
              <a:t> the Sigma Y value on the V</a:t>
            </a:r>
            <a:r>
              <a:rPr lang="en-US" sz="3600" dirty="0"/>
              <a:t>olume Source Calculations sheet continued</a:t>
            </a:r>
            <a:endParaRPr lang="en-US" sz="3600" kern="1200" dirty="0"/>
          </a:p>
        </p:txBody>
      </p:sp>
      <p:pic>
        <p:nvPicPr>
          <p:cNvPr id="8" name="Picture 7" descr="Zoomed in screenshot of the EMEW correctly using multiple volume sources">
            <a:extLst>
              <a:ext uri="{FF2B5EF4-FFF2-40B4-BE49-F238E27FC236}">
                <a16:creationId xmlns:a16="http://schemas.microsoft.com/office/drawing/2014/main" id="{F6F1CADA-813D-4BDC-9928-1AF5D38B22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0459" y="1655630"/>
            <a:ext cx="8511081" cy="4611819"/>
          </a:xfrm>
          <a:prstGeom prst="rect">
            <a:avLst/>
          </a:prstGeom>
          <a:ln w="19050">
            <a:solidFill>
              <a:schemeClr val="tx1"/>
            </a:solidFill>
          </a:ln>
        </p:spPr>
      </p:pic>
      <p:sp>
        <p:nvSpPr>
          <p:cNvPr id="3" name="Rectangle: Rounded Corners 2">
            <a:extLst>
              <a:ext uri="{FF2B5EF4-FFF2-40B4-BE49-F238E27FC236}">
                <a16:creationId xmlns:a16="http://schemas.microsoft.com/office/drawing/2014/main" id="{FC8323B1-10B7-4258-A63C-5E349D0CD9A5}"/>
              </a:ext>
              <a:ext uri="{C183D7F6-B498-43B3-948B-1728B52AA6E4}">
                <adec:decorative xmlns:adec="http://schemas.microsoft.com/office/drawing/2017/decorative" val="1"/>
              </a:ext>
            </a:extLst>
          </p:cNvPr>
          <p:cNvSpPr/>
          <p:nvPr/>
        </p:nvSpPr>
        <p:spPr bwMode="auto">
          <a:xfrm>
            <a:off x="1812330" y="3962400"/>
            <a:ext cx="8567340" cy="2305049"/>
          </a:xfrm>
          <a:prstGeom prst="roundRect">
            <a:avLst/>
          </a:prstGeom>
          <a:noFill/>
          <a:ln w="57150" cap="flat" cmpd="sng" algn="ctr">
            <a:solidFill>
              <a:schemeClr val="tx2">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7" name="Picture 6" descr="Zoomed in screenshot of the EMEW incorrectly using single volume sources">
            <a:extLst>
              <a:ext uri="{FF2B5EF4-FFF2-40B4-BE49-F238E27FC236}">
                <a16:creationId xmlns:a16="http://schemas.microsoft.com/office/drawing/2014/main" id="{20988612-6625-41C4-944F-C37A4EC5CF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177" y="1790884"/>
            <a:ext cx="9917544" cy="3810000"/>
          </a:xfrm>
          <a:prstGeom prst="rect">
            <a:avLst/>
          </a:prstGeom>
          <a:ln w="19050">
            <a:solidFill>
              <a:schemeClr val="tx1"/>
            </a:solidFill>
          </a:ln>
        </p:spPr>
      </p:pic>
      <p:sp>
        <p:nvSpPr>
          <p:cNvPr id="9" name="Rectangle: Rounded Corners 8">
            <a:extLst>
              <a:ext uri="{FF2B5EF4-FFF2-40B4-BE49-F238E27FC236}">
                <a16:creationId xmlns:a16="http://schemas.microsoft.com/office/drawing/2014/main" id="{B9CC9C46-F9AA-4C91-A98C-D95908760C9F}"/>
              </a:ext>
              <a:ext uri="{C183D7F6-B498-43B3-948B-1728B52AA6E4}">
                <adec:decorative xmlns:adec="http://schemas.microsoft.com/office/drawing/2017/decorative" val="1"/>
              </a:ext>
            </a:extLst>
          </p:cNvPr>
          <p:cNvSpPr/>
          <p:nvPr/>
        </p:nvSpPr>
        <p:spPr bwMode="auto">
          <a:xfrm>
            <a:off x="1066800" y="4572000"/>
            <a:ext cx="10007024" cy="1028884"/>
          </a:xfrm>
          <a:prstGeom prst="roundRect">
            <a:avLst/>
          </a:prstGeom>
          <a:noFill/>
          <a:ln w="57150" cap="flat" cmpd="sng" algn="ctr">
            <a:solidFill>
              <a:schemeClr val="tx2">
                <a:lumMod val="50000"/>
                <a:lumOff val="50000"/>
              </a:schemeClr>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5" name="Picture 4" descr="an emu">
            <a:extLst>
              <a:ext uri="{FF2B5EF4-FFF2-40B4-BE49-F238E27FC236}">
                <a16:creationId xmlns:a16="http://schemas.microsoft.com/office/drawing/2014/main" id="{660E717E-4C84-4056-80F6-09C582CAE8CB}"/>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28749693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childTnLst>
                          </p:cTn>
                        </p:par>
                        <p:par>
                          <p:cTn id="25" fill="hold">
                            <p:stCondLst>
                              <p:cond delay="500"/>
                            </p:stCondLst>
                            <p:childTnLst>
                              <p:par>
                                <p:cTn id="26" presetID="10" presetClass="entr" presetSubtype="0"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anim calcmode="lin" valueType="num">
                                      <p:cBhvr>
                                        <p:cTn id="33" dur="500" fill="hold"/>
                                        <p:tgtEl>
                                          <p:spTgt spid="3"/>
                                        </p:tgtEl>
                                        <p:attrNameLst>
                                          <p:attrName>ppt_x</p:attrName>
                                        </p:attrNameLst>
                                      </p:cBhvr>
                                      <p:tavLst>
                                        <p:tav tm="0">
                                          <p:val>
                                            <p:strVal val="#ppt_x"/>
                                          </p:val>
                                        </p:tav>
                                        <p:tav tm="100000">
                                          <p:val>
                                            <p:strVal val="#ppt_x"/>
                                          </p:val>
                                        </p:tav>
                                      </p:tavLst>
                                    </p:anim>
                                    <p:anim calcmode="lin" valueType="num">
                                      <p:cBhvr>
                                        <p:cTn id="34"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0999"/>
            <a:ext cx="11811000" cy="990601"/>
          </a:xfrm>
        </p:spPr>
        <p:txBody>
          <a:bodyPr/>
          <a:lstStyle/>
          <a:p>
            <a:r>
              <a:rPr lang="en-US" sz="3600" dirty="0"/>
              <a:t>Calculating</a:t>
            </a:r>
            <a:r>
              <a:rPr lang="en-US" sz="3600" kern="1200" dirty="0"/>
              <a:t> the Sigma Y value on the V</a:t>
            </a:r>
            <a:r>
              <a:rPr lang="en-US" sz="3600" dirty="0"/>
              <a:t>olume Source Calculations sheet continued</a:t>
            </a:r>
            <a:br>
              <a:rPr lang="en-US" sz="3600" dirty="0"/>
            </a:br>
            <a:r>
              <a:rPr lang="en-US" sz="3600" dirty="0">
                <a:noFill/>
              </a:rPr>
              <a:t>(Type of Volume Source)</a:t>
            </a:r>
          </a:p>
        </p:txBody>
      </p:sp>
      <p:pic>
        <p:nvPicPr>
          <p:cNvPr id="10" name="Picture 9" descr="Zoomed in screenshot of the EMEW correctly using multiple volume sources">
            <a:extLst>
              <a:ext uri="{FF2B5EF4-FFF2-40B4-BE49-F238E27FC236}">
                <a16:creationId xmlns:a16="http://schemas.microsoft.com/office/drawing/2014/main" id="{4BD4D028-5BA6-4D84-8800-9F6C2FC76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915" y="2015437"/>
            <a:ext cx="11352169" cy="2827126"/>
          </a:xfrm>
          <a:prstGeom prst="rect">
            <a:avLst/>
          </a:prstGeom>
          <a:ln w="19050">
            <a:solidFill>
              <a:schemeClr val="tx1"/>
            </a:solidFill>
          </a:ln>
        </p:spPr>
      </p:pic>
      <p:pic>
        <p:nvPicPr>
          <p:cNvPr id="9" name="Picture 8" descr="Zoomed in screenshot of the EMEW correctly using multiple volume sources">
            <a:extLst>
              <a:ext uri="{FF2B5EF4-FFF2-40B4-BE49-F238E27FC236}">
                <a16:creationId xmlns:a16="http://schemas.microsoft.com/office/drawing/2014/main" id="{AC1D6328-2BD7-4CB1-B787-3D74620DBE10}"/>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19915" y="2015437"/>
            <a:ext cx="11352169" cy="2827126"/>
          </a:xfrm>
          <a:prstGeom prst="rect">
            <a:avLst/>
          </a:prstGeom>
          <a:ln w="19050">
            <a:solidFill>
              <a:schemeClr val="tx1"/>
            </a:solidFill>
          </a:ln>
        </p:spPr>
      </p:pic>
      <p:pic>
        <p:nvPicPr>
          <p:cNvPr id="7" name="Picture 6" descr="Zoomed in screenshot of the EMEW correctly using multiple volume sources">
            <a:extLst>
              <a:ext uri="{FF2B5EF4-FFF2-40B4-BE49-F238E27FC236}">
                <a16:creationId xmlns:a16="http://schemas.microsoft.com/office/drawing/2014/main" id="{15342412-E25A-43CE-BF23-21EB771681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6211" y="1524000"/>
            <a:ext cx="9277917" cy="4724400"/>
          </a:xfrm>
          <a:prstGeom prst="rect">
            <a:avLst/>
          </a:prstGeom>
          <a:solidFill>
            <a:srgbClr val="FFFFFF">
              <a:shade val="85000"/>
            </a:srgbClr>
          </a:solidFill>
          <a:ln w="88900" cap="sq">
            <a:solidFill>
              <a:schemeClr val="tx2">
                <a:lumMod val="50000"/>
                <a:lumOff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Arrow: Up 10" descr="Arrow pointing to the EMEW screenshot where the Multiple Volumes: Adjacent Volume Sources option is correctly utilized.">
            <a:extLst>
              <a:ext uri="{FF2B5EF4-FFF2-40B4-BE49-F238E27FC236}">
                <a16:creationId xmlns:a16="http://schemas.microsoft.com/office/drawing/2014/main" id="{DB1DB9AD-9A57-42DF-8C28-7DB9FD41313A}"/>
              </a:ext>
            </a:extLst>
          </p:cNvPr>
          <p:cNvSpPr/>
          <p:nvPr/>
        </p:nvSpPr>
        <p:spPr bwMode="auto">
          <a:xfrm rot="5400000">
            <a:off x="1111433" y="4612539"/>
            <a:ext cx="779119" cy="1447800"/>
          </a:xfrm>
          <a:prstGeom prst="up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5" name="Picture 4" descr="an emu">
            <a:extLst>
              <a:ext uri="{FF2B5EF4-FFF2-40B4-BE49-F238E27FC236}">
                <a16:creationId xmlns:a16="http://schemas.microsoft.com/office/drawing/2014/main" id="{660E717E-4C84-4056-80F6-09C582CAE8CB}"/>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4095575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0"/>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0-#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838200"/>
          </a:xfrm>
        </p:spPr>
        <p:txBody>
          <a:bodyPr/>
          <a:lstStyle/>
          <a:p>
            <a:pPr lvl="0" defTabSz="1244600">
              <a:lnSpc>
                <a:spcPct val="90000"/>
              </a:lnSpc>
              <a:spcAft>
                <a:spcPct val="35000"/>
              </a:spcAft>
            </a:pPr>
            <a:r>
              <a:rPr lang="en-US" sz="3600" kern="1200" dirty="0"/>
              <a:t>Fill out General sheet accurately</a:t>
            </a:r>
          </a:p>
        </p:txBody>
      </p:sp>
      <p:sp>
        <p:nvSpPr>
          <p:cNvPr id="8" name="Freeform: Shape 7" descr="Processed Met Data Information section&#10;">
            <a:extLst>
              <a:ext uri="{FF2B5EF4-FFF2-40B4-BE49-F238E27FC236}">
                <a16:creationId xmlns:a16="http://schemas.microsoft.com/office/drawing/2014/main" id="{563425A4-3BAA-45A8-816B-91A46BB7C08C}"/>
              </a:ext>
            </a:extLst>
          </p:cNvPr>
          <p:cNvSpPr/>
          <p:nvPr/>
        </p:nvSpPr>
        <p:spPr>
          <a:xfrm>
            <a:off x="1270001" y="1083213"/>
            <a:ext cx="9651999" cy="669387"/>
          </a:xfrm>
          <a:custGeom>
            <a:avLst/>
            <a:gdLst>
              <a:gd name="connsiteX0" fmla="*/ 0 w 9651999"/>
              <a:gd name="connsiteY0" fmla="*/ 0 h 1872000"/>
              <a:gd name="connsiteX1" fmla="*/ 9651999 w 9651999"/>
              <a:gd name="connsiteY1" fmla="*/ 0 h 1872000"/>
              <a:gd name="connsiteX2" fmla="*/ 9651999 w 9651999"/>
              <a:gd name="connsiteY2" fmla="*/ 1872000 h 1872000"/>
              <a:gd name="connsiteX3" fmla="*/ 0 w 9651999"/>
              <a:gd name="connsiteY3" fmla="*/ 1872000 h 1872000"/>
              <a:gd name="connsiteX4" fmla="*/ 0 w 9651999"/>
              <a:gd name="connsiteY4" fmla="*/ 0 h 18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1999" h="1872000">
                <a:moveTo>
                  <a:pt x="0" y="0"/>
                </a:moveTo>
                <a:lnTo>
                  <a:pt x="9651999" y="0"/>
                </a:lnTo>
                <a:lnTo>
                  <a:pt x="9651999" y="1872000"/>
                </a:lnTo>
                <a:lnTo>
                  <a:pt x="0" y="1872000"/>
                </a:lnTo>
                <a:lnTo>
                  <a:pt x="0" y="0"/>
                </a:lnTo>
                <a:close/>
              </a:path>
            </a:pathLst>
          </a:custGeom>
          <a:solidFill>
            <a:srgbClr val="CADFD9"/>
          </a:solidFill>
          <a:ln>
            <a:solidFill>
              <a:srgbClr val="01654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baseline="0" dirty="0">
                <a:solidFill>
                  <a:schemeClr val="tx1"/>
                </a:solidFill>
              </a:rPr>
              <a:t>Processed Met Data Information section</a:t>
            </a:r>
            <a:endParaRPr lang="en-US" sz="2800" b="1" kern="1200" dirty="0">
              <a:solidFill>
                <a:schemeClr val="tx1"/>
              </a:solidFill>
            </a:endParaRPr>
          </a:p>
        </p:txBody>
      </p:sp>
      <p:sp>
        <p:nvSpPr>
          <p:cNvPr id="9" name="Freeform: Shape 8" descr="Processed Met Data Information section&#10;">
            <a:extLst>
              <a:ext uri="{FF2B5EF4-FFF2-40B4-BE49-F238E27FC236}">
                <a16:creationId xmlns:a16="http://schemas.microsoft.com/office/drawing/2014/main" id="{F24463C8-B86F-4021-B71E-7B379E2761BC}"/>
              </a:ext>
            </a:extLst>
          </p:cNvPr>
          <p:cNvSpPr/>
          <p:nvPr/>
        </p:nvSpPr>
        <p:spPr>
          <a:xfrm>
            <a:off x="1270001" y="1752601"/>
            <a:ext cx="9651999" cy="4038600"/>
          </a:xfrm>
          <a:custGeom>
            <a:avLst/>
            <a:gdLst>
              <a:gd name="connsiteX0" fmla="*/ 0 w 9651999"/>
              <a:gd name="connsiteY0" fmla="*/ 0 h 2854800"/>
              <a:gd name="connsiteX1" fmla="*/ 9651999 w 9651999"/>
              <a:gd name="connsiteY1" fmla="*/ 0 h 2854800"/>
              <a:gd name="connsiteX2" fmla="*/ 9651999 w 9651999"/>
              <a:gd name="connsiteY2" fmla="*/ 2854800 h 2854800"/>
              <a:gd name="connsiteX3" fmla="*/ 0 w 9651999"/>
              <a:gd name="connsiteY3" fmla="*/ 2854800 h 2854800"/>
              <a:gd name="connsiteX4" fmla="*/ 0 w 9651999"/>
              <a:gd name="connsiteY4" fmla="*/ 0 h 285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1999" h="2854800">
                <a:moveTo>
                  <a:pt x="0" y="0"/>
                </a:moveTo>
                <a:lnTo>
                  <a:pt x="9651999" y="0"/>
                </a:lnTo>
                <a:lnTo>
                  <a:pt x="9651999" y="2854800"/>
                </a:lnTo>
                <a:lnTo>
                  <a:pt x="0" y="2854800"/>
                </a:lnTo>
                <a:lnTo>
                  <a:pt x="0" y="0"/>
                </a:lnTo>
                <a:close/>
              </a:path>
            </a:pathLst>
          </a:custGeom>
          <a:solidFill>
            <a:srgbClr val="E7F1EE">
              <a:alpha val="90000"/>
            </a:srgbClr>
          </a:solidFill>
          <a:ln>
            <a:solidFill>
              <a:srgbClr val="01654B">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t" anchorCtr="0">
            <a:noAutofit/>
          </a:bodyPr>
          <a:lstStyle/>
          <a:p>
            <a:pPr marL="0" lvl="1" algn="l" defTabSz="1066800">
              <a:lnSpc>
                <a:spcPct val="90000"/>
              </a:lnSpc>
              <a:spcBef>
                <a:spcPts val="1200"/>
              </a:spcBef>
              <a:spcAft>
                <a:spcPct val="15000"/>
              </a:spcAft>
            </a:pPr>
            <a:endParaRPr lang="en-US" sz="2400" b="1" kern="1200" dirty="0"/>
          </a:p>
        </p:txBody>
      </p:sp>
      <p:graphicFrame>
        <p:nvGraphicFramePr>
          <p:cNvPr id="10" name="Table 9">
            <a:extLst>
              <a:ext uri="{FF2B5EF4-FFF2-40B4-BE49-F238E27FC236}">
                <a16:creationId xmlns:a16="http://schemas.microsoft.com/office/drawing/2014/main" id="{22822777-C5EC-427B-B63E-1CB0B6800B1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3924814"/>
              </p:ext>
            </p:extLst>
          </p:nvPr>
        </p:nvGraphicFramePr>
        <p:xfrm>
          <a:off x="1386588" y="1875107"/>
          <a:ext cx="9418824" cy="3793587"/>
        </p:xfrm>
        <a:graphic>
          <a:graphicData uri="http://schemas.openxmlformats.org/drawingml/2006/table">
            <a:tbl>
              <a:tblPr firstRow="1" bandRow="1">
                <a:tableStyleId>{5C22544A-7EE6-4342-B048-85BDC9FD1C3A}</a:tableStyleId>
              </a:tblPr>
              <a:tblGrid>
                <a:gridCol w="7067138">
                  <a:extLst>
                    <a:ext uri="{9D8B030D-6E8A-4147-A177-3AD203B41FA5}">
                      <a16:colId xmlns:a16="http://schemas.microsoft.com/office/drawing/2014/main" val="2029676950"/>
                    </a:ext>
                  </a:extLst>
                </a:gridCol>
                <a:gridCol w="116840">
                  <a:extLst>
                    <a:ext uri="{9D8B030D-6E8A-4147-A177-3AD203B41FA5}">
                      <a16:colId xmlns:a16="http://schemas.microsoft.com/office/drawing/2014/main" val="2948895073"/>
                    </a:ext>
                  </a:extLst>
                </a:gridCol>
                <a:gridCol w="2234846">
                  <a:extLst>
                    <a:ext uri="{9D8B030D-6E8A-4147-A177-3AD203B41FA5}">
                      <a16:colId xmlns:a16="http://schemas.microsoft.com/office/drawing/2014/main" val="3007405748"/>
                    </a:ext>
                  </a:extLst>
                </a:gridCol>
              </a:tblGrid>
              <a:tr h="2064102">
                <a:tc gridSpan="2">
                  <a:txBody>
                    <a:bodyPr/>
                    <a:lstStyle/>
                    <a:p>
                      <a:r>
                        <a:rPr lang="en-US" sz="2400" b="1" dirty="0">
                          <a:solidFill>
                            <a:schemeClr val="tx1"/>
                          </a:solidFill>
                          <a:latin typeface="Arial" panose="020B0604020202020204" pitchFamily="34" charset="0"/>
                          <a:cs typeface="Arial" panose="020B0604020202020204" pitchFamily="34" charset="0"/>
                        </a:rPr>
                        <a:t>Additional Attachments (as applicable):</a:t>
                      </a:r>
                    </a:p>
                    <a:p>
                      <a:r>
                        <a:rPr lang="en-US" sz="2400" b="0" i="1" dirty="0">
                          <a:solidFill>
                            <a:schemeClr val="tx1"/>
                          </a:solidFill>
                          <a:latin typeface="Arial" panose="020B0604020202020204" pitchFamily="34" charset="0"/>
                          <a:cs typeface="Arial" panose="020B0604020202020204" pitchFamily="34" charset="0"/>
                        </a:rPr>
                        <a:t>Note: These are just a few examples of attachments that may need to be included. There may be others depending on the scope of the modeling analysis.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hMerge="1">
                  <a:txBody>
                    <a:bodyPr/>
                    <a:lstStyle/>
                    <a:p>
                      <a:endParaRPr lang="en-US" sz="2400" b="0" i="1" dirty="0">
                        <a:latin typeface="Arial" panose="020B0604020202020204" pitchFamily="34" charset="0"/>
                        <a:cs typeface="Arial" panose="020B0604020202020204" pitchFamily="34" charset="0"/>
                      </a:endParaRPr>
                    </a:p>
                  </a:txBody>
                  <a:tcPr/>
                </a:tc>
                <a:tc>
                  <a:txBody>
                    <a:bodyPr/>
                    <a:lstStyle/>
                    <a:p>
                      <a:r>
                        <a:rPr lang="en-US" sz="2400" dirty="0">
                          <a:solidFill>
                            <a:schemeClr val="tx1"/>
                          </a:solidFill>
                          <a:latin typeface="Arial" panose="020B0604020202020204" pitchFamily="34" charset="0"/>
                          <a:cs typeface="Arial" panose="020B0604020202020204" pitchFamily="34" charset="0"/>
                        </a:rPr>
                        <a:t>Select an X from the dropdown menu if included: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1390300391"/>
                  </a:ext>
                </a:extLst>
              </a:tr>
              <a:tr h="815085">
                <a:tc gridSpan="3">
                  <a:txBody>
                    <a:bodyPr/>
                    <a:lstStyle/>
                    <a:p>
                      <a:r>
                        <a:rPr lang="en-US" sz="2400" b="1" dirty="0">
                          <a:latin typeface="Arial" panose="020B0604020202020204" pitchFamily="34" charset="0"/>
                          <a:cs typeface="Arial" panose="020B0604020202020204" pitchFamily="34" charset="0"/>
                        </a:rPr>
                        <a:t>Processed Met Data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268851352"/>
                  </a:ext>
                </a:extLst>
              </a:tr>
              <a:tr h="398623">
                <a:tc>
                  <a:txBody>
                    <a:bodyPr/>
                    <a:lstStyle/>
                    <a:p>
                      <a:r>
                        <a:rPr lang="en-US" sz="2400" dirty="0">
                          <a:latin typeface="Arial" panose="020B0604020202020204" pitchFamily="34" charset="0"/>
                          <a:cs typeface="Arial" panose="020B0604020202020204" pitchFamily="34" charset="0"/>
                        </a:rPr>
                        <a:t>Excel spreadsheet of processed meteorology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lang="en-US" sz="2400" dirty="0">
                          <a:solidFill>
                            <a:schemeClr val="bg1">
                              <a:lumMod val="50000"/>
                            </a:schemeClr>
                          </a:solidFill>
                          <a:latin typeface="Arial" panose="020B0604020202020204" pitchFamily="34" charset="0"/>
                          <a:cs typeface="Arial" panose="020B0604020202020204" pitchFamily="34" charset="0"/>
                        </a:rPr>
                        <a:t>Choose an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en-US" sz="2400" dirty="0">
                          <a:latin typeface="Arial" panose="020B0604020202020204" pitchFamily="34" charset="0"/>
                          <a:cs typeface="Arial" panose="020B0604020202020204" pitchFamily="34" charset="0"/>
                        </a:rPr>
                        <a:t>Choose an item</a:t>
                      </a:r>
                    </a:p>
                  </a:txBody>
                  <a:tcPr/>
                </a:tc>
                <a:extLst>
                  <a:ext uri="{0D108BD9-81ED-4DB2-BD59-A6C34878D82A}">
                    <a16:rowId xmlns:a16="http://schemas.microsoft.com/office/drawing/2014/main" val="263160453"/>
                  </a:ext>
                </a:extLst>
              </a:tr>
              <a:tr h="398623">
                <a:tc>
                  <a:txBody>
                    <a:bodyPr/>
                    <a:lstStyle/>
                    <a:p>
                      <a:r>
                        <a:rPr lang="en-US" sz="2400" dirty="0">
                          <a:latin typeface="Arial" panose="020B0604020202020204" pitchFamily="34" charset="0"/>
                          <a:cs typeface="Arial" panose="020B0604020202020204" pitchFamily="34" charset="0"/>
                        </a:rPr>
                        <a:t>Meteorological Files (all input and outputs).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r>
                        <a:rPr lang="en-US" sz="2400" dirty="0">
                          <a:solidFill>
                            <a:schemeClr val="bg1">
                              <a:lumMod val="50000"/>
                            </a:schemeClr>
                          </a:solidFill>
                          <a:latin typeface="Arial" panose="020B0604020202020204" pitchFamily="34" charset="0"/>
                          <a:cs typeface="Arial" panose="020B0604020202020204" pitchFamily="34" charset="0"/>
                        </a:rPr>
                        <a:t>Choose an item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r>
                        <a:rPr lang="en-US" sz="2400" dirty="0">
                          <a:latin typeface="Arial" panose="020B0604020202020204" pitchFamily="34" charset="0"/>
                          <a:cs typeface="Arial" panose="020B0604020202020204" pitchFamily="34" charset="0"/>
                        </a:rPr>
                        <a:t>Choose an item</a:t>
                      </a:r>
                    </a:p>
                  </a:txBody>
                  <a:tcPr/>
                </a:tc>
                <a:extLst>
                  <a:ext uri="{0D108BD9-81ED-4DB2-BD59-A6C34878D82A}">
                    <a16:rowId xmlns:a16="http://schemas.microsoft.com/office/drawing/2014/main" val="1066025116"/>
                  </a:ext>
                </a:extLst>
              </a:tr>
            </a:tbl>
          </a:graphicData>
        </a:graphic>
      </p:graphicFrame>
      <p:pic>
        <p:nvPicPr>
          <p:cNvPr id="5" name="Picture 4" descr="an emu">
            <a:extLst>
              <a:ext uri="{FF2B5EF4-FFF2-40B4-BE49-F238E27FC236}">
                <a16:creationId xmlns:a16="http://schemas.microsoft.com/office/drawing/2014/main" id="{7DDDD5C9-27D6-4B8A-9F90-4792E0D6C25D}"/>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1680289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750"/>
                                        <p:tgtEl>
                                          <p:spTgt spid="9"/>
                                        </p:tgtEl>
                                      </p:cBhvr>
                                    </p:animEffect>
                                  </p:childTnLst>
                                </p:cTn>
                              </p:par>
                            </p:childTnLst>
                          </p:cTn>
                        </p:par>
                        <p:par>
                          <p:cTn id="11" fill="hold">
                            <p:stCondLst>
                              <p:cond delay="750"/>
                            </p:stCondLst>
                            <p:childTnLst>
                              <p:par>
                                <p:cTn id="12" presetID="42" presetClass="entr" presetSubtype="0" fill="hold" nodeType="afterEffect">
                                  <p:stCondLst>
                                    <p:cond delay="25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750"/>
                                        <p:tgtEl>
                                          <p:spTgt spid="10"/>
                                        </p:tgtEl>
                                      </p:cBhvr>
                                    </p:animEffect>
                                    <p:anim calcmode="lin" valueType="num">
                                      <p:cBhvr>
                                        <p:cTn id="15" dur="750" fill="hold"/>
                                        <p:tgtEl>
                                          <p:spTgt spid="10"/>
                                        </p:tgtEl>
                                        <p:attrNameLst>
                                          <p:attrName>ppt_x</p:attrName>
                                        </p:attrNameLst>
                                      </p:cBhvr>
                                      <p:tavLst>
                                        <p:tav tm="0">
                                          <p:val>
                                            <p:strVal val="#ppt_x"/>
                                          </p:val>
                                        </p:tav>
                                        <p:tav tm="100000">
                                          <p:val>
                                            <p:strVal val="#ppt_x"/>
                                          </p:val>
                                        </p:tav>
                                      </p:tavLst>
                                    </p:anim>
                                    <p:anim calcmode="lin" valueType="num">
                                      <p:cBhvr>
                                        <p:cTn id="16" dur="75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838200"/>
          </a:xfrm>
        </p:spPr>
        <p:txBody>
          <a:bodyPr/>
          <a:lstStyle/>
          <a:p>
            <a:pPr lvl="0" defTabSz="1244600">
              <a:lnSpc>
                <a:spcPct val="90000"/>
              </a:lnSpc>
              <a:spcAft>
                <a:spcPct val="35000"/>
              </a:spcAft>
            </a:pPr>
            <a:r>
              <a:rPr lang="en-US" sz="3600" kern="1200" dirty="0"/>
              <a:t>Fill out Model Options sheet accurately</a:t>
            </a:r>
          </a:p>
        </p:txBody>
      </p:sp>
      <p:sp>
        <p:nvSpPr>
          <p:cNvPr id="8" name="Freeform: Shape 7" descr="Receptor Grid&#10;">
            <a:extLst>
              <a:ext uri="{FF2B5EF4-FFF2-40B4-BE49-F238E27FC236}">
                <a16:creationId xmlns:a16="http://schemas.microsoft.com/office/drawing/2014/main" id="{563425A4-3BAA-45A8-816B-91A46BB7C08C}"/>
              </a:ext>
            </a:extLst>
          </p:cNvPr>
          <p:cNvSpPr/>
          <p:nvPr/>
        </p:nvSpPr>
        <p:spPr>
          <a:xfrm>
            <a:off x="1270001" y="1083213"/>
            <a:ext cx="9651999" cy="669387"/>
          </a:xfrm>
          <a:custGeom>
            <a:avLst/>
            <a:gdLst>
              <a:gd name="connsiteX0" fmla="*/ 0 w 9651999"/>
              <a:gd name="connsiteY0" fmla="*/ 0 h 1872000"/>
              <a:gd name="connsiteX1" fmla="*/ 9651999 w 9651999"/>
              <a:gd name="connsiteY1" fmla="*/ 0 h 1872000"/>
              <a:gd name="connsiteX2" fmla="*/ 9651999 w 9651999"/>
              <a:gd name="connsiteY2" fmla="*/ 1872000 h 1872000"/>
              <a:gd name="connsiteX3" fmla="*/ 0 w 9651999"/>
              <a:gd name="connsiteY3" fmla="*/ 1872000 h 1872000"/>
              <a:gd name="connsiteX4" fmla="*/ 0 w 9651999"/>
              <a:gd name="connsiteY4" fmla="*/ 0 h 18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1999" h="1872000">
                <a:moveTo>
                  <a:pt x="0" y="0"/>
                </a:moveTo>
                <a:lnTo>
                  <a:pt x="9651999" y="0"/>
                </a:lnTo>
                <a:lnTo>
                  <a:pt x="9651999" y="1872000"/>
                </a:lnTo>
                <a:lnTo>
                  <a:pt x="0" y="1872000"/>
                </a:lnTo>
                <a:lnTo>
                  <a:pt x="0" y="0"/>
                </a:lnTo>
                <a:close/>
              </a:path>
            </a:pathLst>
          </a:custGeom>
          <a:solidFill>
            <a:srgbClr val="CADFD9"/>
          </a:solidFill>
          <a:ln>
            <a:solidFill>
              <a:srgbClr val="01654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baseline="0" dirty="0">
                <a:solidFill>
                  <a:schemeClr val="tx1"/>
                </a:solidFill>
              </a:rPr>
              <a:t>Receptor Grid</a:t>
            </a:r>
            <a:endParaRPr lang="en-US" sz="2800" b="1" kern="1200" dirty="0">
              <a:solidFill>
                <a:schemeClr val="tx1"/>
              </a:solidFill>
            </a:endParaRPr>
          </a:p>
        </p:txBody>
      </p:sp>
      <p:graphicFrame>
        <p:nvGraphicFramePr>
          <p:cNvPr id="11" name="Table 10" descr="Simulated Screenshot of EMEW: Example of special receptor grids documented in the EMEW.">
            <a:extLst>
              <a:ext uri="{FF2B5EF4-FFF2-40B4-BE49-F238E27FC236}">
                <a16:creationId xmlns:a16="http://schemas.microsoft.com/office/drawing/2014/main" id="{C9938841-119D-4060-B4D7-A93FE9969B35}"/>
              </a:ext>
            </a:extLst>
          </p:cNvPr>
          <p:cNvGraphicFramePr>
            <a:graphicFrameLocks noGrp="1"/>
          </p:cNvGraphicFramePr>
          <p:nvPr>
            <p:extLst>
              <p:ext uri="{D42A27DB-BD31-4B8C-83A1-F6EECF244321}">
                <p14:modId xmlns:p14="http://schemas.microsoft.com/office/powerpoint/2010/main" val="1465670005"/>
              </p:ext>
            </p:extLst>
          </p:nvPr>
        </p:nvGraphicFramePr>
        <p:xfrm>
          <a:off x="1270002" y="1752600"/>
          <a:ext cx="9651998" cy="3683238"/>
        </p:xfrm>
        <a:graphic>
          <a:graphicData uri="http://schemas.openxmlformats.org/drawingml/2006/table">
            <a:tbl>
              <a:tblPr firstRow="1" bandRow="1">
                <a:effectLst/>
                <a:tableStyleId>{5C22544A-7EE6-4342-B048-85BDC9FD1C3A}</a:tableStyleId>
              </a:tblPr>
              <a:tblGrid>
                <a:gridCol w="9651998">
                  <a:extLst>
                    <a:ext uri="{9D8B030D-6E8A-4147-A177-3AD203B41FA5}">
                      <a16:colId xmlns:a16="http://schemas.microsoft.com/office/drawing/2014/main" val="1720533307"/>
                    </a:ext>
                  </a:extLst>
                </a:gridCol>
              </a:tblGrid>
              <a:tr h="721122">
                <a:tc>
                  <a:txBody>
                    <a:bodyPr/>
                    <a:lstStyle/>
                    <a:p>
                      <a:r>
                        <a:rPr lang="en-US" sz="2400" dirty="0">
                          <a:solidFill>
                            <a:schemeClr val="tx1"/>
                          </a:solidFill>
                          <a:latin typeface="Arial" panose="020B0604020202020204" pitchFamily="34" charset="0"/>
                          <a:ea typeface="Verdana" panose="020B0604030504040204" pitchFamily="34" charset="0"/>
                          <a:cs typeface="Arial" panose="020B0604020202020204" pitchFamily="34" charset="0"/>
                        </a:rPr>
                        <a:t>Describe any other receptor grid designs (over water, GLC</a:t>
                      </a:r>
                      <a:r>
                        <a:rPr lang="en-US" sz="2400" baseline="-25000" dirty="0">
                          <a:solidFill>
                            <a:schemeClr val="tx1"/>
                          </a:solidFill>
                          <a:latin typeface="Arial" panose="020B0604020202020204" pitchFamily="34" charset="0"/>
                          <a:ea typeface="Verdana" panose="020B0604030504040204" pitchFamily="34" charset="0"/>
                          <a:cs typeface="Arial" panose="020B0604020202020204" pitchFamily="34" charset="0"/>
                        </a:rPr>
                        <a:t>ni</a:t>
                      </a:r>
                      <a:r>
                        <a:rPr lang="en-US" sz="2400" dirty="0">
                          <a:solidFill>
                            <a:schemeClr val="tx1"/>
                          </a:solidFill>
                          <a:latin typeface="Arial" panose="020B0604020202020204" pitchFamily="34" charset="0"/>
                          <a:ea typeface="Verdana" panose="020B0604030504040204" pitchFamily="34" charset="0"/>
                          <a:cs typeface="Arial" panose="020B0604020202020204" pitchFamily="34" charset="0"/>
                        </a:rPr>
                        <a:t>, SPLD,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62435972"/>
                  </a:ext>
                </a:extLst>
              </a:tr>
              <a:tr h="2860278">
                <a:tc>
                  <a:txBody>
                    <a:bodyPr/>
                    <a:lstStyle/>
                    <a:p>
                      <a:endParaRPr lang="en-US" sz="2400" b="1" dirty="0">
                        <a:solidFill>
                          <a:schemeClr val="tx1"/>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DD7EE"/>
                    </a:solidFill>
                  </a:tcPr>
                </a:tc>
                <a:extLst>
                  <a:ext uri="{0D108BD9-81ED-4DB2-BD59-A6C34878D82A}">
                    <a16:rowId xmlns:a16="http://schemas.microsoft.com/office/drawing/2014/main" val="3146964195"/>
                  </a:ext>
                </a:extLst>
              </a:tr>
            </a:tbl>
          </a:graphicData>
        </a:graphic>
      </p:graphicFrame>
      <p:pic>
        <p:nvPicPr>
          <p:cNvPr id="13" name="Picture 12" descr="Applicant is part of Single Property Line Designation (SPLD) involving Regulated Entity 1 (RN #), Regulated Entity 2 (RN #), and Regulated Entity 3 (RN #). The SPLD property boundary was utilized in the modeling demonstration. All site-wide emissions were included in the respective site-wide analyses.">
            <a:extLst>
              <a:ext uri="{FF2B5EF4-FFF2-40B4-BE49-F238E27FC236}">
                <a16:creationId xmlns:a16="http://schemas.microsoft.com/office/drawing/2014/main" id="{0419A086-416A-4983-B42A-26D634DC57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6651" y="2743200"/>
            <a:ext cx="9478698" cy="2200582"/>
          </a:xfrm>
          <a:prstGeom prst="rect">
            <a:avLst/>
          </a:prstGeom>
        </p:spPr>
      </p:pic>
      <p:pic>
        <p:nvPicPr>
          <p:cNvPr id="7" name="Picture 6" descr="an emu">
            <a:extLst>
              <a:ext uri="{FF2B5EF4-FFF2-40B4-BE49-F238E27FC236}">
                <a16:creationId xmlns:a16="http://schemas.microsoft.com/office/drawing/2014/main" id="{39C591AC-783E-4094-B837-0DC54CB14484}"/>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27142276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024724"/>
          </a:xfrm>
        </p:spPr>
        <p:txBody>
          <a:bodyPr/>
          <a:lstStyle/>
          <a:p>
            <a:pPr lvl="0" defTabSz="1244600">
              <a:lnSpc>
                <a:spcPct val="90000"/>
              </a:lnSpc>
              <a:spcBef>
                <a:spcPts val="1200"/>
              </a:spcBef>
              <a:spcAft>
                <a:spcPts val="600"/>
              </a:spcAft>
            </a:pPr>
            <a:r>
              <a:rPr lang="en-US" sz="3600" dirty="0"/>
              <a:t>Fill in the acknowledgement </a:t>
            </a:r>
            <a:br>
              <a:rPr lang="en-US" sz="3600" dirty="0"/>
            </a:br>
            <a:r>
              <a:rPr lang="en-US" sz="3600" dirty="0"/>
              <a:t>statement selection</a:t>
            </a:r>
            <a:endParaRPr lang="en-US" sz="3600" kern="1200" dirty="0"/>
          </a:p>
        </p:txBody>
      </p:sp>
      <p:sp>
        <p:nvSpPr>
          <p:cNvPr id="8" name="Freeform: Shape 7" descr="General Information&#10;">
            <a:extLst>
              <a:ext uri="{FF2B5EF4-FFF2-40B4-BE49-F238E27FC236}">
                <a16:creationId xmlns:a16="http://schemas.microsoft.com/office/drawing/2014/main" id="{563425A4-3BAA-45A8-816B-91A46BB7C08C}"/>
              </a:ext>
            </a:extLst>
          </p:cNvPr>
          <p:cNvSpPr/>
          <p:nvPr/>
        </p:nvSpPr>
        <p:spPr>
          <a:xfrm>
            <a:off x="879475" y="1177124"/>
            <a:ext cx="10433049" cy="838200"/>
          </a:xfrm>
          <a:custGeom>
            <a:avLst/>
            <a:gdLst>
              <a:gd name="connsiteX0" fmla="*/ 0 w 9651999"/>
              <a:gd name="connsiteY0" fmla="*/ 0 h 1872000"/>
              <a:gd name="connsiteX1" fmla="*/ 9651999 w 9651999"/>
              <a:gd name="connsiteY1" fmla="*/ 0 h 1872000"/>
              <a:gd name="connsiteX2" fmla="*/ 9651999 w 9651999"/>
              <a:gd name="connsiteY2" fmla="*/ 1872000 h 1872000"/>
              <a:gd name="connsiteX3" fmla="*/ 0 w 9651999"/>
              <a:gd name="connsiteY3" fmla="*/ 1872000 h 1872000"/>
              <a:gd name="connsiteX4" fmla="*/ 0 w 9651999"/>
              <a:gd name="connsiteY4" fmla="*/ 0 h 18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1999" h="1872000">
                <a:moveTo>
                  <a:pt x="0" y="0"/>
                </a:moveTo>
                <a:lnTo>
                  <a:pt x="9651999" y="0"/>
                </a:lnTo>
                <a:lnTo>
                  <a:pt x="9651999" y="1872000"/>
                </a:lnTo>
                <a:lnTo>
                  <a:pt x="0" y="1872000"/>
                </a:lnTo>
                <a:lnTo>
                  <a:pt x="0" y="0"/>
                </a:lnTo>
                <a:close/>
              </a:path>
            </a:pathLst>
          </a:custGeom>
          <a:solidFill>
            <a:srgbClr val="CADFD9"/>
          </a:solidFill>
          <a:ln>
            <a:solidFill>
              <a:srgbClr val="01654B"/>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lvl="0" algn="ctr" defTabSz="1244600">
              <a:lnSpc>
                <a:spcPct val="90000"/>
              </a:lnSpc>
              <a:spcBef>
                <a:spcPts val="1200"/>
              </a:spcBef>
              <a:spcAft>
                <a:spcPts val="600"/>
              </a:spcAft>
            </a:pPr>
            <a:r>
              <a:rPr lang="en-US" sz="2800" b="1" dirty="0">
                <a:solidFill>
                  <a:schemeClr val="tx1"/>
                </a:solidFill>
              </a:rPr>
              <a:t>General Information</a:t>
            </a:r>
            <a:endParaRPr lang="en-US" sz="2800" b="1" kern="1200" dirty="0">
              <a:solidFill>
                <a:schemeClr val="tx1"/>
              </a:solidFill>
            </a:endParaRPr>
          </a:p>
        </p:txBody>
      </p:sp>
      <p:graphicFrame>
        <p:nvGraphicFramePr>
          <p:cNvPr id="7" name="Table 6" descr="a simulated screenshot of the acknowledgement statement in the Electronic Modeling Evaluation Workbook">
            <a:extLst>
              <a:ext uri="{FF2B5EF4-FFF2-40B4-BE49-F238E27FC236}">
                <a16:creationId xmlns:a16="http://schemas.microsoft.com/office/drawing/2014/main" id="{3CB1F559-27E0-48A6-B824-50240C8BD8F0}"/>
              </a:ext>
            </a:extLst>
          </p:cNvPr>
          <p:cNvGraphicFramePr>
            <a:graphicFrameLocks noGrp="1"/>
          </p:cNvGraphicFramePr>
          <p:nvPr>
            <p:extLst>
              <p:ext uri="{D42A27DB-BD31-4B8C-83A1-F6EECF244321}">
                <p14:modId xmlns:p14="http://schemas.microsoft.com/office/powerpoint/2010/main" val="1035886018"/>
              </p:ext>
            </p:extLst>
          </p:nvPr>
        </p:nvGraphicFramePr>
        <p:xfrm>
          <a:off x="879475" y="2029880"/>
          <a:ext cx="10433049" cy="3751478"/>
        </p:xfrm>
        <a:graphic>
          <a:graphicData uri="http://schemas.openxmlformats.org/drawingml/2006/table">
            <a:tbl>
              <a:tblPr firstRow="1" bandRow="1">
                <a:tableStyleId>{5C22544A-7EE6-4342-B048-85BDC9FD1C3A}</a:tableStyleId>
              </a:tblPr>
              <a:tblGrid>
                <a:gridCol w="7740649">
                  <a:extLst>
                    <a:ext uri="{9D8B030D-6E8A-4147-A177-3AD203B41FA5}">
                      <a16:colId xmlns:a16="http://schemas.microsoft.com/office/drawing/2014/main" val="4275704550"/>
                    </a:ext>
                  </a:extLst>
                </a:gridCol>
                <a:gridCol w="2692400">
                  <a:extLst>
                    <a:ext uri="{9D8B030D-6E8A-4147-A177-3AD203B41FA5}">
                      <a16:colId xmlns:a16="http://schemas.microsoft.com/office/drawing/2014/main" val="1823009336"/>
                    </a:ext>
                  </a:extLst>
                </a:gridCol>
              </a:tblGrid>
              <a:tr h="812352">
                <a:tc>
                  <a:txBody>
                    <a:bodyPr/>
                    <a:lstStyle/>
                    <a:p>
                      <a:pPr algn="ctr"/>
                      <a:r>
                        <a:rPr lang="en-US" sz="2400" dirty="0">
                          <a:solidFill>
                            <a:schemeClr val="tx1"/>
                          </a:solidFill>
                          <a:latin typeface="Arial" panose="020B0604020202020204" pitchFamily="34" charset="0"/>
                          <a:cs typeface="Arial" panose="020B0604020202020204" pitchFamily="34" charset="0"/>
                        </a:rPr>
                        <a:t>Acknowledgement: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r>
                        <a:rPr lang="en-US" sz="2400" dirty="0">
                          <a:solidFill>
                            <a:schemeClr val="tx1"/>
                          </a:solidFill>
                          <a:latin typeface="Arial" panose="020B0604020202020204" pitchFamily="34" charset="0"/>
                          <a:cs typeface="Arial" panose="020B0604020202020204" pitchFamily="34" charset="0"/>
                        </a:rPr>
                        <a:t>Select from the drop down: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2600769858"/>
                  </a:ext>
                </a:extLst>
              </a:tr>
              <a:tr h="2928518">
                <a:tc>
                  <a:txBody>
                    <a:bodyPr/>
                    <a:lstStyle/>
                    <a:p>
                      <a:r>
                        <a:rPr lang="en-US" sz="2400" b="1" dirty="0">
                          <a:latin typeface="Arial" panose="020B0604020202020204" pitchFamily="34" charset="0"/>
                          <a:cs typeface="Arial" panose="020B0604020202020204" pitchFamily="34" charset="0"/>
                        </a:rPr>
                        <a:t>I acknowledge that I am submitting an authorized TCEQ Electronic Modeling Evaluation Workbook and any necessary attachments. Except for inputting the requested data, I have not changed the TCEQ Electronic Modeling Evaluation Workbook in any way, including but not limited to changing formulas, formatting, content, or protections.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dirty="0">
                          <a:solidFill>
                            <a:schemeClr val="bg1">
                              <a:lumMod val="50000"/>
                            </a:schemeClr>
                          </a:solidFill>
                          <a:latin typeface="Arial" panose="020B0604020202020204" pitchFamily="34" charset="0"/>
                          <a:cs typeface="Arial" panose="020B0604020202020204" pitchFamily="34" charset="0"/>
                        </a:rPr>
                        <a:t>Choose an item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199830514"/>
                  </a:ext>
                </a:extLst>
              </a:tr>
            </a:tbl>
          </a:graphicData>
        </a:graphic>
      </p:graphicFrame>
      <p:sp>
        <p:nvSpPr>
          <p:cNvPr id="3" name="Arrow: Up 2" descr="Arrow pointing to the box where the applicant fills out the acknowledgement statement in the EMEW.">
            <a:extLst>
              <a:ext uri="{FF2B5EF4-FFF2-40B4-BE49-F238E27FC236}">
                <a16:creationId xmlns:a16="http://schemas.microsoft.com/office/drawing/2014/main" id="{A86E963D-5900-4FE8-841F-024A280C22EC}"/>
              </a:ext>
            </a:extLst>
          </p:cNvPr>
          <p:cNvSpPr/>
          <p:nvPr/>
        </p:nvSpPr>
        <p:spPr bwMode="auto">
          <a:xfrm>
            <a:off x="9601200" y="4876800"/>
            <a:ext cx="762000" cy="1186373"/>
          </a:xfrm>
          <a:prstGeom prst="up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5" name="Picture 4" descr="an emu">
            <a:extLst>
              <a:ext uri="{FF2B5EF4-FFF2-40B4-BE49-F238E27FC236}">
                <a16:creationId xmlns:a16="http://schemas.microsoft.com/office/drawing/2014/main" id="{7DDDD5C9-27D6-4B8A-9F90-4792E0D6C25D}"/>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19349779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4"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838200"/>
          </a:xfrm>
        </p:spPr>
        <p:txBody>
          <a:bodyPr/>
          <a:lstStyle/>
          <a:p>
            <a:r>
              <a:rPr lang="en-US" sz="3600" dirty="0"/>
              <a:t>Common Issues &amp; Recommendations</a:t>
            </a:r>
            <a:br>
              <a:rPr lang="en-US" sz="3600" dirty="0"/>
            </a:br>
            <a:r>
              <a:rPr lang="en-US" sz="3600" dirty="0">
                <a:noFill/>
              </a:rPr>
              <a:t>(1 of 3)</a:t>
            </a:r>
          </a:p>
        </p:txBody>
      </p:sp>
      <p:sp>
        <p:nvSpPr>
          <p:cNvPr id="7" name="Rectangle 6">
            <a:extLst>
              <a:ext uri="{FF2B5EF4-FFF2-40B4-BE49-F238E27FC236}">
                <a16:creationId xmlns:a16="http://schemas.microsoft.com/office/drawing/2014/main" id="{C3215536-752D-48BA-9E4B-C37174447ED0}"/>
              </a:ext>
              <a:ext uri="{C183D7F6-B498-43B3-948B-1728B52AA6E4}">
                <adec:decorative xmlns:adec="http://schemas.microsoft.com/office/drawing/2017/decorative" val="1"/>
              </a:ext>
            </a:extLst>
          </p:cNvPr>
          <p:cNvSpPr/>
          <p:nvPr/>
        </p:nvSpPr>
        <p:spPr>
          <a:xfrm>
            <a:off x="1270000" y="2227522"/>
            <a:ext cx="9652000" cy="520961"/>
          </a:xfrm>
          <a:prstGeom prst="rect">
            <a:avLst/>
          </a:prstGeom>
          <a:solidFill>
            <a:srgbClr val="85B5A8">
              <a:alpha val="90000"/>
            </a:srgbClr>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ctangle 12">
            <a:extLst>
              <a:ext uri="{FF2B5EF4-FFF2-40B4-BE49-F238E27FC236}">
                <a16:creationId xmlns:a16="http://schemas.microsoft.com/office/drawing/2014/main" id="{601289A7-3060-44D1-895E-D180B1FD19E8}"/>
              </a:ext>
              <a:ext uri="{C183D7F6-B498-43B3-948B-1728B52AA6E4}">
                <adec:decorative xmlns:adec="http://schemas.microsoft.com/office/drawing/2017/decorative" val="1"/>
              </a:ext>
            </a:extLst>
          </p:cNvPr>
          <p:cNvSpPr/>
          <p:nvPr/>
        </p:nvSpPr>
        <p:spPr>
          <a:xfrm>
            <a:off x="1270000" y="3910155"/>
            <a:ext cx="9652000" cy="520961"/>
          </a:xfrm>
          <a:prstGeom prst="rect">
            <a:avLst/>
          </a:prstGeom>
          <a:solidFill>
            <a:srgbClr val="85B5A8">
              <a:alpha val="90000"/>
            </a:srgbClr>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ectangle 14">
            <a:extLst>
              <a:ext uri="{FF2B5EF4-FFF2-40B4-BE49-F238E27FC236}">
                <a16:creationId xmlns:a16="http://schemas.microsoft.com/office/drawing/2014/main" id="{E48695F4-AAF2-4740-A758-F8884D33F3AC}"/>
              </a:ext>
              <a:ext uri="{C183D7F6-B498-43B3-948B-1728B52AA6E4}">
                <adec:decorative xmlns:adec="http://schemas.microsoft.com/office/drawing/2017/decorative" val="1"/>
              </a:ext>
            </a:extLst>
          </p:cNvPr>
          <p:cNvSpPr/>
          <p:nvPr/>
        </p:nvSpPr>
        <p:spPr>
          <a:xfrm>
            <a:off x="1270000" y="5651239"/>
            <a:ext cx="9652000" cy="520961"/>
          </a:xfrm>
          <a:prstGeom prst="rect">
            <a:avLst/>
          </a:prstGeom>
          <a:solidFill>
            <a:srgbClr val="85B5A8">
              <a:alpha val="90000"/>
            </a:srgbClr>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Shape 11" descr="A .pdf version of the EMEW is not required for ADMT review, only the actual electronic EMEW is required.&#10;">
            <a:extLst>
              <a:ext uri="{FF2B5EF4-FFF2-40B4-BE49-F238E27FC236}">
                <a16:creationId xmlns:a16="http://schemas.microsoft.com/office/drawing/2014/main" id="{3B8CC597-1900-4FBB-946F-EE4272E70086}"/>
              </a:ext>
            </a:extLst>
          </p:cNvPr>
          <p:cNvSpPr/>
          <p:nvPr/>
        </p:nvSpPr>
        <p:spPr>
          <a:xfrm>
            <a:off x="1905000" y="1295400"/>
            <a:ext cx="8382000" cy="1265583"/>
          </a:xfrm>
          <a:custGeom>
            <a:avLst/>
            <a:gdLst>
              <a:gd name="connsiteX0" fmla="*/ 0 w 9035824"/>
              <a:gd name="connsiteY0" fmla="*/ 210776 h 1264631"/>
              <a:gd name="connsiteX1" fmla="*/ 210776 w 9035824"/>
              <a:gd name="connsiteY1" fmla="*/ 0 h 1264631"/>
              <a:gd name="connsiteX2" fmla="*/ 8825048 w 9035824"/>
              <a:gd name="connsiteY2" fmla="*/ 0 h 1264631"/>
              <a:gd name="connsiteX3" fmla="*/ 9035824 w 9035824"/>
              <a:gd name="connsiteY3" fmla="*/ 210776 h 1264631"/>
              <a:gd name="connsiteX4" fmla="*/ 9035824 w 9035824"/>
              <a:gd name="connsiteY4" fmla="*/ 1053855 h 1264631"/>
              <a:gd name="connsiteX5" fmla="*/ 8825048 w 9035824"/>
              <a:gd name="connsiteY5" fmla="*/ 1264631 h 1264631"/>
              <a:gd name="connsiteX6" fmla="*/ 210776 w 9035824"/>
              <a:gd name="connsiteY6" fmla="*/ 1264631 h 1264631"/>
              <a:gd name="connsiteX7" fmla="*/ 0 w 9035824"/>
              <a:gd name="connsiteY7" fmla="*/ 1053855 h 1264631"/>
              <a:gd name="connsiteX8" fmla="*/ 0 w 9035824"/>
              <a:gd name="connsiteY8" fmla="*/ 210776 h 126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24" h="1264631">
                <a:moveTo>
                  <a:pt x="0" y="210776"/>
                </a:moveTo>
                <a:cubicBezTo>
                  <a:pt x="0" y="94368"/>
                  <a:pt x="94368" y="0"/>
                  <a:pt x="210776" y="0"/>
                </a:cubicBezTo>
                <a:lnTo>
                  <a:pt x="8825048" y="0"/>
                </a:lnTo>
                <a:cubicBezTo>
                  <a:pt x="8941456" y="0"/>
                  <a:pt x="9035824" y="94368"/>
                  <a:pt x="9035824" y="210776"/>
                </a:cubicBezTo>
                <a:lnTo>
                  <a:pt x="9035824" y="1053855"/>
                </a:lnTo>
                <a:cubicBezTo>
                  <a:pt x="9035824" y="1170263"/>
                  <a:pt x="8941456" y="1264631"/>
                  <a:pt x="8825048" y="1264631"/>
                </a:cubicBezTo>
                <a:lnTo>
                  <a:pt x="210776" y="1264631"/>
                </a:lnTo>
                <a:cubicBezTo>
                  <a:pt x="94368" y="1264631"/>
                  <a:pt x="0" y="1170263"/>
                  <a:pt x="0" y="1053855"/>
                </a:cubicBezTo>
                <a:lnTo>
                  <a:pt x="0" y="210776"/>
                </a:lnTo>
                <a:close/>
              </a:path>
            </a:pathLst>
          </a:custGeom>
          <a:solidFill>
            <a:srgbClr val="E7F1EE"/>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48640" tIns="91440" rIns="365760" bIns="91440" numCol="1" spcCol="1270" anchor="ctr" anchorCtr="0">
            <a:noAutofit/>
          </a:bodyPr>
          <a:lstStyle/>
          <a:p>
            <a:pPr marL="0" lvl="0" indent="0" algn="l" defTabSz="1244600">
              <a:lnSpc>
                <a:spcPct val="90000"/>
              </a:lnSpc>
              <a:spcBef>
                <a:spcPct val="0"/>
              </a:spcBef>
              <a:spcAft>
                <a:spcPct val="35000"/>
              </a:spcAft>
              <a:buNone/>
            </a:pPr>
            <a:r>
              <a:rPr lang="en-US" sz="2800" b="1" kern="1200" baseline="0" dirty="0">
                <a:solidFill>
                  <a:schemeClr val="tx1"/>
                </a:solidFill>
              </a:rPr>
              <a:t>A .pdf version of the EMEW is </a:t>
            </a:r>
            <a:br>
              <a:rPr lang="en-US" sz="2800" b="1" kern="1200" baseline="0" dirty="0">
                <a:solidFill>
                  <a:schemeClr val="tx1"/>
                </a:solidFill>
              </a:rPr>
            </a:br>
            <a:r>
              <a:rPr lang="en-US" sz="2800" b="1" kern="1200" baseline="0" dirty="0">
                <a:solidFill>
                  <a:schemeClr val="tx1"/>
                </a:solidFill>
              </a:rPr>
              <a:t>not required for ADMT review. </a:t>
            </a:r>
            <a:br>
              <a:rPr lang="en-US" sz="2800" b="1" kern="1200" baseline="0" dirty="0">
                <a:solidFill>
                  <a:schemeClr val="tx1"/>
                </a:solidFill>
              </a:rPr>
            </a:br>
            <a:r>
              <a:rPr lang="en-US" sz="2800" b="1" kern="1200" baseline="0" dirty="0">
                <a:solidFill>
                  <a:schemeClr val="tx1"/>
                </a:solidFill>
              </a:rPr>
              <a:t>Only the excel EMEW is required.</a:t>
            </a:r>
            <a:endParaRPr lang="en-US" sz="2800" b="1" kern="1200" dirty="0">
              <a:solidFill>
                <a:schemeClr val="tx1"/>
              </a:solidFill>
            </a:endParaRPr>
          </a:p>
        </p:txBody>
      </p:sp>
      <p:sp>
        <p:nvSpPr>
          <p:cNvPr id="14" name="Freeform: Shape 13" descr="Delete all internal comments prior to submittal&#10;">
            <a:extLst>
              <a:ext uri="{FF2B5EF4-FFF2-40B4-BE49-F238E27FC236}">
                <a16:creationId xmlns:a16="http://schemas.microsoft.com/office/drawing/2014/main" id="{717FA432-223E-42E8-844B-BC439A762152}"/>
              </a:ext>
            </a:extLst>
          </p:cNvPr>
          <p:cNvSpPr/>
          <p:nvPr/>
        </p:nvSpPr>
        <p:spPr>
          <a:xfrm>
            <a:off x="1905000" y="2978034"/>
            <a:ext cx="8382000" cy="1264631"/>
          </a:xfrm>
          <a:custGeom>
            <a:avLst/>
            <a:gdLst>
              <a:gd name="connsiteX0" fmla="*/ 0 w 9035824"/>
              <a:gd name="connsiteY0" fmla="*/ 210776 h 1264631"/>
              <a:gd name="connsiteX1" fmla="*/ 210776 w 9035824"/>
              <a:gd name="connsiteY1" fmla="*/ 0 h 1264631"/>
              <a:gd name="connsiteX2" fmla="*/ 8825048 w 9035824"/>
              <a:gd name="connsiteY2" fmla="*/ 0 h 1264631"/>
              <a:gd name="connsiteX3" fmla="*/ 9035824 w 9035824"/>
              <a:gd name="connsiteY3" fmla="*/ 210776 h 1264631"/>
              <a:gd name="connsiteX4" fmla="*/ 9035824 w 9035824"/>
              <a:gd name="connsiteY4" fmla="*/ 1053855 h 1264631"/>
              <a:gd name="connsiteX5" fmla="*/ 8825048 w 9035824"/>
              <a:gd name="connsiteY5" fmla="*/ 1264631 h 1264631"/>
              <a:gd name="connsiteX6" fmla="*/ 210776 w 9035824"/>
              <a:gd name="connsiteY6" fmla="*/ 1264631 h 1264631"/>
              <a:gd name="connsiteX7" fmla="*/ 0 w 9035824"/>
              <a:gd name="connsiteY7" fmla="*/ 1053855 h 1264631"/>
              <a:gd name="connsiteX8" fmla="*/ 0 w 9035824"/>
              <a:gd name="connsiteY8" fmla="*/ 210776 h 126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24" h="1264631">
                <a:moveTo>
                  <a:pt x="0" y="210776"/>
                </a:moveTo>
                <a:cubicBezTo>
                  <a:pt x="0" y="94368"/>
                  <a:pt x="94368" y="0"/>
                  <a:pt x="210776" y="0"/>
                </a:cubicBezTo>
                <a:lnTo>
                  <a:pt x="8825048" y="0"/>
                </a:lnTo>
                <a:cubicBezTo>
                  <a:pt x="8941456" y="0"/>
                  <a:pt x="9035824" y="94368"/>
                  <a:pt x="9035824" y="210776"/>
                </a:cubicBezTo>
                <a:lnTo>
                  <a:pt x="9035824" y="1053855"/>
                </a:lnTo>
                <a:cubicBezTo>
                  <a:pt x="9035824" y="1170263"/>
                  <a:pt x="8941456" y="1264631"/>
                  <a:pt x="8825048" y="1264631"/>
                </a:cubicBezTo>
                <a:lnTo>
                  <a:pt x="210776" y="1264631"/>
                </a:lnTo>
                <a:cubicBezTo>
                  <a:pt x="94368" y="1264631"/>
                  <a:pt x="0" y="1170263"/>
                  <a:pt x="0" y="1053855"/>
                </a:cubicBezTo>
                <a:lnTo>
                  <a:pt x="0" y="210776"/>
                </a:lnTo>
                <a:close/>
              </a:path>
            </a:pathLst>
          </a:custGeom>
          <a:solidFill>
            <a:srgbClr val="E7F1EE"/>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48640" tIns="91440" rIns="365760" bIns="91440" numCol="1" spcCol="1270" anchor="ctr" anchorCtr="0">
            <a:noAutofit/>
          </a:bodyPr>
          <a:lstStyle/>
          <a:p>
            <a:pPr marL="0" lvl="0" indent="0" algn="l" defTabSz="1244600">
              <a:lnSpc>
                <a:spcPct val="90000"/>
              </a:lnSpc>
              <a:spcBef>
                <a:spcPct val="0"/>
              </a:spcBef>
              <a:spcAft>
                <a:spcPct val="35000"/>
              </a:spcAft>
              <a:buNone/>
            </a:pPr>
            <a:r>
              <a:rPr lang="en-US" sz="2800" b="1" kern="1200" baseline="0" dirty="0">
                <a:solidFill>
                  <a:schemeClr val="tx1"/>
                </a:solidFill>
              </a:rPr>
              <a:t>Delete all internal comments </a:t>
            </a:r>
            <a:br>
              <a:rPr lang="en-US" sz="2800" b="1" kern="1200" baseline="0" dirty="0">
                <a:solidFill>
                  <a:schemeClr val="tx1"/>
                </a:solidFill>
              </a:rPr>
            </a:br>
            <a:r>
              <a:rPr lang="en-US" sz="2800" b="1" kern="1200" baseline="0" dirty="0">
                <a:solidFill>
                  <a:schemeClr val="tx1"/>
                </a:solidFill>
              </a:rPr>
              <a:t>prior to submittal.</a:t>
            </a:r>
            <a:endParaRPr lang="en-US" sz="2800" b="1" kern="1200" dirty="0">
              <a:solidFill>
                <a:schemeClr val="tx1"/>
              </a:solidFill>
            </a:endParaRPr>
          </a:p>
        </p:txBody>
      </p:sp>
      <p:sp>
        <p:nvSpPr>
          <p:cNvPr id="16" name="Freeform: Shape 15" descr="Incorporate comments from initial EMEW review into final modeling submittal&#10;">
            <a:extLst>
              <a:ext uri="{FF2B5EF4-FFF2-40B4-BE49-F238E27FC236}">
                <a16:creationId xmlns:a16="http://schemas.microsoft.com/office/drawing/2014/main" id="{10F990EE-5DB1-4D07-8996-23589B993C0A}"/>
              </a:ext>
            </a:extLst>
          </p:cNvPr>
          <p:cNvSpPr/>
          <p:nvPr/>
        </p:nvSpPr>
        <p:spPr>
          <a:xfrm>
            <a:off x="1905000" y="4660667"/>
            <a:ext cx="8382000" cy="1359133"/>
          </a:xfrm>
          <a:custGeom>
            <a:avLst/>
            <a:gdLst>
              <a:gd name="connsiteX0" fmla="*/ 0 w 9035824"/>
              <a:gd name="connsiteY0" fmla="*/ 210776 h 1264631"/>
              <a:gd name="connsiteX1" fmla="*/ 210776 w 9035824"/>
              <a:gd name="connsiteY1" fmla="*/ 0 h 1264631"/>
              <a:gd name="connsiteX2" fmla="*/ 8825048 w 9035824"/>
              <a:gd name="connsiteY2" fmla="*/ 0 h 1264631"/>
              <a:gd name="connsiteX3" fmla="*/ 9035824 w 9035824"/>
              <a:gd name="connsiteY3" fmla="*/ 210776 h 1264631"/>
              <a:gd name="connsiteX4" fmla="*/ 9035824 w 9035824"/>
              <a:gd name="connsiteY4" fmla="*/ 1053855 h 1264631"/>
              <a:gd name="connsiteX5" fmla="*/ 8825048 w 9035824"/>
              <a:gd name="connsiteY5" fmla="*/ 1264631 h 1264631"/>
              <a:gd name="connsiteX6" fmla="*/ 210776 w 9035824"/>
              <a:gd name="connsiteY6" fmla="*/ 1264631 h 1264631"/>
              <a:gd name="connsiteX7" fmla="*/ 0 w 9035824"/>
              <a:gd name="connsiteY7" fmla="*/ 1053855 h 1264631"/>
              <a:gd name="connsiteX8" fmla="*/ 0 w 9035824"/>
              <a:gd name="connsiteY8" fmla="*/ 210776 h 126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24" h="1264631">
                <a:moveTo>
                  <a:pt x="0" y="210776"/>
                </a:moveTo>
                <a:cubicBezTo>
                  <a:pt x="0" y="94368"/>
                  <a:pt x="94368" y="0"/>
                  <a:pt x="210776" y="0"/>
                </a:cubicBezTo>
                <a:lnTo>
                  <a:pt x="8825048" y="0"/>
                </a:lnTo>
                <a:cubicBezTo>
                  <a:pt x="8941456" y="0"/>
                  <a:pt x="9035824" y="94368"/>
                  <a:pt x="9035824" y="210776"/>
                </a:cubicBezTo>
                <a:lnTo>
                  <a:pt x="9035824" y="1053855"/>
                </a:lnTo>
                <a:cubicBezTo>
                  <a:pt x="9035824" y="1170263"/>
                  <a:pt x="8941456" y="1264631"/>
                  <a:pt x="8825048" y="1264631"/>
                </a:cubicBezTo>
                <a:lnTo>
                  <a:pt x="210776" y="1264631"/>
                </a:lnTo>
                <a:cubicBezTo>
                  <a:pt x="94368" y="1264631"/>
                  <a:pt x="0" y="1170263"/>
                  <a:pt x="0" y="1053855"/>
                </a:cubicBezTo>
                <a:lnTo>
                  <a:pt x="0" y="210776"/>
                </a:lnTo>
                <a:close/>
              </a:path>
            </a:pathLst>
          </a:custGeom>
          <a:solidFill>
            <a:srgbClr val="E7F1EE"/>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48640" tIns="91440" rIns="365760" bIns="91440" numCol="1" spcCol="1270" anchor="ctr" anchorCtr="0">
            <a:noAutofit/>
          </a:bodyPr>
          <a:lstStyle/>
          <a:p>
            <a:pPr marL="0" lvl="0" indent="0" algn="l" defTabSz="1244600">
              <a:lnSpc>
                <a:spcPct val="90000"/>
              </a:lnSpc>
              <a:spcBef>
                <a:spcPct val="0"/>
              </a:spcBef>
              <a:spcAft>
                <a:spcPct val="35000"/>
              </a:spcAft>
              <a:buNone/>
            </a:pPr>
            <a:r>
              <a:rPr lang="en-US" sz="2800" b="1" kern="1200" baseline="0" dirty="0">
                <a:solidFill>
                  <a:schemeClr val="tx1"/>
                </a:solidFill>
              </a:rPr>
              <a:t>Incorporate comments from </a:t>
            </a:r>
            <a:br>
              <a:rPr lang="en-US" sz="2800" b="1" kern="1200" baseline="0" dirty="0">
                <a:solidFill>
                  <a:schemeClr val="tx1"/>
                </a:solidFill>
              </a:rPr>
            </a:br>
            <a:r>
              <a:rPr lang="en-US" sz="2800" b="1" kern="1200" baseline="0" dirty="0">
                <a:solidFill>
                  <a:schemeClr val="tx1"/>
                </a:solidFill>
              </a:rPr>
              <a:t>initial EMEW review into</a:t>
            </a:r>
            <a:r>
              <a:rPr lang="en-US" sz="2800" b="1" kern="1200" dirty="0">
                <a:solidFill>
                  <a:schemeClr val="tx1"/>
                </a:solidFill>
              </a:rPr>
              <a:t> </a:t>
            </a:r>
            <a:br>
              <a:rPr lang="en-US" sz="2800" b="1" kern="1200" dirty="0">
                <a:solidFill>
                  <a:schemeClr val="tx1"/>
                </a:solidFill>
              </a:rPr>
            </a:br>
            <a:r>
              <a:rPr lang="en-US" sz="2800" b="1" kern="1200" baseline="0" dirty="0">
                <a:solidFill>
                  <a:schemeClr val="tx1"/>
                </a:solidFill>
              </a:rPr>
              <a:t>final modeling submittal.</a:t>
            </a:r>
            <a:endParaRPr lang="en-US" sz="2800" b="1" kern="1200" dirty="0">
              <a:solidFill>
                <a:schemeClr val="tx1"/>
              </a:solidFill>
            </a:endParaRPr>
          </a:p>
        </p:txBody>
      </p:sp>
      <p:pic>
        <p:nvPicPr>
          <p:cNvPr id="10" name="Picture 9" descr="an emu">
            <a:extLst>
              <a:ext uri="{FF2B5EF4-FFF2-40B4-BE49-F238E27FC236}">
                <a16:creationId xmlns:a16="http://schemas.microsoft.com/office/drawing/2014/main" id="{1A865EE7-03D0-4931-B9A3-E1189FC3A470}"/>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24868661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400"/>
            <a:ext cx="9652000" cy="838200"/>
          </a:xfrm>
        </p:spPr>
        <p:txBody>
          <a:bodyPr/>
          <a:lstStyle/>
          <a:p>
            <a:r>
              <a:rPr lang="en-US" sz="3600" dirty="0"/>
              <a:t>Brief Introduction</a:t>
            </a:r>
          </a:p>
        </p:txBody>
      </p:sp>
      <p:sp>
        <p:nvSpPr>
          <p:cNvPr id="8" name="Freeform: Shape 7" descr="-Direct applicant to provide exactly what is needed&#10;-Minimize deficiencies and common mistakes&#10;-Promotes consistent data for internal processing&#10;">
            <a:extLst>
              <a:ext uri="{FF2B5EF4-FFF2-40B4-BE49-F238E27FC236}">
                <a16:creationId xmlns:a16="http://schemas.microsoft.com/office/drawing/2014/main" id="{51EA70C4-3EAD-40DC-BAE0-004AEA4F2238}"/>
              </a:ext>
            </a:extLst>
          </p:cNvPr>
          <p:cNvSpPr/>
          <p:nvPr/>
        </p:nvSpPr>
        <p:spPr>
          <a:xfrm>
            <a:off x="1207660" y="1332480"/>
            <a:ext cx="9651999" cy="1871100"/>
          </a:xfrm>
          <a:custGeom>
            <a:avLst/>
            <a:gdLst>
              <a:gd name="connsiteX0" fmla="*/ 0 w 9651999"/>
              <a:gd name="connsiteY0" fmla="*/ 0 h 1871100"/>
              <a:gd name="connsiteX1" fmla="*/ 9651999 w 9651999"/>
              <a:gd name="connsiteY1" fmla="*/ 0 h 1871100"/>
              <a:gd name="connsiteX2" fmla="*/ 9651999 w 9651999"/>
              <a:gd name="connsiteY2" fmla="*/ 1871100 h 1871100"/>
              <a:gd name="connsiteX3" fmla="*/ 0 w 9651999"/>
              <a:gd name="connsiteY3" fmla="*/ 1871100 h 1871100"/>
              <a:gd name="connsiteX4" fmla="*/ 0 w 9651999"/>
              <a:gd name="connsiteY4" fmla="*/ 0 h 187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1999" h="1871100">
                <a:moveTo>
                  <a:pt x="0" y="0"/>
                </a:moveTo>
                <a:lnTo>
                  <a:pt x="9651999" y="0"/>
                </a:lnTo>
                <a:lnTo>
                  <a:pt x="9651999" y="1871100"/>
                </a:lnTo>
                <a:lnTo>
                  <a:pt x="0" y="1871100"/>
                </a:lnTo>
                <a:lnTo>
                  <a:pt x="0" y="0"/>
                </a:lnTo>
                <a:close/>
              </a:path>
            </a:pathLst>
          </a:custGeom>
          <a:solidFill>
            <a:srgbClr val="E7F1EE"/>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9102" tIns="374904" rIns="749102" bIns="170688" numCol="1" spcCol="1270" anchor="t" anchorCtr="0">
            <a:noAutofit/>
          </a:bodyPr>
          <a:lstStyle/>
          <a:p>
            <a:pPr marL="228600" lvl="1" indent="-228600" algn="l" defTabSz="1066800">
              <a:lnSpc>
                <a:spcPct val="90000"/>
              </a:lnSpc>
              <a:spcBef>
                <a:spcPct val="0"/>
              </a:spcBef>
              <a:spcAft>
                <a:spcPts val="1200"/>
              </a:spcAft>
              <a:buChar char="•"/>
            </a:pPr>
            <a:r>
              <a:rPr lang="en-US" sz="2400" kern="1200" baseline="0" dirty="0"/>
              <a:t>Directs applicant to provide exactly what is needed</a:t>
            </a:r>
            <a:endParaRPr lang="en-US" sz="2400" kern="1200" dirty="0"/>
          </a:p>
          <a:p>
            <a:pPr marL="228600" lvl="1" indent="-228600" algn="l" defTabSz="1066800">
              <a:lnSpc>
                <a:spcPct val="90000"/>
              </a:lnSpc>
              <a:spcBef>
                <a:spcPct val="0"/>
              </a:spcBef>
              <a:spcAft>
                <a:spcPts val="1200"/>
              </a:spcAft>
              <a:buChar char="•"/>
            </a:pPr>
            <a:r>
              <a:rPr lang="en-US" sz="2400" kern="1200" baseline="0" dirty="0"/>
              <a:t>Minimizes deficiencies and common mistakes</a:t>
            </a:r>
            <a:endParaRPr lang="en-US" sz="2400" kern="1200" dirty="0"/>
          </a:p>
          <a:p>
            <a:pPr marL="228600" lvl="1" indent="-228600" algn="l" defTabSz="1066800">
              <a:lnSpc>
                <a:spcPct val="90000"/>
              </a:lnSpc>
              <a:spcBef>
                <a:spcPct val="0"/>
              </a:spcBef>
              <a:spcAft>
                <a:spcPts val="1200"/>
              </a:spcAft>
              <a:buChar char="•"/>
            </a:pPr>
            <a:r>
              <a:rPr lang="en-US" sz="2400" kern="1200" baseline="0" dirty="0"/>
              <a:t>Promotes consistent data for internal processing</a:t>
            </a:r>
            <a:endParaRPr lang="en-US" sz="2400" kern="1200" dirty="0"/>
          </a:p>
        </p:txBody>
      </p:sp>
      <p:sp>
        <p:nvSpPr>
          <p:cNvPr id="9" name="Freeform: Shape 8" descr="Advantages">
            <a:extLst>
              <a:ext uri="{FF2B5EF4-FFF2-40B4-BE49-F238E27FC236}">
                <a16:creationId xmlns:a16="http://schemas.microsoft.com/office/drawing/2014/main" id="{1DBAFF91-D1EC-4764-B94C-4F43D8C3C7B3}"/>
              </a:ext>
            </a:extLst>
          </p:cNvPr>
          <p:cNvSpPr/>
          <p:nvPr/>
        </p:nvSpPr>
        <p:spPr>
          <a:xfrm>
            <a:off x="1690260" y="1066800"/>
            <a:ext cx="6844140" cy="531360"/>
          </a:xfrm>
          <a:custGeom>
            <a:avLst/>
            <a:gdLst>
              <a:gd name="connsiteX0" fmla="*/ 0 w 7975524"/>
              <a:gd name="connsiteY0" fmla="*/ 88562 h 531360"/>
              <a:gd name="connsiteX1" fmla="*/ 88562 w 7975524"/>
              <a:gd name="connsiteY1" fmla="*/ 0 h 531360"/>
              <a:gd name="connsiteX2" fmla="*/ 7886962 w 7975524"/>
              <a:gd name="connsiteY2" fmla="*/ 0 h 531360"/>
              <a:gd name="connsiteX3" fmla="*/ 7975524 w 7975524"/>
              <a:gd name="connsiteY3" fmla="*/ 88562 h 531360"/>
              <a:gd name="connsiteX4" fmla="*/ 7975524 w 7975524"/>
              <a:gd name="connsiteY4" fmla="*/ 442798 h 531360"/>
              <a:gd name="connsiteX5" fmla="*/ 7886962 w 7975524"/>
              <a:gd name="connsiteY5" fmla="*/ 531360 h 531360"/>
              <a:gd name="connsiteX6" fmla="*/ 88562 w 7975524"/>
              <a:gd name="connsiteY6" fmla="*/ 531360 h 531360"/>
              <a:gd name="connsiteX7" fmla="*/ 0 w 7975524"/>
              <a:gd name="connsiteY7" fmla="*/ 442798 h 531360"/>
              <a:gd name="connsiteX8" fmla="*/ 0 w 7975524"/>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5524" h="531360">
                <a:moveTo>
                  <a:pt x="0" y="88562"/>
                </a:moveTo>
                <a:cubicBezTo>
                  <a:pt x="0" y="39651"/>
                  <a:pt x="39651" y="0"/>
                  <a:pt x="88562" y="0"/>
                </a:cubicBezTo>
                <a:lnTo>
                  <a:pt x="7886962" y="0"/>
                </a:lnTo>
                <a:cubicBezTo>
                  <a:pt x="7935873" y="0"/>
                  <a:pt x="7975524" y="39651"/>
                  <a:pt x="7975524" y="88562"/>
                </a:cubicBezTo>
                <a:lnTo>
                  <a:pt x="7975524" y="442798"/>
                </a:lnTo>
                <a:cubicBezTo>
                  <a:pt x="7975524" y="491709"/>
                  <a:pt x="7935873" y="531360"/>
                  <a:pt x="7886962" y="531360"/>
                </a:cubicBezTo>
                <a:lnTo>
                  <a:pt x="88562" y="531360"/>
                </a:lnTo>
                <a:cubicBezTo>
                  <a:pt x="39651" y="531360"/>
                  <a:pt x="0" y="491709"/>
                  <a:pt x="0" y="442798"/>
                </a:cubicBezTo>
                <a:lnTo>
                  <a:pt x="0" y="88562"/>
                </a:lnTo>
                <a:close/>
              </a:path>
            </a:pathLst>
          </a:custGeom>
          <a:solidFill>
            <a:srgbClr val="AECEC6"/>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1315" tIns="25939" rIns="281315" bIns="25939" numCol="1" spcCol="1270" anchor="ctr" anchorCtr="0">
            <a:noAutofit/>
          </a:bodyPr>
          <a:lstStyle/>
          <a:p>
            <a:pPr marL="0" lvl="0" indent="0" algn="l" defTabSz="1244600">
              <a:lnSpc>
                <a:spcPct val="90000"/>
              </a:lnSpc>
              <a:spcBef>
                <a:spcPct val="0"/>
              </a:spcBef>
              <a:spcAft>
                <a:spcPct val="35000"/>
              </a:spcAft>
              <a:buNone/>
            </a:pPr>
            <a:r>
              <a:rPr lang="en-US" sz="2800" b="1" kern="1200" baseline="0" dirty="0">
                <a:solidFill>
                  <a:schemeClr val="tx1"/>
                </a:solidFill>
              </a:rPr>
              <a:t>Advantages:</a:t>
            </a:r>
            <a:endParaRPr lang="en-US" sz="2800" b="1" kern="1200" dirty="0">
              <a:solidFill>
                <a:schemeClr val="tx1"/>
              </a:solidFill>
            </a:endParaRPr>
          </a:p>
        </p:txBody>
      </p:sp>
      <p:sp>
        <p:nvSpPr>
          <p:cNvPr id="10" name="Freeform: Shape 9" descr="Available: October 2018&#10;Required: June 1, 2019&#10;Last Revised: October xx, 2019&#10;">
            <a:extLst>
              <a:ext uri="{FF2B5EF4-FFF2-40B4-BE49-F238E27FC236}">
                <a16:creationId xmlns:a16="http://schemas.microsoft.com/office/drawing/2014/main" id="{92AD4493-4EBE-4D9F-A375-1326286DAB67}"/>
              </a:ext>
            </a:extLst>
          </p:cNvPr>
          <p:cNvSpPr/>
          <p:nvPr/>
        </p:nvSpPr>
        <p:spPr>
          <a:xfrm>
            <a:off x="1207660" y="3566461"/>
            <a:ext cx="9651999" cy="1871100"/>
          </a:xfrm>
          <a:custGeom>
            <a:avLst/>
            <a:gdLst>
              <a:gd name="connsiteX0" fmla="*/ 0 w 9651999"/>
              <a:gd name="connsiteY0" fmla="*/ 0 h 1871100"/>
              <a:gd name="connsiteX1" fmla="*/ 9651999 w 9651999"/>
              <a:gd name="connsiteY1" fmla="*/ 0 h 1871100"/>
              <a:gd name="connsiteX2" fmla="*/ 9651999 w 9651999"/>
              <a:gd name="connsiteY2" fmla="*/ 1871100 h 1871100"/>
              <a:gd name="connsiteX3" fmla="*/ 0 w 9651999"/>
              <a:gd name="connsiteY3" fmla="*/ 1871100 h 1871100"/>
              <a:gd name="connsiteX4" fmla="*/ 0 w 9651999"/>
              <a:gd name="connsiteY4" fmla="*/ 0 h 1871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1999" h="1871100">
                <a:moveTo>
                  <a:pt x="0" y="0"/>
                </a:moveTo>
                <a:lnTo>
                  <a:pt x="9651999" y="0"/>
                </a:lnTo>
                <a:lnTo>
                  <a:pt x="9651999" y="1871100"/>
                </a:lnTo>
                <a:lnTo>
                  <a:pt x="0" y="1871100"/>
                </a:lnTo>
                <a:lnTo>
                  <a:pt x="0" y="0"/>
                </a:lnTo>
                <a:close/>
              </a:path>
            </a:pathLst>
          </a:custGeom>
          <a:solidFill>
            <a:srgbClr val="E7F1EE"/>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9102" tIns="374904" rIns="749102" bIns="170688" numCol="1" spcCol="1270" anchor="t" anchorCtr="0">
            <a:noAutofit/>
          </a:bodyPr>
          <a:lstStyle/>
          <a:p>
            <a:pPr marL="228600" lvl="1" indent="-228600" algn="l" defTabSz="1066800">
              <a:lnSpc>
                <a:spcPct val="90000"/>
              </a:lnSpc>
              <a:spcBef>
                <a:spcPct val="0"/>
              </a:spcBef>
              <a:spcAft>
                <a:spcPts val="1200"/>
              </a:spcAft>
              <a:buChar char="•"/>
            </a:pPr>
            <a:r>
              <a:rPr lang="en-US" sz="2400" kern="1200" baseline="0" dirty="0"/>
              <a:t>Available: October 2018</a:t>
            </a:r>
            <a:endParaRPr lang="en-US" sz="2400" kern="1200" dirty="0"/>
          </a:p>
          <a:p>
            <a:pPr marL="228600" lvl="1" indent="-228600" algn="l" defTabSz="1066800">
              <a:lnSpc>
                <a:spcPct val="90000"/>
              </a:lnSpc>
              <a:spcBef>
                <a:spcPct val="0"/>
              </a:spcBef>
              <a:spcAft>
                <a:spcPts val="1200"/>
              </a:spcAft>
              <a:buChar char="•"/>
            </a:pPr>
            <a:r>
              <a:rPr lang="en-US" sz="2400" kern="1200" baseline="0" dirty="0"/>
              <a:t>Required: June 1, 2019</a:t>
            </a:r>
            <a:endParaRPr lang="en-US" sz="2400" kern="1200" dirty="0"/>
          </a:p>
          <a:p>
            <a:pPr marL="228600" lvl="1" indent="-228600" algn="l" defTabSz="1066800">
              <a:lnSpc>
                <a:spcPct val="90000"/>
              </a:lnSpc>
              <a:spcBef>
                <a:spcPct val="0"/>
              </a:spcBef>
              <a:spcAft>
                <a:spcPts val="1200"/>
              </a:spcAft>
              <a:buChar char="•"/>
            </a:pPr>
            <a:r>
              <a:rPr lang="en-US" sz="2400" kern="1200" baseline="0" dirty="0"/>
              <a:t>Last Revised: October 2019</a:t>
            </a:r>
            <a:endParaRPr lang="en-US" sz="2400" kern="1200" dirty="0"/>
          </a:p>
        </p:txBody>
      </p:sp>
      <p:sp>
        <p:nvSpPr>
          <p:cNvPr id="11" name="Freeform: Shape 10" descr="Implementation Path">
            <a:extLst>
              <a:ext uri="{FF2B5EF4-FFF2-40B4-BE49-F238E27FC236}">
                <a16:creationId xmlns:a16="http://schemas.microsoft.com/office/drawing/2014/main" id="{130778B2-7A89-4B85-B4A3-FDB4012DF5FA}"/>
              </a:ext>
            </a:extLst>
          </p:cNvPr>
          <p:cNvSpPr/>
          <p:nvPr/>
        </p:nvSpPr>
        <p:spPr>
          <a:xfrm>
            <a:off x="1690260" y="3300781"/>
            <a:ext cx="7834740" cy="531360"/>
          </a:xfrm>
          <a:custGeom>
            <a:avLst/>
            <a:gdLst>
              <a:gd name="connsiteX0" fmla="*/ 0 w 7975592"/>
              <a:gd name="connsiteY0" fmla="*/ 88562 h 531360"/>
              <a:gd name="connsiteX1" fmla="*/ 88562 w 7975592"/>
              <a:gd name="connsiteY1" fmla="*/ 0 h 531360"/>
              <a:gd name="connsiteX2" fmla="*/ 7887030 w 7975592"/>
              <a:gd name="connsiteY2" fmla="*/ 0 h 531360"/>
              <a:gd name="connsiteX3" fmla="*/ 7975592 w 7975592"/>
              <a:gd name="connsiteY3" fmla="*/ 88562 h 531360"/>
              <a:gd name="connsiteX4" fmla="*/ 7975592 w 7975592"/>
              <a:gd name="connsiteY4" fmla="*/ 442798 h 531360"/>
              <a:gd name="connsiteX5" fmla="*/ 7887030 w 7975592"/>
              <a:gd name="connsiteY5" fmla="*/ 531360 h 531360"/>
              <a:gd name="connsiteX6" fmla="*/ 88562 w 7975592"/>
              <a:gd name="connsiteY6" fmla="*/ 531360 h 531360"/>
              <a:gd name="connsiteX7" fmla="*/ 0 w 7975592"/>
              <a:gd name="connsiteY7" fmla="*/ 442798 h 531360"/>
              <a:gd name="connsiteX8" fmla="*/ 0 w 7975592"/>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5592" h="531360">
                <a:moveTo>
                  <a:pt x="0" y="88562"/>
                </a:moveTo>
                <a:cubicBezTo>
                  <a:pt x="0" y="39651"/>
                  <a:pt x="39651" y="0"/>
                  <a:pt x="88562" y="0"/>
                </a:cubicBezTo>
                <a:lnTo>
                  <a:pt x="7887030" y="0"/>
                </a:lnTo>
                <a:cubicBezTo>
                  <a:pt x="7935941" y="0"/>
                  <a:pt x="7975592" y="39651"/>
                  <a:pt x="7975592" y="88562"/>
                </a:cubicBezTo>
                <a:lnTo>
                  <a:pt x="7975592" y="442798"/>
                </a:lnTo>
                <a:cubicBezTo>
                  <a:pt x="7975592" y="491709"/>
                  <a:pt x="7935941" y="531360"/>
                  <a:pt x="7887030" y="531360"/>
                </a:cubicBezTo>
                <a:lnTo>
                  <a:pt x="88562" y="531360"/>
                </a:lnTo>
                <a:cubicBezTo>
                  <a:pt x="39651" y="531360"/>
                  <a:pt x="0" y="491709"/>
                  <a:pt x="0" y="442798"/>
                </a:cubicBezTo>
                <a:lnTo>
                  <a:pt x="0" y="88562"/>
                </a:lnTo>
                <a:close/>
              </a:path>
            </a:pathLst>
          </a:custGeom>
          <a:solidFill>
            <a:srgbClr val="AECEC6"/>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1315" tIns="25939" rIns="281315" bIns="25939" numCol="1" spcCol="1270" anchor="ctr" anchorCtr="0">
            <a:noAutofit/>
          </a:bodyPr>
          <a:lstStyle/>
          <a:p>
            <a:pPr marL="0" lvl="0" indent="0" algn="l" defTabSz="1244600">
              <a:lnSpc>
                <a:spcPct val="90000"/>
              </a:lnSpc>
              <a:spcBef>
                <a:spcPct val="0"/>
              </a:spcBef>
              <a:spcAft>
                <a:spcPct val="35000"/>
              </a:spcAft>
              <a:buNone/>
            </a:pPr>
            <a:r>
              <a:rPr lang="en-US" sz="2800" b="1" kern="1200" baseline="0" dirty="0">
                <a:solidFill>
                  <a:schemeClr val="tx1"/>
                </a:solidFill>
              </a:rPr>
              <a:t>Implementation Path:</a:t>
            </a:r>
            <a:endParaRPr lang="en-US" sz="2800" b="1" kern="1200" dirty="0">
              <a:solidFill>
                <a:schemeClr val="tx1"/>
              </a:solidFill>
            </a:endParaRPr>
          </a:p>
        </p:txBody>
      </p:sp>
      <p:pic>
        <p:nvPicPr>
          <p:cNvPr id="5" name="Picture 4" descr="an emu">
            <a:extLst>
              <a:ext uri="{FF2B5EF4-FFF2-40B4-BE49-F238E27FC236}">
                <a16:creationId xmlns:a16="http://schemas.microsoft.com/office/drawing/2014/main" id="{C16BD114-3C5A-4E1C-BE94-DA68C0FBB503}"/>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 y="5791200"/>
            <a:ext cx="1183341" cy="914400"/>
          </a:xfrm>
          <a:prstGeom prst="rect">
            <a:avLst/>
          </a:prstGeom>
        </p:spPr>
      </p:pic>
      <p:sp>
        <p:nvSpPr>
          <p:cNvPr id="12" name="Rectangle 11">
            <a:extLst>
              <a:ext uri="{FF2B5EF4-FFF2-40B4-BE49-F238E27FC236}">
                <a16:creationId xmlns:a16="http://schemas.microsoft.com/office/drawing/2014/main" id="{D867236C-2BFE-4E6D-A291-18F1AC33BA1F}"/>
              </a:ext>
              <a:ext uri="{C183D7F6-B498-43B3-948B-1728B52AA6E4}">
                <adec:decorative xmlns:adec="http://schemas.microsoft.com/office/drawing/2017/decorative" val="1"/>
              </a:ext>
            </a:extLst>
          </p:cNvPr>
          <p:cNvSpPr/>
          <p:nvPr/>
        </p:nvSpPr>
        <p:spPr>
          <a:xfrm>
            <a:off x="1207660" y="5800441"/>
            <a:ext cx="9651999" cy="453600"/>
          </a:xfrm>
          <a:prstGeom prst="rect">
            <a:avLst/>
          </a:prstGeom>
          <a:solidFill>
            <a:srgbClr val="E7F1EE"/>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Shape 12" descr="Modeling audit review time improvement&#10;">
            <a:extLst>
              <a:ext uri="{FF2B5EF4-FFF2-40B4-BE49-F238E27FC236}">
                <a16:creationId xmlns:a16="http://schemas.microsoft.com/office/drawing/2014/main" id="{247B4CCA-C4DC-4BFD-A488-04DE8BA06BCB}"/>
              </a:ext>
            </a:extLst>
          </p:cNvPr>
          <p:cNvSpPr/>
          <p:nvPr/>
        </p:nvSpPr>
        <p:spPr>
          <a:xfrm>
            <a:off x="1690260" y="5534761"/>
            <a:ext cx="8825340" cy="531360"/>
          </a:xfrm>
          <a:custGeom>
            <a:avLst/>
            <a:gdLst>
              <a:gd name="connsiteX0" fmla="*/ 0 w 7975592"/>
              <a:gd name="connsiteY0" fmla="*/ 88562 h 531360"/>
              <a:gd name="connsiteX1" fmla="*/ 88562 w 7975592"/>
              <a:gd name="connsiteY1" fmla="*/ 0 h 531360"/>
              <a:gd name="connsiteX2" fmla="*/ 7887030 w 7975592"/>
              <a:gd name="connsiteY2" fmla="*/ 0 h 531360"/>
              <a:gd name="connsiteX3" fmla="*/ 7975592 w 7975592"/>
              <a:gd name="connsiteY3" fmla="*/ 88562 h 531360"/>
              <a:gd name="connsiteX4" fmla="*/ 7975592 w 7975592"/>
              <a:gd name="connsiteY4" fmla="*/ 442798 h 531360"/>
              <a:gd name="connsiteX5" fmla="*/ 7887030 w 7975592"/>
              <a:gd name="connsiteY5" fmla="*/ 531360 h 531360"/>
              <a:gd name="connsiteX6" fmla="*/ 88562 w 7975592"/>
              <a:gd name="connsiteY6" fmla="*/ 531360 h 531360"/>
              <a:gd name="connsiteX7" fmla="*/ 0 w 7975592"/>
              <a:gd name="connsiteY7" fmla="*/ 442798 h 531360"/>
              <a:gd name="connsiteX8" fmla="*/ 0 w 7975592"/>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5592" h="531360">
                <a:moveTo>
                  <a:pt x="0" y="88562"/>
                </a:moveTo>
                <a:cubicBezTo>
                  <a:pt x="0" y="39651"/>
                  <a:pt x="39651" y="0"/>
                  <a:pt x="88562" y="0"/>
                </a:cubicBezTo>
                <a:lnTo>
                  <a:pt x="7887030" y="0"/>
                </a:lnTo>
                <a:cubicBezTo>
                  <a:pt x="7935941" y="0"/>
                  <a:pt x="7975592" y="39651"/>
                  <a:pt x="7975592" y="88562"/>
                </a:cubicBezTo>
                <a:lnTo>
                  <a:pt x="7975592" y="442798"/>
                </a:lnTo>
                <a:cubicBezTo>
                  <a:pt x="7975592" y="491709"/>
                  <a:pt x="7935941" y="531360"/>
                  <a:pt x="7887030" y="531360"/>
                </a:cubicBezTo>
                <a:lnTo>
                  <a:pt x="88562" y="531360"/>
                </a:lnTo>
                <a:cubicBezTo>
                  <a:pt x="39651" y="531360"/>
                  <a:pt x="0" y="491709"/>
                  <a:pt x="0" y="442798"/>
                </a:cubicBezTo>
                <a:lnTo>
                  <a:pt x="0" y="88562"/>
                </a:lnTo>
                <a:close/>
              </a:path>
            </a:pathLst>
          </a:custGeom>
          <a:solidFill>
            <a:srgbClr val="AECEC6"/>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81315" tIns="25939" rIns="281315" bIns="25939" numCol="1" spcCol="1270" anchor="ctr" anchorCtr="0">
            <a:noAutofit/>
          </a:bodyPr>
          <a:lstStyle/>
          <a:p>
            <a:pPr marL="0" lvl="0" indent="0" algn="l" defTabSz="1244600">
              <a:lnSpc>
                <a:spcPct val="90000"/>
              </a:lnSpc>
              <a:spcBef>
                <a:spcPct val="0"/>
              </a:spcBef>
              <a:spcAft>
                <a:spcPct val="35000"/>
              </a:spcAft>
              <a:buNone/>
            </a:pPr>
            <a:r>
              <a:rPr lang="en-US" sz="2800" b="1" kern="1200" baseline="0" dirty="0">
                <a:solidFill>
                  <a:schemeClr val="tx1"/>
                </a:solidFill>
              </a:rPr>
              <a:t>Modeling audit review time improvement</a:t>
            </a:r>
            <a:endParaRPr lang="en-US" sz="2800" b="1" kern="1200" dirty="0">
              <a:solidFill>
                <a:schemeClr val="tx1"/>
              </a:solidFill>
            </a:endParaRPr>
          </a:p>
        </p:txBody>
      </p:sp>
    </p:spTree>
    <p:extLst>
      <p:ext uri="{BB962C8B-B14F-4D97-AF65-F5344CB8AC3E}">
        <p14:creationId xmlns:p14="http://schemas.microsoft.com/office/powerpoint/2010/main" val="38936185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838200"/>
          </a:xfrm>
        </p:spPr>
        <p:txBody>
          <a:bodyPr/>
          <a:lstStyle/>
          <a:p>
            <a:r>
              <a:rPr lang="en-US" sz="3600" dirty="0"/>
              <a:t>Common Issues &amp; Recommendations</a:t>
            </a:r>
            <a:br>
              <a:rPr lang="en-US" sz="3600" dirty="0"/>
            </a:br>
            <a:r>
              <a:rPr lang="en-US" sz="3600" dirty="0">
                <a:noFill/>
              </a:rPr>
              <a:t>(2 of 3)</a:t>
            </a:r>
          </a:p>
        </p:txBody>
      </p:sp>
      <p:sp>
        <p:nvSpPr>
          <p:cNvPr id="7" name="Rectangle 6">
            <a:extLst>
              <a:ext uri="{FF2B5EF4-FFF2-40B4-BE49-F238E27FC236}">
                <a16:creationId xmlns:a16="http://schemas.microsoft.com/office/drawing/2014/main" id="{C3215536-752D-48BA-9E4B-C37174447ED0}"/>
              </a:ext>
              <a:ext uri="{C183D7F6-B498-43B3-948B-1728B52AA6E4}">
                <adec:decorative xmlns:adec="http://schemas.microsoft.com/office/drawing/2017/decorative" val="1"/>
              </a:ext>
            </a:extLst>
          </p:cNvPr>
          <p:cNvSpPr/>
          <p:nvPr/>
        </p:nvSpPr>
        <p:spPr>
          <a:xfrm>
            <a:off x="1270000" y="2227522"/>
            <a:ext cx="9652000" cy="520961"/>
          </a:xfrm>
          <a:prstGeom prst="rect">
            <a:avLst/>
          </a:prstGeom>
          <a:solidFill>
            <a:srgbClr val="85B5A8">
              <a:alpha val="90000"/>
            </a:srgbClr>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ctangle 12">
            <a:extLst>
              <a:ext uri="{FF2B5EF4-FFF2-40B4-BE49-F238E27FC236}">
                <a16:creationId xmlns:a16="http://schemas.microsoft.com/office/drawing/2014/main" id="{601289A7-3060-44D1-895E-D180B1FD19E8}"/>
              </a:ext>
              <a:ext uri="{C183D7F6-B498-43B3-948B-1728B52AA6E4}">
                <adec:decorative xmlns:adec="http://schemas.microsoft.com/office/drawing/2017/decorative" val="1"/>
              </a:ext>
            </a:extLst>
          </p:cNvPr>
          <p:cNvSpPr/>
          <p:nvPr/>
        </p:nvSpPr>
        <p:spPr>
          <a:xfrm>
            <a:off x="1270000" y="3910155"/>
            <a:ext cx="9652000" cy="520961"/>
          </a:xfrm>
          <a:prstGeom prst="rect">
            <a:avLst/>
          </a:prstGeom>
          <a:solidFill>
            <a:srgbClr val="85B5A8">
              <a:alpha val="90000"/>
            </a:srgbClr>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ectangle 14">
            <a:extLst>
              <a:ext uri="{FF2B5EF4-FFF2-40B4-BE49-F238E27FC236}">
                <a16:creationId xmlns:a16="http://schemas.microsoft.com/office/drawing/2014/main" id="{E48695F4-AAF2-4740-A758-F8884D33F3AC}"/>
              </a:ext>
              <a:ext uri="{C183D7F6-B498-43B3-948B-1728B52AA6E4}">
                <adec:decorative xmlns:adec="http://schemas.microsoft.com/office/drawing/2017/decorative" val="1"/>
              </a:ext>
            </a:extLst>
          </p:cNvPr>
          <p:cNvSpPr/>
          <p:nvPr/>
        </p:nvSpPr>
        <p:spPr>
          <a:xfrm>
            <a:off x="1270000" y="5651239"/>
            <a:ext cx="9652000" cy="520961"/>
          </a:xfrm>
          <a:prstGeom prst="rect">
            <a:avLst/>
          </a:prstGeom>
          <a:solidFill>
            <a:srgbClr val="85B5A8">
              <a:alpha val="90000"/>
            </a:srgbClr>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Shape 11" descr="Read all instructions, tips, notes, and warnings.&#10;">
            <a:extLst>
              <a:ext uri="{FF2B5EF4-FFF2-40B4-BE49-F238E27FC236}">
                <a16:creationId xmlns:a16="http://schemas.microsoft.com/office/drawing/2014/main" id="{3B8CC597-1900-4FBB-946F-EE4272E70086}"/>
              </a:ext>
            </a:extLst>
          </p:cNvPr>
          <p:cNvSpPr/>
          <p:nvPr/>
        </p:nvSpPr>
        <p:spPr>
          <a:xfrm>
            <a:off x="1905000" y="1295400"/>
            <a:ext cx="8382000" cy="1265583"/>
          </a:xfrm>
          <a:custGeom>
            <a:avLst/>
            <a:gdLst>
              <a:gd name="connsiteX0" fmla="*/ 0 w 9035824"/>
              <a:gd name="connsiteY0" fmla="*/ 210776 h 1264631"/>
              <a:gd name="connsiteX1" fmla="*/ 210776 w 9035824"/>
              <a:gd name="connsiteY1" fmla="*/ 0 h 1264631"/>
              <a:gd name="connsiteX2" fmla="*/ 8825048 w 9035824"/>
              <a:gd name="connsiteY2" fmla="*/ 0 h 1264631"/>
              <a:gd name="connsiteX3" fmla="*/ 9035824 w 9035824"/>
              <a:gd name="connsiteY3" fmla="*/ 210776 h 1264631"/>
              <a:gd name="connsiteX4" fmla="*/ 9035824 w 9035824"/>
              <a:gd name="connsiteY4" fmla="*/ 1053855 h 1264631"/>
              <a:gd name="connsiteX5" fmla="*/ 8825048 w 9035824"/>
              <a:gd name="connsiteY5" fmla="*/ 1264631 h 1264631"/>
              <a:gd name="connsiteX6" fmla="*/ 210776 w 9035824"/>
              <a:gd name="connsiteY6" fmla="*/ 1264631 h 1264631"/>
              <a:gd name="connsiteX7" fmla="*/ 0 w 9035824"/>
              <a:gd name="connsiteY7" fmla="*/ 1053855 h 1264631"/>
              <a:gd name="connsiteX8" fmla="*/ 0 w 9035824"/>
              <a:gd name="connsiteY8" fmla="*/ 210776 h 126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24" h="1264631">
                <a:moveTo>
                  <a:pt x="0" y="210776"/>
                </a:moveTo>
                <a:cubicBezTo>
                  <a:pt x="0" y="94368"/>
                  <a:pt x="94368" y="0"/>
                  <a:pt x="210776" y="0"/>
                </a:cubicBezTo>
                <a:lnTo>
                  <a:pt x="8825048" y="0"/>
                </a:lnTo>
                <a:cubicBezTo>
                  <a:pt x="8941456" y="0"/>
                  <a:pt x="9035824" y="94368"/>
                  <a:pt x="9035824" y="210776"/>
                </a:cubicBezTo>
                <a:lnTo>
                  <a:pt x="9035824" y="1053855"/>
                </a:lnTo>
                <a:cubicBezTo>
                  <a:pt x="9035824" y="1170263"/>
                  <a:pt x="8941456" y="1264631"/>
                  <a:pt x="8825048" y="1264631"/>
                </a:cubicBezTo>
                <a:lnTo>
                  <a:pt x="210776" y="1264631"/>
                </a:lnTo>
                <a:cubicBezTo>
                  <a:pt x="94368" y="1264631"/>
                  <a:pt x="0" y="1170263"/>
                  <a:pt x="0" y="1053855"/>
                </a:cubicBezTo>
                <a:lnTo>
                  <a:pt x="0" y="210776"/>
                </a:lnTo>
                <a:close/>
              </a:path>
            </a:pathLst>
          </a:custGeom>
          <a:solidFill>
            <a:srgbClr val="E7F1EE"/>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48640" tIns="91440" rIns="365760" bIns="91440" numCol="1" spcCol="1270" anchor="ctr" anchorCtr="0">
            <a:noAutofit/>
          </a:bodyPr>
          <a:lstStyle/>
          <a:p>
            <a:pPr lvl="0" defTabSz="1244600">
              <a:lnSpc>
                <a:spcPct val="90000"/>
              </a:lnSpc>
              <a:spcAft>
                <a:spcPct val="35000"/>
              </a:spcAft>
            </a:pPr>
            <a:r>
              <a:rPr lang="en-US" sz="2800" b="1" dirty="0">
                <a:solidFill>
                  <a:schemeClr val="tx1"/>
                </a:solidFill>
              </a:rPr>
              <a:t>Read all instructions, tips, notes, and warnings.</a:t>
            </a:r>
          </a:p>
        </p:txBody>
      </p:sp>
      <p:sp>
        <p:nvSpPr>
          <p:cNvPr id="14" name="Freeform: Shape 13" descr="Review examples for how to fill it in.&#10;">
            <a:extLst>
              <a:ext uri="{FF2B5EF4-FFF2-40B4-BE49-F238E27FC236}">
                <a16:creationId xmlns:a16="http://schemas.microsoft.com/office/drawing/2014/main" id="{717FA432-223E-42E8-844B-BC439A762152}"/>
              </a:ext>
            </a:extLst>
          </p:cNvPr>
          <p:cNvSpPr/>
          <p:nvPr/>
        </p:nvSpPr>
        <p:spPr>
          <a:xfrm>
            <a:off x="1905000" y="2978034"/>
            <a:ext cx="8382000" cy="1264631"/>
          </a:xfrm>
          <a:custGeom>
            <a:avLst/>
            <a:gdLst>
              <a:gd name="connsiteX0" fmla="*/ 0 w 9035824"/>
              <a:gd name="connsiteY0" fmla="*/ 210776 h 1264631"/>
              <a:gd name="connsiteX1" fmla="*/ 210776 w 9035824"/>
              <a:gd name="connsiteY1" fmla="*/ 0 h 1264631"/>
              <a:gd name="connsiteX2" fmla="*/ 8825048 w 9035824"/>
              <a:gd name="connsiteY2" fmla="*/ 0 h 1264631"/>
              <a:gd name="connsiteX3" fmla="*/ 9035824 w 9035824"/>
              <a:gd name="connsiteY3" fmla="*/ 210776 h 1264631"/>
              <a:gd name="connsiteX4" fmla="*/ 9035824 w 9035824"/>
              <a:gd name="connsiteY4" fmla="*/ 1053855 h 1264631"/>
              <a:gd name="connsiteX5" fmla="*/ 8825048 w 9035824"/>
              <a:gd name="connsiteY5" fmla="*/ 1264631 h 1264631"/>
              <a:gd name="connsiteX6" fmla="*/ 210776 w 9035824"/>
              <a:gd name="connsiteY6" fmla="*/ 1264631 h 1264631"/>
              <a:gd name="connsiteX7" fmla="*/ 0 w 9035824"/>
              <a:gd name="connsiteY7" fmla="*/ 1053855 h 1264631"/>
              <a:gd name="connsiteX8" fmla="*/ 0 w 9035824"/>
              <a:gd name="connsiteY8" fmla="*/ 210776 h 126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24" h="1264631">
                <a:moveTo>
                  <a:pt x="0" y="210776"/>
                </a:moveTo>
                <a:cubicBezTo>
                  <a:pt x="0" y="94368"/>
                  <a:pt x="94368" y="0"/>
                  <a:pt x="210776" y="0"/>
                </a:cubicBezTo>
                <a:lnTo>
                  <a:pt x="8825048" y="0"/>
                </a:lnTo>
                <a:cubicBezTo>
                  <a:pt x="8941456" y="0"/>
                  <a:pt x="9035824" y="94368"/>
                  <a:pt x="9035824" y="210776"/>
                </a:cubicBezTo>
                <a:lnTo>
                  <a:pt x="9035824" y="1053855"/>
                </a:lnTo>
                <a:cubicBezTo>
                  <a:pt x="9035824" y="1170263"/>
                  <a:pt x="8941456" y="1264631"/>
                  <a:pt x="8825048" y="1264631"/>
                </a:cubicBezTo>
                <a:lnTo>
                  <a:pt x="210776" y="1264631"/>
                </a:lnTo>
                <a:cubicBezTo>
                  <a:pt x="94368" y="1264631"/>
                  <a:pt x="0" y="1170263"/>
                  <a:pt x="0" y="1053855"/>
                </a:cubicBezTo>
                <a:lnTo>
                  <a:pt x="0" y="210776"/>
                </a:lnTo>
                <a:close/>
              </a:path>
            </a:pathLst>
          </a:custGeom>
          <a:solidFill>
            <a:srgbClr val="E7F1EE"/>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48640" tIns="91440" rIns="365760" bIns="91440" numCol="1" spcCol="1270" anchor="ctr" anchorCtr="0">
            <a:noAutofit/>
          </a:bodyPr>
          <a:lstStyle/>
          <a:p>
            <a:pPr lvl="0" defTabSz="1244600">
              <a:lnSpc>
                <a:spcPct val="90000"/>
              </a:lnSpc>
              <a:spcAft>
                <a:spcPct val="35000"/>
              </a:spcAft>
            </a:pPr>
            <a:r>
              <a:rPr lang="en-US" sz="2800" b="1" dirty="0">
                <a:solidFill>
                  <a:schemeClr val="tx1"/>
                </a:solidFill>
              </a:rPr>
              <a:t>Review examples for how to fill it in.</a:t>
            </a:r>
          </a:p>
        </p:txBody>
      </p:sp>
      <p:sp>
        <p:nvSpPr>
          <p:cNvPr id="16" name="Freeform: Shape 15" descr="Fill out in order of sheet and do not skip around.&#10;&#10;&#10;">
            <a:extLst>
              <a:ext uri="{FF2B5EF4-FFF2-40B4-BE49-F238E27FC236}">
                <a16:creationId xmlns:a16="http://schemas.microsoft.com/office/drawing/2014/main" id="{10F990EE-5DB1-4D07-8996-23589B993C0A}"/>
              </a:ext>
            </a:extLst>
          </p:cNvPr>
          <p:cNvSpPr/>
          <p:nvPr/>
        </p:nvSpPr>
        <p:spPr>
          <a:xfrm>
            <a:off x="1905000" y="4660667"/>
            <a:ext cx="8382000" cy="1359133"/>
          </a:xfrm>
          <a:custGeom>
            <a:avLst/>
            <a:gdLst>
              <a:gd name="connsiteX0" fmla="*/ 0 w 9035824"/>
              <a:gd name="connsiteY0" fmla="*/ 210776 h 1264631"/>
              <a:gd name="connsiteX1" fmla="*/ 210776 w 9035824"/>
              <a:gd name="connsiteY1" fmla="*/ 0 h 1264631"/>
              <a:gd name="connsiteX2" fmla="*/ 8825048 w 9035824"/>
              <a:gd name="connsiteY2" fmla="*/ 0 h 1264631"/>
              <a:gd name="connsiteX3" fmla="*/ 9035824 w 9035824"/>
              <a:gd name="connsiteY3" fmla="*/ 210776 h 1264631"/>
              <a:gd name="connsiteX4" fmla="*/ 9035824 w 9035824"/>
              <a:gd name="connsiteY4" fmla="*/ 1053855 h 1264631"/>
              <a:gd name="connsiteX5" fmla="*/ 8825048 w 9035824"/>
              <a:gd name="connsiteY5" fmla="*/ 1264631 h 1264631"/>
              <a:gd name="connsiteX6" fmla="*/ 210776 w 9035824"/>
              <a:gd name="connsiteY6" fmla="*/ 1264631 h 1264631"/>
              <a:gd name="connsiteX7" fmla="*/ 0 w 9035824"/>
              <a:gd name="connsiteY7" fmla="*/ 1053855 h 1264631"/>
              <a:gd name="connsiteX8" fmla="*/ 0 w 9035824"/>
              <a:gd name="connsiteY8" fmla="*/ 210776 h 126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24" h="1264631">
                <a:moveTo>
                  <a:pt x="0" y="210776"/>
                </a:moveTo>
                <a:cubicBezTo>
                  <a:pt x="0" y="94368"/>
                  <a:pt x="94368" y="0"/>
                  <a:pt x="210776" y="0"/>
                </a:cubicBezTo>
                <a:lnTo>
                  <a:pt x="8825048" y="0"/>
                </a:lnTo>
                <a:cubicBezTo>
                  <a:pt x="8941456" y="0"/>
                  <a:pt x="9035824" y="94368"/>
                  <a:pt x="9035824" y="210776"/>
                </a:cubicBezTo>
                <a:lnTo>
                  <a:pt x="9035824" y="1053855"/>
                </a:lnTo>
                <a:cubicBezTo>
                  <a:pt x="9035824" y="1170263"/>
                  <a:pt x="8941456" y="1264631"/>
                  <a:pt x="8825048" y="1264631"/>
                </a:cubicBezTo>
                <a:lnTo>
                  <a:pt x="210776" y="1264631"/>
                </a:lnTo>
                <a:cubicBezTo>
                  <a:pt x="94368" y="1264631"/>
                  <a:pt x="0" y="1170263"/>
                  <a:pt x="0" y="1053855"/>
                </a:cubicBezTo>
                <a:lnTo>
                  <a:pt x="0" y="210776"/>
                </a:lnTo>
                <a:close/>
              </a:path>
            </a:pathLst>
          </a:custGeom>
          <a:solidFill>
            <a:srgbClr val="E7F1EE"/>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48640" tIns="91440" rIns="365760" bIns="91440" numCol="1" spcCol="1270" anchor="ctr" anchorCtr="0">
            <a:noAutofit/>
          </a:bodyPr>
          <a:lstStyle/>
          <a:p>
            <a:pPr lvl="0" defTabSz="1244600">
              <a:lnSpc>
                <a:spcPct val="90000"/>
              </a:lnSpc>
              <a:spcAft>
                <a:spcPct val="35000"/>
              </a:spcAft>
            </a:pPr>
            <a:r>
              <a:rPr lang="en-US" sz="2800" b="1" dirty="0">
                <a:solidFill>
                  <a:schemeClr val="tx1"/>
                </a:solidFill>
              </a:rPr>
              <a:t>Fill out in order of sheet and do not skip around.</a:t>
            </a:r>
          </a:p>
        </p:txBody>
      </p:sp>
      <p:pic>
        <p:nvPicPr>
          <p:cNvPr id="10" name="Picture 9" descr="an emu">
            <a:extLst>
              <a:ext uri="{FF2B5EF4-FFF2-40B4-BE49-F238E27FC236}">
                <a16:creationId xmlns:a16="http://schemas.microsoft.com/office/drawing/2014/main" id="{1A865EE7-03D0-4931-B9A3-E1189FC3A470}"/>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22011792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838200"/>
          </a:xfrm>
        </p:spPr>
        <p:txBody>
          <a:bodyPr/>
          <a:lstStyle/>
          <a:p>
            <a:r>
              <a:rPr lang="en-US" sz="3600" dirty="0"/>
              <a:t>Common Issues &amp; Recommendations</a:t>
            </a:r>
            <a:br>
              <a:rPr lang="en-US" sz="3600" dirty="0"/>
            </a:br>
            <a:r>
              <a:rPr lang="en-US" sz="3600" dirty="0">
                <a:noFill/>
              </a:rPr>
              <a:t>(3 of 3)</a:t>
            </a:r>
          </a:p>
        </p:txBody>
      </p:sp>
      <p:sp>
        <p:nvSpPr>
          <p:cNvPr id="7" name="Rectangle 6">
            <a:extLst>
              <a:ext uri="{FF2B5EF4-FFF2-40B4-BE49-F238E27FC236}">
                <a16:creationId xmlns:a16="http://schemas.microsoft.com/office/drawing/2014/main" id="{C3215536-752D-48BA-9E4B-C37174447ED0}"/>
              </a:ext>
              <a:ext uri="{C183D7F6-B498-43B3-948B-1728B52AA6E4}">
                <adec:decorative xmlns:adec="http://schemas.microsoft.com/office/drawing/2017/decorative" val="1"/>
              </a:ext>
            </a:extLst>
          </p:cNvPr>
          <p:cNvSpPr/>
          <p:nvPr/>
        </p:nvSpPr>
        <p:spPr>
          <a:xfrm>
            <a:off x="1270000" y="2227522"/>
            <a:ext cx="9652000" cy="520961"/>
          </a:xfrm>
          <a:prstGeom prst="rect">
            <a:avLst/>
          </a:prstGeom>
          <a:solidFill>
            <a:srgbClr val="85B5A8">
              <a:alpha val="90000"/>
            </a:srgbClr>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ectangle 12">
            <a:extLst>
              <a:ext uri="{FF2B5EF4-FFF2-40B4-BE49-F238E27FC236}">
                <a16:creationId xmlns:a16="http://schemas.microsoft.com/office/drawing/2014/main" id="{601289A7-3060-44D1-895E-D180B1FD19E8}"/>
              </a:ext>
              <a:ext uri="{C183D7F6-B498-43B3-948B-1728B52AA6E4}">
                <adec:decorative xmlns:adec="http://schemas.microsoft.com/office/drawing/2017/decorative" val="1"/>
              </a:ext>
            </a:extLst>
          </p:cNvPr>
          <p:cNvSpPr/>
          <p:nvPr/>
        </p:nvSpPr>
        <p:spPr>
          <a:xfrm>
            <a:off x="1270000" y="3910155"/>
            <a:ext cx="9652000" cy="520961"/>
          </a:xfrm>
          <a:prstGeom prst="rect">
            <a:avLst/>
          </a:prstGeom>
          <a:solidFill>
            <a:srgbClr val="85B5A8">
              <a:alpha val="90000"/>
            </a:srgbClr>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ectangle 14">
            <a:extLst>
              <a:ext uri="{FF2B5EF4-FFF2-40B4-BE49-F238E27FC236}">
                <a16:creationId xmlns:a16="http://schemas.microsoft.com/office/drawing/2014/main" id="{E48695F4-AAF2-4740-A758-F8884D33F3AC}"/>
              </a:ext>
              <a:ext uri="{C183D7F6-B498-43B3-948B-1728B52AA6E4}">
                <adec:decorative xmlns:adec="http://schemas.microsoft.com/office/drawing/2017/decorative" val="1"/>
              </a:ext>
            </a:extLst>
          </p:cNvPr>
          <p:cNvSpPr/>
          <p:nvPr/>
        </p:nvSpPr>
        <p:spPr>
          <a:xfrm>
            <a:off x="1270000" y="5651239"/>
            <a:ext cx="9652000" cy="520961"/>
          </a:xfrm>
          <a:prstGeom prst="rect">
            <a:avLst/>
          </a:prstGeom>
          <a:solidFill>
            <a:srgbClr val="85B5A8">
              <a:alpha val="90000"/>
            </a:srgbClr>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Freeform: Shape 11" descr="Fill out the EMEW before finalizing modeling.&#10;">
            <a:extLst>
              <a:ext uri="{FF2B5EF4-FFF2-40B4-BE49-F238E27FC236}">
                <a16:creationId xmlns:a16="http://schemas.microsoft.com/office/drawing/2014/main" id="{3B8CC597-1900-4FBB-946F-EE4272E70086}"/>
              </a:ext>
            </a:extLst>
          </p:cNvPr>
          <p:cNvSpPr/>
          <p:nvPr/>
        </p:nvSpPr>
        <p:spPr>
          <a:xfrm>
            <a:off x="1905000" y="1295400"/>
            <a:ext cx="8382000" cy="1265583"/>
          </a:xfrm>
          <a:custGeom>
            <a:avLst/>
            <a:gdLst>
              <a:gd name="connsiteX0" fmla="*/ 0 w 9035824"/>
              <a:gd name="connsiteY0" fmla="*/ 210776 h 1264631"/>
              <a:gd name="connsiteX1" fmla="*/ 210776 w 9035824"/>
              <a:gd name="connsiteY1" fmla="*/ 0 h 1264631"/>
              <a:gd name="connsiteX2" fmla="*/ 8825048 w 9035824"/>
              <a:gd name="connsiteY2" fmla="*/ 0 h 1264631"/>
              <a:gd name="connsiteX3" fmla="*/ 9035824 w 9035824"/>
              <a:gd name="connsiteY3" fmla="*/ 210776 h 1264631"/>
              <a:gd name="connsiteX4" fmla="*/ 9035824 w 9035824"/>
              <a:gd name="connsiteY4" fmla="*/ 1053855 h 1264631"/>
              <a:gd name="connsiteX5" fmla="*/ 8825048 w 9035824"/>
              <a:gd name="connsiteY5" fmla="*/ 1264631 h 1264631"/>
              <a:gd name="connsiteX6" fmla="*/ 210776 w 9035824"/>
              <a:gd name="connsiteY6" fmla="*/ 1264631 h 1264631"/>
              <a:gd name="connsiteX7" fmla="*/ 0 w 9035824"/>
              <a:gd name="connsiteY7" fmla="*/ 1053855 h 1264631"/>
              <a:gd name="connsiteX8" fmla="*/ 0 w 9035824"/>
              <a:gd name="connsiteY8" fmla="*/ 210776 h 126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24" h="1264631">
                <a:moveTo>
                  <a:pt x="0" y="210776"/>
                </a:moveTo>
                <a:cubicBezTo>
                  <a:pt x="0" y="94368"/>
                  <a:pt x="94368" y="0"/>
                  <a:pt x="210776" y="0"/>
                </a:cubicBezTo>
                <a:lnTo>
                  <a:pt x="8825048" y="0"/>
                </a:lnTo>
                <a:cubicBezTo>
                  <a:pt x="8941456" y="0"/>
                  <a:pt x="9035824" y="94368"/>
                  <a:pt x="9035824" y="210776"/>
                </a:cubicBezTo>
                <a:lnTo>
                  <a:pt x="9035824" y="1053855"/>
                </a:lnTo>
                <a:cubicBezTo>
                  <a:pt x="9035824" y="1170263"/>
                  <a:pt x="8941456" y="1264631"/>
                  <a:pt x="8825048" y="1264631"/>
                </a:cubicBezTo>
                <a:lnTo>
                  <a:pt x="210776" y="1264631"/>
                </a:lnTo>
                <a:cubicBezTo>
                  <a:pt x="94368" y="1264631"/>
                  <a:pt x="0" y="1170263"/>
                  <a:pt x="0" y="1053855"/>
                </a:cubicBezTo>
                <a:lnTo>
                  <a:pt x="0" y="210776"/>
                </a:lnTo>
                <a:close/>
              </a:path>
            </a:pathLst>
          </a:custGeom>
          <a:solidFill>
            <a:srgbClr val="E7F1EE"/>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48640" tIns="91440" rIns="365760" bIns="91440" numCol="1" spcCol="1270" anchor="ctr" anchorCtr="0">
            <a:noAutofit/>
          </a:bodyPr>
          <a:lstStyle/>
          <a:p>
            <a:pPr defTabSz="1244600">
              <a:lnSpc>
                <a:spcPct val="90000"/>
              </a:lnSpc>
              <a:spcAft>
                <a:spcPct val="35000"/>
              </a:spcAft>
            </a:pPr>
            <a:r>
              <a:rPr lang="en-US" sz="2800" b="1" dirty="0">
                <a:solidFill>
                  <a:schemeClr val="tx1"/>
                </a:solidFill>
              </a:rPr>
              <a:t>Fill out the EMEW before finalizing modeling.</a:t>
            </a:r>
          </a:p>
        </p:txBody>
      </p:sp>
      <p:sp>
        <p:nvSpPr>
          <p:cNvPr id="14" name="Freeform: Shape 13" descr="Use the latest version. ">
            <a:extLst>
              <a:ext uri="{FF2B5EF4-FFF2-40B4-BE49-F238E27FC236}">
                <a16:creationId xmlns:a16="http://schemas.microsoft.com/office/drawing/2014/main" id="{717FA432-223E-42E8-844B-BC439A762152}"/>
              </a:ext>
            </a:extLst>
          </p:cNvPr>
          <p:cNvSpPr/>
          <p:nvPr/>
        </p:nvSpPr>
        <p:spPr>
          <a:xfrm>
            <a:off x="1905000" y="2978034"/>
            <a:ext cx="8382000" cy="1264631"/>
          </a:xfrm>
          <a:custGeom>
            <a:avLst/>
            <a:gdLst>
              <a:gd name="connsiteX0" fmla="*/ 0 w 9035824"/>
              <a:gd name="connsiteY0" fmla="*/ 210776 h 1264631"/>
              <a:gd name="connsiteX1" fmla="*/ 210776 w 9035824"/>
              <a:gd name="connsiteY1" fmla="*/ 0 h 1264631"/>
              <a:gd name="connsiteX2" fmla="*/ 8825048 w 9035824"/>
              <a:gd name="connsiteY2" fmla="*/ 0 h 1264631"/>
              <a:gd name="connsiteX3" fmla="*/ 9035824 w 9035824"/>
              <a:gd name="connsiteY3" fmla="*/ 210776 h 1264631"/>
              <a:gd name="connsiteX4" fmla="*/ 9035824 w 9035824"/>
              <a:gd name="connsiteY4" fmla="*/ 1053855 h 1264631"/>
              <a:gd name="connsiteX5" fmla="*/ 8825048 w 9035824"/>
              <a:gd name="connsiteY5" fmla="*/ 1264631 h 1264631"/>
              <a:gd name="connsiteX6" fmla="*/ 210776 w 9035824"/>
              <a:gd name="connsiteY6" fmla="*/ 1264631 h 1264631"/>
              <a:gd name="connsiteX7" fmla="*/ 0 w 9035824"/>
              <a:gd name="connsiteY7" fmla="*/ 1053855 h 1264631"/>
              <a:gd name="connsiteX8" fmla="*/ 0 w 9035824"/>
              <a:gd name="connsiteY8" fmla="*/ 210776 h 126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24" h="1264631">
                <a:moveTo>
                  <a:pt x="0" y="210776"/>
                </a:moveTo>
                <a:cubicBezTo>
                  <a:pt x="0" y="94368"/>
                  <a:pt x="94368" y="0"/>
                  <a:pt x="210776" y="0"/>
                </a:cubicBezTo>
                <a:lnTo>
                  <a:pt x="8825048" y="0"/>
                </a:lnTo>
                <a:cubicBezTo>
                  <a:pt x="8941456" y="0"/>
                  <a:pt x="9035824" y="94368"/>
                  <a:pt x="9035824" y="210776"/>
                </a:cubicBezTo>
                <a:lnTo>
                  <a:pt x="9035824" y="1053855"/>
                </a:lnTo>
                <a:cubicBezTo>
                  <a:pt x="9035824" y="1170263"/>
                  <a:pt x="8941456" y="1264631"/>
                  <a:pt x="8825048" y="1264631"/>
                </a:cubicBezTo>
                <a:lnTo>
                  <a:pt x="210776" y="1264631"/>
                </a:lnTo>
                <a:cubicBezTo>
                  <a:pt x="94368" y="1264631"/>
                  <a:pt x="0" y="1170263"/>
                  <a:pt x="0" y="1053855"/>
                </a:cubicBezTo>
                <a:lnTo>
                  <a:pt x="0" y="210776"/>
                </a:lnTo>
                <a:close/>
              </a:path>
            </a:pathLst>
          </a:custGeom>
          <a:solidFill>
            <a:srgbClr val="E7F1EE"/>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48640" tIns="91440" rIns="365760" bIns="91440" numCol="1" spcCol="1270" anchor="ctr" anchorCtr="0">
            <a:noAutofit/>
          </a:bodyPr>
          <a:lstStyle/>
          <a:p>
            <a:pPr lvl="0" defTabSz="1244600">
              <a:lnSpc>
                <a:spcPct val="90000"/>
              </a:lnSpc>
              <a:spcAft>
                <a:spcPct val="35000"/>
              </a:spcAft>
            </a:pPr>
            <a:r>
              <a:rPr lang="en-US" sz="2800" b="1" dirty="0">
                <a:solidFill>
                  <a:schemeClr val="tx1"/>
                </a:solidFill>
              </a:rPr>
              <a:t>Use the latest version. </a:t>
            </a:r>
          </a:p>
        </p:txBody>
      </p:sp>
      <p:sp>
        <p:nvSpPr>
          <p:cNvPr id="16" name="Freeform: Shape 15" descr="Watch EMEW YouTube Guidance videos.&#10;&#10;">
            <a:extLst>
              <a:ext uri="{FF2B5EF4-FFF2-40B4-BE49-F238E27FC236}">
                <a16:creationId xmlns:a16="http://schemas.microsoft.com/office/drawing/2014/main" id="{10F990EE-5DB1-4D07-8996-23589B993C0A}"/>
              </a:ext>
            </a:extLst>
          </p:cNvPr>
          <p:cNvSpPr/>
          <p:nvPr/>
        </p:nvSpPr>
        <p:spPr>
          <a:xfrm>
            <a:off x="1905000" y="4660667"/>
            <a:ext cx="8382000" cy="1359133"/>
          </a:xfrm>
          <a:custGeom>
            <a:avLst/>
            <a:gdLst>
              <a:gd name="connsiteX0" fmla="*/ 0 w 9035824"/>
              <a:gd name="connsiteY0" fmla="*/ 210776 h 1264631"/>
              <a:gd name="connsiteX1" fmla="*/ 210776 w 9035824"/>
              <a:gd name="connsiteY1" fmla="*/ 0 h 1264631"/>
              <a:gd name="connsiteX2" fmla="*/ 8825048 w 9035824"/>
              <a:gd name="connsiteY2" fmla="*/ 0 h 1264631"/>
              <a:gd name="connsiteX3" fmla="*/ 9035824 w 9035824"/>
              <a:gd name="connsiteY3" fmla="*/ 210776 h 1264631"/>
              <a:gd name="connsiteX4" fmla="*/ 9035824 w 9035824"/>
              <a:gd name="connsiteY4" fmla="*/ 1053855 h 1264631"/>
              <a:gd name="connsiteX5" fmla="*/ 8825048 w 9035824"/>
              <a:gd name="connsiteY5" fmla="*/ 1264631 h 1264631"/>
              <a:gd name="connsiteX6" fmla="*/ 210776 w 9035824"/>
              <a:gd name="connsiteY6" fmla="*/ 1264631 h 1264631"/>
              <a:gd name="connsiteX7" fmla="*/ 0 w 9035824"/>
              <a:gd name="connsiteY7" fmla="*/ 1053855 h 1264631"/>
              <a:gd name="connsiteX8" fmla="*/ 0 w 9035824"/>
              <a:gd name="connsiteY8" fmla="*/ 210776 h 126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35824" h="1264631">
                <a:moveTo>
                  <a:pt x="0" y="210776"/>
                </a:moveTo>
                <a:cubicBezTo>
                  <a:pt x="0" y="94368"/>
                  <a:pt x="94368" y="0"/>
                  <a:pt x="210776" y="0"/>
                </a:cubicBezTo>
                <a:lnTo>
                  <a:pt x="8825048" y="0"/>
                </a:lnTo>
                <a:cubicBezTo>
                  <a:pt x="8941456" y="0"/>
                  <a:pt x="9035824" y="94368"/>
                  <a:pt x="9035824" y="210776"/>
                </a:cubicBezTo>
                <a:lnTo>
                  <a:pt x="9035824" y="1053855"/>
                </a:lnTo>
                <a:cubicBezTo>
                  <a:pt x="9035824" y="1170263"/>
                  <a:pt x="8941456" y="1264631"/>
                  <a:pt x="8825048" y="1264631"/>
                </a:cubicBezTo>
                <a:lnTo>
                  <a:pt x="210776" y="1264631"/>
                </a:lnTo>
                <a:cubicBezTo>
                  <a:pt x="94368" y="1264631"/>
                  <a:pt x="0" y="1170263"/>
                  <a:pt x="0" y="1053855"/>
                </a:cubicBezTo>
                <a:lnTo>
                  <a:pt x="0" y="210776"/>
                </a:lnTo>
                <a:close/>
              </a:path>
            </a:pathLst>
          </a:custGeom>
          <a:solidFill>
            <a:srgbClr val="E7F1EE"/>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48640" tIns="91440" rIns="365760" bIns="91440" numCol="1" spcCol="1270" anchor="ctr" anchorCtr="0">
            <a:noAutofit/>
          </a:bodyPr>
          <a:lstStyle/>
          <a:p>
            <a:pPr defTabSz="1244600">
              <a:lnSpc>
                <a:spcPct val="90000"/>
              </a:lnSpc>
              <a:spcAft>
                <a:spcPct val="35000"/>
              </a:spcAft>
            </a:pPr>
            <a:r>
              <a:rPr lang="en-US" sz="2800" b="1" dirty="0">
                <a:solidFill>
                  <a:schemeClr val="tx1"/>
                </a:solidFill>
              </a:rPr>
              <a:t>Watch EMEW YouTube Guidance videos.</a:t>
            </a:r>
          </a:p>
        </p:txBody>
      </p:sp>
      <p:pic>
        <p:nvPicPr>
          <p:cNvPr id="10" name="Picture 9" descr="an emu">
            <a:extLst>
              <a:ext uri="{FF2B5EF4-FFF2-40B4-BE49-F238E27FC236}">
                <a16:creationId xmlns:a16="http://schemas.microsoft.com/office/drawing/2014/main" id="{1A865EE7-03D0-4931-B9A3-E1189FC3A470}"/>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219516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DA043-65F9-41A0-8D4A-06C5EC46BD1A}"/>
              </a:ext>
            </a:extLst>
          </p:cNvPr>
          <p:cNvSpPr>
            <a:spLocks noGrp="1"/>
          </p:cNvSpPr>
          <p:nvPr>
            <p:ph type="title"/>
          </p:nvPr>
        </p:nvSpPr>
        <p:spPr>
          <a:xfrm>
            <a:off x="76200" y="152400"/>
            <a:ext cx="12039600" cy="990600"/>
          </a:xfrm>
        </p:spPr>
        <p:txBody>
          <a:bodyPr/>
          <a:lstStyle/>
          <a:p>
            <a:r>
              <a:rPr lang="en-US" sz="3600" dirty="0"/>
              <a:t>Other Air Dispersion Modeling Updates</a:t>
            </a:r>
          </a:p>
        </p:txBody>
      </p:sp>
      <p:pic>
        <p:nvPicPr>
          <p:cNvPr id="4" name="Picture 3" descr="Map of hypothetical sources in final EPA MERP guidance">
            <a:extLst>
              <a:ext uri="{FF2B5EF4-FFF2-40B4-BE49-F238E27FC236}">
                <a16:creationId xmlns:a16="http://schemas.microsoft.com/office/drawing/2014/main" id="{A209E051-9499-4B51-8587-333FF5B2D9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605" y="1143000"/>
            <a:ext cx="7086600" cy="5244496"/>
          </a:xfrm>
          <a:prstGeom prst="rect">
            <a:avLst/>
          </a:prstGeom>
          <a:ln w="19050">
            <a:solidFill>
              <a:schemeClr val="tx1"/>
            </a:solidFill>
          </a:ln>
        </p:spPr>
      </p:pic>
      <p:pic>
        <p:nvPicPr>
          <p:cNvPr id="6" name="Picture 5">
            <a:extLst>
              <a:ext uri="{FF2B5EF4-FFF2-40B4-BE49-F238E27FC236}">
                <a16:creationId xmlns:a16="http://schemas.microsoft.com/office/drawing/2014/main" id="{936A7492-CD21-48D9-B4F7-993CB02B297E}"/>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659"/>
          <a:stretch/>
        </p:blipFill>
        <p:spPr>
          <a:xfrm>
            <a:off x="5334000" y="4495800"/>
            <a:ext cx="228600" cy="195533"/>
          </a:xfrm>
          <a:prstGeom prst="rect">
            <a:avLst/>
          </a:prstGeom>
        </p:spPr>
      </p:pic>
      <p:pic>
        <p:nvPicPr>
          <p:cNvPr id="7" name="Picture 6">
            <a:extLst>
              <a:ext uri="{FF2B5EF4-FFF2-40B4-BE49-F238E27FC236}">
                <a16:creationId xmlns:a16="http://schemas.microsoft.com/office/drawing/2014/main" id="{87AF59F0-4685-47D3-B1CD-CC44E2000B4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4632014"/>
            <a:ext cx="239608" cy="185152"/>
          </a:xfrm>
          <a:prstGeom prst="rect">
            <a:avLst/>
          </a:prstGeom>
        </p:spPr>
      </p:pic>
      <p:pic>
        <p:nvPicPr>
          <p:cNvPr id="8" name="Picture 7">
            <a:extLst>
              <a:ext uri="{FF2B5EF4-FFF2-40B4-BE49-F238E27FC236}">
                <a16:creationId xmlns:a16="http://schemas.microsoft.com/office/drawing/2014/main" id="{8103FB59-21C2-471C-9F9F-C4CD2F416582}"/>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4679825"/>
            <a:ext cx="239608" cy="185152"/>
          </a:xfrm>
          <a:prstGeom prst="rect">
            <a:avLst/>
          </a:prstGeom>
        </p:spPr>
      </p:pic>
      <p:pic>
        <p:nvPicPr>
          <p:cNvPr id="9" name="Picture 8">
            <a:extLst>
              <a:ext uri="{FF2B5EF4-FFF2-40B4-BE49-F238E27FC236}">
                <a16:creationId xmlns:a16="http://schemas.microsoft.com/office/drawing/2014/main" id="{3B9CD7E8-A869-42BA-82BC-88F2CA5B7F0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5172075"/>
            <a:ext cx="239608" cy="185152"/>
          </a:xfrm>
          <a:prstGeom prst="rect">
            <a:avLst/>
          </a:prstGeom>
        </p:spPr>
      </p:pic>
      <p:pic>
        <p:nvPicPr>
          <p:cNvPr id="10" name="Picture 9">
            <a:extLst>
              <a:ext uri="{FF2B5EF4-FFF2-40B4-BE49-F238E27FC236}">
                <a16:creationId xmlns:a16="http://schemas.microsoft.com/office/drawing/2014/main" id="{D27ABA92-1712-4570-A1F6-5438F902C478}"/>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911"/>
          <a:stretch/>
        </p:blipFill>
        <p:spPr>
          <a:xfrm>
            <a:off x="6126480" y="5147148"/>
            <a:ext cx="225445" cy="185152"/>
          </a:xfrm>
          <a:prstGeom prst="rect">
            <a:avLst/>
          </a:prstGeom>
        </p:spPr>
      </p:pic>
    </p:spTree>
    <p:extLst>
      <p:ext uri="{BB962C8B-B14F-4D97-AF65-F5344CB8AC3E}">
        <p14:creationId xmlns:p14="http://schemas.microsoft.com/office/powerpoint/2010/main" val="162365789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838200"/>
          </a:xfrm>
        </p:spPr>
        <p:txBody>
          <a:bodyPr/>
          <a:lstStyle/>
          <a:p>
            <a:r>
              <a:rPr lang="en-US" sz="3600" dirty="0"/>
              <a:t>Other Air Dispersion Modeling Updates</a:t>
            </a:r>
            <a:br>
              <a:rPr lang="en-US" sz="3600" dirty="0"/>
            </a:br>
            <a:r>
              <a:rPr lang="en-US" sz="3600" dirty="0">
                <a:noFill/>
              </a:rPr>
              <a:t>(1 of 2)</a:t>
            </a:r>
          </a:p>
        </p:txBody>
      </p:sp>
      <p:sp>
        <p:nvSpPr>
          <p:cNvPr id="8" name="Freeform: Shape 7" descr="Updated Appendix Q &amp; R of AQMG.">
            <a:extLst>
              <a:ext uri="{FF2B5EF4-FFF2-40B4-BE49-F238E27FC236}">
                <a16:creationId xmlns:a16="http://schemas.microsoft.com/office/drawing/2014/main" id="{1FE104E3-F7F9-4BFA-84F1-22C473BA63A6}"/>
              </a:ext>
            </a:extLst>
          </p:cNvPr>
          <p:cNvSpPr/>
          <p:nvPr/>
        </p:nvSpPr>
        <p:spPr>
          <a:xfrm>
            <a:off x="1854199" y="1371600"/>
            <a:ext cx="8490170" cy="1276861"/>
          </a:xfrm>
          <a:custGeom>
            <a:avLst/>
            <a:gdLst>
              <a:gd name="connsiteX0" fmla="*/ 0 w 8490170"/>
              <a:gd name="connsiteY0" fmla="*/ 212814 h 1276861"/>
              <a:gd name="connsiteX1" fmla="*/ 212814 w 8490170"/>
              <a:gd name="connsiteY1" fmla="*/ 0 h 1276861"/>
              <a:gd name="connsiteX2" fmla="*/ 8277356 w 8490170"/>
              <a:gd name="connsiteY2" fmla="*/ 0 h 1276861"/>
              <a:gd name="connsiteX3" fmla="*/ 8490170 w 8490170"/>
              <a:gd name="connsiteY3" fmla="*/ 212814 h 1276861"/>
              <a:gd name="connsiteX4" fmla="*/ 8490170 w 8490170"/>
              <a:gd name="connsiteY4" fmla="*/ 1064047 h 1276861"/>
              <a:gd name="connsiteX5" fmla="*/ 8277356 w 8490170"/>
              <a:gd name="connsiteY5" fmla="*/ 1276861 h 1276861"/>
              <a:gd name="connsiteX6" fmla="*/ 212814 w 8490170"/>
              <a:gd name="connsiteY6" fmla="*/ 1276861 h 1276861"/>
              <a:gd name="connsiteX7" fmla="*/ 0 w 8490170"/>
              <a:gd name="connsiteY7" fmla="*/ 1064047 h 1276861"/>
              <a:gd name="connsiteX8" fmla="*/ 0 w 8490170"/>
              <a:gd name="connsiteY8" fmla="*/ 212814 h 127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0170" h="1276861">
                <a:moveTo>
                  <a:pt x="0" y="212814"/>
                </a:moveTo>
                <a:cubicBezTo>
                  <a:pt x="0" y="95280"/>
                  <a:pt x="95280" y="0"/>
                  <a:pt x="212814" y="0"/>
                </a:cubicBezTo>
                <a:lnTo>
                  <a:pt x="8277356" y="0"/>
                </a:lnTo>
                <a:cubicBezTo>
                  <a:pt x="8394890" y="0"/>
                  <a:pt x="8490170" y="95280"/>
                  <a:pt x="8490170" y="212814"/>
                </a:cubicBezTo>
                <a:lnTo>
                  <a:pt x="8490170" y="1064047"/>
                </a:lnTo>
                <a:cubicBezTo>
                  <a:pt x="8490170" y="1181581"/>
                  <a:pt x="8394890" y="1276861"/>
                  <a:pt x="8277356" y="1276861"/>
                </a:cubicBezTo>
                <a:lnTo>
                  <a:pt x="212814" y="1276861"/>
                </a:lnTo>
                <a:cubicBezTo>
                  <a:pt x="95280" y="1276861"/>
                  <a:pt x="0" y="1181581"/>
                  <a:pt x="0" y="1064047"/>
                </a:cubicBezTo>
                <a:lnTo>
                  <a:pt x="0" y="212814"/>
                </a:lnTo>
                <a:close/>
              </a:path>
            </a:pathLst>
          </a:custGeom>
          <a:solidFill>
            <a:srgbClr val="E7F1EE"/>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17707" tIns="62331" rIns="317707" bIns="62331" numCol="1" spcCol="1270" anchor="ctr" anchorCtr="0">
            <a:noAutofit/>
          </a:bodyPr>
          <a:lstStyle/>
          <a:p>
            <a:pPr marL="0" lvl="0" indent="0" algn="l" defTabSz="1244600">
              <a:lnSpc>
                <a:spcPct val="90000"/>
              </a:lnSpc>
              <a:spcBef>
                <a:spcPct val="0"/>
              </a:spcBef>
              <a:spcAft>
                <a:spcPct val="35000"/>
              </a:spcAft>
              <a:buNone/>
            </a:pPr>
            <a:r>
              <a:rPr lang="en-US" sz="2800" b="1" kern="1200" baseline="0" dirty="0">
                <a:solidFill>
                  <a:schemeClr val="tx1"/>
                </a:solidFill>
              </a:rPr>
              <a:t>Updated Appendix Q </a:t>
            </a:r>
            <a:r>
              <a:rPr lang="en-US" sz="2800" b="1" dirty="0">
                <a:solidFill>
                  <a:schemeClr val="tx1"/>
                </a:solidFill>
              </a:rPr>
              <a:t>&amp; </a:t>
            </a:r>
            <a:r>
              <a:rPr lang="en-US" sz="2800" b="1" kern="1200" baseline="0" dirty="0">
                <a:solidFill>
                  <a:schemeClr val="tx1"/>
                </a:solidFill>
              </a:rPr>
              <a:t>R of AQMG</a:t>
            </a:r>
            <a:endParaRPr lang="en-US" sz="2800" b="1" kern="1200" dirty="0">
              <a:solidFill>
                <a:schemeClr val="tx1"/>
              </a:solidFill>
            </a:endParaRPr>
          </a:p>
        </p:txBody>
      </p:sp>
      <p:sp>
        <p:nvSpPr>
          <p:cNvPr id="9" name="Freeform: Shape 8" descr="TCEQ pre-processed met data still compatible.&#10;&#10;">
            <a:extLst>
              <a:ext uri="{FF2B5EF4-FFF2-40B4-BE49-F238E27FC236}">
                <a16:creationId xmlns:a16="http://schemas.microsoft.com/office/drawing/2014/main" id="{30EDB360-C4E9-40B3-A64C-2A67F08514AD}"/>
              </a:ext>
            </a:extLst>
          </p:cNvPr>
          <p:cNvSpPr/>
          <p:nvPr/>
        </p:nvSpPr>
        <p:spPr>
          <a:xfrm>
            <a:off x="1473201" y="4343400"/>
            <a:ext cx="9652000" cy="1143000"/>
          </a:xfrm>
          <a:custGeom>
            <a:avLst/>
            <a:gdLst>
              <a:gd name="connsiteX0" fmla="*/ 0 w 9651999"/>
              <a:gd name="connsiteY0" fmla="*/ 0 h 1096200"/>
              <a:gd name="connsiteX1" fmla="*/ 9651999 w 9651999"/>
              <a:gd name="connsiteY1" fmla="*/ 0 h 1096200"/>
              <a:gd name="connsiteX2" fmla="*/ 9651999 w 9651999"/>
              <a:gd name="connsiteY2" fmla="*/ 1096200 h 1096200"/>
              <a:gd name="connsiteX3" fmla="*/ 0 w 9651999"/>
              <a:gd name="connsiteY3" fmla="*/ 1096200 h 1096200"/>
              <a:gd name="connsiteX4" fmla="*/ 0 w 9651999"/>
              <a:gd name="connsiteY4" fmla="*/ 0 h 109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1999" h="1096200">
                <a:moveTo>
                  <a:pt x="0" y="0"/>
                </a:moveTo>
                <a:lnTo>
                  <a:pt x="9651999" y="0"/>
                </a:lnTo>
                <a:lnTo>
                  <a:pt x="9651999" y="1096200"/>
                </a:lnTo>
                <a:lnTo>
                  <a:pt x="0" y="1096200"/>
                </a:lnTo>
                <a:lnTo>
                  <a:pt x="0" y="0"/>
                </a:lnTo>
                <a:close/>
              </a:path>
            </a:pathLst>
          </a:custGeom>
          <a:solidFill>
            <a:srgbClr val="CADFD9">
              <a:alpha val="90000"/>
            </a:srgbClr>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9102" tIns="457200" rIns="749102" bIns="170688" numCol="1" spcCol="1270" anchor="t" anchorCtr="0">
            <a:noAutofit/>
          </a:bodyPr>
          <a:lstStyle/>
          <a:p>
            <a:pPr marL="228600" lvl="1" indent="-228600" algn="l" defTabSz="1066800">
              <a:lnSpc>
                <a:spcPct val="90000"/>
              </a:lnSpc>
              <a:spcBef>
                <a:spcPts val="2400"/>
              </a:spcBef>
              <a:spcAft>
                <a:spcPct val="15000"/>
              </a:spcAft>
              <a:buChar char="•"/>
            </a:pPr>
            <a:r>
              <a:rPr lang="en-US" sz="2400" b="1" kern="1200" baseline="0" dirty="0"/>
              <a:t>TCEQ pre-processed met data </a:t>
            </a:r>
            <a:r>
              <a:rPr lang="en-US" b="1" dirty="0"/>
              <a:t>still compatible.</a:t>
            </a:r>
            <a:endParaRPr lang="en-US" sz="2400" b="1" kern="1200" dirty="0"/>
          </a:p>
        </p:txBody>
      </p:sp>
      <p:sp>
        <p:nvSpPr>
          <p:cNvPr id="10" name="Freeform: Shape 9" descr="New version of AERMOD (19191) - August 21, 2019&#10;&#10;">
            <a:extLst>
              <a:ext uri="{FF2B5EF4-FFF2-40B4-BE49-F238E27FC236}">
                <a16:creationId xmlns:a16="http://schemas.microsoft.com/office/drawing/2014/main" id="{C234F856-9ED3-4472-BA9D-E300EDB49C58}"/>
              </a:ext>
            </a:extLst>
          </p:cNvPr>
          <p:cNvSpPr/>
          <p:nvPr/>
        </p:nvSpPr>
        <p:spPr>
          <a:xfrm>
            <a:off x="1854199" y="3200400"/>
            <a:ext cx="8490170" cy="1276861"/>
          </a:xfrm>
          <a:custGeom>
            <a:avLst/>
            <a:gdLst>
              <a:gd name="connsiteX0" fmla="*/ 0 w 8490170"/>
              <a:gd name="connsiteY0" fmla="*/ 212814 h 1276861"/>
              <a:gd name="connsiteX1" fmla="*/ 212814 w 8490170"/>
              <a:gd name="connsiteY1" fmla="*/ 0 h 1276861"/>
              <a:gd name="connsiteX2" fmla="*/ 8277356 w 8490170"/>
              <a:gd name="connsiteY2" fmla="*/ 0 h 1276861"/>
              <a:gd name="connsiteX3" fmla="*/ 8490170 w 8490170"/>
              <a:gd name="connsiteY3" fmla="*/ 212814 h 1276861"/>
              <a:gd name="connsiteX4" fmla="*/ 8490170 w 8490170"/>
              <a:gd name="connsiteY4" fmla="*/ 1064047 h 1276861"/>
              <a:gd name="connsiteX5" fmla="*/ 8277356 w 8490170"/>
              <a:gd name="connsiteY5" fmla="*/ 1276861 h 1276861"/>
              <a:gd name="connsiteX6" fmla="*/ 212814 w 8490170"/>
              <a:gd name="connsiteY6" fmla="*/ 1276861 h 1276861"/>
              <a:gd name="connsiteX7" fmla="*/ 0 w 8490170"/>
              <a:gd name="connsiteY7" fmla="*/ 1064047 h 1276861"/>
              <a:gd name="connsiteX8" fmla="*/ 0 w 8490170"/>
              <a:gd name="connsiteY8" fmla="*/ 212814 h 127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0170" h="1276861">
                <a:moveTo>
                  <a:pt x="0" y="212814"/>
                </a:moveTo>
                <a:cubicBezTo>
                  <a:pt x="0" y="95280"/>
                  <a:pt x="95280" y="0"/>
                  <a:pt x="212814" y="0"/>
                </a:cubicBezTo>
                <a:lnTo>
                  <a:pt x="8277356" y="0"/>
                </a:lnTo>
                <a:cubicBezTo>
                  <a:pt x="8394890" y="0"/>
                  <a:pt x="8490170" y="95280"/>
                  <a:pt x="8490170" y="212814"/>
                </a:cubicBezTo>
                <a:lnTo>
                  <a:pt x="8490170" y="1064047"/>
                </a:lnTo>
                <a:cubicBezTo>
                  <a:pt x="8490170" y="1181581"/>
                  <a:pt x="8394890" y="1276861"/>
                  <a:pt x="8277356" y="1276861"/>
                </a:cubicBezTo>
                <a:lnTo>
                  <a:pt x="212814" y="1276861"/>
                </a:lnTo>
                <a:cubicBezTo>
                  <a:pt x="95280" y="1276861"/>
                  <a:pt x="0" y="1181581"/>
                  <a:pt x="0" y="1064047"/>
                </a:cubicBezTo>
                <a:lnTo>
                  <a:pt x="0" y="212814"/>
                </a:lnTo>
                <a:close/>
              </a:path>
            </a:pathLst>
          </a:custGeom>
          <a:solidFill>
            <a:srgbClr val="E7F1EE"/>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17707" tIns="62331" rIns="317707" bIns="62331" numCol="1" spcCol="1270" anchor="ctr" anchorCtr="0">
            <a:noAutofit/>
          </a:bodyPr>
          <a:lstStyle/>
          <a:p>
            <a:pPr lvl="0" defTabSz="1244600">
              <a:lnSpc>
                <a:spcPct val="90000"/>
              </a:lnSpc>
              <a:spcAft>
                <a:spcPct val="35000"/>
              </a:spcAft>
            </a:pPr>
            <a:r>
              <a:rPr lang="en-US" sz="2800" b="1" dirty="0">
                <a:solidFill>
                  <a:schemeClr val="tx1"/>
                </a:solidFill>
              </a:rPr>
              <a:t>New version of </a:t>
            </a:r>
            <a:br>
              <a:rPr lang="en-US" sz="2800" b="1" dirty="0">
                <a:solidFill>
                  <a:schemeClr val="tx1"/>
                </a:solidFill>
              </a:rPr>
            </a:br>
            <a:r>
              <a:rPr lang="en-US" sz="2800" b="1" dirty="0">
                <a:solidFill>
                  <a:schemeClr val="tx1"/>
                </a:solidFill>
              </a:rPr>
              <a:t>AERMOD (19191) - August 21, 2019</a:t>
            </a:r>
          </a:p>
        </p:txBody>
      </p:sp>
      <p:pic>
        <p:nvPicPr>
          <p:cNvPr id="7" name="Picture 6" descr="an emu">
            <a:extLst>
              <a:ext uri="{FF2B5EF4-FFF2-40B4-BE49-F238E27FC236}">
                <a16:creationId xmlns:a16="http://schemas.microsoft.com/office/drawing/2014/main" id="{5791899B-2D3A-4AA3-9833-2379B9F1EAE9}"/>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11018756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12192000" cy="838200"/>
          </a:xfrm>
        </p:spPr>
        <p:txBody>
          <a:bodyPr/>
          <a:lstStyle/>
          <a:p>
            <a:r>
              <a:rPr lang="en-US" sz="3600" dirty="0"/>
              <a:t>Other Air Dispersion Modeling Updates</a:t>
            </a:r>
            <a:br>
              <a:rPr lang="en-US" sz="3600" dirty="0"/>
            </a:br>
            <a:r>
              <a:rPr lang="en-US" sz="3600" dirty="0">
                <a:noFill/>
              </a:rPr>
              <a:t>(2 of 2)</a:t>
            </a:r>
          </a:p>
        </p:txBody>
      </p:sp>
      <p:sp>
        <p:nvSpPr>
          <p:cNvPr id="11" name="Freeform: Shape 10" descr="https://www.epa.gov/scram/interim-access-and-process-use-1992-nlcd-and-ned&#10;">
            <a:extLst>
              <a:ext uri="{FF2B5EF4-FFF2-40B4-BE49-F238E27FC236}">
                <a16:creationId xmlns:a16="http://schemas.microsoft.com/office/drawing/2014/main" id="{0700B9BA-1CFC-4178-8B61-DDBB5AA8C264}"/>
              </a:ext>
            </a:extLst>
          </p:cNvPr>
          <p:cNvSpPr/>
          <p:nvPr/>
        </p:nvSpPr>
        <p:spPr>
          <a:xfrm>
            <a:off x="1270001" y="2093103"/>
            <a:ext cx="9651999" cy="1157625"/>
          </a:xfrm>
          <a:custGeom>
            <a:avLst/>
            <a:gdLst>
              <a:gd name="connsiteX0" fmla="*/ 0 w 9651999"/>
              <a:gd name="connsiteY0" fmla="*/ 0 h 1157625"/>
              <a:gd name="connsiteX1" fmla="*/ 9651999 w 9651999"/>
              <a:gd name="connsiteY1" fmla="*/ 0 h 1157625"/>
              <a:gd name="connsiteX2" fmla="*/ 9651999 w 9651999"/>
              <a:gd name="connsiteY2" fmla="*/ 1157625 h 1157625"/>
              <a:gd name="connsiteX3" fmla="*/ 0 w 9651999"/>
              <a:gd name="connsiteY3" fmla="*/ 1157625 h 1157625"/>
              <a:gd name="connsiteX4" fmla="*/ 0 w 9651999"/>
              <a:gd name="connsiteY4" fmla="*/ 0 h 1157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1999" h="1157625">
                <a:moveTo>
                  <a:pt x="0" y="0"/>
                </a:moveTo>
                <a:lnTo>
                  <a:pt x="9651999" y="0"/>
                </a:lnTo>
                <a:lnTo>
                  <a:pt x="9651999" y="1157625"/>
                </a:lnTo>
                <a:lnTo>
                  <a:pt x="0" y="1157625"/>
                </a:lnTo>
                <a:lnTo>
                  <a:pt x="0" y="0"/>
                </a:lnTo>
                <a:close/>
              </a:path>
            </a:pathLst>
          </a:custGeom>
          <a:solidFill>
            <a:srgbClr val="CADFD9">
              <a:alpha val="90000"/>
            </a:srgbClr>
          </a:solidFill>
          <a:ln>
            <a:solidFill>
              <a:srgbClr val="01654B"/>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9102" tIns="365760" rIns="74910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solidFill>
                  <a:schemeClr val="accent2"/>
                </a:solidFill>
                <a:hlinkClick r:id="rId3">
                  <a:extLst>
                    <a:ext uri="{A12FA001-AC4F-418D-AE19-62706E023703}">
                      <ahyp:hlinkClr xmlns:ahyp="http://schemas.microsoft.com/office/drawing/2018/hyperlinkcolor" val="tx"/>
                    </a:ext>
                  </a:extLst>
                </a:hlinkClick>
              </a:rPr>
              <a:t>https://www.epa.gov/scram/interim-access-and-process-use-1992-nlcd-and-ned</a:t>
            </a:r>
            <a:endParaRPr lang="en-US" sz="2400" kern="1200" dirty="0">
              <a:solidFill>
                <a:schemeClr val="accent2"/>
              </a:solidFill>
            </a:endParaRPr>
          </a:p>
        </p:txBody>
      </p:sp>
      <p:sp>
        <p:nvSpPr>
          <p:cNvPr id="12" name="Freeform: Shape 11" descr="Terrain data for AERMOD/AERSCREEN &#10;">
            <a:extLst>
              <a:ext uri="{FF2B5EF4-FFF2-40B4-BE49-F238E27FC236}">
                <a16:creationId xmlns:a16="http://schemas.microsoft.com/office/drawing/2014/main" id="{54EC8931-BEA0-4263-A5B3-F3BDA1414705}"/>
              </a:ext>
            </a:extLst>
          </p:cNvPr>
          <p:cNvSpPr/>
          <p:nvPr/>
        </p:nvSpPr>
        <p:spPr>
          <a:xfrm>
            <a:off x="1524001" y="1676400"/>
            <a:ext cx="9026216" cy="685352"/>
          </a:xfrm>
          <a:custGeom>
            <a:avLst/>
            <a:gdLst>
              <a:gd name="connsiteX0" fmla="*/ 0 w 9166408"/>
              <a:gd name="connsiteY0" fmla="*/ 114228 h 685352"/>
              <a:gd name="connsiteX1" fmla="*/ 114228 w 9166408"/>
              <a:gd name="connsiteY1" fmla="*/ 0 h 685352"/>
              <a:gd name="connsiteX2" fmla="*/ 9052180 w 9166408"/>
              <a:gd name="connsiteY2" fmla="*/ 0 h 685352"/>
              <a:gd name="connsiteX3" fmla="*/ 9166408 w 9166408"/>
              <a:gd name="connsiteY3" fmla="*/ 114228 h 685352"/>
              <a:gd name="connsiteX4" fmla="*/ 9166408 w 9166408"/>
              <a:gd name="connsiteY4" fmla="*/ 571124 h 685352"/>
              <a:gd name="connsiteX5" fmla="*/ 9052180 w 9166408"/>
              <a:gd name="connsiteY5" fmla="*/ 685352 h 685352"/>
              <a:gd name="connsiteX6" fmla="*/ 114228 w 9166408"/>
              <a:gd name="connsiteY6" fmla="*/ 685352 h 685352"/>
              <a:gd name="connsiteX7" fmla="*/ 0 w 9166408"/>
              <a:gd name="connsiteY7" fmla="*/ 571124 h 685352"/>
              <a:gd name="connsiteX8" fmla="*/ 0 w 9166408"/>
              <a:gd name="connsiteY8" fmla="*/ 114228 h 68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6408" h="685352">
                <a:moveTo>
                  <a:pt x="0" y="114228"/>
                </a:moveTo>
                <a:cubicBezTo>
                  <a:pt x="0" y="51142"/>
                  <a:pt x="51142" y="0"/>
                  <a:pt x="114228" y="0"/>
                </a:cubicBezTo>
                <a:lnTo>
                  <a:pt x="9052180" y="0"/>
                </a:lnTo>
                <a:cubicBezTo>
                  <a:pt x="9115266" y="0"/>
                  <a:pt x="9166408" y="51142"/>
                  <a:pt x="9166408" y="114228"/>
                </a:cubicBezTo>
                <a:lnTo>
                  <a:pt x="9166408" y="571124"/>
                </a:lnTo>
                <a:cubicBezTo>
                  <a:pt x="9166408" y="634210"/>
                  <a:pt x="9115266" y="685352"/>
                  <a:pt x="9052180" y="685352"/>
                </a:cubicBezTo>
                <a:lnTo>
                  <a:pt x="114228" y="685352"/>
                </a:lnTo>
                <a:cubicBezTo>
                  <a:pt x="51142" y="685352"/>
                  <a:pt x="0" y="634210"/>
                  <a:pt x="0" y="571124"/>
                </a:cubicBezTo>
                <a:lnTo>
                  <a:pt x="0" y="114228"/>
                </a:lnTo>
                <a:close/>
              </a:path>
            </a:pathLst>
          </a:custGeom>
          <a:solidFill>
            <a:srgbClr val="E7F1EE"/>
          </a:solidFill>
          <a:ln>
            <a:solidFill>
              <a:srgbClr val="01654B"/>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8832" tIns="33456" rIns="288832" bIns="33456" numCol="1" spcCol="1270" anchor="ctr" anchorCtr="0">
            <a:noAutofit/>
          </a:bodyPr>
          <a:lstStyle/>
          <a:p>
            <a:pPr marL="0" lvl="0" indent="0" algn="l" defTabSz="1244600">
              <a:lnSpc>
                <a:spcPct val="90000"/>
              </a:lnSpc>
              <a:spcBef>
                <a:spcPct val="0"/>
              </a:spcBef>
              <a:spcAft>
                <a:spcPct val="35000"/>
              </a:spcAft>
              <a:buNone/>
            </a:pPr>
            <a:r>
              <a:rPr lang="en-US" sz="2800" b="1" kern="1200" baseline="0" dirty="0">
                <a:solidFill>
                  <a:schemeClr val="tx1"/>
                </a:solidFill>
              </a:rPr>
              <a:t>Terrain data for AERMOD/AERSCREEN </a:t>
            </a:r>
            <a:endParaRPr lang="en-US" sz="2800" b="1" kern="1200" dirty="0">
              <a:solidFill>
                <a:schemeClr val="tx1"/>
              </a:solidFill>
            </a:endParaRPr>
          </a:p>
        </p:txBody>
      </p:sp>
      <p:sp>
        <p:nvSpPr>
          <p:cNvPr id="16" name="Rectangle 15">
            <a:extLst>
              <a:ext uri="{FF2B5EF4-FFF2-40B4-BE49-F238E27FC236}">
                <a16:creationId xmlns:a16="http://schemas.microsoft.com/office/drawing/2014/main" id="{3F61EBB0-0082-4450-B675-A6E0B3E85A5F}"/>
              </a:ext>
              <a:ext uri="{C183D7F6-B498-43B3-948B-1728B52AA6E4}">
                <adec:decorative xmlns:adec="http://schemas.microsoft.com/office/drawing/2017/decorative" val="1"/>
              </a:ext>
            </a:extLst>
          </p:cNvPr>
          <p:cNvSpPr/>
          <p:nvPr/>
        </p:nvSpPr>
        <p:spPr>
          <a:xfrm>
            <a:off x="1301045" y="5059016"/>
            <a:ext cx="9651999" cy="579784"/>
          </a:xfrm>
          <a:prstGeom prst="rect">
            <a:avLst/>
          </a:prstGeom>
          <a:solidFill>
            <a:srgbClr val="CADFD9">
              <a:alpha val="90000"/>
            </a:srgbClr>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Freeform: Shape 16" descr="SO2 SIP designations: 24-hr and annual analyses still required for PSD increment&#10;">
            <a:extLst>
              <a:ext uri="{FF2B5EF4-FFF2-40B4-BE49-F238E27FC236}">
                <a16:creationId xmlns:a16="http://schemas.microsoft.com/office/drawing/2014/main" id="{5DDD5B1A-0DA4-4C99-9A7F-02076B0496B6}"/>
              </a:ext>
            </a:extLst>
          </p:cNvPr>
          <p:cNvSpPr/>
          <p:nvPr/>
        </p:nvSpPr>
        <p:spPr>
          <a:xfrm>
            <a:off x="1524001" y="3945236"/>
            <a:ext cx="9026216" cy="1276861"/>
          </a:xfrm>
          <a:custGeom>
            <a:avLst/>
            <a:gdLst>
              <a:gd name="connsiteX0" fmla="*/ 0 w 8490170"/>
              <a:gd name="connsiteY0" fmla="*/ 212814 h 1276861"/>
              <a:gd name="connsiteX1" fmla="*/ 212814 w 8490170"/>
              <a:gd name="connsiteY1" fmla="*/ 0 h 1276861"/>
              <a:gd name="connsiteX2" fmla="*/ 8277356 w 8490170"/>
              <a:gd name="connsiteY2" fmla="*/ 0 h 1276861"/>
              <a:gd name="connsiteX3" fmla="*/ 8490170 w 8490170"/>
              <a:gd name="connsiteY3" fmla="*/ 212814 h 1276861"/>
              <a:gd name="connsiteX4" fmla="*/ 8490170 w 8490170"/>
              <a:gd name="connsiteY4" fmla="*/ 1064047 h 1276861"/>
              <a:gd name="connsiteX5" fmla="*/ 8277356 w 8490170"/>
              <a:gd name="connsiteY5" fmla="*/ 1276861 h 1276861"/>
              <a:gd name="connsiteX6" fmla="*/ 212814 w 8490170"/>
              <a:gd name="connsiteY6" fmla="*/ 1276861 h 1276861"/>
              <a:gd name="connsiteX7" fmla="*/ 0 w 8490170"/>
              <a:gd name="connsiteY7" fmla="*/ 1064047 h 1276861"/>
              <a:gd name="connsiteX8" fmla="*/ 0 w 8490170"/>
              <a:gd name="connsiteY8" fmla="*/ 212814 h 1276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0170" h="1276861">
                <a:moveTo>
                  <a:pt x="0" y="212814"/>
                </a:moveTo>
                <a:cubicBezTo>
                  <a:pt x="0" y="95280"/>
                  <a:pt x="95280" y="0"/>
                  <a:pt x="212814" y="0"/>
                </a:cubicBezTo>
                <a:lnTo>
                  <a:pt x="8277356" y="0"/>
                </a:lnTo>
                <a:cubicBezTo>
                  <a:pt x="8394890" y="0"/>
                  <a:pt x="8490170" y="95280"/>
                  <a:pt x="8490170" y="212814"/>
                </a:cubicBezTo>
                <a:lnTo>
                  <a:pt x="8490170" y="1064047"/>
                </a:lnTo>
                <a:cubicBezTo>
                  <a:pt x="8490170" y="1181581"/>
                  <a:pt x="8394890" y="1276861"/>
                  <a:pt x="8277356" y="1276861"/>
                </a:cubicBezTo>
                <a:lnTo>
                  <a:pt x="212814" y="1276861"/>
                </a:lnTo>
                <a:cubicBezTo>
                  <a:pt x="95280" y="1276861"/>
                  <a:pt x="0" y="1181581"/>
                  <a:pt x="0" y="1064047"/>
                </a:cubicBezTo>
                <a:lnTo>
                  <a:pt x="0" y="212814"/>
                </a:lnTo>
                <a:close/>
              </a:path>
            </a:pathLst>
          </a:custGeom>
          <a:solidFill>
            <a:srgbClr val="E7F1EE"/>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17707" tIns="62331" rIns="317707" bIns="62331" numCol="1" spcCol="1270" anchor="ctr" anchorCtr="0">
            <a:noAutofit/>
          </a:bodyPr>
          <a:lstStyle/>
          <a:p>
            <a:pPr marL="0" lvl="0" indent="0" algn="l" defTabSz="1244600">
              <a:lnSpc>
                <a:spcPct val="90000"/>
              </a:lnSpc>
              <a:spcBef>
                <a:spcPct val="0"/>
              </a:spcBef>
              <a:spcAft>
                <a:spcPct val="35000"/>
              </a:spcAft>
              <a:buNone/>
            </a:pPr>
            <a:r>
              <a:rPr lang="en-US" sz="2800" b="1" kern="1200" baseline="0" dirty="0">
                <a:solidFill>
                  <a:schemeClr val="tx1"/>
                </a:solidFill>
              </a:rPr>
              <a:t>SO</a:t>
            </a:r>
            <a:r>
              <a:rPr lang="en-US" sz="2800" b="1" kern="1200" baseline="-25000" dirty="0">
                <a:solidFill>
                  <a:schemeClr val="tx1"/>
                </a:solidFill>
              </a:rPr>
              <a:t>2</a:t>
            </a:r>
            <a:r>
              <a:rPr lang="en-US" sz="2800" b="1" kern="1200" baseline="0" dirty="0">
                <a:solidFill>
                  <a:schemeClr val="tx1"/>
                </a:solidFill>
              </a:rPr>
              <a:t> SIP designations: 24-hr and annual analyses still required for PSD increment</a:t>
            </a:r>
            <a:endParaRPr lang="en-US" sz="2800" b="1" kern="1200" dirty="0">
              <a:solidFill>
                <a:schemeClr val="tx1"/>
              </a:solidFill>
            </a:endParaRPr>
          </a:p>
        </p:txBody>
      </p:sp>
      <p:pic>
        <p:nvPicPr>
          <p:cNvPr id="8" name="Picture 7" descr="an emu">
            <a:extLst>
              <a:ext uri="{FF2B5EF4-FFF2-40B4-BE49-F238E27FC236}">
                <a16:creationId xmlns:a16="http://schemas.microsoft.com/office/drawing/2014/main" id="{8F1DA75B-11EA-468E-9F34-9898D8C0C511}"/>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2807854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838200"/>
          </a:xfrm>
        </p:spPr>
        <p:txBody>
          <a:bodyPr/>
          <a:lstStyle/>
          <a:p>
            <a:r>
              <a:rPr lang="en-US" sz="3600" dirty="0">
                <a:solidFill>
                  <a:schemeClr val="bg1"/>
                </a:solidFill>
              </a:rPr>
              <a:t>Coming</a:t>
            </a:r>
            <a:r>
              <a:rPr lang="en-US" sz="3600" baseline="0" dirty="0">
                <a:solidFill>
                  <a:schemeClr val="bg1"/>
                </a:solidFill>
              </a:rPr>
              <a:t> Soon</a:t>
            </a:r>
            <a:endParaRPr lang="en-US" sz="3600" dirty="0">
              <a:solidFill>
                <a:schemeClr val="bg1"/>
              </a:solidFill>
            </a:endParaRPr>
          </a:p>
        </p:txBody>
      </p:sp>
      <p:sp>
        <p:nvSpPr>
          <p:cNvPr id="11" name="Freeform: Shape 10">
            <a:extLst>
              <a:ext uri="{FF2B5EF4-FFF2-40B4-BE49-F238E27FC236}">
                <a16:creationId xmlns:a16="http://schemas.microsoft.com/office/drawing/2014/main" id="{CACAE820-AC78-41E5-A2CC-97E406AC8B2A}"/>
              </a:ext>
              <a:ext uri="{C183D7F6-B498-43B3-948B-1728B52AA6E4}">
                <adec:decorative xmlns:adec="http://schemas.microsoft.com/office/drawing/2017/decorative" val="1"/>
              </a:ext>
            </a:extLst>
          </p:cNvPr>
          <p:cNvSpPr/>
          <p:nvPr/>
        </p:nvSpPr>
        <p:spPr>
          <a:xfrm>
            <a:off x="2077996" y="1565543"/>
            <a:ext cx="665203" cy="787347"/>
          </a:xfrm>
          <a:custGeom>
            <a:avLst/>
            <a:gdLst/>
            <a:ahLst/>
            <a:cxnLst/>
            <a:rect l="0" t="0" r="0" b="0"/>
            <a:pathLst>
              <a:path>
                <a:moveTo>
                  <a:pt x="0" y="0"/>
                </a:moveTo>
                <a:lnTo>
                  <a:pt x="0" y="787347"/>
                </a:lnTo>
                <a:lnTo>
                  <a:pt x="665203" y="787347"/>
                </a:lnTo>
              </a:path>
            </a:pathLst>
          </a:custGeom>
          <a:noFill/>
          <a:ln>
            <a:solidFill>
              <a:srgbClr val="01654B"/>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Shape 11" descr="New TCEQ pre-processed met data&#10;">
            <a:extLst>
              <a:ext uri="{FF2B5EF4-FFF2-40B4-BE49-F238E27FC236}">
                <a16:creationId xmlns:a16="http://schemas.microsoft.com/office/drawing/2014/main" id="{03DFFE07-2C0F-4A32-A141-88465B46ADC8}"/>
              </a:ext>
            </a:extLst>
          </p:cNvPr>
          <p:cNvSpPr/>
          <p:nvPr/>
        </p:nvSpPr>
        <p:spPr>
          <a:xfrm>
            <a:off x="2743200" y="1827992"/>
            <a:ext cx="8131857" cy="1049796"/>
          </a:xfrm>
          <a:custGeom>
            <a:avLst/>
            <a:gdLst>
              <a:gd name="connsiteX0" fmla="*/ 0 w 8131857"/>
              <a:gd name="connsiteY0" fmla="*/ 104980 h 1049796"/>
              <a:gd name="connsiteX1" fmla="*/ 104980 w 8131857"/>
              <a:gd name="connsiteY1" fmla="*/ 0 h 1049796"/>
              <a:gd name="connsiteX2" fmla="*/ 8026877 w 8131857"/>
              <a:gd name="connsiteY2" fmla="*/ 0 h 1049796"/>
              <a:gd name="connsiteX3" fmla="*/ 8131857 w 8131857"/>
              <a:gd name="connsiteY3" fmla="*/ 104980 h 1049796"/>
              <a:gd name="connsiteX4" fmla="*/ 8131857 w 8131857"/>
              <a:gd name="connsiteY4" fmla="*/ 944816 h 1049796"/>
              <a:gd name="connsiteX5" fmla="*/ 8026877 w 8131857"/>
              <a:gd name="connsiteY5" fmla="*/ 1049796 h 1049796"/>
              <a:gd name="connsiteX6" fmla="*/ 104980 w 8131857"/>
              <a:gd name="connsiteY6" fmla="*/ 1049796 h 1049796"/>
              <a:gd name="connsiteX7" fmla="*/ 0 w 8131857"/>
              <a:gd name="connsiteY7" fmla="*/ 944816 h 1049796"/>
              <a:gd name="connsiteX8" fmla="*/ 0 w 8131857"/>
              <a:gd name="connsiteY8" fmla="*/ 104980 h 104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1857" h="1049796">
                <a:moveTo>
                  <a:pt x="0" y="104980"/>
                </a:moveTo>
                <a:cubicBezTo>
                  <a:pt x="0" y="47001"/>
                  <a:pt x="47001" y="0"/>
                  <a:pt x="104980" y="0"/>
                </a:cubicBezTo>
                <a:lnTo>
                  <a:pt x="8026877" y="0"/>
                </a:lnTo>
                <a:cubicBezTo>
                  <a:pt x="8084856" y="0"/>
                  <a:pt x="8131857" y="47001"/>
                  <a:pt x="8131857" y="104980"/>
                </a:cubicBezTo>
                <a:lnTo>
                  <a:pt x="8131857" y="944816"/>
                </a:lnTo>
                <a:cubicBezTo>
                  <a:pt x="8131857" y="1002795"/>
                  <a:pt x="8084856" y="1049796"/>
                  <a:pt x="8026877" y="1049796"/>
                </a:cubicBezTo>
                <a:lnTo>
                  <a:pt x="104980" y="1049796"/>
                </a:lnTo>
                <a:cubicBezTo>
                  <a:pt x="47001" y="1049796"/>
                  <a:pt x="0" y="1002795"/>
                  <a:pt x="0" y="944816"/>
                </a:cubicBezTo>
                <a:lnTo>
                  <a:pt x="0" y="104980"/>
                </a:lnTo>
                <a:close/>
              </a:path>
            </a:pathLst>
          </a:custGeom>
          <a:solidFill>
            <a:srgbClr val="E7F1EE">
              <a:alpha val="89804"/>
            </a:srgbClr>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0" tIns="182880" rIns="274320" bIns="182880" numCol="1" spcCol="1270" anchor="ctr" anchorCtr="0">
            <a:noAutofit/>
          </a:bodyPr>
          <a:lstStyle/>
          <a:p>
            <a:pPr marL="0" lvl="0" indent="0" algn="l" defTabSz="1066800">
              <a:lnSpc>
                <a:spcPct val="90000"/>
              </a:lnSpc>
              <a:spcBef>
                <a:spcPct val="0"/>
              </a:spcBef>
              <a:spcAft>
                <a:spcPct val="35000"/>
              </a:spcAft>
              <a:buNone/>
            </a:pPr>
            <a:r>
              <a:rPr lang="en-US" sz="2400" b="1" kern="1200" baseline="0" dirty="0"/>
              <a:t>New TCEQ pre-processed met data</a:t>
            </a:r>
            <a:endParaRPr lang="en-US" sz="2400" b="1" kern="1200" dirty="0"/>
          </a:p>
        </p:txBody>
      </p:sp>
      <p:sp>
        <p:nvSpPr>
          <p:cNvPr id="16" name="Freeform: Shape 15">
            <a:extLst>
              <a:ext uri="{FF2B5EF4-FFF2-40B4-BE49-F238E27FC236}">
                <a16:creationId xmlns:a16="http://schemas.microsoft.com/office/drawing/2014/main" id="{8E5C7791-2E55-4B2B-90E0-71EE74E9D74F}"/>
              </a:ext>
              <a:ext uri="{C183D7F6-B498-43B3-948B-1728B52AA6E4}">
                <adec:decorative xmlns:adec="http://schemas.microsoft.com/office/drawing/2017/decorative" val="1"/>
              </a:ext>
            </a:extLst>
          </p:cNvPr>
          <p:cNvSpPr/>
          <p:nvPr/>
        </p:nvSpPr>
        <p:spPr>
          <a:xfrm>
            <a:off x="2077996" y="1565543"/>
            <a:ext cx="665203" cy="2099592"/>
          </a:xfrm>
          <a:custGeom>
            <a:avLst/>
            <a:gdLst/>
            <a:ahLst/>
            <a:cxnLst/>
            <a:rect l="0" t="0" r="0" b="0"/>
            <a:pathLst>
              <a:path>
                <a:moveTo>
                  <a:pt x="0" y="0"/>
                </a:moveTo>
                <a:lnTo>
                  <a:pt x="0" y="2099592"/>
                </a:lnTo>
                <a:lnTo>
                  <a:pt x="665203" y="2099592"/>
                </a:lnTo>
              </a:path>
            </a:pathLst>
          </a:custGeom>
          <a:noFill/>
          <a:ln>
            <a:solidFill>
              <a:srgbClr val="01654B"/>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Shape 16" descr="New version of AERSURFACE &#10;">
            <a:extLst>
              <a:ext uri="{FF2B5EF4-FFF2-40B4-BE49-F238E27FC236}">
                <a16:creationId xmlns:a16="http://schemas.microsoft.com/office/drawing/2014/main" id="{162F96F8-EA1C-467A-A025-C155B59C620F}"/>
              </a:ext>
            </a:extLst>
          </p:cNvPr>
          <p:cNvSpPr/>
          <p:nvPr/>
        </p:nvSpPr>
        <p:spPr>
          <a:xfrm>
            <a:off x="2743200" y="3140237"/>
            <a:ext cx="8129018" cy="1049796"/>
          </a:xfrm>
          <a:custGeom>
            <a:avLst/>
            <a:gdLst>
              <a:gd name="connsiteX0" fmla="*/ 0 w 8129018"/>
              <a:gd name="connsiteY0" fmla="*/ 104980 h 1049796"/>
              <a:gd name="connsiteX1" fmla="*/ 104980 w 8129018"/>
              <a:gd name="connsiteY1" fmla="*/ 0 h 1049796"/>
              <a:gd name="connsiteX2" fmla="*/ 8024038 w 8129018"/>
              <a:gd name="connsiteY2" fmla="*/ 0 h 1049796"/>
              <a:gd name="connsiteX3" fmla="*/ 8129018 w 8129018"/>
              <a:gd name="connsiteY3" fmla="*/ 104980 h 1049796"/>
              <a:gd name="connsiteX4" fmla="*/ 8129018 w 8129018"/>
              <a:gd name="connsiteY4" fmla="*/ 944816 h 1049796"/>
              <a:gd name="connsiteX5" fmla="*/ 8024038 w 8129018"/>
              <a:gd name="connsiteY5" fmla="*/ 1049796 h 1049796"/>
              <a:gd name="connsiteX6" fmla="*/ 104980 w 8129018"/>
              <a:gd name="connsiteY6" fmla="*/ 1049796 h 1049796"/>
              <a:gd name="connsiteX7" fmla="*/ 0 w 8129018"/>
              <a:gd name="connsiteY7" fmla="*/ 944816 h 1049796"/>
              <a:gd name="connsiteX8" fmla="*/ 0 w 8129018"/>
              <a:gd name="connsiteY8" fmla="*/ 104980 h 104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29018" h="1049796">
                <a:moveTo>
                  <a:pt x="0" y="104980"/>
                </a:moveTo>
                <a:cubicBezTo>
                  <a:pt x="0" y="47001"/>
                  <a:pt x="47001" y="0"/>
                  <a:pt x="104980" y="0"/>
                </a:cubicBezTo>
                <a:lnTo>
                  <a:pt x="8024038" y="0"/>
                </a:lnTo>
                <a:cubicBezTo>
                  <a:pt x="8082017" y="0"/>
                  <a:pt x="8129018" y="47001"/>
                  <a:pt x="8129018" y="104980"/>
                </a:cubicBezTo>
                <a:lnTo>
                  <a:pt x="8129018" y="944816"/>
                </a:lnTo>
                <a:cubicBezTo>
                  <a:pt x="8129018" y="1002795"/>
                  <a:pt x="8082017" y="1049796"/>
                  <a:pt x="8024038" y="1049796"/>
                </a:cubicBezTo>
                <a:lnTo>
                  <a:pt x="104980" y="1049796"/>
                </a:lnTo>
                <a:cubicBezTo>
                  <a:pt x="47001" y="1049796"/>
                  <a:pt x="0" y="1002795"/>
                  <a:pt x="0" y="944816"/>
                </a:cubicBezTo>
                <a:lnTo>
                  <a:pt x="0" y="104980"/>
                </a:lnTo>
                <a:close/>
              </a:path>
            </a:pathLst>
          </a:custGeom>
          <a:solidFill>
            <a:srgbClr val="E7F1EE">
              <a:alpha val="89804"/>
            </a:srgbClr>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0" tIns="182880" rIns="274320" bIns="182880" numCol="1" spcCol="1270" anchor="ctr" anchorCtr="0">
            <a:noAutofit/>
          </a:bodyPr>
          <a:lstStyle/>
          <a:p>
            <a:pPr marL="0" lvl="0" indent="0" algn="l" defTabSz="1066800">
              <a:lnSpc>
                <a:spcPct val="90000"/>
              </a:lnSpc>
              <a:spcBef>
                <a:spcPct val="0"/>
              </a:spcBef>
              <a:spcAft>
                <a:spcPct val="35000"/>
              </a:spcAft>
              <a:buNone/>
            </a:pPr>
            <a:r>
              <a:rPr lang="en-US" sz="2400" b="1" kern="1200" baseline="0" dirty="0"/>
              <a:t>New version of AERSURFACE </a:t>
            </a:r>
            <a:endParaRPr lang="en-US" sz="2400" b="1" kern="1200" dirty="0"/>
          </a:p>
        </p:txBody>
      </p:sp>
      <p:sp>
        <p:nvSpPr>
          <p:cNvPr id="18" name="Freeform: Shape 17">
            <a:extLst>
              <a:ext uri="{FF2B5EF4-FFF2-40B4-BE49-F238E27FC236}">
                <a16:creationId xmlns:a16="http://schemas.microsoft.com/office/drawing/2014/main" id="{63B8A855-6315-4BAC-8B41-29B791ABA188}"/>
              </a:ext>
              <a:ext uri="{C183D7F6-B498-43B3-948B-1728B52AA6E4}">
                <adec:decorative xmlns:adec="http://schemas.microsoft.com/office/drawing/2017/decorative" val="1"/>
              </a:ext>
            </a:extLst>
          </p:cNvPr>
          <p:cNvSpPr/>
          <p:nvPr/>
        </p:nvSpPr>
        <p:spPr>
          <a:xfrm>
            <a:off x="2077996" y="1565543"/>
            <a:ext cx="665203" cy="3546773"/>
          </a:xfrm>
          <a:custGeom>
            <a:avLst/>
            <a:gdLst/>
            <a:ahLst/>
            <a:cxnLst/>
            <a:rect l="0" t="0" r="0" b="0"/>
            <a:pathLst>
              <a:path>
                <a:moveTo>
                  <a:pt x="0" y="0"/>
                </a:moveTo>
                <a:lnTo>
                  <a:pt x="0" y="3546773"/>
                </a:lnTo>
                <a:lnTo>
                  <a:pt x="665203" y="3546773"/>
                </a:lnTo>
              </a:path>
            </a:pathLst>
          </a:custGeom>
          <a:noFill/>
          <a:ln>
            <a:solidFill>
              <a:srgbClr val="01654B"/>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9" name="Freeform: Shape 18" descr="EPA Guidance&#10;-Revised Guidance for PM2.5 Permit Modeling – any day now…&#10;">
            <a:extLst>
              <a:ext uri="{FF2B5EF4-FFF2-40B4-BE49-F238E27FC236}">
                <a16:creationId xmlns:a16="http://schemas.microsoft.com/office/drawing/2014/main" id="{2D130345-C642-4143-A222-5986CA2A6A0D}"/>
              </a:ext>
            </a:extLst>
          </p:cNvPr>
          <p:cNvSpPr/>
          <p:nvPr/>
        </p:nvSpPr>
        <p:spPr>
          <a:xfrm>
            <a:off x="2743200" y="4452483"/>
            <a:ext cx="8139650" cy="1319667"/>
          </a:xfrm>
          <a:custGeom>
            <a:avLst/>
            <a:gdLst>
              <a:gd name="connsiteX0" fmla="*/ 0 w 8139650"/>
              <a:gd name="connsiteY0" fmla="*/ 131967 h 1319667"/>
              <a:gd name="connsiteX1" fmla="*/ 131967 w 8139650"/>
              <a:gd name="connsiteY1" fmla="*/ 0 h 1319667"/>
              <a:gd name="connsiteX2" fmla="*/ 8007683 w 8139650"/>
              <a:gd name="connsiteY2" fmla="*/ 0 h 1319667"/>
              <a:gd name="connsiteX3" fmla="*/ 8139650 w 8139650"/>
              <a:gd name="connsiteY3" fmla="*/ 131967 h 1319667"/>
              <a:gd name="connsiteX4" fmla="*/ 8139650 w 8139650"/>
              <a:gd name="connsiteY4" fmla="*/ 1187700 h 1319667"/>
              <a:gd name="connsiteX5" fmla="*/ 8007683 w 8139650"/>
              <a:gd name="connsiteY5" fmla="*/ 1319667 h 1319667"/>
              <a:gd name="connsiteX6" fmla="*/ 131967 w 8139650"/>
              <a:gd name="connsiteY6" fmla="*/ 1319667 h 1319667"/>
              <a:gd name="connsiteX7" fmla="*/ 0 w 8139650"/>
              <a:gd name="connsiteY7" fmla="*/ 1187700 h 1319667"/>
              <a:gd name="connsiteX8" fmla="*/ 0 w 8139650"/>
              <a:gd name="connsiteY8" fmla="*/ 131967 h 131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39650" h="1319667">
                <a:moveTo>
                  <a:pt x="0" y="131967"/>
                </a:moveTo>
                <a:cubicBezTo>
                  <a:pt x="0" y="59084"/>
                  <a:pt x="59084" y="0"/>
                  <a:pt x="131967" y="0"/>
                </a:cubicBezTo>
                <a:lnTo>
                  <a:pt x="8007683" y="0"/>
                </a:lnTo>
                <a:cubicBezTo>
                  <a:pt x="8080566" y="0"/>
                  <a:pt x="8139650" y="59084"/>
                  <a:pt x="8139650" y="131967"/>
                </a:cubicBezTo>
                <a:lnTo>
                  <a:pt x="8139650" y="1187700"/>
                </a:lnTo>
                <a:cubicBezTo>
                  <a:pt x="8139650" y="1260583"/>
                  <a:pt x="8080566" y="1319667"/>
                  <a:pt x="8007683" y="1319667"/>
                </a:cubicBezTo>
                <a:lnTo>
                  <a:pt x="131967" y="1319667"/>
                </a:lnTo>
                <a:cubicBezTo>
                  <a:pt x="59084" y="1319667"/>
                  <a:pt x="0" y="1260583"/>
                  <a:pt x="0" y="1187700"/>
                </a:cubicBezTo>
                <a:lnTo>
                  <a:pt x="0" y="131967"/>
                </a:lnTo>
                <a:close/>
              </a:path>
            </a:pathLst>
          </a:custGeom>
          <a:solidFill>
            <a:srgbClr val="E7F1EE">
              <a:alpha val="89804"/>
            </a:srgbClr>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57200" tIns="91440" rIns="274320" bIns="182880" numCol="1" spcCol="1270" anchor="t" anchorCtr="0">
            <a:noAutofit/>
          </a:bodyPr>
          <a:lstStyle/>
          <a:p>
            <a:pPr marL="0" lvl="0" indent="0" algn="l" defTabSz="1066800">
              <a:lnSpc>
                <a:spcPct val="90000"/>
              </a:lnSpc>
              <a:spcBef>
                <a:spcPct val="0"/>
              </a:spcBef>
              <a:spcAft>
                <a:spcPct val="35000"/>
              </a:spcAft>
              <a:buNone/>
            </a:pPr>
            <a:r>
              <a:rPr lang="en-US" sz="2400" b="1" kern="1200" baseline="0" dirty="0"/>
              <a:t>EPA Guidance</a:t>
            </a:r>
            <a:endParaRPr lang="en-US" sz="2400" b="1" kern="1200" dirty="0"/>
          </a:p>
          <a:p>
            <a:pPr marL="228600" lvl="1" indent="-228600" algn="l" defTabSz="1066800">
              <a:lnSpc>
                <a:spcPct val="90000"/>
              </a:lnSpc>
              <a:spcBef>
                <a:spcPct val="0"/>
              </a:spcBef>
              <a:spcAft>
                <a:spcPct val="15000"/>
              </a:spcAft>
              <a:buFont typeface="Wingdings" panose="05000000000000000000" pitchFamily="2" charset="2"/>
              <a:buChar char="§"/>
            </a:pPr>
            <a:r>
              <a:rPr lang="en-US" sz="2400" b="1" kern="1200" baseline="0" dirty="0"/>
              <a:t>Revised Guidance for PM</a:t>
            </a:r>
            <a:r>
              <a:rPr lang="en-US" sz="2400" b="1" kern="1200" baseline="-25000" dirty="0"/>
              <a:t>2.5</a:t>
            </a:r>
            <a:r>
              <a:rPr lang="en-US" sz="2400" b="1" kern="1200" baseline="0" dirty="0"/>
              <a:t> Permit Modeling – any day now…</a:t>
            </a:r>
            <a:endParaRPr lang="en-US" sz="2400" b="1" kern="1200" dirty="0"/>
          </a:p>
        </p:txBody>
      </p:sp>
      <p:sp>
        <p:nvSpPr>
          <p:cNvPr id="9" name="Freeform: Shape 8" descr="Coming soon">
            <a:extLst>
              <a:ext uri="{FF2B5EF4-FFF2-40B4-BE49-F238E27FC236}">
                <a16:creationId xmlns:a16="http://schemas.microsoft.com/office/drawing/2014/main" id="{09F0E20D-1C86-4435-9CE3-55EA062C1AE0}"/>
              </a:ext>
            </a:extLst>
          </p:cNvPr>
          <p:cNvSpPr/>
          <p:nvPr/>
        </p:nvSpPr>
        <p:spPr>
          <a:xfrm>
            <a:off x="1412793" y="804241"/>
            <a:ext cx="6652034" cy="838200"/>
          </a:xfrm>
          <a:custGeom>
            <a:avLst/>
            <a:gdLst>
              <a:gd name="connsiteX0" fmla="*/ 0 w 6652034"/>
              <a:gd name="connsiteY0" fmla="*/ 104980 h 1049796"/>
              <a:gd name="connsiteX1" fmla="*/ 104980 w 6652034"/>
              <a:gd name="connsiteY1" fmla="*/ 0 h 1049796"/>
              <a:gd name="connsiteX2" fmla="*/ 6547054 w 6652034"/>
              <a:gd name="connsiteY2" fmla="*/ 0 h 1049796"/>
              <a:gd name="connsiteX3" fmla="*/ 6652034 w 6652034"/>
              <a:gd name="connsiteY3" fmla="*/ 104980 h 1049796"/>
              <a:gd name="connsiteX4" fmla="*/ 6652034 w 6652034"/>
              <a:gd name="connsiteY4" fmla="*/ 944816 h 1049796"/>
              <a:gd name="connsiteX5" fmla="*/ 6547054 w 6652034"/>
              <a:gd name="connsiteY5" fmla="*/ 1049796 h 1049796"/>
              <a:gd name="connsiteX6" fmla="*/ 104980 w 6652034"/>
              <a:gd name="connsiteY6" fmla="*/ 1049796 h 1049796"/>
              <a:gd name="connsiteX7" fmla="*/ 0 w 6652034"/>
              <a:gd name="connsiteY7" fmla="*/ 944816 h 1049796"/>
              <a:gd name="connsiteX8" fmla="*/ 0 w 6652034"/>
              <a:gd name="connsiteY8" fmla="*/ 104980 h 1049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52034" h="1049796">
                <a:moveTo>
                  <a:pt x="0" y="104980"/>
                </a:moveTo>
                <a:cubicBezTo>
                  <a:pt x="0" y="47001"/>
                  <a:pt x="47001" y="0"/>
                  <a:pt x="104980" y="0"/>
                </a:cubicBezTo>
                <a:lnTo>
                  <a:pt x="6547054" y="0"/>
                </a:lnTo>
                <a:cubicBezTo>
                  <a:pt x="6605033" y="0"/>
                  <a:pt x="6652034" y="47001"/>
                  <a:pt x="6652034" y="104980"/>
                </a:cubicBezTo>
                <a:lnTo>
                  <a:pt x="6652034" y="944816"/>
                </a:lnTo>
                <a:cubicBezTo>
                  <a:pt x="6652034" y="1002795"/>
                  <a:pt x="6605033" y="1049796"/>
                  <a:pt x="6547054" y="1049796"/>
                </a:cubicBezTo>
                <a:lnTo>
                  <a:pt x="104980" y="1049796"/>
                </a:lnTo>
                <a:cubicBezTo>
                  <a:pt x="47001" y="1049796"/>
                  <a:pt x="0" y="1002795"/>
                  <a:pt x="0" y="944816"/>
                </a:cubicBezTo>
                <a:lnTo>
                  <a:pt x="0" y="104980"/>
                </a:lnTo>
                <a:close/>
              </a:path>
            </a:pathLst>
          </a:custGeom>
          <a:solidFill>
            <a:srgbClr val="4D7F72"/>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4087" tIns="66307" rIns="84087" bIns="66307" numCol="1" spcCol="1270" anchor="ctr" anchorCtr="0">
            <a:noAutofit/>
          </a:bodyPr>
          <a:lstStyle/>
          <a:p>
            <a:pPr marL="0" lvl="0" indent="0" algn="ctr" defTabSz="1244600">
              <a:lnSpc>
                <a:spcPct val="90000"/>
              </a:lnSpc>
              <a:spcBef>
                <a:spcPct val="0"/>
              </a:spcBef>
              <a:spcAft>
                <a:spcPct val="35000"/>
              </a:spcAft>
              <a:buNone/>
            </a:pPr>
            <a:r>
              <a:rPr lang="en-US" sz="3200" b="1" kern="1200" baseline="0" dirty="0">
                <a:solidFill>
                  <a:schemeClr val="bg1"/>
                </a:solidFill>
              </a:rPr>
              <a:t>Coming Soon</a:t>
            </a:r>
            <a:endParaRPr lang="en-US" sz="3200" b="1" kern="1200" dirty="0">
              <a:solidFill>
                <a:schemeClr val="bg1"/>
              </a:solidFill>
            </a:endParaRPr>
          </a:p>
        </p:txBody>
      </p:sp>
      <p:pic>
        <p:nvPicPr>
          <p:cNvPr id="13" name="Picture 12" descr="an emu">
            <a:extLst>
              <a:ext uri="{FF2B5EF4-FFF2-40B4-BE49-F238E27FC236}">
                <a16:creationId xmlns:a16="http://schemas.microsoft.com/office/drawing/2014/main" id="{32EE20E8-CBBF-47ED-8B55-1C0E577AFD3D}"/>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21579441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19"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457200"/>
            <a:ext cx="9652000" cy="838200"/>
          </a:xfrm>
        </p:spPr>
        <p:txBody>
          <a:bodyPr/>
          <a:lstStyle/>
          <a:p>
            <a:r>
              <a:rPr lang="en-US" sz="3600" dirty="0"/>
              <a:t>Take Home Points</a:t>
            </a:r>
            <a:br>
              <a:rPr lang="en-US" sz="3600" dirty="0"/>
            </a:br>
            <a:r>
              <a:rPr lang="en-US" sz="3600" dirty="0">
                <a:noFill/>
              </a:rPr>
              <a:t>(1 of 2)</a:t>
            </a:r>
          </a:p>
        </p:txBody>
      </p:sp>
      <p:sp>
        <p:nvSpPr>
          <p:cNvPr id="11" name="Freeform: Shape 10" descr="Modeling review times decreased when using an EMEW&#10;">
            <a:extLst>
              <a:ext uri="{FF2B5EF4-FFF2-40B4-BE49-F238E27FC236}">
                <a16:creationId xmlns:a16="http://schemas.microsoft.com/office/drawing/2014/main" id="{FB832F10-4C1B-4B8C-A3E3-84B6EB65A15E}"/>
              </a:ext>
            </a:extLst>
          </p:cNvPr>
          <p:cNvSpPr/>
          <p:nvPr/>
        </p:nvSpPr>
        <p:spPr>
          <a:xfrm>
            <a:off x="2068217" y="1635178"/>
            <a:ext cx="9115310" cy="1460408"/>
          </a:xfrm>
          <a:custGeom>
            <a:avLst/>
            <a:gdLst>
              <a:gd name="connsiteX0" fmla="*/ 0 w 9143973"/>
              <a:gd name="connsiteY0" fmla="*/ 0 h 1460406"/>
              <a:gd name="connsiteX1" fmla="*/ 8413770 w 9143973"/>
              <a:gd name="connsiteY1" fmla="*/ 0 h 1460406"/>
              <a:gd name="connsiteX2" fmla="*/ 9143973 w 9143973"/>
              <a:gd name="connsiteY2" fmla="*/ 730203 h 1460406"/>
              <a:gd name="connsiteX3" fmla="*/ 8413770 w 9143973"/>
              <a:gd name="connsiteY3" fmla="*/ 1460406 h 1460406"/>
              <a:gd name="connsiteX4" fmla="*/ 0 w 9143973"/>
              <a:gd name="connsiteY4" fmla="*/ 1460406 h 1460406"/>
              <a:gd name="connsiteX5" fmla="*/ 0 w 9143973"/>
              <a:gd name="connsiteY5" fmla="*/ 0 h 146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73" h="1460406">
                <a:moveTo>
                  <a:pt x="9143973" y="1460405"/>
                </a:moveTo>
                <a:lnTo>
                  <a:pt x="730203" y="1460405"/>
                </a:lnTo>
                <a:lnTo>
                  <a:pt x="0" y="730203"/>
                </a:lnTo>
                <a:lnTo>
                  <a:pt x="730203" y="1"/>
                </a:lnTo>
                <a:lnTo>
                  <a:pt x="9143973" y="1"/>
                </a:lnTo>
                <a:lnTo>
                  <a:pt x="9143973" y="1460405"/>
                </a:lnTo>
                <a:close/>
              </a:path>
            </a:pathLst>
          </a:custGeom>
          <a:solidFill>
            <a:srgbClr val="CADFD9"/>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0" tIns="106681" rIns="199136" bIns="106681" numCol="1" spcCol="1270" anchor="ctr" anchorCtr="0">
            <a:noAutofit/>
          </a:bodyPr>
          <a:lstStyle/>
          <a:p>
            <a:pPr marL="0" lvl="0" indent="0" algn="l" defTabSz="1244600">
              <a:lnSpc>
                <a:spcPct val="90000"/>
              </a:lnSpc>
              <a:spcBef>
                <a:spcPct val="0"/>
              </a:spcBef>
              <a:spcAft>
                <a:spcPct val="35000"/>
              </a:spcAft>
              <a:buNone/>
            </a:pPr>
            <a:r>
              <a:rPr lang="en-US" sz="2800" b="1" kern="1200" baseline="0" dirty="0">
                <a:solidFill>
                  <a:schemeClr val="tx1"/>
                </a:solidFill>
              </a:rPr>
              <a:t>Modeling review</a:t>
            </a:r>
            <a:r>
              <a:rPr lang="en-US" sz="2800" b="1" kern="1200" dirty="0">
                <a:solidFill>
                  <a:schemeClr val="tx1"/>
                </a:solidFill>
              </a:rPr>
              <a:t> times decreased when using an EMEW</a:t>
            </a:r>
          </a:p>
        </p:txBody>
      </p:sp>
      <p:sp>
        <p:nvSpPr>
          <p:cNvPr id="12" name="Oval 11">
            <a:extLst>
              <a:ext uri="{FF2B5EF4-FFF2-40B4-BE49-F238E27FC236}">
                <a16:creationId xmlns:a16="http://schemas.microsoft.com/office/drawing/2014/main" id="{9B70918A-4E18-49BE-B106-C8E62E013E70}"/>
              </a:ext>
              <a:ext uri="{C183D7F6-B498-43B3-948B-1728B52AA6E4}">
                <adec:decorative xmlns:adec="http://schemas.microsoft.com/office/drawing/2017/decorative" val="1"/>
              </a:ext>
            </a:extLst>
          </p:cNvPr>
          <p:cNvSpPr/>
          <p:nvPr/>
        </p:nvSpPr>
        <p:spPr>
          <a:xfrm>
            <a:off x="1188720" y="1635179"/>
            <a:ext cx="1460406" cy="1460406"/>
          </a:xfrm>
          <a:prstGeom prst="ellipse">
            <a:avLst/>
          </a:prstGeom>
          <a:solidFill>
            <a:srgbClr val="E7F1EE"/>
          </a:solidFill>
          <a:ln>
            <a:solidFill>
              <a:srgbClr val="01654B"/>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7" name="Graphic 6">
            <a:extLst>
              <a:ext uri="{FF2B5EF4-FFF2-40B4-BE49-F238E27FC236}">
                <a16:creationId xmlns:a16="http://schemas.microsoft.com/office/drawing/2014/main" id="{1562D317-B257-4A7E-A0BD-88F2B01905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8357" y="1463736"/>
            <a:ext cx="1701800" cy="1701800"/>
          </a:xfrm>
          <a:prstGeom prst="rect">
            <a:avLst/>
          </a:prstGeom>
        </p:spPr>
      </p:pic>
      <p:sp>
        <p:nvSpPr>
          <p:cNvPr id="13" name="Freeform: Shape 12" descr="Watch EMEW&#10;YouTube Guidance videos&#10;">
            <a:extLst>
              <a:ext uri="{FF2B5EF4-FFF2-40B4-BE49-F238E27FC236}">
                <a16:creationId xmlns:a16="http://schemas.microsoft.com/office/drawing/2014/main" id="{621E57A9-7D27-45B4-88D1-CE2FCF82A1B9}"/>
              </a:ext>
            </a:extLst>
          </p:cNvPr>
          <p:cNvSpPr/>
          <p:nvPr/>
        </p:nvSpPr>
        <p:spPr>
          <a:xfrm>
            <a:off x="2039553" y="3933857"/>
            <a:ext cx="9143973" cy="1460407"/>
          </a:xfrm>
          <a:custGeom>
            <a:avLst/>
            <a:gdLst>
              <a:gd name="connsiteX0" fmla="*/ 0 w 9143973"/>
              <a:gd name="connsiteY0" fmla="*/ 0 h 1460406"/>
              <a:gd name="connsiteX1" fmla="*/ 8413770 w 9143973"/>
              <a:gd name="connsiteY1" fmla="*/ 0 h 1460406"/>
              <a:gd name="connsiteX2" fmla="*/ 9143973 w 9143973"/>
              <a:gd name="connsiteY2" fmla="*/ 730203 h 1460406"/>
              <a:gd name="connsiteX3" fmla="*/ 8413770 w 9143973"/>
              <a:gd name="connsiteY3" fmla="*/ 1460406 h 1460406"/>
              <a:gd name="connsiteX4" fmla="*/ 0 w 9143973"/>
              <a:gd name="connsiteY4" fmla="*/ 1460406 h 1460406"/>
              <a:gd name="connsiteX5" fmla="*/ 0 w 9143973"/>
              <a:gd name="connsiteY5" fmla="*/ 0 h 146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73" h="1460406">
                <a:moveTo>
                  <a:pt x="9143973" y="1460405"/>
                </a:moveTo>
                <a:lnTo>
                  <a:pt x="730203" y="1460405"/>
                </a:lnTo>
                <a:lnTo>
                  <a:pt x="0" y="730203"/>
                </a:lnTo>
                <a:lnTo>
                  <a:pt x="730203" y="1"/>
                </a:lnTo>
                <a:lnTo>
                  <a:pt x="9143973" y="1"/>
                </a:lnTo>
                <a:lnTo>
                  <a:pt x="9143973" y="1460405"/>
                </a:lnTo>
                <a:close/>
              </a:path>
            </a:pathLst>
          </a:custGeom>
          <a:solidFill>
            <a:srgbClr val="CADFD9"/>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0" tIns="106681" rIns="199136" bIns="106680" numCol="1" spcCol="1270" anchor="ctr" anchorCtr="0">
            <a:noAutofit/>
          </a:bodyPr>
          <a:lstStyle/>
          <a:p>
            <a:pPr marL="0" lvl="0" indent="0" defTabSz="1244600">
              <a:lnSpc>
                <a:spcPct val="90000"/>
              </a:lnSpc>
              <a:spcBef>
                <a:spcPct val="0"/>
              </a:spcBef>
              <a:spcAft>
                <a:spcPts val="0"/>
              </a:spcAft>
              <a:buNone/>
            </a:pPr>
            <a:r>
              <a:rPr lang="en-US" sz="2800" b="1" dirty="0">
                <a:solidFill>
                  <a:schemeClr val="tx1"/>
                </a:solidFill>
              </a:rPr>
              <a:t>Watch EMEW YouTube Guidance videos</a:t>
            </a:r>
            <a:endParaRPr lang="en-US" sz="2800" b="1" kern="1200" dirty="0">
              <a:solidFill>
                <a:schemeClr val="tx1"/>
              </a:solidFill>
            </a:endParaRPr>
          </a:p>
        </p:txBody>
      </p:sp>
      <p:sp>
        <p:nvSpPr>
          <p:cNvPr id="14" name="Oval 13">
            <a:extLst>
              <a:ext uri="{FF2B5EF4-FFF2-40B4-BE49-F238E27FC236}">
                <a16:creationId xmlns:a16="http://schemas.microsoft.com/office/drawing/2014/main" id="{A1D62832-88DB-471B-8CB8-A316DC9A8400}"/>
              </a:ext>
              <a:ext uri="{C183D7F6-B498-43B3-948B-1728B52AA6E4}">
                <adec:decorative xmlns:adec="http://schemas.microsoft.com/office/drawing/2017/decorative" val="1"/>
              </a:ext>
            </a:extLst>
          </p:cNvPr>
          <p:cNvSpPr/>
          <p:nvPr/>
        </p:nvSpPr>
        <p:spPr>
          <a:xfrm>
            <a:off x="1188720" y="3925212"/>
            <a:ext cx="1460406" cy="1460406"/>
          </a:xfrm>
          <a:prstGeom prst="ellipse">
            <a:avLst/>
          </a:prstGeom>
          <a:solidFill>
            <a:srgbClr val="E7F1EE"/>
          </a:solidFill>
          <a:ln>
            <a:solidFill>
              <a:srgbClr val="01654B"/>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Graphic 7">
            <a:extLst>
              <a:ext uri="{FF2B5EF4-FFF2-40B4-BE49-F238E27FC236}">
                <a16:creationId xmlns:a16="http://schemas.microsoft.com/office/drawing/2014/main" id="{34BB7EA8-68D3-44F9-BAF3-0F5089A9207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8357" y="3762415"/>
            <a:ext cx="1701800" cy="1701800"/>
          </a:xfrm>
          <a:prstGeom prst="rect">
            <a:avLst/>
          </a:prstGeom>
        </p:spPr>
      </p:pic>
      <p:pic>
        <p:nvPicPr>
          <p:cNvPr id="17" name="Picture 16" descr="an emu">
            <a:extLst>
              <a:ext uri="{FF2B5EF4-FFF2-40B4-BE49-F238E27FC236}">
                <a16:creationId xmlns:a16="http://schemas.microsoft.com/office/drawing/2014/main" id="{D8CE36F3-BEE4-4D73-9378-71C297057DF2}"/>
              </a:ext>
              <a:ext uri="{C183D7F6-B498-43B3-948B-1728B52AA6E4}">
                <adec:decorative xmlns:adec="http://schemas.microsoft.com/office/drawing/2017/decorative" val="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2526962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1+#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457200"/>
            <a:ext cx="9652000" cy="838200"/>
          </a:xfrm>
        </p:spPr>
        <p:txBody>
          <a:bodyPr/>
          <a:lstStyle/>
          <a:p>
            <a:r>
              <a:rPr lang="en-US" sz="3600" dirty="0"/>
              <a:t>Take Home Points</a:t>
            </a:r>
            <a:br>
              <a:rPr lang="en-US" sz="3600" dirty="0"/>
            </a:br>
            <a:r>
              <a:rPr lang="en-US" sz="3600" dirty="0">
                <a:noFill/>
              </a:rPr>
              <a:t>(2 of 2)</a:t>
            </a:r>
          </a:p>
        </p:txBody>
      </p:sp>
      <p:sp>
        <p:nvSpPr>
          <p:cNvPr id="13" name="Freeform: Shape 12" descr="Presentation after this, How Modeling and NSR Permitting Interact&#10;1:15 p.m. to 2:00 p.m. (in this room)&#10;">
            <a:extLst>
              <a:ext uri="{FF2B5EF4-FFF2-40B4-BE49-F238E27FC236}">
                <a16:creationId xmlns:a16="http://schemas.microsoft.com/office/drawing/2014/main" id="{621E57A9-7D27-45B4-88D1-CE2FCF82A1B9}"/>
              </a:ext>
            </a:extLst>
          </p:cNvPr>
          <p:cNvSpPr/>
          <p:nvPr/>
        </p:nvSpPr>
        <p:spPr>
          <a:xfrm>
            <a:off x="2039553" y="1625646"/>
            <a:ext cx="9143973" cy="1460407"/>
          </a:xfrm>
          <a:custGeom>
            <a:avLst/>
            <a:gdLst>
              <a:gd name="connsiteX0" fmla="*/ 0 w 9143973"/>
              <a:gd name="connsiteY0" fmla="*/ 0 h 1460406"/>
              <a:gd name="connsiteX1" fmla="*/ 8413770 w 9143973"/>
              <a:gd name="connsiteY1" fmla="*/ 0 h 1460406"/>
              <a:gd name="connsiteX2" fmla="*/ 9143973 w 9143973"/>
              <a:gd name="connsiteY2" fmla="*/ 730203 h 1460406"/>
              <a:gd name="connsiteX3" fmla="*/ 8413770 w 9143973"/>
              <a:gd name="connsiteY3" fmla="*/ 1460406 h 1460406"/>
              <a:gd name="connsiteX4" fmla="*/ 0 w 9143973"/>
              <a:gd name="connsiteY4" fmla="*/ 1460406 h 1460406"/>
              <a:gd name="connsiteX5" fmla="*/ 0 w 9143973"/>
              <a:gd name="connsiteY5" fmla="*/ 0 h 146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73" h="1460406">
                <a:moveTo>
                  <a:pt x="9143973" y="1460405"/>
                </a:moveTo>
                <a:lnTo>
                  <a:pt x="730203" y="1460405"/>
                </a:lnTo>
                <a:lnTo>
                  <a:pt x="0" y="730203"/>
                </a:lnTo>
                <a:lnTo>
                  <a:pt x="730203" y="1"/>
                </a:lnTo>
                <a:lnTo>
                  <a:pt x="9143973" y="1"/>
                </a:lnTo>
                <a:lnTo>
                  <a:pt x="9143973" y="1460405"/>
                </a:lnTo>
                <a:close/>
              </a:path>
            </a:pathLst>
          </a:custGeom>
          <a:solidFill>
            <a:srgbClr val="CADFD9"/>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0" tIns="106681" rIns="199136" bIns="106680" numCol="1" spcCol="1270" anchor="t" anchorCtr="0">
            <a:noAutofit/>
          </a:bodyPr>
          <a:lstStyle/>
          <a:p>
            <a:pPr marL="0" lvl="0" indent="0" algn="l" defTabSz="1244600">
              <a:lnSpc>
                <a:spcPct val="90000"/>
              </a:lnSpc>
              <a:spcBef>
                <a:spcPct val="0"/>
              </a:spcBef>
              <a:spcAft>
                <a:spcPct val="35000"/>
              </a:spcAft>
              <a:buNone/>
            </a:pPr>
            <a:r>
              <a:rPr lang="en-US" sz="2800" b="1" kern="1200" baseline="0" dirty="0">
                <a:solidFill>
                  <a:schemeClr val="tx1"/>
                </a:solidFill>
              </a:rPr>
              <a:t>Presentation after this, </a:t>
            </a:r>
            <a:r>
              <a:rPr lang="en-US" sz="2800" b="1" i="1" kern="1200" baseline="0" dirty="0">
                <a:solidFill>
                  <a:schemeClr val="tx1"/>
                </a:solidFill>
              </a:rPr>
              <a:t>How Modeling and NSR Permitting Interact</a:t>
            </a:r>
            <a:endParaRPr lang="en-US" sz="2800" b="1" kern="1200" dirty="0">
              <a:solidFill>
                <a:schemeClr val="tx1"/>
              </a:solidFill>
            </a:endParaRPr>
          </a:p>
          <a:p>
            <a:pPr marL="228600" lvl="1" indent="-228600" algn="l" defTabSz="1066800">
              <a:lnSpc>
                <a:spcPct val="90000"/>
              </a:lnSpc>
              <a:spcBef>
                <a:spcPct val="0"/>
              </a:spcBef>
              <a:spcAft>
                <a:spcPct val="15000"/>
              </a:spcAft>
              <a:buChar char="•"/>
            </a:pPr>
            <a:r>
              <a:rPr lang="en-US" sz="2400" b="1" kern="1200" baseline="0" dirty="0">
                <a:solidFill>
                  <a:schemeClr val="tx1"/>
                </a:solidFill>
              </a:rPr>
              <a:t>1:15 p.m. to 2:00 p.m. (in this room)</a:t>
            </a:r>
            <a:endParaRPr lang="en-US" sz="2400" b="1" kern="1200" dirty="0">
              <a:solidFill>
                <a:schemeClr val="tx1"/>
              </a:solidFill>
            </a:endParaRPr>
          </a:p>
        </p:txBody>
      </p:sp>
      <p:sp>
        <p:nvSpPr>
          <p:cNvPr id="14" name="Oval 13">
            <a:extLst>
              <a:ext uri="{FF2B5EF4-FFF2-40B4-BE49-F238E27FC236}">
                <a16:creationId xmlns:a16="http://schemas.microsoft.com/office/drawing/2014/main" id="{A1D62832-88DB-471B-8CB8-A316DC9A8400}"/>
              </a:ext>
              <a:ext uri="{C183D7F6-B498-43B3-948B-1728B52AA6E4}">
                <adec:decorative xmlns:adec="http://schemas.microsoft.com/office/drawing/2017/decorative" val="1"/>
              </a:ext>
            </a:extLst>
          </p:cNvPr>
          <p:cNvSpPr/>
          <p:nvPr/>
        </p:nvSpPr>
        <p:spPr>
          <a:xfrm>
            <a:off x="1188720" y="1617001"/>
            <a:ext cx="1460406" cy="1460406"/>
          </a:xfrm>
          <a:prstGeom prst="ellipse">
            <a:avLst/>
          </a:prstGeom>
          <a:solidFill>
            <a:srgbClr val="E7F1EE"/>
          </a:solidFill>
          <a:ln>
            <a:solidFill>
              <a:srgbClr val="01654B"/>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8" name="Graphic 7">
            <a:extLst>
              <a:ext uri="{FF2B5EF4-FFF2-40B4-BE49-F238E27FC236}">
                <a16:creationId xmlns:a16="http://schemas.microsoft.com/office/drawing/2014/main" id="{34BB7EA8-68D3-44F9-BAF3-0F5089A9207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8357" y="1454204"/>
            <a:ext cx="1701800" cy="1701800"/>
          </a:xfrm>
          <a:prstGeom prst="rect">
            <a:avLst/>
          </a:prstGeom>
        </p:spPr>
      </p:pic>
      <p:sp>
        <p:nvSpPr>
          <p:cNvPr id="15" name="Freeform: Shape 14" descr="Contact us with EMEW feedback/questions&#10;-ADMod@tceq.Texas.gov&#10;-Subject line: “Feedback”&#10;">
            <a:extLst>
              <a:ext uri="{FF2B5EF4-FFF2-40B4-BE49-F238E27FC236}">
                <a16:creationId xmlns:a16="http://schemas.microsoft.com/office/drawing/2014/main" id="{548C5F7D-309B-4FC2-8863-FF821BC331C9}"/>
              </a:ext>
            </a:extLst>
          </p:cNvPr>
          <p:cNvSpPr/>
          <p:nvPr/>
        </p:nvSpPr>
        <p:spPr>
          <a:xfrm>
            <a:off x="2068216" y="3938163"/>
            <a:ext cx="9115310" cy="1460407"/>
          </a:xfrm>
          <a:custGeom>
            <a:avLst/>
            <a:gdLst>
              <a:gd name="connsiteX0" fmla="*/ 0 w 9143973"/>
              <a:gd name="connsiteY0" fmla="*/ 0 h 1460406"/>
              <a:gd name="connsiteX1" fmla="*/ 8413770 w 9143973"/>
              <a:gd name="connsiteY1" fmla="*/ 0 h 1460406"/>
              <a:gd name="connsiteX2" fmla="*/ 9143973 w 9143973"/>
              <a:gd name="connsiteY2" fmla="*/ 730203 h 1460406"/>
              <a:gd name="connsiteX3" fmla="*/ 8413770 w 9143973"/>
              <a:gd name="connsiteY3" fmla="*/ 1460406 h 1460406"/>
              <a:gd name="connsiteX4" fmla="*/ 0 w 9143973"/>
              <a:gd name="connsiteY4" fmla="*/ 1460406 h 1460406"/>
              <a:gd name="connsiteX5" fmla="*/ 0 w 9143973"/>
              <a:gd name="connsiteY5" fmla="*/ 0 h 146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3973" h="1460406">
                <a:moveTo>
                  <a:pt x="9143973" y="1460405"/>
                </a:moveTo>
                <a:lnTo>
                  <a:pt x="730203" y="1460405"/>
                </a:lnTo>
                <a:lnTo>
                  <a:pt x="0" y="730203"/>
                </a:lnTo>
                <a:lnTo>
                  <a:pt x="730203" y="1"/>
                </a:lnTo>
                <a:lnTo>
                  <a:pt x="9143973" y="1"/>
                </a:lnTo>
                <a:lnTo>
                  <a:pt x="9143973" y="1460405"/>
                </a:lnTo>
                <a:close/>
              </a:path>
            </a:pathLst>
          </a:custGeom>
          <a:solidFill>
            <a:srgbClr val="CADFD9"/>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280160" tIns="106681" rIns="199136" bIns="106680" numCol="1" spcCol="1270" anchor="t" anchorCtr="0">
            <a:noAutofit/>
          </a:bodyPr>
          <a:lstStyle/>
          <a:p>
            <a:pPr marL="0" lvl="0" indent="0" algn="l" defTabSz="1244600">
              <a:lnSpc>
                <a:spcPct val="90000"/>
              </a:lnSpc>
              <a:spcBef>
                <a:spcPct val="0"/>
              </a:spcBef>
              <a:spcAft>
                <a:spcPct val="35000"/>
              </a:spcAft>
              <a:buNone/>
            </a:pPr>
            <a:r>
              <a:rPr lang="en-US" sz="2800" b="1" kern="1200" baseline="0" dirty="0">
                <a:solidFill>
                  <a:schemeClr val="tx1"/>
                </a:solidFill>
              </a:rPr>
              <a:t>Contact us with </a:t>
            </a:r>
            <a:br>
              <a:rPr lang="en-US" sz="2800" b="1" kern="1200" baseline="0" dirty="0">
                <a:solidFill>
                  <a:schemeClr val="tx1"/>
                </a:solidFill>
              </a:rPr>
            </a:br>
            <a:r>
              <a:rPr lang="en-US" sz="2800" b="1" kern="1200" baseline="0" dirty="0">
                <a:solidFill>
                  <a:schemeClr val="tx1"/>
                </a:solidFill>
              </a:rPr>
              <a:t>EMEW feedback/questions</a:t>
            </a:r>
            <a:endParaRPr lang="en-US" sz="2800" b="1" kern="1200" dirty="0">
              <a:solidFill>
                <a:schemeClr val="tx1"/>
              </a:solidFill>
            </a:endParaRPr>
          </a:p>
          <a:p>
            <a:pPr marL="228600" lvl="1" indent="-228600" algn="l" defTabSz="1066800">
              <a:lnSpc>
                <a:spcPct val="90000"/>
              </a:lnSpc>
              <a:spcBef>
                <a:spcPct val="0"/>
              </a:spcBef>
              <a:spcAft>
                <a:spcPts val="1200"/>
              </a:spcAft>
              <a:buChar char="•"/>
            </a:pPr>
            <a:r>
              <a:rPr lang="en-US" sz="2400" b="1" kern="1200" baseline="0" dirty="0">
                <a:solidFill>
                  <a:schemeClr val="accent6"/>
                </a:solidFill>
                <a:hlinkClick r:id="rId5">
                  <a:extLst>
                    <a:ext uri="{A12FA001-AC4F-418D-AE19-62706E023703}">
                      <ahyp:hlinkClr xmlns:ahyp="http://schemas.microsoft.com/office/drawing/2018/hyperlinkcolor" val="tx"/>
                    </a:ext>
                  </a:extLst>
                </a:hlinkClick>
              </a:rPr>
              <a:t>ADMod@tceq.Texas.gov</a:t>
            </a:r>
            <a:endParaRPr lang="en-US" sz="2400" b="1" kern="1200" dirty="0">
              <a:solidFill>
                <a:schemeClr val="accent6"/>
              </a:solidFill>
            </a:endParaRPr>
          </a:p>
        </p:txBody>
      </p:sp>
      <p:sp>
        <p:nvSpPr>
          <p:cNvPr id="16" name="Oval 15">
            <a:extLst>
              <a:ext uri="{FF2B5EF4-FFF2-40B4-BE49-F238E27FC236}">
                <a16:creationId xmlns:a16="http://schemas.microsoft.com/office/drawing/2014/main" id="{59810727-F7B4-4883-B78A-9A23E05B697E}"/>
              </a:ext>
              <a:ext uri="{C183D7F6-B498-43B3-948B-1728B52AA6E4}">
                <adec:decorative xmlns:adec="http://schemas.microsoft.com/office/drawing/2017/decorative" val="1"/>
              </a:ext>
            </a:extLst>
          </p:cNvPr>
          <p:cNvSpPr/>
          <p:nvPr/>
        </p:nvSpPr>
        <p:spPr>
          <a:xfrm>
            <a:off x="1188719" y="3938164"/>
            <a:ext cx="1460406" cy="1460406"/>
          </a:xfrm>
          <a:prstGeom prst="ellipse">
            <a:avLst/>
          </a:prstGeom>
          <a:solidFill>
            <a:srgbClr val="E7F1EE"/>
          </a:solidFill>
          <a:ln>
            <a:solidFill>
              <a:srgbClr val="01654B"/>
            </a:solidFill>
          </a:ln>
        </p:spPr>
        <p:style>
          <a:lnRef idx="2">
            <a:scrgbClr r="0" g="0" b="0"/>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9" name="Graphic 8">
            <a:extLst>
              <a:ext uri="{FF2B5EF4-FFF2-40B4-BE49-F238E27FC236}">
                <a16:creationId xmlns:a16="http://schemas.microsoft.com/office/drawing/2014/main" id="{B87D85EB-6096-400D-8DBD-40A33F37E85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28357" y="3802603"/>
            <a:ext cx="1701800" cy="1701800"/>
          </a:xfrm>
          <a:prstGeom prst="rect">
            <a:avLst/>
          </a:prstGeom>
        </p:spPr>
      </p:pic>
      <p:pic>
        <p:nvPicPr>
          <p:cNvPr id="17" name="Picture 16" descr="an emu">
            <a:extLst>
              <a:ext uri="{FF2B5EF4-FFF2-40B4-BE49-F238E27FC236}">
                <a16:creationId xmlns:a16="http://schemas.microsoft.com/office/drawing/2014/main" id="{D8CE36F3-BEE4-4D73-9378-71C297057DF2}"/>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3119594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1+#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childTnLst>
                          </p:cTn>
                        </p:par>
                        <p:par>
                          <p:cTn id="28" fill="hold">
                            <p:stCondLst>
                              <p:cond delay="500"/>
                            </p:stCondLst>
                            <p:childTnLst>
                              <p:par>
                                <p:cTn id="29" presetID="2" presetClass="entr" presetSubtype="1"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Websites</a:t>
            </a:r>
          </a:p>
        </p:txBody>
      </p:sp>
      <p:grpSp>
        <p:nvGrpSpPr>
          <p:cNvPr id="14" name="Group 13">
            <a:extLst>
              <a:ext uri="{FF2B5EF4-FFF2-40B4-BE49-F238E27FC236}">
                <a16:creationId xmlns:a16="http://schemas.microsoft.com/office/drawing/2014/main" id="{DD028EAD-10AC-4029-BDF0-9252E2450104}"/>
              </a:ext>
              <a:ext uri="{C183D7F6-B498-43B3-948B-1728B52AA6E4}">
                <adec:decorative xmlns:adec="http://schemas.microsoft.com/office/drawing/2017/decorative" val="1"/>
              </a:ext>
            </a:extLst>
          </p:cNvPr>
          <p:cNvGrpSpPr/>
          <p:nvPr/>
        </p:nvGrpSpPr>
        <p:grpSpPr>
          <a:xfrm>
            <a:off x="1773083" y="1143000"/>
            <a:ext cx="9730495" cy="1338995"/>
            <a:chOff x="1773083" y="1143000"/>
            <a:chExt cx="9730495" cy="1338995"/>
          </a:xfrm>
        </p:grpSpPr>
        <p:sp>
          <p:nvSpPr>
            <p:cNvPr id="5" name="Freeform: Shape 4" descr="https://www.tceq.texas.gov/permitting/air/guidance/newsourcereview/nsrapp-tools.html&#10;">
              <a:extLst>
                <a:ext uri="{FF2B5EF4-FFF2-40B4-BE49-F238E27FC236}">
                  <a16:creationId xmlns:a16="http://schemas.microsoft.com/office/drawing/2014/main" id="{214A2801-0DEB-4103-9A17-5E9854766792}"/>
                </a:ext>
              </a:extLst>
            </p:cNvPr>
            <p:cNvSpPr/>
            <p:nvPr/>
          </p:nvSpPr>
          <p:spPr>
            <a:xfrm>
              <a:off x="5163738" y="1265956"/>
              <a:ext cx="6339840" cy="1110853"/>
            </a:xfrm>
            <a:custGeom>
              <a:avLst/>
              <a:gdLst>
                <a:gd name="connsiteX0" fmla="*/ 284766 w 1708560"/>
                <a:gd name="connsiteY0" fmla="*/ 0 h 6339840"/>
                <a:gd name="connsiteX1" fmla="*/ 1423794 w 1708560"/>
                <a:gd name="connsiteY1" fmla="*/ 0 h 6339840"/>
                <a:gd name="connsiteX2" fmla="*/ 1708560 w 1708560"/>
                <a:gd name="connsiteY2" fmla="*/ 284766 h 6339840"/>
                <a:gd name="connsiteX3" fmla="*/ 1708560 w 1708560"/>
                <a:gd name="connsiteY3" fmla="*/ 6339840 h 6339840"/>
                <a:gd name="connsiteX4" fmla="*/ 1708560 w 1708560"/>
                <a:gd name="connsiteY4" fmla="*/ 6339840 h 6339840"/>
                <a:gd name="connsiteX5" fmla="*/ 0 w 1708560"/>
                <a:gd name="connsiteY5" fmla="*/ 6339840 h 6339840"/>
                <a:gd name="connsiteX6" fmla="*/ 0 w 1708560"/>
                <a:gd name="connsiteY6" fmla="*/ 6339840 h 6339840"/>
                <a:gd name="connsiteX7" fmla="*/ 0 w 1708560"/>
                <a:gd name="connsiteY7" fmla="*/ 284766 h 6339840"/>
                <a:gd name="connsiteX8" fmla="*/ 284766 w 1708560"/>
                <a:gd name="connsiteY8" fmla="*/ 0 h 633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560" h="6339840">
                  <a:moveTo>
                    <a:pt x="1708560" y="1056664"/>
                  </a:moveTo>
                  <a:lnTo>
                    <a:pt x="1708560" y="5283176"/>
                  </a:lnTo>
                  <a:cubicBezTo>
                    <a:pt x="1708560" y="5866755"/>
                    <a:pt x="1674201" y="6339838"/>
                    <a:pt x="1631817" y="6339838"/>
                  </a:cubicBezTo>
                  <a:lnTo>
                    <a:pt x="0" y="6339838"/>
                  </a:lnTo>
                  <a:lnTo>
                    <a:pt x="0" y="6339838"/>
                  </a:lnTo>
                  <a:lnTo>
                    <a:pt x="0" y="2"/>
                  </a:lnTo>
                  <a:lnTo>
                    <a:pt x="0" y="2"/>
                  </a:lnTo>
                  <a:lnTo>
                    <a:pt x="1631817" y="2"/>
                  </a:lnTo>
                  <a:cubicBezTo>
                    <a:pt x="1674201" y="2"/>
                    <a:pt x="1708560" y="473085"/>
                    <a:pt x="1708560" y="1056664"/>
                  </a:cubicBezTo>
                  <a:close/>
                </a:path>
              </a:pathLst>
            </a:custGeom>
            <a:solidFill>
              <a:srgbClr val="E7F1EE">
                <a:alpha val="90000"/>
              </a:srgbClr>
            </a:solidFill>
            <a:ln>
              <a:solidFill>
                <a:srgbClr val="01654B">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207229" rIns="331054" bIns="207231" numCol="1" spcCol="1270" anchor="ctr" anchorCtr="0">
              <a:noAutofit/>
            </a:bodyPr>
            <a:lstStyle/>
            <a:p>
              <a:pPr marL="228600" lvl="1" indent="-228600" algn="l" defTabSz="1066800">
                <a:lnSpc>
                  <a:spcPct val="90000"/>
                </a:lnSpc>
                <a:spcBef>
                  <a:spcPct val="0"/>
                </a:spcBef>
                <a:spcAft>
                  <a:spcPct val="15000"/>
                </a:spcAft>
                <a:buChar char="•"/>
              </a:pPr>
              <a:r>
                <a:rPr lang="en-US" sz="2400" kern="1200" baseline="0" dirty="0">
                  <a:solidFill>
                    <a:schemeClr val="accent6"/>
                  </a:solidFill>
                  <a:hlinkClick r:id="rId3">
                    <a:extLst>
                      <a:ext uri="{A12FA001-AC4F-418D-AE19-62706E023703}">
                        <ahyp:hlinkClr xmlns:ahyp="http://schemas.microsoft.com/office/drawing/2018/hyperlinkcolor" val="tx"/>
                      </a:ext>
                    </a:extLst>
                  </a:hlinkClick>
                </a:rPr>
                <a:t>https://www.tceq.texas.gov/</a:t>
              </a:r>
              <a:br>
                <a:rPr lang="en-US" sz="2400" kern="1200" baseline="0" dirty="0">
                  <a:solidFill>
                    <a:schemeClr val="accent6"/>
                  </a:solidFill>
                  <a:hlinkClick r:id="rId3">
                    <a:extLst>
                      <a:ext uri="{A12FA001-AC4F-418D-AE19-62706E023703}">
                        <ahyp:hlinkClr xmlns:ahyp="http://schemas.microsoft.com/office/drawing/2018/hyperlinkcolor" val="tx"/>
                      </a:ext>
                    </a:extLst>
                  </a:hlinkClick>
                </a:rPr>
              </a:br>
              <a:r>
                <a:rPr lang="en-US" sz="2400" kern="1200" baseline="0" dirty="0">
                  <a:solidFill>
                    <a:schemeClr val="accent6"/>
                  </a:solidFill>
                  <a:hlinkClick r:id="rId3">
                    <a:extLst>
                      <a:ext uri="{A12FA001-AC4F-418D-AE19-62706E023703}">
                        <ahyp:hlinkClr xmlns:ahyp="http://schemas.microsoft.com/office/drawing/2018/hyperlinkcolor" val="tx"/>
                      </a:ext>
                    </a:extLst>
                  </a:hlinkClick>
                </a:rPr>
                <a:t>permitting/air/guidance/</a:t>
              </a:r>
              <a:br>
                <a:rPr lang="en-US" sz="2400" kern="1200" baseline="0" dirty="0">
                  <a:solidFill>
                    <a:schemeClr val="accent6"/>
                  </a:solidFill>
                  <a:hlinkClick r:id="rId3">
                    <a:extLst>
                      <a:ext uri="{A12FA001-AC4F-418D-AE19-62706E023703}">
                        <ahyp:hlinkClr xmlns:ahyp="http://schemas.microsoft.com/office/drawing/2018/hyperlinkcolor" val="tx"/>
                      </a:ext>
                    </a:extLst>
                  </a:hlinkClick>
                </a:rPr>
              </a:br>
              <a:r>
                <a:rPr lang="en-US" sz="2400" kern="1200" baseline="0" dirty="0">
                  <a:solidFill>
                    <a:schemeClr val="accent6"/>
                  </a:solidFill>
                  <a:hlinkClick r:id="rId3">
                    <a:extLst>
                      <a:ext uri="{A12FA001-AC4F-418D-AE19-62706E023703}">
                        <ahyp:hlinkClr xmlns:ahyp="http://schemas.microsoft.com/office/drawing/2018/hyperlinkcolor" val="tx"/>
                      </a:ext>
                    </a:extLst>
                  </a:hlinkClick>
                </a:rPr>
                <a:t>newsourcereview/nsrapp-tools.html</a:t>
              </a:r>
              <a:endParaRPr lang="en-US" sz="2400" kern="1200" dirty="0">
                <a:solidFill>
                  <a:schemeClr val="accent6"/>
                </a:solidFill>
              </a:endParaRPr>
            </a:p>
          </p:txBody>
        </p:sp>
        <p:sp>
          <p:nvSpPr>
            <p:cNvPr id="7" name="Freeform: Shape 6" descr="NSR Application Tools:&#10;">
              <a:extLst>
                <a:ext uri="{FF2B5EF4-FFF2-40B4-BE49-F238E27FC236}">
                  <a16:creationId xmlns:a16="http://schemas.microsoft.com/office/drawing/2014/main" id="{EB23FD82-B210-45AF-93E7-95C864167A9C}"/>
                </a:ext>
              </a:extLst>
            </p:cNvPr>
            <p:cNvSpPr/>
            <p:nvPr/>
          </p:nvSpPr>
          <p:spPr>
            <a:xfrm>
              <a:off x="1773083" y="1143000"/>
              <a:ext cx="3560917" cy="1338995"/>
            </a:xfrm>
            <a:custGeom>
              <a:avLst/>
              <a:gdLst>
                <a:gd name="connsiteX0" fmla="*/ 0 w 3560917"/>
                <a:gd name="connsiteY0" fmla="*/ 245762 h 1474540"/>
                <a:gd name="connsiteX1" fmla="*/ 245762 w 3560917"/>
                <a:gd name="connsiteY1" fmla="*/ 0 h 1474540"/>
                <a:gd name="connsiteX2" fmla="*/ 3315155 w 3560917"/>
                <a:gd name="connsiteY2" fmla="*/ 0 h 1474540"/>
                <a:gd name="connsiteX3" fmla="*/ 3560917 w 3560917"/>
                <a:gd name="connsiteY3" fmla="*/ 245762 h 1474540"/>
                <a:gd name="connsiteX4" fmla="*/ 3560917 w 3560917"/>
                <a:gd name="connsiteY4" fmla="*/ 1228778 h 1474540"/>
                <a:gd name="connsiteX5" fmla="*/ 3315155 w 3560917"/>
                <a:gd name="connsiteY5" fmla="*/ 1474540 h 1474540"/>
                <a:gd name="connsiteX6" fmla="*/ 245762 w 3560917"/>
                <a:gd name="connsiteY6" fmla="*/ 1474540 h 1474540"/>
                <a:gd name="connsiteX7" fmla="*/ 0 w 3560917"/>
                <a:gd name="connsiteY7" fmla="*/ 1228778 h 1474540"/>
                <a:gd name="connsiteX8" fmla="*/ 0 w 3560917"/>
                <a:gd name="connsiteY8" fmla="*/ 245762 h 147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0917" h="1474540">
                  <a:moveTo>
                    <a:pt x="0" y="245762"/>
                  </a:moveTo>
                  <a:cubicBezTo>
                    <a:pt x="0" y="110031"/>
                    <a:pt x="110031" y="0"/>
                    <a:pt x="245762" y="0"/>
                  </a:cubicBezTo>
                  <a:lnTo>
                    <a:pt x="3315155" y="0"/>
                  </a:lnTo>
                  <a:cubicBezTo>
                    <a:pt x="3450886" y="0"/>
                    <a:pt x="3560917" y="110031"/>
                    <a:pt x="3560917" y="245762"/>
                  </a:cubicBezTo>
                  <a:lnTo>
                    <a:pt x="3560917" y="1228778"/>
                  </a:lnTo>
                  <a:cubicBezTo>
                    <a:pt x="3560917" y="1364509"/>
                    <a:pt x="3450886" y="1474540"/>
                    <a:pt x="3315155" y="1474540"/>
                  </a:cubicBezTo>
                  <a:lnTo>
                    <a:pt x="245762" y="1474540"/>
                  </a:lnTo>
                  <a:cubicBezTo>
                    <a:pt x="110031" y="1474540"/>
                    <a:pt x="0" y="1364509"/>
                    <a:pt x="0" y="1228778"/>
                  </a:cubicBezTo>
                  <a:lnTo>
                    <a:pt x="0" y="245762"/>
                  </a:lnTo>
                  <a:close/>
                </a:path>
              </a:pathLst>
            </a:custGeom>
            <a:solidFill>
              <a:srgbClr val="CADFD9"/>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8661" tIns="125321" rIns="178661" bIns="125321" numCol="1" spcCol="1270" anchor="ctr" anchorCtr="0">
              <a:noAutofit/>
            </a:bodyPr>
            <a:lstStyle/>
            <a:p>
              <a:pPr marL="0" lvl="0" indent="0" algn="ctr" defTabSz="1244600">
                <a:lnSpc>
                  <a:spcPct val="90000"/>
                </a:lnSpc>
                <a:spcBef>
                  <a:spcPct val="0"/>
                </a:spcBef>
                <a:spcAft>
                  <a:spcPct val="35000"/>
                </a:spcAft>
                <a:buNone/>
              </a:pPr>
              <a:r>
                <a:rPr lang="en-US" sz="2800" b="1" kern="1200" baseline="0" dirty="0">
                  <a:solidFill>
                    <a:schemeClr val="tx1"/>
                  </a:solidFill>
                </a:rPr>
                <a:t>NSR</a:t>
              </a:r>
              <a:br>
                <a:rPr lang="en-US" sz="2800" b="1" kern="1200" baseline="0" dirty="0">
                  <a:solidFill>
                    <a:schemeClr val="tx1"/>
                  </a:solidFill>
                </a:rPr>
              </a:br>
              <a:r>
                <a:rPr lang="en-US" sz="2800" b="1" kern="1200" baseline="0" dirty="0">
                  <a:solidFill>
                    <a:schemeClr val="tx1"/>
                  </a:solidFill>
                </a:rPr>
                <a:t>Application Tools:</a:t>
              </a:r>
              <a:endParaRPr lang="en-US" sz="2800" b="1" kern="1200" dirty="0">
                <a:solidFill>
                  <a:schemeClr val="tx1"/>
                </a:solidFill>
              </a:endParaRPr>
            </a:p>
          </p:txBody>
        </p:sp>
      </p:grpSp>
      <p:grpSp>
        <p:nvGrpSpPr>
          <p:cNvPr id="13" name="Group 12">
            <a:extLst>
              <a:ext uri="{FF2B5EF4-FFF2-40B4-BE49-F238E27FC236}">
                <a16:creationId xmlns:a16="http://schemas.microsoft.com/office/drawing/2014/main" id="{B00D455E-AC37-4546-B99C-79AEA630F212}"/>
              </a:ext>
              <a:ext uri="{C183D7F6-B498-43B3-948B-1728B52AA6E4}">
                <adec:decorative xmlns:adec="http://schemas.microsoft.com/office/drawing/2017/decorative" val="1"/>
              </a:ext>
            </a:extLst>
          </p:cNvPr>
          <p:cNvGrpSpPr/>
          <p:nvPr/>
        </p:nvGrpSpPr>
        <p:grpSpPr>
          <a:xfrm>
            <a:off x="1773083" y="2898947"/>
            <a:ext cx="9730496" cy="1425356"/>
            <a:chOff x="1773083" y="2925530"/>
            <a:chExt cx="9730496" cy="1425356"/>
          </a:xfrm>
        </p:grpSpPr>
        <p:sp>
          <p:nvSpPr>
            <p:cNvPr id="8" name="Freeform: Shape 7" descr="https://www.tceq.texas.gov/goto/nsrapptools-videos&#10;">
              <a:extLst>
                <a:ext uri="{FF2B5EF4-FFF2-40B4-BE49-F238E27FC236}">
                  <a16:creationId xmlns:a16="http://schemas.microsoft.com/office/drawing/2014/main" id="{BB4B0624-4676-4E6F-A550-4D3FF59D0859}"/>
                </a:ext>
              </a:extLst>
            </p:cNvPr>
            <p:cNvSpPr/>
            <p:nvPr/>
          </p:nvSpPr>
          <p:spPr>
            <a:xfrm>
              <a:off x="5163738" y="3200400"/>
              <a:ext cx="6339841" cy="924594"/>
            </a:xfrm>
            <a:custGeom>
              <a:avLst/>
              <a:gdLst>
                <a:gd name="connsiteX0" fmla="*/ 197489 w 1184909"/>
                <a:gd name="connsiteY0" fmla="*/ 0 h 6339840"/>
                <a:gd name="connsiteX1" fmla="*/ 987420 w 1184909"/>
                <a:gd name="connsiteY1" fmla="*/ 0 h 6339840"/>
                <a:gd name="connsiteX2" fmla="*/ 1184909 w 1184909"/>
                <a:gd name="connsiteY2" fmla="*/ 197489 h 6339840"/>
                <a:gd name="connsiteX3" fmla="*/ 1184909 w 1184909"/>
                <a:gd name="connsiteY3" fmla="*/ 6339840 h 6339840"/>
                <a:gd name="connsiteX4" fmla="*/ 1184909 w 1184909"/>
                <a:gd name="connsiteY4" fmla="*/ 6339840 h 6339840"/>
                <a:gd name="connsiteX5" fmla="*/ 0 w 1184909"/>
                <a:gd name="connsiteY5" fmla="*/ 6339840 h 6339840"/>
                <a:gd name="connsiteX6" fmla="*/ 0 w 1184909"/>
                <a:gd name="connsiteY6" fmla="*/ 6339840 h 6339840"/>
                <a:gd name="connsiteX7" fmla="*/ 0 w 1184909"/>
                <a:gd name="connsiteY7" fmla="*/ 197489 h 6339840"/>
                <a:gd name="connsiteX8" fmla="*/ 197489 w 1184909"/>
                <a:gd name="connsiteY8" fmla="*/ 0 h 633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4909" h="6339840">
                  <a:moveTo>
                    <a:pt x="1184909" y="1056664"/>
                  </a:moveTo>
                  <a:lnTo>
                    <a:pt x="1184909" y="5283176"/>
                  </a:lnTo>
                  <a:cubicBezTo>
                    <a:pt x="1184909" y="5866753"/>
                    <a:pt x="1168383" y="6339837"/>
                    <a:pt x="1147998" y="6339837"/>
                  </a:cubicBezTo>
                  <a:lnTo>
                    <a:pt x="0" y="6339837"/>
                  </a:lnTo>
                  <a:lnTo>
                    <a:pt x="0" y="6339837"/>
                  </a:lnTo>
                  <a:lnTo>
                    <a:pt x="0" y="3"/>
                  </a:lnTo>
                  <a:lnTo>
                    <a:pt x="0" y="3"/>
                  </a:lnTo>
                  <a:lnTo>
                    <a:pt x="1147998" y="3"/>
                  </a:lnTo>
                  <a:cubicBezTo>
                    <a:pt x="1168383" y="3"/>
                    <a:pt x="1184909" y="473087"/>
                    <a:pt x="1184909" y="1056664"/>
                  </a:cubicBezTo>
                  <a:close/>
                </a:path>
              </a:pathLst>
            </a:custGeom>
            <a:solidFill>
              <a:srgbClr val="E7F1EE">
                <a:alpha val="90000"/>
              </a:srgbClr>
            </a:solidFill>
            <a:ln>
              <a:solidFill>
                <a:srgbClr val="01654B">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81667" rIns="305492" bIns="181668" numCol="1" spcCol="1270" anchor="ctr" anchorCtr="0">
              <a:noAutofit/>
            </a:bodyPr>
            <a:lstStyle/>
            <a:p>
              <a:pPr marL="228600" lvl="1" indent="-228600" algn="l" defTabSz="1066800">
                <a:lnSpc>
                  <a:spcPct val="90000"/>
                </a:lnSpc>
                <a:spcBef>
                  <a:spcPct val="0"/>
                </a:spcBef>
                <a:spcAft>
                  <a:spcPct val="15000"/>
                </a:spcAft>
                <a:buChar char="•"/>
              </a:pPr>
              <a:r>
                <a:rPr lang="en-US" sz="2400" u="sng" kern="1200" baseline="0" dirty="0">
                  <a:solidFill>
                    <a:schemeClr val="accent6"/>
                  </a:solidFill>
                  <a:hlinkClick r:id="rId4">
                    <a:extLst>
                      <a:ext uri="{A12FA001-AC4F-418D-AE19-62706E023703}">
                        <ahyp:hlinkClr xmlns:ahyp="http://schemas.microsoft.com/office/drawing/2018/hyperlinkcolor" val="tx"/>
                      </a:ext>
                    </a:extLst>
                  </a:hlinkClick>
                </a:rPr>
                <a:t>https://www.tceq.texas.gov/</a:t>
              </a:r>
              <a:br>
                <a:rPr lang="en-US" sz="2400" u="sng" kern="1200" baseline="0" dirty="0">
                  <a:solidFill>
                    <a:schemeClr val="accent6"/>
                  </a:solidFill>
                  <a:hlinkClick r:id="rId4">
                    <a:extLst>
                      <a:ext uri="{A12FA001-AC4F-418D-AE19-62706E023703}">
                        <ahyp:hlinkClr xmlns:ahyp="http://schemas.microsoft.com/office/drawing/2018/hyperlinkcolor" val="tx"/>
                      </a:ext>
                    </a:extLst>
                  </a:hlinkClick>
                </a:rPr>
              </a:br>
              <a:r>
                <a:rPr lang="en-US" sz="2400" u="sng" kern="1200" baseline="0" dirty="0">
                  <a:solidFill>
                    <a:schemeClr val="accent6"/>
                  </a:solidFill>
                  <a:hlinkClick r:id="rId4">
                    <a:extLst>
                      <a:ext uri="{A12FA001-AC4F-418D-AE19-62706E023703}">
                        <ahyp:hlinkClr xmlns:ahyp="http://schemas.microsoft.com/office/drawing/2018/hyperlinkcolor" val="tx"/>
                      </a:ext>
                    </a:extLst>
                  </a:hlinkClick>
                </a:rPr>
                <a:t>goto/nsrapptools-videos</a:t>
              </a:r>
              <a:endParaRPr lang="en-US" sz="2400" kern="1200" dirty="0">
                <a:solidFill>
                  <a:schemeClr val="accent6"/>
                </a:solidFill>
              </a:endParaRPr>
            </a:p>
          </p:txBody>
        </p:sp>
        <p:sp>
          <p:nvSpPr>
            <p:cNvPr id="9" name="Freeform: Shape 8" descr="EMEW YouTube Guidance videos:&#10;">
              <a:extLst>
                <a:ext uri="{FF2B5EF4-FFF2-40B4-BE49-F238E27FC236}">
                  <a16:creationId xmlns:a16="http://schemas.microsoft.com/office/drawing/2014/main" id="{8F7FB68F-9537-4CE3-886D-26C16C0C7BFE}"/>
                </a:ext>
              </a:extLst>
            </p:cNvPr>
            <p:cNvSpPr/>
            <p:nvPr/>
          </p:nvSpPr>
          <p:spPr>
            <a:xfrm>
              <a:off x="1773083" y="2925530"/>
              <a:ext cx="3560917" cy="1425356"/>
            </a:xfrm>
            <a:custGeom>
              <a:avLst/>
              <a:gdLst>
                <a:gd name="connsiteX0" fmla="*/ 0 w 3560917"/>
                <a:gd name="connsiteY0" fmla="*/ 237564 h 1425356"/>
                <a:gd name="connsiteX1" fmla="*/ 237564 w 3560917"/>
                <a:gd name="connsiteY1" fmla="*/ 0 h 1425356"/>
                <a:gd name="connsiteX2" fmla="*/ 3323353 w 3560917"/>
                <a:gd name="connsiteY2" fmla="*/ 0 h 1425356"/>
                <a:gd name="connsiteX3" fmla="*/ 3560917 w 3560917"/>
                <a:gd name="connsiteY3" fmla="*/ 237564 h 1425356"/>
                <a:gd name="connsiteX4" fmla="*/ 3560917 w 3560917"/>
                <a:gd name="connsiteY4" fmla="*/ 1187792 h 1425356"/>
                <a:gd name="connsiteX5" fmla="*/ 3323353 w 3560917"/>
                <a:gd name="connsiteY5" fmla="*/ 1425356 h 1425356"/>
                <a:gd name="connsiteX6" fmla="*/ 237564 w 3560917"/>
                <a:gd name="connsiteY6" fmla="*/ 1425356 h 1425356"/>
                <a:gd name="connsiteX7" fmla="*/ 0 w 3560917"/>
                <a:gd name="connsiteY7" fmla="*/ 1187792 h 1425356"/>
                <a:gd name="connsiteX8" fmla="*/ 0 w 3560917"/>
                <a:gd name="connsiteY8" fmla="*/ 237564 h 1425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0917" h="1425356">
                  <a:moveTo>
                    <a:pt x="0" y="237564"/>
                  </a:moveTo>
                  <a:cubicBezTo>
                    <a:pt x="0" y="106361"/>
                    <a:pt x="106361" y="0"/>
                    <a:pt x="237564" y="0"/>
                  </a:cubicBezTo>
                  <a:lnTo>
                    <a:pt x="3323353" y="0"/>
                  </a:lnTo>
                  <a:cubicBezTo>
                    <a:pt x="3454556" y="0"/>
                    <a:pt x="3560917" y="106361"/>
                    <a:pt x="3560917" y="237564"/>
                  </a:cubicBezTo>
                  <a:lnTo>
                    <a:pt x="3560917" y="1187792"/>
                  </a:lnTo>
                  <a:cubicBezTo>
                    <a:pt x="3560917" y="1318995"/>
                    <a:pt x="3454556" y="1425356"/>
                    <a:pt x="3323353" y="1425356"/>
                  </a:cubicBezTo>
                  <a:lnTo>
                    <a:pt x="237564" y="1425356"/>
                  </a:lnTo>
                  <a:cubicBezTo>
                    <a:pt x="106361" y="1425356"/>
                    <a:pt x="0" y="1318995"/>
                    <a:pt x="0" y="1187792"/>
                  </a:cubicBezTo>
                  <a:lnTo>
                    <a:pt x="0" y="237564"/>
                  </a:lnTo>
                  <a:close/>
                </a:path>
              </a:pathLst>
            </a:custGeom>
            <a:solidFill>
              <a:srgbClr val="CADFD9"/>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76260" tIns="122920" rIns="176260" bIns="122920" numCol="1" spcCol="1270" anchor="ctr" anchorCtr="0">
              <a:noAutofit/>
            </a:bodyPr>
            <a:lstStyle/>
            <a:p>
              <a:pPr marL="0" lvl="0" indent="0" algn="ctr" defTabSz="1244600">
                <a:lnSpc>
                  <a:spcPct val="90000"/>
                </a:lnSpc>
                <a:spcBef>
                  <a:spcPct val="0"/>
                </a:spcBef>
                <a:spcAft>
                  <a:spcPct val="35000"/>
                </a:spcAft>
                <a:buNone/>
              </a:pPr>
              <a:r>
                <a:rPr lang="en-US" sz="2800" b="1" kern="1200" baseline="0" dirty="0">
                  <a:solidFill>
                    <a:schemeClr val="tx1"/>
                  </a:solidFill>
                </a:rPr>
                <a:t>EMEW YouTube Guidance videos:</a:t>
              </a:r>
              <a:endParaRPr lang="en-US" sz="2800" b="1" kern="1200" dirty="0">
                <a:solidFill>
                  <a:schemeClr val="tx1"/>
                </a:solidFill>
              </a:endParaRPr>
            </a:p>
          </p:txBody>
        </p:sp>
      </p:grpSp>
      <p:grpSp>
        <p:nvGrpSpPr>
          <p:cNvPr id="12" name="Group 11">
            <a:extLst>
              <a:ext uri="{FF2B5EF4-FFF2-40B4-BE49-F238E27FC236}">
                <a16:creationId xmlns:a16="http://schemas.microsoft.com/office/drawing/2014/main" id="{12107518-6D1D-4802-A1D6-5DE94A9BC8E8}"/>
              </a:ext>
              <a:ext uri="{C183D7F6-B498-43B3-948B-1728B52AA6E4}">
                <adec:decorative xmlns:adec="http://schemas.microsoft.com/office/drawing/2017/decorative" val="1"/>
              </a:ext>
            </a:extLst>
          </p:cNvPr>
          <p:cNvGrpSpPr/>
          <p:nvPr/>
        </p:nvGrpSpPr>
        <p:grpSpPr>
          <a:xfrm>
            <a:off x="1773083" y="4741256"/>
            <a:ext cx="9730496" cy="1208134"/>
            <a:chOff x="1773083" y="4741256"/>
            <a:chExt cx="9730496" cy="1208134"/>
          </a:xfrm>
        </p:grpSpPr>
        <p:sp>
          <p:nvSpPr>
            <p:cNvPr id="10" name="Freeform: Shape 9" descr="https://public.govdelivery.com/accounts/TXTCEQ/subscriber/new&#10;">
              <a:extLst>
                <a:ext uri="{FF2B5EF4-FFF2-40B4-BE49-F238E27FC236}">
                  <a16:creationId xmlns:a16="http://schemas.microsoft.com/office/drawing/2014/main" id="{D2E716C5-AD5C-41AD-B803-201430A6CE71}"/>
                </a:ext>
              </a:extLst>
            </p:cNvPr>
            <p:cNvSpPr/>
            <p:nvPr/>
          </p:nvSpPr>
          <p:spPr>
            <a:xfrm>
              <a:off x="5163738" y="4876800"/>
              <a:ext cx="6339841" cy="924594"/>
            </a:xfrm>
            <a:custGeom>
              <a:avLst/>
              <a:gdLst>
                <a:gd name="connsiteX0" fmla="*/ 188579 w 1131453"/>
                <a:gd name="connsiteY0" fmla="*/ 0 h 6339840"/>
                <a:gd name="connsiteX1" fmla="*/ 942874 w 1131453"/>
                <a:gd name="connsiteY1" fmla="*/ 0 h 6339840"/>
                <a:gd name="connsiteX2" fmla="*/ 1131453 w 1131453"/>
                <a:gd name="connsiteY2" fmla="*/ 188579 h 6339840"/>
                <a:gd name="connsiteX3" fmla="*/ 1131453 w 1131453"/>
                <a:gd name="connsiteY3" fmla="*/ 6339840 h 6339840"/>
                <a:gd name="connsiteX4" fmla="*/ 1131453 w 1131453"/>
                <a:gd name="connsiteY4" fmla="*/ 6339840 h 6339840"/>
                <a:gd name="connsiteX5" fmla="*/ 0 w 1131453"/>
                <a:gd name="connsiteY5" fmla="*/ 6339840 h 6339840"/>
                <a:gd name="connsiteX6" fmla="*/ 0 w 1131453"/>
                <a:gd name="connsiteY6" fmla="*/ 6339840 h 6339840"/>
                <a:gd name="connsiteX7" fmla="*/ 0 w 1131453"/>
                <a:gd name="connsiteY7" fmla="*/ 188579 h 6339840"/>
                <a:gd name="connsiteX8" fmla="*/ 188579 w 1131453"/>
                <a:gd name="connsiteY8" fmla="*/ 0 h 633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453" h="6339840">
                  <a:moveTo>
                    <a:pt x="1131453" y="1056661"/>
                  </a:moveTo>
                  <a:lnTo>
                    <a:pt x="1131453" y="5283179"/>
                  </a:lnTo>
                  <a:cubicBezTo>
                    <a:pt x="1131453" y="5866753"/>
                    <a:pt x="1116385" y="6339837"/>
                    <a:pt x="1097798" y="6339837"/>
                  </a:cubicBezTo>
                  <a:lnTo>
                    <a:pt x="0" y="6339837"/>
                  </a:lnTo>
                  <a:lnTo>
                    <a:pt x="0" y="6339837"/>
                  </a:lnTo>
                  <a:lnTo>
                    <a:pt x="0" y="3"/>
                  </a:lnTo>
                  <a:lnTo>
                    <a:pt x="0" y="3"/>
                  </a:lnTo>
                  <a:lnTo>
                    <a:pt x="1097798" y="3"/>
                  </a:lnTo>
                  <a:cubicBezTo>
                    <a:pt x="1116385" y="3"/>
                    <a:pt x="1131453" y="473087"/>
                    <a:pt x="1131453" y="1056661"/>
                  </a:cubicBezTo>
                  <a:close/>
                </a:path>
              </a:pathLst>
            </a:custGeom>
            <a:solidFill>
              <a:srgbClr val="E7F1EE">
                <a:alpha val="90000"/>
              </a:srgbClr>
            </a:solidFill>
            <a:ln>
              <a:solidFill>
                <a:srgbClr val="01654B">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247651" tIns="179059" rIns="302883" bIns="179058" numCol="1" spcCol="1270" anchor="ctr" anchorCtr="0">
              <a:noAutofit/>
            </a:bodyPr>
            <a:lstStyle/>
            <a:p>
              <a:pPr marL="228600" lvl="1" indent="-228600" algn="l" defTabSz="1066800">
                <a:lnSpc>
                  <a:spcPct val="90000"/>
                </a:lnSpc>
                <a:spcBef>
                  <a:spcPct val="0"/>
                </a:spcBef>
                <a:spcAft>
                  <a:spcPct val="15000"/>
                </a:spcAft>
                <a:buChar char="•"/>
              </a:pPr>
              <a:r>
                <a:rPr lang="en-US" sz="2400" kern="1200" baseline="0" dirty="0">
                  <a:solidFill>
                    <a:schemeClr val="accent6"/>
                  </a:solidFill>
                  <a:hlinkClick r:id="rId5">
                    <a:extLst>
                      <a:ext uri="{A12FA001-AC4F-418D-AE19-62706E023703}">
                        <ahyp:hlinkClr xmlns:ahyp="http://schemas.microsoft.com/office/drawing/2018/hyperlinkcolor" val="tx"/>
                      </a:ext>
                    </a:extLst>
                  </a:hlinkClick>
                </a:rPr>
                <a:t>https://public.govdelivery.com/</a:t>
              </a:r>
              <a:br>
                <a:rPr lang="en-US" sz="2400" kern="1200" baseline="0" dirty="0">
                  <a:solidFill>
                    <a:schemeClr val="accent6"/>
                  </a:solidFill>
                  <a:hlinkClick r:id="rId5">
                    <a:extLst>
                      <a:ext uri="{A12FA001-AC4F-418D-AE19-62706E023703}">
                        <ahyp:hlinkClr xmlns:ahyp="http://schemas.microsoft.com/office/drawing/2018/hyperlinkcolor" val="tx"/>
                      </a:ext>
                    </a:extLst>
                  </a:hlinkClick>
                </a:rPr>
              </a:br>
              <a:r>
                <a:rPr lang="en-US" sz="2400" kern="1200" baseline="0" dirty="0">
                  <a:solidFill>
                    <a:schemeClr val="accent6"/>
                  </a:solidFill>
                  <a:hlinkClick r:id="rId5">
                    <a:extLst>
                      <a:ext uri="{A12FA001-AC4F-418D-AE19-62706E023703}">
                        <ahyp:hlinkClr xmlns:ahyp="http://schemas.microsoft.com/office/drawing/2018/hyperlinkcolor" val="tx"/>
                      </a:ext>
                    </a:extLst>
                  </a:hlinkClick>
                </a:rPr>
                <a:t>accounts/TXTCEQ/subscriber/new</a:t>
              </a:r>
              <a:endParaRPr lang="en-US" sz="2400" kern="1200" dirty="0">
                <a:solidFill>
                  <a:schemeClr val="accent6"/>
                </a:solidFill>
              </a:endParaRPr>
            </a:p>
          </p:txBody>
        </p:sp>
        <p:sp>
          <p:nvSpPr>
            <p:cNvPr id="11" name="Freeform: Shape 10" descr="Gov Delivery Sign Up:&#10;">
              <a:extLst>
                <a:ext uri="{FF2B5EF4-FFF2-40B4-BE49-F238E27FC236}">
                  <a16:creationId xmlns:a16="http://schemas.microsoft.com/office/drawing/2014/main" id="{3B943B04-C4D8-4355-8F91-8E1957EB4353}"/>
                </a:ext>
              </a:extLst>
            </p:cNvPr>
            <p:cNvSpPr/>
            <p:nvPr/>
          </p:nvSpPr>
          <p:spPr>
            <a:xfrm>
              <a:off x="1773083" y="4741256"/>
              <a:ext cx="3560917" cy="1208134"/>
            </a:xfrm>
            <a:custGeom>
              <a:avLst/>
              <a:gdLst>
                <a:gd name="connsiteX0" fmla="*/ 0 w 3560917"/>
                <a:gd name="connsiteY0" fmla="*/ 278529 h 1671142"/>
                <a:gd name="connsiteX1" fmla="*/ 278529 w 3560917"/>
                <a:gd name="connsiteY1" fmla="*/ 0 h 1671142"/>
                <a:gd name="connsiteX2" fmla="*/ 3282388 w 3560917"/>
                <a:gd name="connsiteY2" fmla="*/ 0 h 1671142"/>
                <a:gd name="connsiteX3" fmla="*/ 3560917 w 3560917"/>
                <a:gd name="connsiteY3" fmla="*/ 278529 h 1671142"/>
                <a:gd name="connsiteX4" fmla="*/ 3560917 w 3560917"/>
                <a:gd name="connsiteY4" fmla="*/ 1392613 h 1671142"/>
                <a:gd name="connsiteX5" fmla="*/ 3282388 w 3560917"/>
                <a:gd name="connsiteY5" fmla="*/ 1671142 h 1671142"/>
                <a:gd name="connsiteX6" fmla="*/ 278529 w 3560917"/>
                <a:gd name="connsiteY6" fmla="*/ 1671142 h 1671142"/>
                <a:gd name="connsiteX7" fmla="*/ 0 w 3560917"/>
                <a:gd name="connsiteY7" fmla="*/ 1392613 h 1671142"/>
                <a:gd name="connsiteX8" fmla="*/ 0 w 3560917"/>
                <a:gd name="connsiteY8" fmla="*/ 278529 h 167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0917" h="1671142">
                  <a:moveTo>
                    <a:pt x="0" y="278529"/>
                  </a:moveTo>
                  <a:cubicBezTo>
                    <a:pt x="0" y="124702"/>
                    <a:pt x="124702" y="0"/>
                    <a:pt x="278529" y="0"/>
                  </a:cubicBezTo>
                  <a:lnTo>
                    <a:pt x="3282388" y="0"/>
                  </a:lnTo>
                  <a:cubicBezTo>
                    <a:pt x="3436215" y="0"/>
                    <a:pt x="3560917" y="124702"/>
                    <a:pt x="3560917" y="278529"/>
                  </a:cubicBezTo>
                  <a:lnTo>
                    <a:pt x="3560917" y="1392613"/>
                  </a:lnTo>
                  <a:cubicBezTo>
                    <a:pt x="3560917" y="1546440"/>
                    <a:pt x="3436215" y="1671142"/>
                    <a:pt x="3282388" y="1671142"/>
                  </a:cubicBezTo>
                  <a:lnTo>
                    <a:pt x="278529" y="1671142"/>
                  </a:lnTo>
                  <a:cubicBezTo>
                    <a:pt x="124702" y="1671142"/>
                    <a:pt x="0" y="1546440"/>
                    <a:pt x="0" y="1392613"/>
                  </a:cubicBezTo>
                  <a:lnTo>
                    <a:pt x="0" y="278529"/>
                  </a:lnTo>
                  <a:close/>
                </a:path>
              </a:pathLst>
            </a:custGeom>
            <a:solidFill>
              <a:srgbClr val="CADFD9"/>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8258" tIns="134918" rIns="188258" bIns="134918" numCol="1" spcCol="1270" anchor="ctr" anchorCtr="0">
              <a:noAutofit/>
            </a:bodyPr>
            <a:lstStyle/>
            <a:p>
              <a:pPr marL="0" lvl="0" indent="0" algn="ctr" defTabSz="1244600">
                <a:lnSpc>
                  <a:spcPct val="90000"/>
                </a:lnSpc>
                <a:spcBef>
                  <a:spcPct val="0"/>
                </a:spcBef>
                <a:spcAft>
                  <a:spcPct val="35000"/>
                </a:spcAft>
                <a:buNone/>
              </a:pPr>
              <a:r>
                <a:rPr lang="en-US" sz="2800" b="1" kern="1200" baseline="0" dirty="0">
                  <a:solidFill>
                    <a:schemeClr val="tx1"/>
                  </a:solidFill>
                </a:rPr>
                <a:t>Gov Delivery Sign Up:</a:t>
              </a:r>
              <a:endParaRPr lang="en-US" sz="2800" b="1" kern="1200" dirty="0">
                <a:solidFill>
                  <a:schemeClr val="tx1"/>
                </a:solidFill>
              </a:endParaRPr>
            </a:p>
          </p:txBody>
        </p:sp>
      </p:grpSp>
      <p:pic>
        <p:nvPicPr>
          <p:cNvPr id="6" name="Picture 5" descr="an emu">
            <a:extLst>
              <a:ext uri="{FF2B5EF4-FFF2-40B4-BE49-F238E27FC236}">
                <a16:creationId xmlns:a16="http://schemas.microsoft.com/office/drawing/2014/main" id="{5D157226-0299-41CD-9C33-2E37D823F210}"/>
              </a:ext>
              <a:ext uri="{C183D7F6-B498-43B3-948B-1728B52AA6E4}">
                <adec:decorative xmlns:adec="http://schemas.microsoft.com/office/drawing/2017/decorative" val="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3339767955"/>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9F8C4-7EC0-4CDC-A8A1-FDF0D027775E}"/>
              </a:ext>
            </a:extLst>
          </p:cNvPr>
          <p:cNvSpPr>
            <a:spLocks noGrp="1"/>
          </p:cNvSpPr>
          <p:nvPr>
            <p:ph type="title"/>
          </p:nvPr>
        </p:nvSpPr>
        <p:spPr/>
        <p:txBody>
          <a:bodyPr/>
          <a:lstStyle/>
          <a:p>
            <a:r>
              <a:rPr lang="en-US" sz="3600" dirty="0"/>
              <a:t>Contact Information</a:t>
            </a:r>
          </a:p>
        </p:txBody>
      </p:sp>
      <p:sp>
        <p:nvSpPr>
          <p:cNvPr id="3" name="Content Placeholder 2">
            <a:extLst>
              <a:ext uri="{FF2B5EF4-FFF2-40B4-BE49-F238E27FC236}">
                <a16:creationId xmlns:a16="http://schemas.microsoft.com/office/drawing/2014/main" id="{7F749AA5-D617-4F66-B54B-1D1E16FE6F97}"/>
              </a:ext>
            </a:extLst>
          </p:cNvPr>
          <p:cNvSpPr>
            <a:spLocks noGrp="1"/>
          </p:cNvSpPr>
          <p:nvPr>
            <p:ph idx="1"/>
          </p:nvPr>
        </p:nvSpPr>
        <p:spPr>
          <a:xfrm>
            <a:off x="2311400" y="1295400"/>
            <a:ext cx="8432800" cy="5257800"/>
          </a:xfrm>
        </p:spPr>
        <p:txBody>
          <a:bodyPr/>
          <a:lstStyle/>
          <a:p>
            <a:pPr marL="0" indent="0">
              <a:buNone/>
            </a:pPr>
            <a:r>
              <a:rPr lang="en-US" b="1" dirty="0">
                <a:solidFill>
                  <a:srgbClr val="01654B"/>
                </a:solidFill>
              </a:rPr>
              <a:t>Chad Dumas</a:t>
            </a:r>
          </a:p>
          <a:p>
            <a:pPr lvl="1" indent="0">
              <a:buNone/>
              <a:tabLst>
                <a:tab pos="2057400" algn="l"/>
              </a:tabLst>
            </a:pPr>
            <a:r>
              <a:rPr lang="en-US" sz="2800" dirty="0"/>
              <a:t>Phone:	(512) 239-2057</a:t>
            </a:r>
          </a:p>
          <a:p>
            <a:pPr lvl="1" indent="0">
              <a:buNone/>
              <a:tabLst>
                <a:tab pos="2057400" algn="l"/>
              </a:tabLst>
            </a:pPr>
            <a:r>
              <a:rPr lang="en-US" sz="2800" dirty="0"/>
              <a:t>Email:	</a:t>
            </a:r>
            <a:r>
              <a:rPr lang="en-US" sz="2800" u="sng" dirty="0">
                <a:solidFill>
                  <a:srgbClr val="01654B"/>
                </a:solidFill>
              </a:rPr>
              <a:t>Chad.Dumas@tceq.Texas.gov  </a:t>
            </a:r>
          </a:p>
        </p:txBody>
      </p:sp>
      <p:pic>
        <p:nvPicPr>
          <p:cNvPr id="5" name="Picture 4" descr="TCEQ logo&#10;">
            <a:extLst>
              <a:ext uri="{FF2B5EF4-FFF2-40B4-BE49-F238E27FC236}">
                <a16:creationId xmlns:a16="http://schemas.microsoft.com/office/drawing/2014/main" id="{9150F17B-48B0-4091-9E1D-3A6E5AA5B0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52400"/>
            <a:ext cx="485787" cy="838200"/>
          </a:xfrm>
          <a:prstGeom prst="rect">
            <a:avLst/>
          </a:prstGeom>
        </p:spPr>
      </p:pic>
      <p:pic>
        <p:nvPicPr>
          <p:cNvPr id="6" name="Picture 5" descr="an emu with longhorn cattle">
            <a:extLst>
              <a:ext uri="{FF2B5EF4-FFF2-40B4-BE49-F238E27FC236}">
                <a16:creationId xmlns:a16="http://schemas.microsoft.com/office/drawing/2014/main" id="{8F05A524-D1D4-4A24-84EC-A6236317D87E}"/>
              </a:ext>
              <a:ext uri="{C183D7F6-B498-43B3-948B-1728B52AA6E4}">
                <adec:decorative xmlns:adec="http://schemas.microsoft.com/office/drawing/2017/decorative" val="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400" y="3200400"/>
            <a:ext cx="7721600" cy="3175000"/>
          </a:xfrm>
          <a:prstGeom prst="rect">
            <a:avLst/>
          </a:prstGeom>
          <a:ln w="19050">
            <a:solidFill>
              <a:schemeClr val="tx1"/>
            </a:solidFill>
          </a:ln>
        </p:spPr>
      </p:pic>
    </p:spTree>
    <p:extLst>
      <p:ext uri="{BB962C8B-B14F-4D97-AF65-F5344CB8AC3E}">
        <p14:creationId xmlns:p14="http://schemas.microsoft.com/office/powerpoint/2010/main" val="32961778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Updates in EMEW Version 2.3</a:t>
            </a:r>
          </a:p>
        </p:txBody>
      </p:sp>
      <p:pic>
        <p:nvPicPr>
          <p:cNvPr id="11" name="Content Placeholder 5" descr="A picture of emu and horses in a field.">
            <a:extLst>
              <a:ext uri="{FF2B5EF4-FFF2-40B4-BE49-F238E27FC236}">
                <a16:creationId xmlns:a16="http://schemas.microsoft.com/office/drawing/2014/main" id="{57D53CBB-FBD5-4DF9-A5CF-35B9670260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78643" y="990600"/>
            <a:ext cx="9234714" cy="5296379"/>
          </a:xfrm>
          <a:ln w="19050">
            <a:solidFill>
              <a:schemeClr val="tx1"/>
            </a:solidFill>
          </a:ln>
        </p:spPr>
      </p:pic>
    </p:spTree>
    <p:extLst>
      <p:ext uri="{BB962C8B-B14F-4D97-AF65-F5344CB8AC3E}">
        <p14:creationId xmlns:p14="http://schemas.microsoft.com/office/powerpoint/2010/main" val="38054809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EMEW Version 2.3 will include:</a:t>
            </a:r>
          </a:p>
        </p:txBody>
      </p:sp>
      <p:sp>
        <p:nvSpPr>
          <p:cNvPr id="4" name="Freeform: Shape 3" descr="Updated with finalized EPA MERP guidance (April 30, 2019)&#10;">
            <a:extLst>
              <a:ext uri="{FF2B5EF4-FFF2-40B4-BE49-F238E27FC236}">
                <a16:creationId xmlns:a16="http://schemas.microsoft.com/office/drawing/2014/main" id="{D100BFBF-273D-4520-99D5-2F3D34D3FB25}"/>
              </a:ext>
            </a:extLst>
          </p:cNvPr>
          <p:cNvSpPr/>
          <p:nvPr/>
        </p:nvSpPr>
        <p:spPr>
          <a:xfrm>
            <a:off x="1270000" y="1841268"/>
            <a:ext cx="9651999" cy="1571062"/>
          </a:xfrm>
          <a:custGeom>
            <a:avLst/>
            <a:gdLst>
              <a:gd name="connsiteX0" fmla="*/ 0 w 9651999"/>
              <a:gd name="connsiteY0" fmla="*/ 0 h 1571062"/>
              <a:gd name="connsiteX1" fmla="*/ 9651999 w 9651999"/>
              <a:gd name="connsiteY1" fmla="*/ 0 h 1571062"/>
              <a:gd name="connsiteX2" fmla="*/ 9651999 w 9651999"/>
              <a:gd name="connsiteY2" fmla="*/ 1571062 h 1571062"/>
              <a:gd name="connsiteX3" fmla="*/ 0 w 9651999"/>
              <a:gd name="connsiteY3" fmla="*/ 1571062 h 1571062"/>
              <a:gd name="connsiteX4" fmla="*/ 0 w 9651999"/>
              <a:gd name="connsiteY4" fmla="*/ 0 h 1571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1999" h="1571062">
                <a:moveTo>
                  <a:pt x="0" y="0"/>
                </a:moveTo>
                <a:lnTo>
                  <a:pt x="9651999" y="0"/>
                </a:lnTo>
                <a:lnTo>
                  <a:pt x="9651999" y="1571062"/>
                </a:lnTo>
                <a:lnTo>
                  <a:pt x="0" y="1571062"/>
                </a:lnTo>
                <a:lnTo>
                  <a:pt x="0" y="0"/>
                </a:lnTo>
                <a:close/>
              </a:path>
            </a:pathLst>
          </a:custGeom>
          <a:solidFill>
            <a:srgbClr val="E7F1EE"/>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49102" tIns="728980" rIns="74910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baseline="0" dirty="0"/>
              <a:t>Updated with finalized EPA MERP guidance (April 30, 2019)</a:t>
            </a:r>
            <a:endParaRPr lang="en-US" sz="2400" kern="1200" dirty="0"/>
          </a:p>
        </p:txBody>
      </p:sp>
      <p:sp>
        <p:nvSpPr>
          <p:cNvPr id="5" name="Freeform: Shape 4" descr="Secondary Formation of PM2.5 sheet&#10;">
            <a:extLst>
              <a:ext uri="{FF2B5EF4-FFF2-40B4-BE49-F238E27FC236}">
                <a16:creationId xmlns:a16="http://schemas.microsoft.com/office/drawing/2014/main" id="{0BFD506B-666C-418F-863D-B34BBCCA19D0}"/>
              </a:ext>
            </a:extLst>
          </p:cNvPr>
          <p:cNvSpPr/>
          <p:nvPr/>
        </p:nvSpPr>
        <p:spPr>
          <a:xfrm>
            <a:off x="1752600" y="1324668"/>
            <a:ext cx="8585222" cy="1033200"/>
          </a:xfrm>
          <a:custGeom>
            <a:avLst/>
            <a:gdLst>
              <a:gd name="connsiteX0" fmla="*/ 0 w 8585222"/>
              <a:gd name="connsiteY0" fmla="*/ 172203 h 1033200"/>
              <a:gd name="connsiteX1" fmla="*/ 172203 w 8585222"/>
              <a:gd name="connsiteY1" fmla="*/ 0 h 1033200"/>
              <a:gd name="connsiteX2" fmla="*/ 8413019 w 8585222"/>
              <a:gd name="connsiteY2" fmla="*/ 0 h 1033200"/>
              <a:gd name="connsiteX3" fmla="*/ 8585222 w 8585222"/>
              <a:gd name="connsiteY3" fmla="*/ 172203 h 1033200"/>
              <a:gd name="connsiteX4" fmla="*/ 8585222 w 8585222"/>
              <a:gd name="connsiteY4" fmla="*/ 860997 h 1033200"/>
              <a:gd name="connsiteX5" fmla="*/ 8413019 w 8585222"/>
              <a:gd name="connsiteY5" fmla="*/ 1033200 h 1033200"/>
              <a:gd name="connsiteX6" fmla="*/ 172203 w 8585222"/>
              <a:gd name="connsiteY6" fmla="*/ 1033200 h 1033200"/>
              <a:gd name="connsiteX7" fmla="*/ 0 w 8585222"/>
              <a:gd name="connsiteY7" fmla="*/ 860997 h 1033200"/>
              <a:gd name="connsiteX8" fmla="*/ 0 w 8585222"/>
              <a:gd name="connsiteY8" fmla="*/ 172203 h 10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5222" h="1033200">
                <a:moveTo>
                  <a:pt x="0" y="172203"/>
                </a:moveTo>
                <a:cubicBezTo>
                  <a:pt x="0" y="77098"/>
                  <a:pt x="77098" y="0"/>
                  <a:pt x="172203" y="0"/>
                </a:cubicBezTo>
                <a:lnTo>
                  <a:pt x="8413019" y="0"/>
                </a:lnTo>
                <a:cubicBezTo>
                  <a:pt x="8508124" y="0"/>
                  <a:pt x="8585222" y="77098"/>
                  <a:pt x="8585222" y="172203"/>
                </a:cubicBezTo>
                <a:lnTo>
                  <a:pt x="8585222" y="860997"/>
                </a:lnTo>
                <a:cubicBezTo>
                  <a:pt x="8585222" y="956102"/>
                  <a:pt x="8508124" y="1033200"/>
                  <a:pt x="8413019" y="1033200"/>
                </a:cubicBezTo>
                <a:lnTo>
                  <a:pt x="172203" y="1033200"/>
                </a:lnTo>
                <a:cubicBezTo>
                  <a:pt x="77098" y="1033200"/>
                  <a:pt x="0" y="956102"/>
                  <a:pt x="0" y="860997"/>
                </a:cubicBezTo>
                <a:lnTo>
                  <a:pt x="0" y="172203"/>
                </a:lnTo>
                <a:close/>
              </a:path>
            </a:pathLst>
          </a:custGeom>
          <a:solidFill>
            <a:srgbClr val="AECEC6"/>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5813" tIns="50437" rIns="305813" bIns="50437" numCol="1" spcCol="1270" anchor="ctr" anchorCtr="0">
            <a:noAutofit/>
          </a:bodyPr>
          <a:lstStyle/>
          <a:p>
            <a:pPr marL="0" lvl="0" indent="0" algn="l" defTabSz="1244600">
              <a:lnSpc>
                <a:spcPct val="90000"/>
              </a:lnSpc>
              <a:spcBef>
                <a:spcPct val="0"/>
              </a:spcBef>
              <a:spcAft>
                <a:spcPct val="35000"/>
              </a:spcAft>
              <a:buNone/>
            </a:pPr>
            <a:r>
              <a:rPr lang="en-US" sz="2800" b="1" kern="1200" baseline="0" dirty="0">
                <a:solidFill>
                  <a:schemeClr val="tx1"/>
                </a:solidFill>
              </a:rPr>
              <a:t>Secondary Formation of PM</a:t>
            </a:r>
            <a:r>
              <a:rPr lang="en-US" sz="2800" b="1" kern="1200" baseline="-25000" dirty="0">
                <a:solidFill>
                  <a:schemeClr val="tx1"/>
                </a:solidFill>
              </a:rPr>
              <a:t>2.5</a:t>
            </a:r>
            <a:r>
              <a:rPr lang="en-US" sz="2800" b="1" kern="1200" baseline="0" dirty="0">
                <a:solidFill>
                  <a:schemeClr val="tx1"/>
                </a:solidFill>
              </a:rPr>
              <a:t> sheet</a:t>
            </a:r>
            <a:endParaRPr lang="en-US" sz="2800" b="1" kern="1200" dirty="0">
              <a:solidFill>
                <a:schemeClr val="tx1"/>
              </a:solidFill>
            </a:endParaRPr>
          </a:p>
        </p:txBody>
      </p:sp>
      <p:sp>
        <p:nvSpPr>
          <p:cNvPr id="6" name="Rectangle 5">
            <a:extLst>
              <a:ext uri="{FF2B5EF4-FFF2-40B4-BE49-F238E27FC236}">
                <a16:creationId xmlns:a16="http://schemas.microsoft.com/office/drawing/2014/main" id="{B4B017B5-72E4-43E8-8696-556122591D63}"/>
              </a:ext>
              <a:ext uri="{C183D7F6-B498-43B3-948B-1728B52AA6E4}">
                <adec:decorative xmlns:adec="http://schemas.microsoft.com/office/drawing/2017/decorative" val="1"/>
              </a:ext>
            </a:extLst>
          </p:cNvPr>
          <p:cNvSpPr/>
          <p:nvPr/>
        </p:nvSpPr>
        <p:spPr>
          <a:xfrm>
            <a:off x="1270000" y="4262998"/>
            <a:ext cx="9651999" cy="882000"/>
          </a:xfrm>
          <a:prstGeom prst="rect">
            <a:avLst/>
          </a:prstGeom>
          <a:solidFill>
            <a:srgbClr val="E7F1EE"/>
          </a:solidFill>
          <a:ln>
            <a:solidFill>
              <a:srgbClr val="01654B"/>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Shape 6" descr="Updated with latest Toxicology ESL list&#10;">
            <a:extLst>
              <a:ext uri="{FF2B5EF4-FFF2-40B4-BE49-F238E27FC236}">
                <a16:creationId xmlns:a16="http://schemas.microsoft.com/office/drawing/2014/main" id="{566AE3DB-6946-4076-A6C0-022B68F8A289}"/>
              </a:ext>
            </a:extLst>
          </p:cNvPr>
          <p:cNvSpPr/>
          <p:nvPr/>
        </p:nvSpPr>
        <p:spPr>
          <a:xfrm>
            <a:off x="1752600" y="3746398"/>
            <a:ext cx="8585222" cy="1033200"/>
          </a:xfrm>
          <a:custGeom>
            <a:avLst/>
            <a:gdLst>
              <a:gd name="connsiteX0" fmla="*/ 0 w 8585222"/>
              <a:gd name="connsiteY0" fmla="*/ 172203 h 1033200"/>
              <a:gd name="connsiteX1" fmla="*/ 172203 w 8585222"/>
              <a:gd name="connsiteY1" fmla="*/ 0 h 1033200"/>
              <a:gd name="connsiteX2" fmla="*/ 8413019 w 8585222"/>
              <a:gd name="connsiteY2" fmla="*/ 0 h 1033200"/>
              <a:gd name="connsiteX3" fmla="*/ 8585222 w 8585222"/>
              <a:gd name="connsiteY3" fmla="*/ 172203 h 1033200"/>
              <a:gd name="connsiteX4" fmla="*/ 8585222 w 8585222"/>
              <a:gd name="connsiteY4" fmla="*/ 860997 h 1033200"/>
              <a:gd name="connsiteX5" fmla="*/ 8413019 w 8585222"/>
              <a:gd name="connsiteY5" fmla="*/ 1033200 h 1033200"/>
              <a:gd name="connsiteX6" fmla="*/ 172203 w 8585222"/>
              <a:gd name="connsiteY6" fmla="*/ 1033200 h 1033200"/>
              <a:gd name="connsiteX7" fmla="*/ 0 w 8585222"/>
              <a:gd name="connsiteY7" fmla="*/ 860997 h 1033200"/>
              <a:gd name="connsiteX8" fmla="*/ 0 w 8585222"/>
              <a:gd name="connsiteY8" fmla="*/ 172203 h 10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85222" h="1033200">
                <a:moveTo>
                  <a:pt x="0" y="172203"/>
                </a:moveTo>
                <a:cubicBezTo>
                  <a:pt x="0" y="77098"/>
                  <a:pt x="77098" y="0"/>
                  <a:pt x="172203" y="0"/>
                </a:cubicBezTo>
                <a:lnTo>
                  <a:pt x="8413019" y="0"/>
                </a:lnTo>
                <a:cubicBezTo>
                  <a:pt x="8508124" y="0"/>
                  <a:pt x="8585222" y="77098"/>
                  <a:pt x="8585222" y="172203"/>
                </a:cubicBezTo>
                <a:lnTo>
                  <a:pt x="8585222" y="860997"/>
                </a:lnTo>
                <a:cubicBezTo>
                  <a:pt x="8585222" y="956102"/>
                  <a:pt x="8508124" y="1033200"/>
                  <a:pt x="8413019" y="1033200"/>
                </a:cubicBezTo>
                <a:lnTo>
                  <a:pt x="172203" y="1033200"/>
                </a:lnTo>
                <a:cubicBezTo>
                  <a:pt x="77098" y="1033200"/>
                  <a:pt x="0" y="956102"/>
                  <a:pt x="0" y="860997"/>
                </a:cubicBezTo>
                <a:lnTo>
                  <a:pt x="0" y="172203"/>
                </a:lnTo>
                <a:close/>
              </a:path>
            </a:pathLst>
          </a:custGeom>
          <a:solidFill>
            <a:srgbClr val="AECEC6"/>
          </a:solidFill>
          <a:ln>
            <a:solidFill>
              <a:srgbClr val="01654B"/>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05813" tIns="50437" rIns="305813" bIns="50437" numCol="1" spcCol="1270" anchor="ctr" anchorCtr="0">
            <a:noAutofit/>
          </a:bodyPr>
          <a:lstStyle/>
          <a:p>
            <a:pPr marL="0" lvl="0" indent="0" algn="l" defTabSz="1244600">
              <a:lnSpc>
                <a:spcPct val="90000"/>
              </a:lnSpc>
              <a:spcBef>
                <a:spcPct val="0"/>
              </a:spcBef>
              <a:spcAft>
                <a:spcPct val="35000"/>
              </a:spcAft>
              <a:buNone/>
            </a:pPr>
            <a:r>
              <a:rPr lang="en-US" sz="2800" b="1" kern="1200" baseline="0" dirty="0">
                <a:solidFill>
                  <a:schemeClr val="tx1"/>
                </a:solidFill>
              </a:rPr>
              <a:t>Updated with latest Toxicology ESL list</a:t>
            </a:r>
            <a:endParaRPr lang="en-US" sz="2800" b="1" kern="1200" dirty="0">
              <a:solidFill>
                <a:schemeClr val="tx1"/>
              </a:solidFill>
            </a:endParaRPr>
          </a:p>
        </p:txBody>
      </p:sp>
      <p:pic>
        <p:nvPicPr>
          <p:cNvPr id="16" name="Picture 15" descr="an emu">
            <a:extLst>
              <a:ext uri="{FF2B5EF4-FFF2-40B4-BE49-F238E27FC236}">
                <a16:creationId xmlns:a16="http://schemas.microsoft.com/office/drawing/2014/main" id="{3A472444-716E-473A-90BF-F745E5163978}"/>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35182556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398"/>
            <a:ext cx="9652000" cy="914401"/>
          </a:xfrm>
        </p:spPr>
        <p:txBody>
          <a:bodyPr/>
          <a:lstStyle/>
          <a:p>
            <a:pPr lvl="0" defTabSz="1244600">
              <a:lnSpc>
                <a:spcPct val="90000"/>
              </a:lnSpc>
              <a:spcAft>
                <a:spcPct val="35000"/>
              </a:spcAft>
            </a:pPr>
            <a:r>
              <a:rPr lang="en-US" sz="3600" kern="1200" dirty="0"/>
              <a:t>Monitor Calculations sheet includes out of state option</a:t>
            </a:r>
          </a:p>
        </p:txBody>
      </p:sp>
      <p:pic>
        <p:nvPicPr>
          <p:cNvPr id="14" name="Picture 13" descr="Screenshot of the EMEW: Monitor calculations sheet">
            <a:extLst>
              <a:ext uri="{FF2B5EF4-FFF2-40B4-BE49-F238E27FC236}">
                <a16:creationId xmlns:a16="http://schemas.microsoft.com/office/drawing/2014/main" id="{49C78A63-810F-4724-AC51-8EBB920FC3A7}"/>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558685" y="1494250"/>
            <a:ext cx="11074630" cy="3245585"/>
          </a:xfrm>
          <a:prstGeom prst="rect">
            <a:avLst/>
          </a:prstGeom>
          <a:ln w="19050">
            <a:solidFill>
              <a:schemeClr val="tx1"/>
            </a:solidFill>
          </a:ln>
        </p:spPr>
      </p:pic>
      <p:pic>
        <p:nvPicPr>
          <p:cNvPr id="10" name="Picture 9" descr="Screenshot of EMEW: Monitor Calculations sheet reporting a monitor outside of Texas being used. ">
            <a:extLst>
              <a:ext uri="{FF2B5EF4-FFF2-40B4-BE49-F238E27FC236}">
                <a16:creationId xmlns:a16="http://schemas.microsoft.com/office/drawing/2014/main" id="{1FA619A5-317A-44C5-91F2-C034DB562A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684" y="1494251"/>
            <a:ext cx="11074631" cy="3245585"/>
          </a:xfrm>
          <a:prstGeom prst="rect">
            <a:avLst/>
          </a:prstGeom>
          <a:ln w="19050">
            <a:solidFill>
              <a:schemeClr val="tx1"/>
            </a:solidFill>
          </a:ln>
        </p:spPr>
      </p:pic>
      <p:graphicFrame>
        <p:nvGraphicFramePr>
          <p:cNvPr id="4" name="Table 3">
            <a:extLst>
              <a:ext uri="{FF2B5EF4-FFF2-40B4-BE49-F238E27FC236}">
                <a16:creationId xmlns:a16="http://schemas.microsoft.com/office/drawing/2014/main" id="{1078DF36-FE34-427C-8AEA-B365E54E94A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2893819"/>
              </p:ext>
            </p:extLst>
          </p:nvPr>
        </p:nvGraphicFramePr>
        <p:xfrm>
          <a:off x="3200400" y="2027431"/>
          <a:ext cx="8128000" cy="1767840"/>
        </p:xfrm>
        <a:graphic>
          <a:graphicData uri="http://schemas.openxmlformats.org/drawingml/2006/table">
            <a:tbl>
              <a:tblPr firstRow="1" bandRow="1">
                <a:tableStyleId>{5C22544A-7EE6-4342-B048-85BDC9FD1C3A}</a:tableStyleId>
              </a:tblPr>
              <a:tblGrid>
                <a:gridCol w="3021158">
                  <a:extLst>
                    <a:ext uri="{9D8B030D-6E8A-4147-A177-3AD203B41FA5}">
                      <a16:colId xmlns:a16="http://schemas.microsoft.com/office/drawing/2014/main" val="2981134843"/>
                    </a:ext>
                  </a:extLst>
                </a:gridCol>
                <a:gridCol w="5106842">
                  <a:extLst>
                    <a:ext uri="{9D8B030D-6E8A-4147-A177-3AD203B41FA5}">
                      <a16:colId xmlns:a16="http://schemas.microsoft.com/office/drawing/2014/main" val="1791011531"/>
                    </a:ext>
                  </a:extLst>
                </a:gridCol>
              </a:tblGrid>
              <a:tr h="370840">
                <a:tc>
                  <a:txBody>
                    <a:bodyPr/>
                    <a:lstStyle/>
                    <a:p>
                      <a:pPr algn="ctr"/>
                      <a:r>
                        <a:rPr lang="en-US" sz="2800" b="1" dirty="0">
                          <a:solidFill>
                            <a:schemeClr val="tx1"/>
                          </a:solidFill>
                          <a:latin typeface="Arial" panose="020B0604020202020204" pitchFamily="34" charset="0"/>
                          <a:cs typeface="Arial" panose="020B0604020202020204" pitchFamily="34" charset="0"/>
                        </a:rPr>
                        <a:t>Street Address and City: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r>
                        <a:rPr lang="en-US" sz="2400" b="0" dirty="0">
                          <a:solidFill>
                            <a:schemeClr val="tx1"/>
                          </a:solidFill>
                          <a:latin typeface="Arial" panose="020B0604020202020204" pitchFamily="34" charset="0"/>
                          <a:cs typeface="Arial" panose="020B0604020202020204" pitchFamily="34" charset="0"/>
                        </a:rPr>
                        <a:t>2320 N. Jefferson St., Hobbs, Lea County, New Mexico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64948018"/>
                  </a:ext>
                </a:extLst>
              </a:tr>
              <a:tr h="370840">
                <a:tc>
                  <a:txBody>
                    <a:bodyPr/>
                    <a:lstStyle/>
                    <a:p>
                      <a:pPr algn="ctr"/>
                      <a:r>
                        <a:rPr lang="en-US" sz="2800" b="1" dirty="0">
                          <a:solidFill>
                            <a:schemeClr val="tx1"/>
                          </a:solidFill>
                          <a:latin typeface="Arial" panose="020B0604020202020204" pitchFamily="34" charset="0"/>
                          <a:cs typeface="Arial" panose="020B0604020202020204" pitchFamily="34" charset="0"/>
                        </a:rPr>
                        <a:t>County: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Arial" panose="020B0604020202020204" pitchFamily="34" charset="0"/>
                          <a:cs typeface="Arial" panose="020B0604020202020204" pitchFamily="34" charset="0"/>
                        </a:rPr>
                        <a:t>Other State: fill in full address in cell above</a:t>
                      </a:r>
                      <a:endParaRPr lang="en-US" sz="240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2881104"/>
                  </a:ext>
                </a:extLst>
              </a:tr>
            </a:tbl>
          </a:graphicData>
        </a:graphic>
      </p:graphicFrame>
      <p:sp>
        <p:nvSpPr>
          <p:cNvPr id="11" name="Arrow: Left 10" descr="Arrow pointing to the County dropdown list on the Monitor Calculations sheet of the EMEW.">
            <a:extLst>
              <a:ext uri="{FF2B5EF4-FFF2-40B4-BE49-F238E27FC236}">
                <a16:creationId xmlns:a16="http://schemas.microsoft.com/office/drawing/2014/main" id="{3A85E3ED-3394-49BD-B733-D6F4A0E8DF59}"/>
              </a:ext>
            </a:extLst>
          </p:cNvPr>
          <p:cNvSpPr/>
          <p:nvPr/>
        </p:nvSpPr>
        <p:spPr bwMode="auto">
          <a:xfrm flipH="1">
            <a:off x="1905000" y="3006740"/>
            <a:ext cx="1502460" cy="753786"/>
          </a:xfrm>
          <a:prstGeom prst="left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sp>
        <p:nvSpPr>
          <p:cNvPr id="12" name="Arrow: Left 11" descr="Arrow pointing to the Street Address and City cell on the Monitor Calculations sheet of the EMEW.">
            <a:extLst>
              <a:ext uri="{FF2B5EF4-FFF2-40B4-BE49-F238E27FC236}">
                <a16:creationId xmlns:a16="http://schemas.microsoft.com/office/drawing/2014/main" id="{33D6D095-1E2B-4680-B53F-CA3A58B68A0F}"/>
              </a:ext>
            </a:extLst>
          </p:cNvPr>
          <p:cNvSpPr/>
          <p:nvPr/>
        </p:nvSpPr>
        <p:spPr bwMode="auto">
          <a:xfrm flipH="1">
            <a:off x="1905000" y="2157565"/>
            <a:ext cx="1502460" cy="753786"/>
          </a:xfrm>
          <a:prstGeom prst="leftArrow">
            <a:avLst/>
          </a:prstGeom>
          <a:solidFill>
            <a:srgbClr val="01654B"/>
          </a:solidFill>
          <a:ln w="1270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ndParaRPr>
          </a:p>
        </p:txBody>
      </p:sp>
      <p:pic>
        <p:nvPicPr>
          <p:cNvPr id="7" name="Picture 6" descr="an emu">
            <a:extLst>
              <a:ext uri="{FF2B5EF4-FFF2-40B4-BE49-F238E27FC236}">
                <a16:creationId xmlns:a16="http://schemas.microsoft.com/office/drawing/2014/main" id="{D0DBBFC5-2732-4DD7-A7CD-33A8429B6ECF}"/>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1173611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50"/>
                                        <p:tgtEl>
                                          <p:spTgt spid="10"/>
                                        </p:tgtEl>
                                      </p:cBhvr>
                                    </p:animEffect>
                                    <p:anim calcmode="lin" valueType="num">
                                      <p:cBhvr>
                                        <p:cTn id="8" dur="750" fill="hold"/>
                                        <p:tgtEl>
                                          <p:spTgt spid="10"/>
                                        </p:tgtEl>
                                        <p:attrNameLst>
                                          <p:attrName>ppt_x</p:attrName>
                                        </p:attrNameLst>
                                      </p:cBhvr>
                                      <p:tavLst>
                                        <p:tav tm="0">
                                          <p:val>
                                            <p:strVal val="#ppt_x"/>
                                          </p:val>
                                        </p:tav>
                                        <p:tav tm="100000">
                                          <p:val>
                                            <p:strVal val="#ppt_x"/>
                                          </p:val>
                                        </p:tav>
                                      </p:tavLst>
                                    </p:anim>
                                    <p:anim calcmode="lin" valueType="num">
                                      <p:cBhvr>
                                        <p:cTn id="9" dur="75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10"/>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0-#ppt_w/2"/>
                                          </p:val>
                                        </p:tav>
                                        <p:tav tm="100000">
                                          <p:val>
                                            <p:strVal val="#ppt_x"/>
                                          </p:val>
                                        </p:tav>
                                      </p:tavLst>
                                    </p:anim>
                                    <p:anim calcmode="lin" valueType="num">
                                      <p:cBhvr additive="base">
                                        <p:cTn id="3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400"/>
            <a:ext cx="9652000" cy="990600"/>
          </a:xfrm>
        </p:spPr>
        <p:txBody>
          <a:bodyPr/>
          <a:lstStyle/>
          <a:p>
            <a:r>
              <a:rPr lang="en-US" sz="3600" dirty="0"/>
              <a:t>Expanded source input sheets in the Non-SCREEN3 version</a:t>
            </a:r>
          </a:p>
        </p:txBody>
      </p:sp>
      <p:sp>
        <p:nvSpPr>
          <p:cNvPr id="7" name="Freeform: Shape 6" descr="The Non-SCREEN3 EMEW now includes:&#10;-500 point source parameter entries&#10;&#10;-100 area source parameter entries&#10;&#10;-250 volume source parameter entries&#10;&#10;-500 area source emission rate entries&#10;&#10;-500 volume source emission rate entries&#10;&#10;-1000 point for emission rate entries&#10;">
            <a:extLst>
              <a:ext uri="{FF2B5EF4-FFF2-40B4-BE49-F238E27FC236}">
                <a16:creationId xmlns:a16="http://schemas.microsoft.com/office/drawing/2014/main" id="{4BBEE4A7-205A-4852-A4F8-A59F5DAFA0A1}"/>
              </a:ext>
            </a:extLst>
          </p:cNvPr>
          <p:cNvSpPr/>
          <p:nvPr/>
        </p:nvSpPr>
        <p:spPr>
          <a:xfrm>
            <a:off x="1270000" y="1485900"/>
            <a:ext cx="9651999" cy="3886200"/>
          </a:xfrm>
          <a:custGeom>
            <a:avLst/>
            <a:gdLst>
              <a:gd name="connsiteX0" fmla="*/ 0 w 9651999"/>
              <a:gd name="connsiteY0" fmla="*/ 0 h 3122437"/>
              <a:gd name="connsiteX1" fmla="*/ 9651999 w 9651999"/>
              <a:gd name="connsiteY1" fmla="*/ 0 h 3122437"/>
              <a:gd name="connsiteX2" fmla="*/ 9651999 w 9651999"/>
              <a:gd name="connsiteY2" fmla="*/ 3122437 h 3122437"/>
              <a:gd name="connsiteX3" fmla="*/ 0 w 9651999"/>
              <a:gd name="connsiteY3" fmla="*/ 3122437 h 3122437"/>
              <a:gd name="connsiteX4" fmla="*/ 0 w 9651999"/>
              <a:gd name="connsiteY4" fmla="*/ 0 h 312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1999" h="3122437">
                <a:moveTo>
                  <a:pt x="0" y="0"/>
                </a:moveTo>
                <a:lnTo>
                  <a:pt x="9651999" y="0"/>
                </a:lnTo>
                <a:lnTo>
                  <a:pt x="9651999" y="3122437"/>
                </a:lnTo>
                <a:lnTo>
                  <a:pt x="0" y="3122437"/>
                </a:lnTo>
                <a:lnTo>
                  <a:pt x="0" y="0"/>
                </a:lnTo>
                <a:close/>
              </a:path>
            </a:pathLst>
          </a:custGeom>
          <a:solidFill>
            <a:srgbClr val="E7F1EE">
              <a:alpha val="50196"/>
            </a:srgbClr>
          </a:solidFill>
          <a:ln>
            <a:solidFill>
              <a:srgbClr val="01654B">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170688" bIns="192024" numCol="1" spcCol="1270" anchor="ctr" anchorCtr="0">
            <a:noAutofit/>
          </a:bodyPr>
          <a:lstStyle/>
          <a:p>
            <a:pPr marL="1371600" lvl="1" defTabSz="1066800">
              <a:lnSpc>
                <a:spcPct val="90000"/>
              </a:lnSpc>
              <a:spcBef>
                <a:spcPct val="0"/>
              </a:spcBef>
              <a:spcAft>
                <a:spcPts val="1200"/>
              </a:spcAft>
            </a:pPr>
            <a:r>
              <a:rPr lang="en-US" b="1" dirty="0"/>
              <a:t>The Non-SCREEN3 EMEW will include:</a:t>
            </a:r>
            <a:endParaRPr lang="en-US" sz="2400" b="1" kern="1200" baseline="0" dirty="0"/>
          </a:p>
          <a:p>
            <a:pPr marL="1714500" lvl="1" indent="-342900" algn="l" defTabSz="1066800">
              <a:lnSpc>
                <a:spcPct val="90000"/>
              </a:lnSpc>
              <a:spcBef>
                <a:spcPct val="0"/>
              </a:spcBef>
              <a:spcAft>
                <a:spcPts val="1200"/>
              </a:spcAft>
              <a:buChar char="•"/>
            </a:pPr>
            <a:r>
              <a:rPr lang="en-US" dirty="0"/>
              <a:t>10</a:t>
            </a:r>
            <a:r>
              <a:rPr lang="en-US" sz="2400" kern="1200" baseline="0" dirty="0"/>
              <a:t>00 point source parameter entries</a:t>
            </a:r>
            <a:endParaRPr lang="en-US" sz="2400" kern="1200" dirty="0"/>
          </a:p>
          <a:p>
            <a:pPr marL="1714500" lvl="1" indent="-342900" algn="l" defTabSz="1066800">
              <a:lnSpc>
                <a:spcPct val="90000"/>
              </a:lnSpc>
              <a:spcBef>
                <a:spcPct val="0"/>
              </a:spcBef>
              <a:spcAft>
                <a:spcPts val="1200"/>
              </a:spcAft>
              <a:buChar char="•"/>
            </a:pPr>
            <a:r>
              <a:rPr lang="en-US" dirty="0"/>
              <a:t>2</a:t>
            </a:r>
            <a:r>
              <a:rPr lang="en-US" sz="2400" kern="1200" baseline="0" dirty="0"/>
              <a:t>00 area source parameter entries</a:t>
            </a:r>
            <a:endParaRPr lang="en-US" sz="2400" kern="1200" dirty="0"/>
          </a:p>
          <a:p>
            <a:pPr marL="1714500" lvl="1" indent="-342900" algn="l" defTabSz="1066800">
              <a:lnSpc>
                <a:spcPct val="90000"/>
              </a:lnSpc>
              <a:spcBef>
                <a:spcPct val="0"/>
              </a:spcBef>
              <a:spcAft>
                <a:spcPts val="1200"/>
              </a:spcAft>
              <a:buChar char="•"/>
            </a:pPr>
            <a:r>
              <a:rPr lang="en-US" dirty="0"/>
              <a:t>3</a:t>
            </a:r>
            <a:r>
              <a:rPr lang="en-US" sz="2400" kern="1200" baseline="0" dirty="0"/>
              <a:t>50 volume source parameter/calculation entries</a:t>
            </a:r>
          </a:p>
          <a:p>
            <a:pPr marL="1714500" lvl="1" indent="-342900" defTabSz="1066800">
              <a:lnSpc>
                <a:spcPct val="90000"/>
              </a:lnSpc>
              <a:spcAft>
                <a:spcPts val="1200"/>
              </a:spcAft>
              <a:buFontTx/>
              <a:buChar char="•"/>
            </a:pPr>
            <a:r>
              <a:rPr lang="en-US" dirty="0"/>
              <a:t>1500 point + flare emission rate entries</a:t>
            </a:r>
            <a:endParaRPr lang="en-US" sz="2400" kern="1200" dirty="0"/>
          </a:p>
          <a:p>
            <a:pPr marL="1714500" lvl="1" indent="-342900" algn="l" defTabSz="1066800">
              <a:lnSpc>
                <a:spcPct val="90000"/>
              </a:lnSpc>
              <a:spcBef>
                <a:spcPct val="0"/>
              </a:spcBef>
              <a:spcAft>
                <a:spcPts val="1200"/>
              </a:spcAft>
              <a:buChar char="•"/>
            </a:pPr>
            <a:r>
              <a:rPr lang="en-US" sz="2400" kern="1200" baseline="0" dirty="0"/>
              <a:t>750 area source emission rate entries</a:t>
            </a:r>
            <a:endParaRPr lang="en-US" sz="2400" kern="1200" dirty="0"/>
          </a:p>
          <a:p>
            <a:pPr marL="1714500" lvl="1" indent="-342900" algn="l" defTabSz="1066800">
              <a:lnSpc>
                <a:spcPct val="90000"/>
              </a:lnSpc>
              <a:spcBef>
                <a:spcPct val="0"/>
              </a:spcBef>
              <a:spcAft>
                <a:spcPts val="1200"/>
              </a:spcAft>
              <a:buChar char="•"/>
            </a:pPr>
            <a:r>
              <a:rPr lang="en-US" sz="2400" kern="1200" baseline="0" dirty="0"/>
              <a:t>750 volume source emission rate entries</a:t>
            </a:r>
            <a:endParaRPr lang="en-US" sz="2400" kern="1200" dirty="0"/>
          </a:p>
        </p:txBody>
      </p:sp>
      <p:pic>
        <p:nvPicPr>
          <p:cNvPr id="5" name="Picture 4" descr="an emu">
            <a:extLst>
              <a:ext uri="{FF2B5EF4-FFF2-40B4-BE49-F238E27FC236}">
                <a16:creationId xmlns:a16="http://schemas.microsoft.com/office/drawing/2014/main" id="{DBD2F3B6-D5D0-406D-B5CF-DC00FB2D3351}"/>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740913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50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1000"/>
                                        <p:tgtEl>
                                          <p:spTgt spid="7">
                                            <p:txEl>
                                              <p:pRg st="4" end="4"/>
                                            </p:txEl>
                                          </p:spTgt>
                                        </p:tgtEl>
                                      </p:cBhvr>
                                    </p:animEffect>
                                    <p:anim calcmode="lin" valueType="num">
                                      <p:cBhvr>
                                        <p:cTn id="4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fade">
                                      <p:cBhvr>
                                        <p:cTn id="47" dur="1000"/>
                                        <p:tgtEl>
                                          <p:spTgt spid="7">
                                            <p:txEl>
                                              <p:pRg st="5" end="5"/>
                                            </p:txEl>
                                          </p:spTgt>
                                        </p:tgtEl>
                                      </p:cBhvr>
                                    </p:animEffect>
                                    <p:anim calcmode="lin" valueType="num">
                                      <p:cBhvr>
                                        <p:cTn id="4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7">
                                            <p:txEl>
                                              <p:pRg st="6" end="6"/>
                                            </p:txEl>
                                          </p:spTgt>
                                        </p:tgtEl>
                                        <p:attrNameLst>
                                          <p:attrName>style.visibility</p:attrName>
                                        </p:attrNameLst>
                                      </p:cBhvr>
                                      <p:to>
                                        <p:strVal val="visible"/>
                                      </p:to>
                                    </p:set>
                                    <p:animEffect transition="in" filter="fade">
                                      <p:cBhvr>
                                        <p:cTn id="54" dur="1000"/>
                                        <p:tgtEl>
                                          <p:spTgt spid="7">
                                            <p:txEl>
                                              <p:pRg st="6" end="6"/>
                                            </p:txEl>
                                          </p:spTgt>
                                        </p:tgtEl>
                                      </p:cBhvr>
                                    </p:animEffect>
                                    <p:anim calcmode="lin" valueType="num">
                                      <p:cBhvr>
                                        <p:cTn id="55"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838200"/>
          </a:xfrm>
        </p:spPr>
        <p:txBody>
          <a:bodyPr/>
          <a:lstStyle/>
          <a:p>
            <a:r>
              <a:rPr lang="en-US" sz="4000" dirty="0"/>
              <a:t>Frequently Asked Questions (FAQ)</a:t>
            </a:r>
          </a:p>
        </p:txBody>
      </p:sp>
      <p:sp>
        <p:nvSpPr>
          <p:cNvPr id="10" name="TextBox 9" descr="&quot;It isn't a Texas emu without a cowboy hat.&quot; &#10;-imgur user">
            <a:extLst>
              <a:ext uri="{FF2B5EF4-FFF2-40B4-BE49-F238E27FC236}">
                <a16:creationId xmlns:a16="http://schemas.microsoft.com/office/drawing/2014/main" id="{338769B0-51B3-4B9A-B7C7-76A0BB893ADE}"/>
              </a:ext>
            </a:extLst>
          </p:cNvPr>
          <p:cNvSpPr txBox="1"/>
          <p:nvPr/>
        </p:nvSpPr>
        <p:spPr>
          <a:xfrm>
            <a:off x="685800" y="2478494"/>
            <a:ext cx="5410200" cy="2739211"/>
          </a:xfrm>
          <a:prstGeom prst="rect">
            <a:avLst/>
          </a:prstGeom>
          <a:noFill/>
        </p:spPr>
        <p:txBody>
          <a:bodyPr wrap="square" rtlCol="0">
            <a:spAutoFit/>
          </a:bodyPr>
          <a:lstStyle/>
          <a:p>
            <a:pPr>
              <a:spcAft>
                <a:spcPts val="1200"/>
              </a:spcAft>
            </a:pPr>
            <a:r>
              <a:rPr lang="en-US" sz="3200" b="1" i="1" dirty="0">
                <a:solidFill>
                  <a:srgbClr val="01654B"/>
                </a:solidFill>
                <a:latin typeface="+mn-lt"/>
              </a:rPr>
              <a:t>“It isn’t a Texas emu without a cowboy hat.”</a:t>
            </a:r>
          </a:p>
          <a:p>
            <a:pPr>
              <a:spcAft>
                <a:spcPts val="1200"/>
              </a:spcAft>
            </a:pPr>
            <a:r>
              <a:rPr lang="en-US" sz="3200" b="1" dirty="0">
                <a:solidFill>
                  <a:srgbClr val="01654B"/>
                </a:solidFill>
                <a:latin typeface="+mn-lt"/>
              </a:rPr>
              <a:t>-imgur user</a:t>
            </a:r>
          </a:p>
          <a:p>
            <a:endParaRPr lang="en-US" dirty="0"/>
          </a:p>
        </p:txBody>
      </p:sp>
      <p:pic>
        <p:nvPicPr>
          <p:cNvPr id="9" name="Content Placeholder 8" descr="Photo of an emu (animal) wearing a cowboy hat.">
            <a:extLst>
              <a:ext uri="{FF2B5EF4-FFF2-40B4-BE49-F238E27FC236}">
                <a16:creationId xmlns:a16="http://schemas.microsoft.com/office/drawing/2014/main" id="{55286027-8A10-4F11-A1AC-478CF44745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24602" y="1219200"/>
            <a:ext cx="4030980" cy="5257800"/>
          </a:xfrm>
          <a:ln w="19050">
            <a:solidFill>
              <a:schemeClr val="tx1"/>
            </a:solidFill>
          </a:ln>
        </p:spPr>
      </p:pic>
    </p:spTree>
    <p:extLst>
      <p:ext uri="{BB962C8B-B14F-4D97-AF65-F5344CB8AC3E}">
        <p14:creationId xmlns:p14="http://schemas.microsoft.com/office/powerpoint/2010/main" val="191208837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52400"/>
            <a:ext cx="9652000" cy="990600"/>
          </a:xfrm>
        </p:spPr>
        <p:txBody>
          <a:bodyPr/>
          <a:lstStyle/>
          <a:p>
            <a:r>
              <a:rPr lang="en-US" sz="3600" dirty="0"/>
              <a:t>There is not a place to report “____” in the EMEW, what should I do?</a:t>
            </a:r>
          </a:p>
        </p:txBody>
      </p:sp>
      <p:sp>
        <p:nvSpPr>
          <p:cNvPr id="13" name="Rectangle 12">
            <a:extLst>
              <a:ext uri="{FF2B5EF4-FFF2-40B4-BE49-F238E27FC236}">
                <a16:creationId xmlns:a16="http://schemas.microsoft.com/office/drawing/2014/main" id="{9BC9B0FA-2206-422F-8DAC-0182F580214A}"/>
              </a:ext>
              <a:ext uri="{C183D7F6-B498-43B3-948B-1728B52AA6E4}">
                <adec:decorative xmlns:adec="http://schemas.microsoft.com/office/drawing/2017/decorative" val="1"/>
              </a:ext>
            </a:extLst>
          </p:cNvPr>
          <p:cNvSpPr/>
          <p:nvPr/>
        </p:nvSpPr>
        <p:spPr>
          <a:xfrm>
            <a:off x="1270000" y="1447800"/>
            <a:ext cx="9651999" cy="4433706"/>
          </a:xfrm>
          <a:prstGeom prst="rect">
            <a:avLst/>
          </a:prstGeom>
          <a:solidFill>
            <a:srgbClr val="E7F1EE">
              <a:alpha val="90000"/>
            </a:srgbClr>
          </a:solidFill>
          <a:ln>
            <a:solidFill>
              <a:srgbClr val="01654B">
                <a:alpha val="90000"/>
              </a:srgb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pic>
        <p:nvPicPr>
          <p:cNvPr id="8" name="Picture 7" descr="Screenshot of EMEW: Other Attachments section on the General sheet">
            <a:extLst>
              <a:ext uri="{FF2B5EF4-FFF2-40B4-BE49-F238E27FC236}">
                <a16:creationId xmlns:a16="http://schemas.microsoft.com/office/drawing/2014/main" id="{B080AAA6-9AB4-4098-97F0-DBDB30197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232" y="1736863"/>
            <a:ext cx="9367534" cy="1972943"/>
          </a:xfrm>
          <a:prstGeom prst="rect">
            <a:avLst/>
          </a:prstGeom>
          <a:ln w="19050">
            <a:solidFill>
              <a:schemeClr val="tx1"/>
            </a:solidFill>
          </a:ln>
          <a:scene3d>
            <a:camera prst="orthographicFront"/>
            <a:lightRig rig="threePt" dir="t"/>
          </a:scene3d>
          <a:sp3d contourW="12700">
            <a:contourClr>
              <a:srgbClr val="008A3E"/>
            </a:contourClr>
          </a:sp3d>
        </p:spPr>
      </p:pic>
      <p:sp>
        <p:nvSpPr>
          <p:cNvPr id="9" name="Freeform: Shape 8" descr="Zoomed in section of screenshot stating: &quot;Other Attachments: Provide a list below of additional attachments....&quot;&#10;">
            <a:extLst>
              <a:ext uri="{FF2B5EF4-FFF2-40B4-BE49-F238E27FC236}">
                <a16:creationId xmlns:a16="http://schemas.microsoft.com/office/drawing/2014/main" id="{8C301B45-9B86-4996-A88C-80D6BE72537E}"/>
              </a:ext>
            </a:extLst>
          </p:cNvPr>
          <p:cNvSpPr/>
          <p:nvPr/>
        </p:nvSpPr>
        <p:spPr>
          <a:xfrm>
            <a:off x="2133600" y="4367891"/>
            <a:ext cx="9398000" cy="1157110"/>
          </a:xfrm>
          <a:custGeom>
            <a:avLst/>
            <a:gdLst>
              <a:gd name="connsiteX0" fmla="*/ 0 w 9651999"/>
              <a:gd name="connsiteY0" fmla="*/ 0 h 1872000"/>
              <a:gd name="connsiteX1" fmla="*/ 9651999 w 9651999"/>
              <a:gd name="connsiteY1" fmla="*/ 0 h 1872000"/>
              <a:gd name="connsiteX2" fmla="*/ 9651999 w 9651999"/>
              <a:gd name="connsiteY2" fmla="*/ 1872000 h 1872000"/>
              <a:gd name="connsiteX3" fmla="*/ 0 w 9651999"/>
              <a:gd name="connsiteY3" fmla="*/ 1872000 h 1872000"/>
              <a:gd name="connsiteX4" fmla="*/ 0 w 9651999"/>
              <a:gd name="connsiteY4" fmla="*/ 0 h 18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51999" h="1872000">
                <a:moveTo>
                  <a:pt x="0" y="0"/>
                </a:moveTo>
                <a:lnTo>
                  <a:pt x="9651999" y="0"/>
                </a:lnTo>
                <a:lnTo>
                  <a:pt x="9651999" y="1872000"/>
                </a:lnTo>
                <a:lnTo>
                  <a:pt x="0" y="1872000"/>
                </a:lnTo>
                <a:lnTo>
                  <a:pt x="0" y="0"/>
                </a:lnTo>
                <a:close/>
              </a:path>
            </a:pathLst>
          </a:custGeom>
          <a:solidFill>
            <a:schemeClr val="bg1"/>
          </a:solidFill>
          <a:ln>
            <a:solidFill>
              <a:srgbClr val="01654B"/>
            </a:solidFill>
          </a:ln>
          <a:scene3d>
            <a:camera prst="orthographicFront"/>
            <a:lightRig rig="threePt" dir="t"/>
          </a:scene3d>
          <a:sp3d contourW="12700">
            <a:bevelT w="165100" prst="coolSlant"/>
            <a:contourClr>
              <a:srgbClr val="008A3E"/>
            </a:contourClr>
          </a:sp3d>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13792" rIns="199136" bIns="113792" numCol="1" spcCol="1270" anchor="ctr" anchorCtr="0">
            <a:noAutofit/>
          </a:bodyPr>
          <a:lstStyle/>
          <a:p>
            <a:pPr marL="280988" lvl="0" indent="-168275" defTabSz="1244600">
              <a:lnSpc>
                <a:spcPct val="90000"/>
              </a:lnSpc>
              <a:spcBef>
                <a:spcPct val="0"/>
              </a:spcBef>
              <a:spcAft>
                <a:spcPct val="35000"/>
              </a:spcAft>
              <a:buNone/>
            </a:pPr>
            <a:r>
              <a:rPr lang="en-US" sz="2800" b="1" kern="1200" baseline="0" dirty="0">
                <a:solidFill>
                  <a:schemeClr val="tx1"/>
                </a:solidFill>
              </a:rPr>
              <a:t>“Other Attachments</a:t>
            </a:r>
            <a:br>
              <a:rPr lang="en-US" sz="2800" b="1" kern="1200" baseline="0" dirty="0">
                <a:solidFill>
                  <a:schemeClr val="tx1"/>
                </a:solidFill>
              </a:rPr>
            </a:br>
            <a:r>
              <a:rPr lang="en-US" b="1" i="1" dirty="0">
                <a:solidFill>
                  <a:schemeClr val="tx1"/>
                </a:solidFill>
              </a:rPr>
              <a:t>Provide a list below of additional attachments….”</a:t>
            </a:r>
            <a:endParaRPr lang="en-US" sz="2800" b="1" i="1" kern="1200" dirty="0">
              <a:solidFill>
                <a:schemeClr val="tx1"/>
              </a:solidFill>
            </a:endParaRPr>
          </a:p>
        </p:txBody>
      </p:sp>
      <p:cxnSp>
        <p:nvCxnSpPr>
          <p:cNvPr id="7" name="Straight Arrow Connector 6">
            <a:extLst>
              <a:ext uri="{FF2B5EF4-FFF2-40B4-BE49-F238E27FC236}">
                <a16:creationId xmlns:a16="http://schemas.microsoft.com/office/drawing/2014/main" id="{3D5A8704-08B4-491F-B55C-729D0AB4DC0D}"/>
              </a:ext>
              <a:ext uri="{C183D7F6-B498-43B3-948B-1728B52AA6E4}">
                <adec:decorative xmlns:adec="http://schemas.microsoft.com/office/drawing/2017/decorative" val="1"/>
              </a:ext>
            </a:extLst>
          </p:cNvPr>
          <p:cNvCxnSpPr>
            <a:cxnSpLocks/>
          </p:cNvCxnSpPr>
          <p:nvPr/>
        </p:nvCxnSpPr>
        <p:spPr bwMode="auto">
          <a:xfrm>
            <a:off x="2590800" y="3136390"/>
            <a:ext cx="1524000" cy="1423420"/>
          </a:xfrm>
          <a:prstGeom prst="straightConnector1">
            <a:avLst/>
          </a:prstGeom>
          <a:solidFill>
            <a:schemeClr val="accent1"/>
          </a:solidFill>
          <a:ln w="104775" cap="flat" cmpd="sng" algn="ctr">
            <a:solidFill>
              <a:schemeClr val="tx2">
                <a:lumMod val="50000"/>
                <a:lumOff val="50000"/>
              </a:schemeClr>
            </a:solidFill>
            <a:prstDash val="solid"/>
            <a:round/>
            <a:headEnd type="none" w="med" len="med"/>
            <a:tailEnd type="triangle"/>
          </a:ln>
          <a:effectLst/>
        </p:spPr>
      </p:cxnSp>
      <p:pic>
        <p:nvPicPr>
          <p:cNvPr id="6" name="Picture 5" descr="an emu">
            <a:extLst>
              <a:ext uri="{FF2B5EF4-FFF2-40B4-BE49-F238E27FC236}">
                <a16:creationId xmlns:a16="http://schemas.microsoft.com/office/drawing/2014/main" id="{309E1C44-4902-4521-8FA7-4689571B4C60}"/>
              </a:ext>
              <a:ext uri="{C183D7F6-B498-43B3-948B-1728B52AA6E4}">
                <adec:decorative xmlns:adec="http://schemas.microsoft.com/office/drawing/2017/decorative" val="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91200"/>
            <a:ext cx="1183341" cy="914400"/>
          </a:xfrm>
          <a:prstGeom prst="rect">
            <a:avLst/>
          </a:prstGeom>
        </p:spPr>
      </p:pic>
    </p:spTree>
    <p:extLst>
      <p:ext uri="{BB962C8B-B14F-4D97-AF65-F5344CB8AC3E}">
        <p14:creationId xmlns:p14="http://schemas.microsoft.com/office/powerpoint/2010/main" val="3757985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default">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A PowerPoint Template-06-12-19-becky.potx" id="{52FA749B-4938-4DBE-B304-96076CF39852}" vid="{24F20B91-C52A-49C5-8EE0-3C4F6CB20CD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42AC18C4EA7944AF48606E7DE6031D" ma:contentTypeVersion="4" ma:contentTypeDescription="Create a new document." ma:contentTypeScope="" ma:versionID="7642605979313df9ba60bf63f444a288">
  <xsd:schema xmlns:xsd="http://www.w3.org/2001/XMLSchema" xmlns:xs="http://www.w3.org/2001/XMLSchema" xmlns:p="http://schemas.microsoft.com/office/2006/metadata/properties" xmlns:ns2="4c953dfc-23f3-41e5-be1d-83837d572b5f" xmlns:ns3="d727feac-a130-4ffc-a3a2-5b965a1c7a7f" targetNamespace="http://schemas.microsoft.com/office/2006/metadata/properties" ma:root="true" ma:fieldsID="e041db4edc53ea59a68b33300910a014" ns2:_="" ns3:_="">
    <xsd:import namespace="4c953dfc-23f3-41e5-be1d-83837d572b5f"/>
    <xsd:import namespace="d727feac-a130-4ffc-a3a2-5b965a1c7a7f"/>
    <xsd:element name="properties">
      <xsd:complexType>
        <xsd:sequence>
          <xsd:element name="documentManagement">
            <xsd:complexType>
              <xsd:all>
                <xsd:element ref="ns2:TaxKeywordTaxHTField" minOccurs="0"/>
                <xsd:element ref="ns2:TaxCatchAll" minOccurs="0"/>
                <xsd:element ref="ns2:TaxCatchAllLabel" minOccurs="0"/>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953dfc-23f3-41e5-be1d-83837d572b5f" elementFormDefault="qualified">
    <xsd:import namespace="http://schemas.microsoft.com/office/2006/documentManagement/types"/>
    <xsd:import namespace="http://schemas.microsoft.com/office/infopath/2007/PartnerControls"/>
    <xsd:element name="TaxKeywordTaxHTField" ma:index="8" ma:taxonomy="true" ma:internalName="TaxKeywordTaxHTField" ma:taxonomyFieldName="TaxKeyword" ma:displayName="Enterprise Keywords" ma:readOnly="false"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description="" ma:hidden="true" ma:list="{d3ebfdf6-e692-409e-8348-f8a40660d057}" ma:internalName="TaxCatchAll" ma:showField="CatchAllData" ma:web="4c953dfc-23f3-41e5-be1d-83837d572b5f">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d3ebfdf6-e692-409e-8348-f8a40660d057}" ma:internalName="TaxCatchAllLabel" ma:readOnly="true" ma:showField="CatchAllDataLabel" ma:web="4c953dfc-23f3-41e5-be1d-83837d572b5f">
      <xsd:complexType>
        <xsd:complexContent>
          <xsd:extension base="dms:MultiChoiceLookup">
            <xsd:sequence>
              <xsd:element name="Value" type="dms:Lookup" maxOccurs="unbounded" minOccurs="0" nillable="true"/>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7feac-a130-4ffc-a3a2-5b965a1c7a7f"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c953dfc-23f3-41e5-be1d-83837d572b5f">
      <Value>108</Value>
      <Value>8</Value>
    </TaxCatchAll>
    <TaxKeywordTaxHTField xmlns="4c953dfc-23f3-41e5-be1d-83837d572b5f">
      <Terms xmlns="http://schemas.microsoft.com/office/infopath/2007/PartnerControls">
        <TermInfo xmlns="http://schemas.microsoft.com/office/infopath/2007/PartnerControls">
          <TermName xmlns="http://schemas.microsoft.com/office/infopath/2007/PartnerControls">Air Quality Division</TermName>
          <TermId xmlns="http://schemas.microsoft.com/office/infopath/2007/PartnerControls">495c6654-e036-4bbd-88c8-309b8c7c8ad7</TermId>
        </TermInfo>
        <TermInfo xmlns="http://schemas.microsoft.com/office/infopath/2007/PartnerControls">
          <TermName xmlns="http://schemas.microsoft.com/office/infopath/2007/PartnerControls">powerpoint</TermName>
          <TermId xmlns="http://schemas.microsoft.com/office/infopath/2007/PartnerControls">cea7b17b-f255-44af-abc5-d45c541c32ce</TermId>
        </TermInfo>
      </Terms>
    </TaxKeywordTaxHTField>
  </documentManagement>
</p:properties>
</file>

<file path=customXml/itemProps1.xml><?xml version="1.0" encoding="utf-8"?>
<ds:datastoreItem xmlns:ds="http://schemas.openxmlformats.org/officeDocument/2006/customXml" ds:itemID="{EA92132A-8A09-4C6E-B9F0-FF3CFC33D36B}">
  <ds:schemaRefs>
    <ds:schemaRef ds:uri="http://schemas.microsoft.com/sharepoint/v3/contenttype/forms"/>
  </ds:schemaRefs>
</ds:datastoreItem>
</file>

<file path=customXml/itemProps2.xml><?xml version="1.0" encoding="utf-8"?>
<ds:datastoreItem xmlns:ds="http://schemas.openxmlformats.org/officeDocument/2006/customXml" ds:itemID="{1542ED12-3D40-4805-BA31-25E57B188E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953dfc-23f3-41e5-be1d-83837d572b5f"/>
    <ds:schemaRef ds:uri="d727feac-a130-4ffc-a3a2-5b965a1c7a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BCAC5EB-96B8-4465-917F-B14C8FB8B670}">
  <ds:schemaRefs>
    <ds:schemaRef ds:uri="http://schemas.openxmlformats.org/package/2006/metadata/core-properties"/>
    <ds:schemaRef ds:uri="http://purl.org/dc/elements/1.1/"/>
    <ds:schemaRef ds:uri="4c953dfc-23f3-41e5-be1d-83837d572b5f"/>
    <ds:schemaRef ds:uri="http://schemas.microsoft.com/office/infopath/2007/PartnerControls"/>
    <ds:schemaRef ds:uri="http://purl.org/dc/terms/"/>
    <ds:schemaRef ds:uri="d727feac-a130-4ffc-a3a2-5b965a1c7a7f"/>
    <ds:schemaRef ds:uri="http://schemas.microsoft.com/office/2006/documentManagement/types"/>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OA PowerPoint Template-06-12-19-becky</Template>
  <TotalTime>7935</TotalTime>
  <Pages>2</Pages>
  <Words>3836</Words>
  <Application>Microsoft Office PowerPoint</Application>
  <PresentationFormat>Widescreen</PresentationFormat>
  <Paragraphs>301</Paragraphs>
  <Slides>39</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Georgia</vt:lpstr>
      <vt:lpstr>Wingdings</vt:lpstr>
      <vt:lpstr>Times New Roman</vt:lpstr>
      <vt:lpstr>Lucida Bright</vt:lpstr>
      <vt:lpstr>Verdana</vt:lpstr>
      <vt:lpstr>Arial Black</vt:lpstr>
      <vt:lpstr>default</vt:lpstr>
      <vt:lpstr>Direct Assistance Guidance Demonstration: Electronic Modeling Evaluation Workbook (EMEW)</vt:lpstr>
      <vt:lpstr>Overview</vt:lpstr>
      <vt:lpstr>Brief Introduction</vt:lpstr>
      <vt:lpstr>Updates in EMEW Version 2.3</vt:lpstr>
      <vt:lpstr>EMEW Version 2.3 will include:</vt:lpstr>
      <vt:lpstr>Monitor Calculations sheet includes out of state option</vt:lpstr>
      <vt:lpstr>Expanded source input sheets in the Non-SCREEN3 version</vt:lpstr>
      <vt:lpstr>Frequently Asked Questions (FAQ)</vt:lpstr>
      <vt:lpstr>There is not a place to report “____” in the EMEW, what should I do?</vt:lpstr>
      <vt:lpstr>Not enough source input space</vt:lpstr>
      <vt:lpstr>Where do I report off-property source information?</vt:lpstr>
      <vt:lpstr>What if I want to use an  annual PM2.5 SIL of 0.3 µg/m3? </vt:lpstr>
      <vt:lpstr>Annual PM2.5 SIL of 0.3 µg/m3 </vt:lpstr>
      <vt:lpstr>On the Background Justification sheet, there are certain cells grayed out under the Monitor Justification Data table, why?</vt:lpstr>
      <vt:lpstr>Using a non-Texas monitor in EMEW version 2.2</vt:lpstr>
      <vt:lpstr>On the Secondary Formation of PM2.5 sheet, the calculator is not functioning, why?</vt:lpstr>
      <vt:lpstr>Using the Secondary Formation of  PM2.5 sheet:</vt:lpstr>
      <vt:lpstr>Using the Secondary Formation of  PM2.5 sheet continued: (Selection of Variables)</vt:lpstr>
      <vt:lpstr>Using the Secondary Formation of  PM2.5 sheet continued: (MERP Values)</vt:lpstr>
      <vt:lpstr>How much of the EMEW should be filled out when submitting modeling information with the permit application submittal?</vt:lpstr>
      <vt:lpstr>Common Issues &amp; Recommendations</vt:lpstr>
      <vt:lpstr>Using the Modeling Scenario column</vt:lpstr>
      <vt:lpstr>Calculating the Sigma Y value on the Volume Source Calculations sheet</vt:lpstr>
      <vt:lpstr>Calculating the Sigma Y value on the Volume Source Calculations sheet continued</vt:lpstr>
      <vt:lpstr>Calculating the Sigma Y value on the Volume Source Calculations sheet continued (Type of Volume Source)</vt:lpstr>
      <vt:lpstr>Fill out General sheet accurately</vt:lpstr>
      <vt:lpstr>Fill out Model Options sheet accurately</vt:lpstr>
      <vt:lpstr>Fill in the acknowledgement  statement selection</vt:lpstr>
      <vt:lpstr>Common Issues &amp; Recommendations (1 of 3)</vt:lpstr>
      <vt:lpstr>Common Issues &amp; Recommendations (2 of 3)</vt:lpstr>
      <vt:lpstr>Common Issues &amp; Recommendations (3 of 3)</vt:lpstr>
      <vt:lpstr>Other Air Dispersion Modeling Updates</vt:lpstr>
      <vt:lpstr>Other Air Dispersion Modeling Updates (1 of 2)</vt:lpstr>
      <vt:lpstr>Other Air Dispersion Modeling Updates (2 of 2)</vt:lpstr>
      <vt:lpstr>Coming Soon</vt:lpstr>
      <vt:lpstr>Take Home Points (1 of 2)</vt:lpstr>
      <vt:lpstr>Take Home Points (2 of 2)</vt:lpstr>
      <vt:lpstr>Websites</vt:lpstr>
      <vt:lpstr>Contact Information</vt:lpstr>
    </vt:vector>
  </TitlesOfParts>
  <Manager>TCEQ</Manager>
  <Company>TCEQ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TCEQ - Direct Assistance Guidance Demonstration: Electronic Modeling Evaluation Workbook (EMEW)</dc:title>
  <dc:subject>TCEQ - Direct Assistance Guidance Demonstration: Electronic Modeling Evaluation Workbook (EMEW)</dc:subject>
  <dc:creator>TCEQ</dc:creator>
  <cp:keywords>direct, assistance, guidance, demonstration, electronic, modeling evaluation, workbook, EMEW, air, permits, division, environmental, conference, issues, recommendations, dispersion, audit, processing, MERP, toxicology, calculations, state, option, parameter, flare, volume, property, de minimis, secondary, formation, and terrain</cp:keywords>
  <cp:lastModifiedBy>Traci Spencer</cp:lastModifiedBy>
  <cp:revision>427</cp:revision>
  <cp:lastPrinted>2019-10-01T11:46:36Z</cp:lastPrinted>
  <dcterms:created xsi:type="dcterms:W3CDTF">2019-07-26T16:04:24Z</dcterms:created>
  <dcterms:modified xsi:type="dcterms:W3CDTF">2019-10-03T12:51:40Z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0x0101008442AC18C4EA7944AF48606E7DE6031D</vt:lpwstr>
  </property>
  <property fmtid="{D5CDD505-2E9C-101B-9397-08002B2CF9AE}" pid="3" name="TaxKeyword">
    <vt:lpwstr>8;#Air Quality Division|495c6654-e036-4bbd-88c8-309b8c7c8ad7;#108;#powerpoint|cea7b17b-f255-44af-abc5-d45c541c32ce</vt:lpwstr>
  </property>
</Properties>
</file>