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xml" ContentType="application/inkml+xml"/>
  <Override PartName="/ppt/notesSlides/notesSlide16.xml" ContentType="application/vnd.openxmlformats-officedocument.presentationml.notesSlide+xml"/>
  <Override PartName="/ppt/ink/ink4.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23"/>
  </p:notesMasterIdLst>
  <p:handoutMasterIdLst>
    <p:handoutMasterId r:id="rId24"/>
  </p:handoutMasterIdLst>
  <p:sldIdLst>
    <p:sldId id="549" r:id="rId5"/>
    <p:sldId id="257" r:id="rId6"/>
    <p:sldId id="565" r:id="rId7"/>
    <p:sldId id="553" r:id="rId8"/>
    <p:sldId id="556" r:id="rId9"/>
    <p:sldId id="554" r:id="rId10"/>
    <p:sldId id="558" r:id="rId11"/>
    <p:sldId id="399" r:id="rId12"/>
    <p:sldId id="570" r:id="rId13"/>
    <p:sldId id="559" r:id="rId14"/>
    <p:sldId id="561" r:id="rId15"/>
    <p:sldId id="563" r:id="rId16"/>
    <p:sldId id="572" r:id="rId17"/>
    <p:sldId id="562" r:id="rId18"/>
    <p:sldId id="360" r:id="rId19"/>
    <p:sldId id="573" r:id="rId20"/>
    <p:sldId id="564" r:id="rId21"/>
    <p:sldId id="552" r:id="rId22"/>
  </p:sldIdLst>
  <p:sldSz cx="12192000" cy="6858000"/>
  <p:notesSz cx="7010400" cy="9296400"/>
  <p:embeddedFontLst>
    <p:embeddedFont>
      <p:font typeface="Arial Black" panose="020B0A04020102020204" pitchFamily="34" charset="0"/>
      <p:bold r:id="rId25"/>
    </p:embeddedFont>
    <p:embeddedFont>
      <p:font typeface="Georgia" panose="02040502050405020303" pitchFamily="18"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D191"/>
    <a:srgbClr val="375562"/>
    <a:srgbClr val="6C6668"/>
    <a:srgbClr val="4D4D4D"/>
    <a:srgbClr val="E0E7FC"/>
    <a:srgbClr val="E7EDFD"/>
    <a:srgbClr val="FFFFFF"/>
    <a:srgbClr val="EBF0FD"/>
    <a:srgbClr val="E4EAFC"/>
    <a:srgbClr val="00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79030" autoAdjust="0"/>
  </p:normalViewPr>
  <p:slideViewPr>
    <p:cSldViewPr>
      <p:cViewPr varScale="1">
        <p:scale>
          <a:sx n="90" d="100"/>
          <a:sy n="90" d="100"/>
        </p:scale>
        <p:origin x="1278" y="84"/>
      </p:cViewPr>
      <p:guideLst>
        <p:guide orient="horz" pos="1536"/>
        <p:guide pos="3840"/>
      </p:guideLst>
    </p:cSldViewPr>
  </p:slideViewPr>
  <p:outlineViewPr>
    <p:cViewPr>
      <p:scale>
        <a:sx n="33" d="100"/>
        <a:sy n="33" d="100"/>
      </p:scale>
      <p:origin x="0" y="-81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3282" y="216"/>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541418" y="8894763"/>
            <a:ext cx="395958" cy="311150"/>
          </a:xfrm>
          <a:prstGeom prst="rect">
            <a:avLst/>
          </a:prstGeom>
          <a:noFill/>
          <a:ln w="12700">
            <a:noFill/>
            <a:miter lim="800000"/>
            <a:headEnd/>
            <a:tailEnd/>
          </a:ln>
          <a:effectLst/>
        </p:spPr>
        <p:txBody>
          <a:bodyPr wrap="none" lIns="90522" tIns="44466" rIns="90522" bIns="44466" anchor="ctr">
            <a:spAutoFit/>
          </a:bodyPr>
          <a:lstStyle/>
          <a:p>
            <a:pPr algn="r" defTabSz="912813">
              <a:defRPr/>
            </a:pPr>
            <a:fld id="{28CDBBD7-2B8E-4AD5-94A9-272F5DC24437}"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173297236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0-08T16:54:18.541"/>
    </inkml:context>
    <inkml:brush xml:id="br0">
      <inkml:brushProperty name="width" value="0.05" units="cm"/>
      <inkml:brushProperty name="height" value="0.05" units="cm"/>
    </inkml:brush>
  </inkml:definitions>
  <inkml:trace contextRef="#ctx0" brushRef="#br0">1 0 15022 0 0,'0'0'353'0'0,"0"0"-289"0"0,0 0 64 0 0,0 0-256 0 0,0 0-961 0 0,0 0-4805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0-08T17:00:25.196"/>
    </inkml:context>
    <inkml:brush xml:id="br0">
      <inkml:brushProperty name="width" value="0.05" units="cm"/>
      <inkml:brushProperty name="height" value="0.05" units="cm"/>
    </inkml:brush>
  </inkml:definitions>
  <inkml:trace contextRef="#ctx0" brushRef="#br0">34 0 11563 0 0,'0'0'609'0'0,"0"0"383"0"0,-33 0-255 0 0,33 31-737 0 0,0-31-352 0 0,0 0-993 0 0,0 0-2595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0-08T16:54:55.169"/>
    </inkml:context>
    <inkml:brush xml:id="br0">
      <inkml:brushProperty name="width" value="0.05" units="cm"/>
      <inkml:brushProperty name="height" value="0.05" units="cm"/>
    </inkml:brush>
  </inkml:definitions>
  <inkml:trace contextRef="#ctx0" brushRef="#br0">0 1 2114 0 0,'0'0'-1185'0'0,"0"0"256"0"0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8-10-08T16:54:55.169"/>
    </inkml:context>
    <inkml:brush xml:id="br0">
      <inkml:brushProperty name="width" value="0.05" units="cm"/>
      <inkml:brushProperty name="height" value="0.05" units="cm"/>
    </inkml:brush>
  </inkml:definitions>
  <inkml:trace contextRef="#ctx0" brushRef="#br0">0 1 2114 0 0,'0'0'-1185'0'0,"0"0"256"0"0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1" y="4416425"/>
            <a:ext cx="5140960" cy="4178300"/>
          </a:xfrm>
          <a:prstGeom prst="rect">
            <a:avLst/>
          </a:prstGeom>
          <a:noFill/>
          <a:ln w="12700">
            <a:noFill/>
            <a:miter lim="800000"/>
            <a:headEnd/>
            <a:tailEnd/>
          </a:ln>
          <a:effectLst/>
        </p:spPr>
        <p:txBody>
          <a:bodyPr vert="horz" wrap="square" lIns="90522" tIns="44466" rIns="90522" bIns="44466"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5" name="Rectangle 3"/>
          <p:cNvSpPr>
            <a:spLocks noGrp="1" noRot="1" noChangeAspect="1" noChangeArrowheads="1" noTextEdit="1"/>
          </p:cNvSpPr>
          <p:nvPr>
            <p:ph type="sldImg" idx="2"/>
          </p:nvPr>
        </p:nvSpPr>
        <p:spPr bwMode="auto">
          <a:xfrm>
            <a:off x="420688" y="706438"/>
            <a:ext cx="6170612" cy="3470275"/>
          </a:xfrm>
          <a:prstGeom prst="rect">
            <a:avLst/>
          </a:prstGeom>
          <a:noFill/>
          <a:ln w="12700">
            <a:solidFill>
              <a:schemeClr val="tx1"/>
            </a:solidFill>
            <a:miter lim="800000"/>
            <a:headEnd/>
            <a:tailEnd/>
          </a:ln>
        </p:spPr>
      </p:sp>
      <p:sp>
        <p:nvSpPr>
          <p:cNvPr id="2053" name="Rectangle 5"/>
          <p:cNvSpPr>
            <a:spLocks noChangeArrowheads="1"/>
          </p:cNvSpPr>
          <p:nvPr/>
        </p:nvSpPr>
        <p:spPr bwMode="auto">
          <a:xfrm>
            <a:off x="6541418" y="8896352"/>
            <a:ext cx="395958" cy="307975"/>
          </a:xfrm>
          <a:prstGeom prst="rect">
            <a:avLst/>
          </a:prstGeom>
          <a:noFill/>
          <a:ln w="12700">
            <a:noFill/>
            <a:miter lim="800000"/>
            <a:headEnd/>
            <a:tailEnd/>
          </a:ln>
          <a:effectLst/>
        </p:spPr>
        <p:txBody>
          <a:bodyPr wrap="none" lIns="90522" tIns="44466" rIns="90522" bIns="44466" anchor="ctr">
            <a:spAutoFit/>
          </a:bodyPr>
          <a:lstStyle/>
          <a:p>
            <a:pPr algn="r" defTabSz="912813">
              <a:defRPr/>
            </a:pPr>
            <a:fld id="{4F64E164-F7EA-46B5-883A-CA1227BF5354}" type="slidenum">
              <a:rPr lang="en-US" sz="1400">
                <a:latin typeface="Times New Roman" pitchFamily="18" charset="0"/>
              </a:rPr>
              <a:pPr algn="r" defTabSz="912813">
                <a:defRPr/>
              </a:pPr>
              <a:t>‹#›</a:t>
            </a:fld>
            <a:endParaRPr lang="en-US" sz="1400" dirty="0">
              <a:latin typeface="Times New Roman" pitchFamily="18" charset="0"/>
            </a:endParaRPr>
          </a:p>
        </p:txBody>
      </p:sp>
    </p:spTree>
    <p:extLst>
      <p:ext uri="{BB962C8B-B14F-4D97-AF65-F5344CB8AC3E}">
        <p14:creationId xmlns:p14="http://schemas.microsoft.com/office/powerpoint/2010/main" val="1968810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image" Target="../media/image26.emf"/></Relationships>
</file>

<file path=ppt/notesSlides/_rels/notesSlide1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image" Target="../media/image26.emf"/></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tps.tceq.texas.gov/help/"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ftps.tceq.texas.gov/ut.php"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tps.tceq.texas.gov/help/" TargetMode="External"/><Relationship Id="rId7" Type="http://schemas.openxmlformats.org/officeDocument/2006/relationships/image" Target="../media/image17.emf"/><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customXml" Target="../ink/ink2.xml"/><Relationship Id="rId5" Type="http://schemas.openxmlformats.org/officeDocument/2006/relationships/image" Target="../media/image16.emf"/><Relationship Id="rId4" Type="http://schemas.openxmlformats.org/officeDocument/2006/relationships/customXml" Target="../ink/ink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420688" y="706438"/>
            <a:ext cx="6170612" cy="3470275"/>
          </a:xfrm>
          <a:ln/>
        </p:spPr>
      </p:sp>
      <p:sp>
        <p:nvSpPr>
          <p:cNvPr id="14339"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5895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587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Requests for copies of registration letters or applications.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access to STEERS application or documents after submittal, there is a way to access previously submitted projects.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Log into STEERS &gt; Click on “Submissions” &gt; Search for documents by Permit Number or STEERS Project Reference Number.</a:t>
            </a:r>
            <a:endParaRPr lang="en-US" dirty="0"/>
          </a:p>
        </p:txBody>
      </p:sp>
    </p:spTree>
    <p:extLst>
      <p:ext uri="{BB962C8B-B14F-4D97-AF65-F5344CB8AC3E}">
        <p14:creationId xmlns:p14="http://schemas.microsoft.com/office/powerpoint/2010/main" val="127363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Inconsistencies of customer/site information between NSR ↔ STEERS ↔ Central Registry ↔ Secretary of State ↔ Texas Comptroller. (example: SOS tax ID/filing number issues)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company will need to send in updated Core Data Form to the TCEQ</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Company name different → Change of ownership project through STEERS.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Type of application, selecting the most appropriate option.</a:t>
            </a:r>
          </a:p>
          <a:p>
            <a:pPr>
              <a:spcBef>
                <a:spcPts val="600"/>
              </a:spcBef>
            </a:pPr>
            <a:r>
              <a:rPr lang="en-US" b="1" dirty="0">
                <a:latin typeface="Arial" panose="020B0604020202020204" pitchFamily="34" charset="0"/>
                <a:cs typeface="Arial" panose="020B0604020202020204" pitchFamily="34" charset="0"/>
              </a:rPr>
              <a:t>Image attribution:</a:t>
            </a:r>
          </a:p>
          <a:p>
            <a:r>
              <a:rPr lang="en-US" dirty="0">
                <a:latin typeface="Arial" panose="020B0604020202020204" pitchFamily="34" charset="0"/>
                <a:cs typeface="Arial" panose="020B0604020202020204" pitchFamily="34" charset="0"/>
              </a:rPr>
              <a:t>Error Icon- https://www.shareicon.net/error-signs-notice-attention-warning-741515</a:t>
            </a:r>
          </a:p>
        </p:txBody>
      </p:sp>
    </p:spTree>
    <p:extLst>
      <p:ext uri="{BB962C8B-B14F-4D97-AF65-F5344CB8AC3E}">
        <p14:creationId xmlns:p14="http://schemas.microsoft.com/office/powerpoint/2010/main" val="1332441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Who can sign application?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Responsible Official or individual authorized by the owner or operator of a site that serves as a representative in matters pertaining to the permit issued for the site.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customer does not see sign button on “Activities” page.</a:t>
            </a:r>
          </a:p>
        </p:txBody>
      </p:sp>
    </p:spTree>
    <p:extLst>
      <p:ext uri="{BB962C8B-B14F-4D97-AF65-F5344CB8AC3E}">
        <p14:creationId xmlns:p14="http://schemas.microsoft.com/office/powerpoint/2010/main" val="120855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What are the different types of payments accepted?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ePayments- Submitted during STEERS application process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TCEQ does recommend that all STEERS applications be paid for during the application submittal process and not prior to starting the application.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We will accept previous vouchers and hard copy checks if they are valid- STEERS has to manually bypass the fee step for the customer.</a:t>
            </a:r>
          </a:p>
          <a:p>
            <a:r>
              <a:rPr lang="en-US" b="1" dirty="0">
                <a:latin typeface="Arial" panose="020B0604020202020204" pitchFamily="34" charset="0"/>
                <a:cs typeface="Arial" panose="020B0604020202020204" pitchFamily="34" charset="0"/>
              </a:rPr>
              <a:t>Image Attribution:</a:t>
            </a:r>
          </a:p>
          <a:p>
            <a:r>
              <a:rPr lang="en-US" dirty="0">
                <a:latin typeface="Arial" panose="020B0604020202020204" pitchFamily="34" charset="0"/>
                <a:cs typeface="Arial" panose="020B0604020202020204" pitchFamily="34" charset="0"/>
              </a:rPr>
              <a:t>Payment Photo- https://www.onlinewebfonts.com/icon/453148</a:t>
            </a:r>
          </a:p>
        </p:txBody>
      </p:sp>
    </p:spTree>
    <p:extLst>
      <p:ext uri="{BB962C8B-B14F-4D97-AF65-F5344CB8AC3E}">
        <p14:creationId xmlns:p14="http://schemas.microsoft.com/office/powerpoint/2010/main" val="404592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257175"/>
            <a:ext cx="5638800" cy="3171825"/>
          </a:xfrm>
        </p:spPr>
      </p:sp>
      <p:sp>
        <p:nvSpPr>
          <p:cNvPr id="3" name="Notes Placeholder 2"/>
          <p:cNvSpPr>
            <a:spLocks noGrp="1"/>
          </p:cNvSpPr>
          <p:nvPr>
            <p:ph type="body" idx="1"/>
          </p:nvPr>
        </p:nvSpPr>
        <p:spPr>
          <a:xfrm>
            <a:off x="934721" y="3733800"/>
            <a:ext cx="5140960" cy="4178300"/>
          </a:xfrm>
        </p:spPr>
        <p:txBody>
          <a:bodyPr/>
          <a:lstStyle/>
          <a:p>
            <a:r>
              <a:rPr lang="en-US" dirty="0">
                <a:latin typeface="Arial" panose="020B0604020202020204" pitchFamily="34" charset="0"/>
                <a:cs typeface="Arial" panose="020B0604020202020204" pitchFamily="34" charset="0"/>
              </a:rPr>
              <a:t>The link you have just selected will bring you to the Air New Source Review Guidance for ePermitting in STEERS page.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Here you can find the TCEQ’s announcement of making all Permit by Rules and Standard Permit Registration required to be submitted through ePermits,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Link to the STEERS Login Page,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 list of what types of applications can be submitted through STEERS,</a:t>
            </a:r>
          </a:p>
        </p:txBody>
      </p:sp>
      <p:sp>
        <p:nvSpPr>
          <p:cNvPr id="4" name="Slide Number Placeholder 3"/>
          <p:cNvSpPr>
            <a:spLocks noGrp="1"/>
          </p:cNvSpPr>
          <p:nvPr>
            <p:ph type="sldNum" sz="quarter" idx="10"/>
          </p:nvPr>
        </p:nvSpPr>
        <p:spPr/>
        <p:txBody>
          <a:bodyPr/>
          <a:lstStyle/>
          <a:p>
            <a:fld id="{3B1EAA7F-B19C-4F34-BC09-ED8FB8D43392}" type="slidenum">
              <a:rPr lang="en-US" smtClean="0"/>
              <a:t>15</a:t>
            </a:fld>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319FE52-505D-418A-8C1C-4437F2ADC106}"/>
                  </a:ext>
                </a:extLst>
              </p14:cNvPr>
              <p14:cNvContentPartPr/>
              <p14:nvPr/>
            </p14:nvContentPartPr>
            <p14:xfrm>
              <a:off x="925611" y="3686034"/>
              <a:ext cx="374" cy="364"/>
            </p14:xfrm>
          </p:contentPart>
        </mc:Choice>
        <mc:Fallback xmlns="">
          <p:pic>
            <p:nvPicPr>
              <p:cNvPr id="6" name="Ink 5">
                <a:extLst>
                  <a:ext uri="{FF2B5EF4-FFF2-40B4-BE49-F238E27FC236}">
                    <a16:creationId xmlns:a16="http://schemas.microsoft.com/office/drawing/2014/main" id="{3319FE52-505D-418A-8C1C-4437F2ADC106}"/>
                  </a:ext>
                </a:extLst>
              </p:cNvPr>
              <p:cNvPicPr/>
              <p:nvPr/>
            </p:nvPicPr>
            <p:blipFill>
              <a:blip r:embed="rId4"/>
              <a:stretch>
                <a:fillRect/>
              </a:stretch>
            </p:blipFill>
            <p:spPr>
              <a:xfrm>
                <a:off x="916261" y="3676934"/>
                <a:ext cx="18700" cy="18200"/>
              </a:xfrm>
              <a:prstGeom prst="rect">
                <a:avLst/>
              </a:prstGeom>
            </p:spPr>
          </p:pic>
        </mc:Fallback>
      </mc:AlternateContent>
    </p:spTree>
    <p:extLst>
      <p:ext uri="{BB962C8B-B14F-4D97-AF65-F5344CB8AC3E}">
        <p14:creationId xmlns:p14="http://schemas.microsoft.com/office/powerpoint/2010/main" val="395576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257175"/>
            <a:ext cx="5638800" cy="3171825"/>
          </a:xfrm>
        </p:spPr>
      </p:sp>
      <p:sp>
        <p:nvSpPr>
          <p:cNvPr id="3" name="Notes Placeholder 2"/>
          <p:cNvSpPr>
            <a:spLocks noGrp="1"/>
          </p:cNvSpPr>
          <p:nvPr>
            <p:ph type="body" idx="1"/>
          </p:nvPr>
        </p:nvSpPr>
        <p:spPr>
          <a:xfrm>
            <a:off x="925611" y="3581400"/>
            <a:ext cx="5140960" cy="4178300"/>
          </a:xfrm>
        </p:spPr>
        <p:txBody>
          <a:bodyPr/>
          <a:lstStyle/>
          <a:p>
            <a:r>
              <a:rPr lang="en-US" dirty="0">
                <a:latin typeface="Arial" panose="020B0604020202020204" pitchFamily="34" charset="0"/>
                <a:cs typeface="Arial" panose="020B0604020202020204" pitchFamily="34" charset="0"/>
              </a:rPr>
              <a:t>The link you have just selected will bring you to the Air New Source Review Guidance for ePermitting in STEERS page.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Here you can find small business guidance on how to create a STEERS account and how to submit a PBR authorization in STEERS,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And finally, the TCEQ YouTube demo videos that walk through how to create a STEERS account and how to submit authorizations in STEERS.</a:t>
            </a:r>
          </a:p>
        </p:txBody>
      </p:sp>
      <p:sp>
        <p:nvSpPr>
          <p:cNvPr id="4" name="Slide Number Placeholder 3"/>
          <p:cNvSpPr>
            <a:spLocks noGrp="1"/>
          </p:cNvSpPr>
          <p:nvPr>
            <p:ph type="sldNum" sz="quarter" idx="10"/>
          </p:nvPr>
        </p:nvSpPr>
        <p:spPr/>
        <p:txBody>
          <a:bodyPr/>
          <a:lstStyle/>
          <a:p>
            <a:fld id="{3B1EAA7F-B19C-4F34-BC09-ED8FB8D43392}" type="slidenum">
              <a:rPr lang="en-US" smtClean="0"/>
              <a:t>16</a:t>
            </a:fld>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3319FE52-505D-418A-8C1C-4437F2ADC106}"/>
                  </a:ext>
                </a:extLst>
              </p14:cNvPr>
              <p14:cNvContentPartPr/>
              <p14:nvPr/>
            </p14:nvContentPartPr>
            <p14:xfrm>
              <a:off x="925611" y="3686034"/>
              <a:ext cx="374" cy="364"/>
            </p14:xfrm>
          </p:contentPart>
        </mc:Choice>
        <mc:Fallback xmlns="">
          <p:pic>
            <p:nvPicPr>
              <p:cNvPr id="6" name="Ink 5">
                <a:extLst>
                  <a:ext uri="{FF2B5EF4-FFF2-40B4-BE49-F238E27FC236}">
                    <a16:creationId xmlns:a16="http://schemas.microsoft.com/office/drawing/2014/main" id="{3319FE52-505D-418A-8C1C-4437F2ADC106}"/>
                  </a:ext>
                </a:extLst>
              </p:cNvPr>
              <p:cNvPicPr/>
              <p:nvPr/>
            </p:nvPicPr>
            <p:blipFill>
              <a:blip r:embed="rId4"/>
              <a:stretch>
                <a:fillRect/>
              </a:stretch>
            </p:blipFill>
            <p:spPr>
              <a:xfrm>
                <a:off x="916261" y="3676934"/>
                <a:ext cx="18700" cy="18200"/>
              </a:xfrm>
              <a:prstGeom prst="rect">
                <a:avLst/>
              </a:prstGeom>
            </p:spPr>
          </p:pic>
        </mc:Fallback>
      </mc:AlternateContent>
    </p:spTree>
    <p:extLst>
      <p:ext uri="{BB962C8B-B14F-4D97-AF65-F5344CB8AC3E}">
        <p14:creationId xmlns:p14="http://schemas.microsoft.com/office/powerpoint/2010/main" val="181434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latin typeface="Arial" panose="020B0604020202020204" pitchFamily="34" charset="0"/>
                <a:cs typeface="Arial" panose="020B0604020202020204" pitchFamily="34" charset="0"/>
              </a:rPr>
              <a:t>Image attribution: </a:t>
            </a:r>
            <a:r>
              <a:rPr lang="en-US" dirty="0">
                <a:latin typeface="Arial" panose="020B0604020202020204" pitchFamily="34" charset="0"/>
                <a:cs typeface="Arial" panose="020B0604020202020204" pitchFamily="34" charset="0"/>
              </a:rPr>
              <a:t>new by Graphic Tigers from the Noun Project; https://thenounproject.com/search/?q=new&amp;i=1693260</a:t>
            </a:r>
          </a:p>
          <a:p>
            <a:endParaRPr lang="en-US" dirty="0"/>
          </a:p>
        </p:txBody>
      </p:sp>
    </p:spTree>
    <p:extLst>
      <p:ext uri="{BB962C8B-B14F-4D97-AF65-F5344CB8AC3E}">
        <p14:creationId xmlns:p14="http://schemas.microsoft.com/office/powerpoint/2010/main" val="4261686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3" indent="-171433">
              <a:buFont typeface="Arial" panose="020B0604020202020204" pitchFamily="34" charset="0"/>
              <a:buChar char="•"/>
            </a:pPr>
            <a:r>
              <a:rPr lang="en-US" dirty="0">
                <a:latin typeface="Arial" panose="020B0604020202020204" pitchFamily="34" charset="0"/>
                <a:cs typeface="Arial" panose="020B0604020202020204" pitchFamily="34" charset="0"/>
              </a:rPr>
              <a:t>Operational Support: Michael.Partee@tceq.Texas.gov  512-239-3312</a:t>
            </a:r>
          </a:p>
          <a:p>
            <a:pPr marL="171433" indent="-171433">
              <a:buFont typeface="Arial" panose="020B0604020202020204" pitchFamily="34" charset="0"/>
              <a:buChar char="•"/>
            </a:pPr>
            <a:r>
              <a:rPr lang="en-US" dirty="0">
                <a:latin typeface="Arial" panose="020B0604020202020204" pitchFamily="34" charset="0"/>
                <a:cs typeface="Arial" panose="020B0604020202020204" pitchFamily="34" charset="0"/>
              </a:rPr>
              <a:t>Chemical: Louis.Malarcher@tceq.Texas.gov                 512-239-1151</a:t>
            </a:r>
          </a:p>
          <a:p>
            <a:pPr marL="171433" indent="-171433">
              <a:buFont typeface="Arial" panose="020B0604020202020204" pitchFamily="34" charset="0"/>
              <a:buChar char="•"/>
            </a:pPr>
            <a:r>
              <a:rPr lang="en-US" dirty="0">
                <a:latin typeface="Arial" panose="020B0604020202020204" pitchFamily="34" charset="0"/>
                <a:cs typeface="Arial" panose="020B0604020202020204" pitchFamily="34" charset="0"/>
              </a:rPr>
              <a:t>Energy:  Matthew.Ray@tceq.Texas.gov                        512-239-4716</a:t>
            </a:r>
          </a:p>
          <a:p>
            <a:pPr marL="171433" indent="-171433">
              <a:buFont typeface="Arial" panose="020B0604020202020204" pitchFamily="34" charset="0"/>
              <a:buChar char="•"/>
            </a:pPr>
            <a:r>
              <a:rPr lang="en-US" dirty="0">
                <a:latin typeface="Arial" panose="020B0604020202020204" pitchFamily="34" charset="0"/>
                <a:cs typeface="Arial" panose="020B0604020202020204" pitchFamily="34" charset="0"/>
              </a:rPr>
              <a:t>Mechanical: Bill.Moody@tceq.Texas.gov                       512-239-1859</a:t>
            </a:r>
          </a:p>
          <a:p>
            <a:pPr marL="171433" indent="-171433">
              <a:buFont typeface="Arial" panose="020B0604020202020204" pitchFamily="34" charset="0"/>
              <a:buChar char="•"/>
            </a:pPr>
            <a:r>
              <a:rPr lang="en-US" dirty="0">
                <a:latin typeface="Arial" panose="020B0604020202020204" pitchFamily="34" charset="0"/>
                <a:cs typeface="Arial" panose="020B0604020202020204" pitchFamily="34" charset="0"/>
              </a:rPr>
              <a:t>Rules Registration: Britany.Gilman@tceq.Texas.gov     512-239-2944</a:t>
            </a:r>
          </a:p>
          <a:p>
            <a:pPr marL="171433" indent="-171433">
              <a:buFont typeface="Arial" panose="020B0604020202020204" pitchFamily="34" charset="0"/>
              <a:buChar char="•"/>
            </a:pPr>
            <a:r>
              <a:rPr lang="en-US" dirty="0">
                <a:latin typeface="Arial" panose="020B0604020202020204" pitchFamily="34" charset="0"/>
                <a:cs typeface="Arial" panose="020B0604020202020204" pitchFamily="34" charset="0"/>
              </a:rPr>
              <a:t>APIRT: Johnny.Bowers@tceq.Texas.gov                       512-239-6770</a:t>
            </a:r>
          </a:p>
        </p:txBody>
      </p:sp>
    </p:spTree>
    <p:extLst>
      <p:ext uri="{BB962C8B-B14F-4D97-AF65-F5344CB8AC3E}">
        <p14:creationId xmlns:p14="http://schemas.microsoft.com/office/powerpoint/2010/main" val="178676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257175"/>
            <a:ext cx="5638800" cy="3171825"/>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3B1EAA7F-B19C-4F34-BC09-ED8FB8D43392}" type="slidenum">
              <a:rPr lang="en-US" smtClean="0"/>
              <a:t>2</a:t>
            </a:fld>
            <a:endParaRPr lang="en-US" dirty="0"/>
          </a:p>
        </p:txBody>
      </p:sp>
    </p:spTree>
    <p:extLst>
      <p:ext uri="{BB962C8B-B14F-4D97-AF65-F5344CB8AC3E}">
        <p14:creationId xmlns:p14="http://schemas.microsoft.com/office/powerpoint/2010/main" val="144410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9755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934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7995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95423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ts val="600"/>
              </a:spcAft>
              <a:buClrTx/>
              <a:buSzTx/>
              <a:buFontTx/>
              <a:buNone/>
              <a:tabLst/>
              <a:defRPr/>
            </a:pPr>
            <a:r>
              <a:rPr lang="en-US" dirty="0">
                <a:latin typeface="Arial" panose="020B0604020202020204" pitchFamily="34" charset="0"/>
                <a:cs typeface="Arial" panose="020B0604020202020204" pitchFamily="34" charset="0"/>
              </a:rPr>
              <a:t>When uploading attachments, click “Choose”. Once you have uploaded all necessary documents, to the right of the attachment is a toggle that will let you indicate that the file is confidential. Please keep in mind that there are certain documents that cannot be marked confidential. If the file size of any attachment is greater than 50mb, then we request that you combine all of the non-excel files into one pdf document and use the FTP process to create an account and upload the files. Finally, you can then share the files with APIRT@tceq.texas.gov.</a:t>
            </a:r>
          </a:p>
          <a:p>
            <a:r>
              <a:rPr lang="en-US" sz="1200" kern="1200" dirty="0">
                <a:solidFill>
                  <a:schemeClr val="tx1"/>
                </a:solidFill>
                <a:effectLst/>
                <a:latin typeface="Arial" panose="020B0604020202020204" pitchFamily="34" charset="0"/>
                <a:cs typeface="Arial" panose="020B0604020202020204" pitchFamily="34" charset="0"/>
                <a:hlinkClick r:id="rId3"/>
              </a:rPr>
              <a:t> https://ftps.tceq.texas.gov/help/</a:t>
            </a:r>
            <a:r>
              <a:rPr lang="en-US" sz="1200" kern="1200" dirty="0">
                <a:solidFill>
                  <a:schemeClr val="tx1"/>
                </a:solidFill>
                <a:effectLst/>
                <a:latin typeface="Arial" panose="020B0604020202020204" pitchFamily="34" charset="0"/>
                <a:cs typeface="Arial" panose="020B0604020202020204" pitchFamily="34" charset="0"/>
              </a:rPr>
              <a:t> : Detailed instructions</a:t>
            </a:r>
          </a:p>
          <a:p>
            <a:r>
              <a:rPr lang="en-US" sz="1200" kern="1200" dirty="0">
                <a:solidFill>
                  <a:schemeClr val="tx1"/>
                </a:solidFill>
                <a:effectLst/>
                <a:latin typeface="Arial" panose="020B0604020202020204" pitchFamily="34" charset="0"/>
                <a:cs typeface="Arial" panose="020B0604020202020204" pitchFamily="34" charset="0"/>
                <a:hlinkClick r:id="rId4"/>
              </a:rPr>
              <a:t>https://ftps.tceq.texas.gov/ut.php</a:t>
            </a:r>
            <a:r>
              <a:rPr lang="en-US" sz="1200" kern="1200" dirty="0">
                <a:solidFill>
                  <a:schemeClr val="tx1"/>
                </a:solidFill>
                <a:effectLst/>
                <a:latin typeface="Arial" panose="020B0604020202020204" pitchFamily="34" charset="0"/>
                <a:cs typeface="Arial" panose="020B0604020202020204" pitchFamily="34" charset="0"/>
              </a:rPr>
              <a:t> : FTP login page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97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8225" y="257175"/>
            <a:ext cx="5284788" cy="2971800"/>
          </a:xfrm>
        </p:spPr>
      </p:sp>
      <p:sp>
        <p:nvSpPr>
          <p:cNvPr id="3" name="Notes Placeholder 2"/>
          <p:cNvSpPr>
            <a:spLocks noGrp="1"/>
          </p:cNvSpPr>
          <p:nvPr>
            <p:ph type="body" idx="1"/>
          </p:nvPr>
        </p:nvSpPr>
        <p:spPr>
          <a:xfrm>
            <a:off x="261982" y="3228959"/>
            <a:ext cx="6656241" cy="6169042"/>
          </a:xfrm>
        </p:spPr>
        <p:txBody>
          <a:bodyPr/>
          <a:lstStyle/>
          <a:p>
            <a:r>
              <a:rPr lang="en-US" sz="1200" kern="1200" dirty="0">
                <a:solidFill>
                  <a:schemeClr val="tx1"/>
                </a:solidFill>
                <a:effectLst/>
                <a:latin typeface="Arial" panose="020B0604020202020204" pitchFamily="34" charset="0"/>
                <a:cs typeface="Arial" panose="020B0604020202020204" pitchFamily="34" charset="0"/>
              </a:rPr>
              <a:t>This is the external URL that has introduction, instructions and how to create an account for </a:t>
            </a:r>
            <a:r>
              <a:rPr lang="en-US" sz="1200" b="1" kern="1200" dirty="0">
                <a:solidFill>
                  <a:schemeClr val="tx1"/>
                </a:solidFill>
                <a:effectLst/>
                <a:latin typeface="Arial" panose="020B0604020202020204" pitchFamily="34" charset="0"/>
                <a:cs typeface="Arial" panose="020B0604020202020204" pitchFamily="34" charset="0"/>
              </a:rPr>
              <a:t>external users</a:t>
            </a:r>
            <a:r>
              <a:rPr lang="en-US" sz="1200" kern="1200" dirty="0">
                <a:solidFill>
                  <a:schemeClr val="tx1"/>
                </a:solidFill>
                <a:effectLst/>
                <a:latin typeface="Arial" panose="020B0604020202020204" pitchFamily="34" charset="0"/>
                <a:cs typeface="Arial" panose="020B0604020202020204" pitchFamily="34" charset="0"/>
              </a:rPr>
              <a:t>:</a:t>
            </a:r>
          </a:p>
          <a:p>
            <a:r>
              <a:rPr lang="en-US" sz="1200" u="sng" kern="1200" dirty="0">
                <a:solidFill>
                  <a:schemeClr val="tx1"/>
                </a:solidFill>
                <a:effectLst/>
                <a:latin typeface="Arial" panose="020B0604020202020204" pitchFamily="34" charset="0"/>
                <a:cs typeface="Arial" panose="020B0604020202020204" pitchFamily="34" charset="0"/>
                <a:hlinkClick r:id="rId3"/>
              </a:rPr>
              <a:t>https://ftps.tceq.texas.gov/help/</a:t>
            </a:r>
            <a:endParaRPr lang="en-US" sz="120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B1EAA7F-B19C-4F34-BC09-ED8FB8D43392}" type="slidenum">
              <a:rPr lang="en-US" smtClean="0"/>
              <a:t>8</a:t>
            </a:fld>
            <a:endParaRPr lang="en-US" dirty="0"/>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76C736D5-E4DD-4DE7-BA39-6D7F1434D3E0}"/>
                  </a:ext>
                </a:extLst>
              </p14:cNvPr>
              <p14:cNvContentPartPr/>
              <p14:nvPr/>
            </p14:nvContentPartPr>
            <p14:xfrm>
              <a:off x="1596559" y="4396434"/>
              <a:ext cx="374" cy="364"/>
            </p14:xfrm>
          </p:contentPart>
        </mc:Choice>
        <mc:Fallback xmlns="">
          <p:pic>
            <p:nvPicPr>
              <p:cNvPr id="5" name="Ink 4">
                <a:extLst>
                  <a:ext uri="{FF2B5EF4-FFF2-40B4-BE49-F238E27FC236}">
                    <a16:creationId xmlns:a16="http://schemas.microsoft.com/office/drawing/2014/main" id="{76C736D5-E4DD-4DE7-BA39-6D7F1434D3E0}"/>
                  </a:ext>
                </a:extLst>
              </p:cNvPr>
              <p:cNvPicPr/>
              <p:nvPr/>
            </p:nvPicPr>
            <p:blipFill>
              <a:blip r:embed="rId5"/>
              <a:stretch>
                <a:fillRect/>
              </a:stretch>
            </p:blipFill>
            <p:spPr>
              <a:xfrm>
                <a:off x="1587209" y="4387334"/>
                <a:ext cx="18700" cy="1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6C349303-75F1-476A-80BA-20F557E691E8}"/>
                  </a:ext>
                </a:extLst>
              </p14:cNvPr>
              <p14:cNvContentPartPr/>
              <p14:nvPr/>
            </p14:nvContentPartPr>
            <p14:xfrm>
              <a:off x="-3541273" y="5298263"/>
              <a:ext cx="11954" cy="11646"/>
            </p14:xfrm>
          </p:contentPart>
        </mc:Choice>
        <mc:Fallback xmlns="">
          <p:pic>
            <p:nvPicPr>
              <p:cNvPr id="7" name="Ink 6">
                <a:extLst>
                  <a:ext uri="{FF2B5EF4-FFF2-40B4-BE49-F238E27FC236}">
                    <a16:creationId xmlns:a16="http://schemas.microsoft.com/office/drawing/2014/main" id="{6C349303-75F1-476A-80BA-20F557E691E8}"/>
                  </a:ext>
                </a:extLst>
              </p:cNvPr>
              <p:cNvPicPr/>
              <p:nvPr/>
            </p:nvPicPr>
            <p:blipFill>
              <a:blip r:embed="rId7"/>
              <a:stretch>
                <a:fillRect/>
              </a:stretch>
            </p:blipFill>
            <p:spPr>
              <a:xfrm>
                <a:off x="-3550063" y="5289165"/>
                <a:ext cx="29182" cy="29479"/>
              </a:xfrm>
              <a:prstGeom prst="rect">
                <a:avLst/>
              </a:prstGeom>
            </p:spPr>
          </p:pic>
        </mc:Fallback>
      </mc:AlternateContent>
    </p:spTree>
    <p:extLst>
      <p:ext uri="{BB962C8B-B14F-4D97-AF65-F5344CB8AC3E}">
        <p14:creationId xmlns:p14="http://schemas.microsoft.com/office/powerpoint/2010/main" val="9318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19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6" name="Picture 5" descr="Logo for the Texas Commission on Environmental Quality">
            <a:extLst>
              <a:ext uri="{FF2B5EF4-FFF2-40B4-BE49-F238E27FC236}">
                <a16:creationId xmlns:a16="http://schemas.microsoft.com/office/drawing/2014/main" id="{7775698C-C9D3-47A4-939E-D9AF86C64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64431"/>
            <a:ext cx="485787" cy="83820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8382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1270000" y="1371600"/>
            <a:ext cx="9652000" cy="5257800"/>
          </a:xfrm>
        </p:spPr>
        <p:txBody>
          <a:bodyPr/>
          <a:lstStyle>
            <a:lvl1pPr>
              <a:spcAft>
                <a:spcPts val="300"/>
              </a:spcAft>
              <a:defRPr sz="2800" baseline="0">
                <a:latin typeface="Verdana" pitchFamily="34" charset="0"/>
              </a:defRPr>
            </a:lvl1pPr>
            <a:lvl2pPr>
              <a:defRPr sz="2400" baseline="0">
                <a:latin typeface="Verdana" pitchFamily="34" charset="0"/>
              </a:defRPr>
            </a:lvl2pPr>
            <a:lvl3pPr>
              <a:defRPr sz="24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85731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F86B-A960-4BF3-9934-068C35E778DC}"/>
              </a:ext>
            </a:extLst>
          </p:cNvPr>
          <p:cNvSpPr>
            <a:spLocks noGrp="1"/>
          </p:cNvSpPr>
          <p:nvPr>
            <p:ph type="title"/>
          </p:nvPr>
        </p:nvSpPr>
        <p:spPr/>
        <p:txBody>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5811EB6A-9737-4030-961F-A62F118AC47B}"/>
              </a:ext>
            </a:extLst>
          </p:cNvPr>
          <p:cNvSpPr>
            <a:spLocks noGrp="1"/>
          </p:cNvSpPr>
          <p:nvPr>
            <p:ph type="pic" sz="quarter" idx="10" hasCustomPrompt="1"/>
          </p:nvPr>
        </p:nvSpPr>
        <p:spPr>
          <a:xfrm>
            <a:off x="1270000" y="1371600"/>
            <a:ext cx="9652000" cy="5326063"/>
          </a:xfrm>
        </p:spPr>
        <p:txBody>
          <a:bodyPr/>
          <a:lstStyle>
            <a:lvl1pPr marL="0" indent="0">
              <a:buNone/>
              <a:defRPr/>
            </a:lvl1pPr>
          </a:lstStyle>
          <a:p>
            <a:r>
              <a:rPr lang="en-US" dirty="0"/>
              <a:t>[insert image here]</a:t>
            </a:r>
          </a:p>
        </p:txBody>
      </p:sp>
    </p:spTree>
    <p:extLst>
      <p:ext uri="{BB962C8B-B14F-4D97-AF65-F5344CB8AC3E}">
        <p14:creationId xmlns:p14="http://schemas.microsoft.com/office/powerpoint/2010/main" val="7186923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07A0-0212-48EB-ACAE-47D88620FBA2}"/>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A80E9165-E51D-4C05-9BC2-2AF576FAAA3D}"/>
              </a:ext>
            </a:extLst>
          </p:cNvPr>
          <p:cNvSpPr>
            <a:spLocks noGrp="1"/>
          </p:cNvSpPr>
          <p:nvPr>
            <p:ph type="tbl" sz="quarter" idx="10" hasCustomPrompt="1"/>
          </p:nvPr>
        </p:nvSpPr>
        <p:spPr>
          <a:xfrm>
            <a:off x="1270000" y="1371600"/>
            <a:ext cx="9652000" cy="5326063"/>
          </a:xfrm>
        </p:spPr>
        <p:txBody>
          <a:bodyPr/>
          <a:lstStyle>
            <a:lvl1pPr marL="0" indent="0">
              <a:buNone/>
              <a:defRPr/>
            </a:lvl1pPr>
          </a:lstStyle>
          <a:p>
            <a:r>
              <a:rPr lang="en-US" dirty="0"/>
              <a:t>[insert table here]</a:t>
            </a:r>
          </a:p>
        </p:txBody>
      </p:sp>
    </p:spTree>
    <p:extLst>
      <p:ext uri="{BB962C8B-B14F-4D97-AF65-F5344CB8AC3E}">
        <p14:creationId xmlns:p14="http://schemas.microsoft.com/office/powerpoint/2010/main" val="2925981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inal 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8382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hasCustomPrompt="1"/>
          </p:nvPr>
        </p:nvSpPr>
        <p:spPr>
          <a:xfrm>
            <a:off x="1270000" y="1371600"/>
            <a:ext cx="9652000" cy="5257800"/>
          </a:xfrm>
        </p:spPr>
        <p:txBody>
          <a:bodyPr/>
          <a:lstStyle>
            <a:lvl1pPr marL="0" indent="0">
              <a:spcAft>
                <a:spcPts val="300"/>
              </a:spcAft>
              <a:buNone/>
              <a:defRPr sz="2800" baseline="0">
                <a:latin typeface="Verdana" pitchFamily="34" charset="0"/>
              </a:defRPr>
            </a:lvl1pPr>
            <a:lvl2pPr>
              <a:defRPr sz="2400" baseline="0">
                <a:latin typeface="Verdana" pitchFamily="34" charset="0"/>
              </a:defRPr>
            </a:lvl2pPr>
            <a:lvl3pPr>
              <a:defRPr sz="24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marL="0" indent="0">
              <a:buNone/>
            </a:pPr>
            <a:r>
              <a:rPr lang="en-US" dirty="0"/>
              <a:t>[Presenter’s Name]</a:t>
            </a:r>
          </a:p>
          <a:p>
            <a:pPr marL="0" indent="0">
              <a:buNone/>
            </a:pPr>
            <a:r>
              <a:rPr lang="en-US" dirty="0"/>
              <a:t>Phone:	[phone number]</a:t>
            </a:r>
          </a:p>
          <a:p>
            <a:pPr marL="0" indent="0">
              <a:buNone/>
            </a:pPr>
            <a:r>
              <a:rPr lang="en-US" dirty="0"/>
              <a:t>Email:	[email address]  </a:t>
            </a:r>
          </a:p>
          <a:p>
            <a:pPr lvl="0"/>
            <a:endParaRPr lang="en-US" dirty="0"/>
          </a:p>
        </p:txBody>
      </p:sp>
      <p:pic>
        <p:nvPicPr>
          <p:cNvPr id="4" name="Picture 3" descr="Logo for the Texas Commission on Environmental Quality">
            <a:extLst>
              <a:ext uri="{FF2B5EF4-FFF2-40B4-BE49-F238E27FC236}">
                <a16:creationId xmlns:a16="http://schemas.microsoft.com/office/drawing/2014/main" id="{8609322F-3B0D-4D0B-9542-0A22C1053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64431"/>
            <a:ext cx="485787" cy="838200"/>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270000" y="160421"/>
            <a:ext cx="96520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27" name="Rectangle 8"/>
          <p:cNvSpPr>
            <a:spLocks noGrp="1" noChangeArrowheads="1"/>
          </p:cNvSpPr>
          <p:nvPr>
            <p:ph type="body" idx="1"/>
          </p:nvPr>
        </p:nvSpPr>
        <p:spPr bwMode="auto">
          <a:xfrm>
            <a:off x="1270000" y="1730374"/>
            <a:ext cx="9652000" cy="48990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72" r:id="rId4"/>
    <p:sldLayoutId id="2147483664" r:id="rId5"/>
  </p:sldLayoutIdLst>
  <p:transition/>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p:titleStyle>
    <p:bodyStyle>
      <a:lvl1pPr marL="342900" indent="-342900" algn="l" rtl="0" eaLnBrk="1" fontAlgn="base" hangingPunct="1">
        <a:spcBef>
          <a:spcPct val="20000"/>
        </a:spcBef>
        <a:spcAft>
          <a:spcPct val="0"/>
        </a:spcAft>
        <a:buClr>
          <a:srgbClr val="01654B"/>
        </a:buClr>
        <a:buSzPct val="9500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1654B"/>
        </a:buClr>
        <a:buSzPct val="100000"/>
        <a:buChar char="–"/>
        <a:defRPr sz="2400">
          <a:solidFill>
            <a:schemeClr val="tx1"/>
          </a:solidFill>
          <a:latin typeface="+mn-lt"/>
        </a:defRPr>
      </a:lvl2pPr>
      <a:lvl3pPr marL="1143000" indent="-228600" algn="l" rtl="0" eaLnBrk="1" fontAlgn="base" hangingPunct="1">
        <a:spcBef>
          <a:spcPct val="20000"/>
        </a:spcBef>
        <a:spcAft>
          <a:spcPct val="0"/>
        </a:spcAft>
        <a:buClr>
          <a:srgbClr val="01654B"/>
        </a:buClr>
        <a:buSzPct val="55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rgbClr val="01654B"/>
        </a:buClr>
        <a:buSzPct val="65000"/>
        <a:buChar char="•"/>
        <a:defRPr sz="1600">
          <a:solidFill>
            <a:schemeClr val="tx1"/>
          </a:solidFill>
          <a:latin typeface="Times New Roman" pitchFamily="18" charset="0"/>
        </a:defRPr>
      </a:lvl4pPr>
      <a:lvl5pPr marL="20574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5pPr>
      <a:lvl6pPr marL="25146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6pPr>
      <a:lvl7pPr marL="29718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7pPr>
      <a:lvl8pPr marL="34290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04" userDrawn="1">
          <p15:clr>
            <a:srgbClr val="F26B43"/>
          </p15:clr>
        </p15:guide>
        <p15:guide id="2"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ceq.texas.gov/permitting/air/apd-steers.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6.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ichael.Partee@tceq.Texas.gov"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APIRT@tceq.Texas.gov" TargetMode="External"/><Relationship Id="rId7"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ftps.tceq.texas.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a:spLocks noGrp="1" noChangeArrowheads="1"/>
          </p:cNvSpPr>
          <p:nvPr>
            <p:ph type="ctrTitle"/>
          </p:nvPr>
        </p:nvSpPr>
        <p:spPr>
          <a:xfrm>
            <a:off x="2171700" y="1219200"/>
            <a:ext cx="7772400" cy="1752600"/>
          </a:xfrm>
        </p:spPr>
        <p:txBody>
          <a:bodyPr/>
          <a:lstStyle/>
          <a:p>
            <a:pPr>
              <a:spcBef>
                <a:spcPct val="90000"/>
              </a:spcBef>
            </a:pPr>
            <a:r>
              <a:rPr lang="en-US" sz="3600" i="1" dirty="0"/>
              <a:t>ePermitting Updates</a:t>
            </a:r>
          </a:p>
        </p:txBody>
      </p:sp>
      <p:sp>
        <p:nvSpPr>
          <p:cNvPr id="3082" name="Text Box 11"/>
          <p:cNvSpPr txBox="1">
            <a:spLocks noChangeArrowheads="1"/>
          </p:cNvSpPr>
          <p:nvPr/>
        </p:nvSpPr>
        <p:spPr bwMode="auto">
          <a:xfrm>
            <a:off x="2457450" y="3810001"/>
            <a:ext cx="7277100" cy="2323713"/>
          </a:xfrm>
          <a:prstGeom prst="rect">
            <a:avLst/>
          </a:prstGeom>
          <a:noFill/>
          <a:ln w="9525">
            <a:noFill/>
            <a:miter lim="800000"/>
            <a:headEnd/>
            <a:tailEnd/>
          </a:ln>
        </p:spPr>
        <p:txBody>
          <a:bodyPr wrap="square">
            <a:spAutoFit/>
          </a:bodyPr>
          <a:lstStyle/>
          <a:p>
            <a:pPr algn="ctr" eaLnBrk="1" hangingPunct="1"/>
            <a:r>
              <a:rPr lang="en-US" dirty="0">
                <a:latin typeface="+mn-lt"/>
              </a:rPr>
              <a:t>Michael Partee</a:t>
            </a:r>
            <a:br>
              <a:rPr lang="en-US" dirty="0">
                <a:latin typeface="+mn-lt"/>
              </a:rPr>
            </a:br>
            <a:r>
              <a:rPr lang="en-US" dirty="0">
                <a:latin typeface="+mn-lt"/>
              </a:rPr>
              <a:t>Operational Support Team Leader, </a:t>
            </a:r>
          </a:p>
          <a:p>
            <a:pPr algn="ctr" eaLnBrk="1" hangingPunct="1">
              <a:spcAft>
                <a:spcPts val="3000"/>
              </a:spcAft>
            </a:pPr>
            <a:r>
              <a:rPr lang="en-US" dirty="0">
                <a:latin typeface="+mn-lt"/>
              </a:rPr>
              <a:t>Air Permits Division</a:t>
            </a:r>
          </a:p>
          <a:p>
            <a:pPr algn="ctr" eaLnBrk="1" hangingPunct="1"/>
            <a:r>
              <a:rPr lang="en-US" dirty="0">
                <a:latin typeface="+mn-lt"/>
              </a:rPr>
              <a:t>Autumn Environmental Conference and Expo, October 8, 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370F-21CE-41EC-A71D-700C12767546}"/>
              </a:ext>
            </a:extLst>
          </p:cNvPr>
          <p:cNvSpPr>
            <a:spLocks noGrp="1"/>
          </p:cNvSpPr>
          <p:nvPr>
            <p:ph type="title"/>
          </p:nvPr>
        </p:nvSpPr>
        <p:spPr/>
        <p:txBody>
          <a:bodyPr/>
          <a:lstStyle/>
          <a:p>
            <a:r>
              <a:rPr lang="en-US" sz="3200" dirty="0"/>
              <a:t>ePermits Expedited</a:t>
            </a:r>
          </a:p>
        </p:txBody>
      </p:sp>
      <p:pic>
        <p:nvPicPr>
          <p:cNvPr id="5" name="Content Placeholder 4" descr="a screen capture of the expedited processing option box">
            <a:extLst>
              <a:ext uri="{FF2B5EF4-FFF2-40B4-BE49-F238E27FC236}">
                <a16:creationId xmlns:a16="http://schemas.microsoft.com/office/drawing/2014/main" id="{E14A412D-34D2-43B7-A0E9-DFC0511D462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0461" t="49276" r="37144" b="25148"/>
          <a:stretch/>
        </p:blipFill>
        <p:spPr>
          <a:xfrm>
            <a:off x="306602" y="1371599"/>
            <a:ext cx="11578796" cy="3810001"/>
          </a:xfrm>
        </p:spPr>
      </p:pic>
      <p:sp>
        <p:nvSpPr>
          <p:cNvPr id="4" name="Arrow: Left 3">
            <a:extLst>
              <a:ext uri="{FF2B5EF4-FFF2-40B4-BE49-F238E27FC236}">
                <a16:creationId xmlns:a16="http://schemas.microsoft.com/office/drawing/2014/main" id="{538AF774-6D06-4E6F-AF4F-5E6A6E3A7104}"/>
              </a:ext>
              <a:ext uri="{C183D7F6-B498-43B3-948B-1728B52AA6E4}">
                <adec:decorative xmlns:adec="http://schemas.microsoft.com/office/drawing/2017/decorative" val="1"/>
              </a:ext>
            </a:extLst>
          </p:cNvPr>
          <p:cNvSpPr/>
          <p:nvPr/>
        </p:nvSpPr>
        <p:spPr bwMode="auto">
          <a:xfrm>
            <a:off x="3657600" y="3299459"/>
            <a:ext cx="1524000" cy="838200"/>
          </a:xfrm>
          <a:prstGeom prst="leftArrow">
            <a:avLst/>
          </a:prstGeom>
          <a:solidFill>
            <a:srgbClr val="375562"/>
          </a:solidFill>
          <a:ln w="25400" cap="flat" cmpd="sng" algn="ctr">
            <a:solidFill>
              <a:srgbClr val="E8D19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9148033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B95C2-9BA3-4154-8DEA-9EC3CC644F0A}"/>
              </a:ext>
            </a:extLst>
          </p:cNvPr>
          <p:cNvSpPr>
            <a:spLocks noGrp="1"/>
          </p:cNvSpPr>
          <p:nvPr>
            <p:ph type="title"/>
          </p:nvPr>
        </p:nvSpPr>
        <p:spPr/>
        <p:txBody>
          <a:bodyPr/>
          <a:lstStyle/>
          <a:p>
            <a:r>
              <a:rPr lang="en-US" sz="3200" dirty="0"/>
              <a:t>Viewing Submissions</a:t>
            </a:r>
          </a:p>
        </p:txBody>
      </p:sp>
      <p:pic>
        <p:nvPicPr>
          <p:cNvPr id="5" name="Content Placeholder 4" descr="screen capture of the submissions search page">
            <a:extLst>
              <a:ext uri="{FF2B5EF4-FFF2-40B4-BE49-F238E27FC236}">
                <a16:creationId xmlns:a16="http://schemas.microsoft.com/office/drawing/2014/main" id="{47BD51FB-5787-441C-9276-BF6B1992FE9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636" t="45076" r="64638" b="15184"/>
          <a:stretch/>
        </p:blipFill>
        <p:spPr>
          <a:xfrm>
            <a:off x="2514600" y="2221447"/>
            <a:ext cx="7162800" cy="4603861"/>
          </a:xfrm>
        </p:spPr>
      </p:pic>
      <p:pic>
        <p:nvPicPr>
          <p:cNvPr id="4" name="Content Placeholder 4" descr="screen capture of the submissions search page">
            <a:extLst>
              <a:ext uri="{FF2B5EF4-FFF2-40B4-BE49-F238E27FC236}">
                <a16:creationId xmlns:a16="http://schemas.microsoft.com/office/drawing/2014/main" id="{F384E92D-2D57-45C1-AA62-71E5F88006FE}"/>
              </a:ext>
            </a:extLst>
          </p:cNvPr>
          <p:cNvPicPr>
            <a:picLocks noChangeAspect="1"/>
          </p:cNvPicPr>
          <p:nvPr/>
        </p:nvPicPr>
        <p:blipFill rotWithShape="1">
          <a:blip r:embed="rId3">
            <a:extLst>
              <a:ext uri="{28A0092B-C50C-407E-A947-70E740481C1C}">
                <a14:useLocalDpi xmlns:a14="http://schemas.microsoft.com/office/drawing/2010/main" val="0"/>
              </a:ext>
            </a:extLst>
          </a:blip>
          <a:srcRect l="4015" t="25137" r="56207" b="68126"/>
          <a:stretch/>
        </p:blipFill>
        <p:spPr bwMode="auto">
          <a:xfrm>
            <a:off x="322730" y="1219200"/>
            <a:ext cx="11546541" cy="1066800"/>
          </a:xfrm>
          <a:prstGeom prst="rect">
            <a:avLst/>
          </a:prstGeom>
          <a:noFill/>
          <a:ln w="9525">
            <a:noFill/>
            <a:miter lim="800000"/>
            <a:headEnd/>
            <a:tailEnd/>
          </a:ln>
        </p:spPr>
      </p:pic>
      <p:sp>
        <p:nvSpPr>
          <p:cNvPr id="6" name="Arrow: Left 5">
            <a:extLst>
              <a:ext uri="{FF2B5EF4-FFF2-40B4-BE49-F238E27FC236}">
                <a16:creationId xmlns:a16="http://schemas.microsoft.com/office/drawing/2014/main" id="{2DCBA73F-54BB-47F6-880E-08E276F3DD51}"/>
              </a:ext>
              <a:ext uri="{C183D7F6-B498-43B3-948B-1728B52AA6E4}">
                <adec:decorative xmlns:adec="http://schemas.microsoft.com/office/drawing/2017/decorative" val="1"/>
              </a:ext>
            </a:extLst>
          </p:cNvPr>
          <p:cNvSpPr/>
          <p:nvPr/>
        </p:nvSpPr>
        <p:spPr bwMode="auto">
          <a:xfrm rot="5400000">
            <a:off x="10160000" y="1943100"/>
            <a:ext cx="1524000" cy="838200"/>
          </a:xfrm>
          <a:prstGeom prst="leftArrow">
            <a:avLst/>
          </a:prstGeom>
          <a:solidFill>
            <a:srgbClr val="375562"/>
          </a:solidFill>
          <a:ln w="25400" cap="flat" cmpd="sng" algn="ctr">
            <a:solidFill>
              <a:srgbClr val="E8D19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056465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29D0-A85E-4E78-A681-F24AD27FCD55}"/>
              </a:ext>
            </a:extLst>
          </p:cNvPr>
          <p:cNvSpPr>
            <a:spLocks noGrp="1"/>
          </p:cNvSpPr>
          <p:nvPr>
            <p:ph type="title"/>
          </p:nvPr>
        </p:nvSpPr>
        <p:spPr>
          <a:xfrm>
            <a:off x="1270000" y="152400"/>
            <a:ext cx="9652000" cy="838200"/>
          </a:xfrm>
        </p:spPr>
        <p:txBody>
          <a:bodyPr/>
          <a:lstStyle/>
          <a:p>
            <a:r>
              <a:rPr lang="en-US" sz="3200" dirty="0"/>
              <a:t>Common Errors</a:t>
            </a:r>
          </a:p>
        </p:txBody>
      </p:sp>
      <p:sp>
        <p:nvSpPr>
          <p:cNvPr id="3" name="Content Placeholder 2">
            <a:extLst>
              <a:ext uri="{FF2B5EF4-FFF2-40B4-BE49-F238E27FC236}">
                <a16:creationId xmlns:a16="http://schemas.microsoft.com/office/drawing/2014/main" id="{4E2E9103-5D9A-451C-88C2-1EB0EB6ED63E}"/>
              </a:ext>
            </a:extLst>
          </p:cNvPr>
          <p:cNvSpPr>
            <a:spLocks noGrp="1"/>
          </p:cNvSpPr>
          <p:nvPr>
            <p:ph idx="1"/>
          </p:nvPr>
        </p:nvSpPr>
        <p:spPr>
          <a:xfrm>
            <a:off x="1270000" y="2057400"/>
            <a:ext cx="9652000" cy="5257800"/>
          </a:xfrm>
        </p:spPr>
        <p:txBody>
          <a:bodyPr/>
          <a:lstStyle/>
          <a:p>
            <a:pPr>
              <a:spcAft>
                <a:spcPts val="1800"/>
              </a:spcAft>
            </a:pPr>
            <a:r>
              <a:rPr lang="en-US" dirty="0"/>
              <a:t>Inconsistencies of customer/site information</a:t>
            </a:r>
          </a:p>
          <a:p>
            <a:pPr>
              <a:spcAft>
                <a:spcPts val="1800"/>
              </a:spcAft>
            </a:pPr>
            <a:r>
              <a:rPr lang="en-US" dirty="0"/>
              <a:t>Sign and submit access type</a:t>
            </a:r>
          </a:p>
          <a:p>
            <a:pPr>
              <a:spcAft>
                <a:spcPts val="1800"/>
              </a:spcAft>
            </a:pPr>
            <a:r>
              <a:rPr lang="en-US" dirty="0"/>
              <a:t>Archived Steers application</a:t>
            </a:r>
          </a:p>
        </p:txBody>
      </p:sp>
      <p:grpSp>
        <p:nvGrpSpPr>
          <p:cNvPr id="7" name="Group 6">
            <a:extLst>
              <a:ext uri="{FF2B5EF4-FFF2-40B4-BE49-F238E27FC236}">
                <a16:creationId xmlns:a16="http://schemas.microsoft.com/office/drawing/2014/main" id="{ECD9DABD-7DD4-4259-945B-0B88074D7105}"/>
              </a:ext>
              <a:ext uri="{C183D7F6-B498-43B3-948B-1728B52AA6E4}">
                <adec:decorative xmlns:adec="http://schemas.microsoft.com/office/drawing/2017/decorative" val="1"/>
              </a:ext>
            </a:extLst>
          </p:cNvPr>
          <p:cNvGrpSpPr/>
          <p:nvPr/>
        </p:nvGrpSpPr>
        <p:grpSpPr>
          <a:xfrm>
            <a:off x="152401" y="990601"/>
            <a:ext cx="11887199" cy="762000"/>
            <a:chOff x="152401" y="990601"/>
            <a:chExt cx="11887199" cy="762000"/>
          </a:xfrm>
        </p:grpSpPr>
        <p:sp>
          <p:nvSpPr>
            <p:cNvPr id="5" name="Rectangle 4">
              <a:extLst>
                <a:ext uri="{FF2B5EF4-FFF2-40B4-BE49-F238E27FC236}">
                  <a16:creationId xmlns:a16="http://schemas.microsoft.com/office/drawing/2014/main" id="{912FD3E4-48CA-40AD-B6CE-651E669FB32A}"/>
                </a:ext>
                <a:ext uri="{C183D7F6-B498-43B3-948B-1728B52AA6E4}">
                  <adec:decorative xmlns:adec="http://schemas.microsoft.com/office/drawing/2017/decorative" val="1"/>
                </a:ext>
              </a:extLst>
            </p:cNvPr>
            <p:cNvSpPr/>
            <p:nvPr/>
          </p:nvSpPr>
          <p:spPr>
            <a:xfrm>
              <a:off x="152401" y="990601"/>
              <a:ext cx="11887199" cy="762000"/>
            </a:xfrm>
            <a:prstGeom prst="rect">
              <a:avLst/>
            </a:prstGeom>
            <a:solidFill>
              <a:srgbClr val="E8D19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marL="0" lvl="0" indent="0" algn="l" defTabSz="12446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68A993A-3D98-4394-AD3A-8975919A8C7E}"/>
                </a:ext>
                <a:ext uri="{C183D7F6-B498-43B3-948B-1728B52AA6E4}">
                  <adec:decorative xmlns:adec="http://schemas.microsoft.com/office/drawing/2017/decorative" val="1"/>
                </a:ext>
              </a:extLst>
            </p:cNvPr>
            <p:cNvSpPr/>
            <p:nvPr/>
          </p:nvSpPr>
          <p:spPr>
            <a:xfrm>
              <a:off x="5577841" y="1143000"/>
              <a:ext cx="1036319" cy="487679"/>
            </a:xfrm>
            <a:prstGeom prst="rect">
              <a:avLst/>
            </a:prstGeom>
            <a:solidFill>
              <a:schemeClr val="bg1">
                <a:alpha val="94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4" name="Picture 2" descr="Error, signs, notice, Attention, warning Icon">
              <a:extLst>
                <a:ext uri="{FF2B5EF4-FFF2-40B4-BE49-F238E27FC236}">
                  <a16:creationId xmlns:a16="http://schemas.microsoft.com/office/drawing/2014/main" id="{A586F30F-E298-4AE7-B99F-7447213BEC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219200"/>
              <a:ext cx="335279" cy="3352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55615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29D0-A85E-4E78-A681-F24AD27FCD55}"/>
              </a:ext>
            </a:extLst>
          </p:cNvPr>
          <p:cNvSpPr>
            <a:spLocks noGrp="1"/>
          </p:cNvSpPr>
          <p:nvPr>
            <p:ph type="title"/>
          </p:nvPr>
        </p:nvSpPr>
        <p:spPr>
          <a:xfrm>
            <a:off x="1270000" y="152400"/>
            <a:ext cx="9652000" cy="838200"/>
          </a:xfrm>
        </p:spPr>
        <p:txBody>
          <a:bodyPr/>
          <a:lstStyle/>
          <a:p>
            <a:r>
              <a:rPr lang="en-US" sz="3200" dirty="0"/>
              <a:t>FAQs</a:t>
            </a:r>
          </a:p>
        </p:txBody>
      </p:sp>
      <p:sp>
        <p:nvSpPr>
          <p:cNvPr id="3" name="Content Placeholder 2">
            <a:extLst>
              <a:ext uri="{FF2B5EF4-FFF2-40B4-BE49-F238E27FC236}">
                <a16:creationId xmlns:a16="http://schemas.microsoft.com/office/drawing/2014/main" id="{4E2E9103-5D9A-451C-88C2-1EB0EB6ED63E}"/>
              </a:ext>
            </a:extLst>
          </p:cNvPr>
          <p:cNvSpPr>
            <a:spLocks noGrp="1"/>
          </p:cNvSpPr>
          <p:nvPr>
            <p:ph idx="1"/>
          </p:nvPr>
        </p:nvSpPr>
        <p:spPr>
          <a:xfrm>
            <a:off x="1270000" y="2057400"/>
            <a:ext cx="9652000" cy="5257800"/>
          </a:xfrm>
        </p:spPr>
        <p:txBody>
          <a:bodyPr/>
          <a:lstStyle/>
          <a:p>
            <a:pPr>
              <a:spcAft>
                <a:spcPts val="1800"/>
              </a:spcAft>
            </a:pPr>
            <a:r>
              <a:rPr lang="en-US" dirty="0"/>
              <a:t>Who can sign the application?</a:t>
            </a:r>
          </a:p>
          <a:p>
            <a:pPr>
              <a:spcAft>
                <a:spcPts val="1800"/>
              </a:spcAft>
            </a:pPr>
            <a:r>
              <a:rPr lang="en-US" dirty="0"/>
              <a:t>What type of payments are accepted?</a:t>
            </a:r>
          </a:p>
        </p:txBody>
      </p:sp>
      <p:grpSp>
        <p:nvGrpSpPr>
          <p:cNvPr id="4" name="Group 3">
            <a:extLst>
              <a:ext uri="{FF2B5EF4-FFF2-40B4-BE49-F238E27FC236}">
                <a16:creationId xmlns:a16="http://schemas.microsoft.com/office/drawing/2014/main" id="{DBF27905-CB48-4FC4-B783-2EDF82032E3B}"/>
              </a:ext>
              <a:ext uri="{C183D7F6-B498-43B3-948B-1728B52AA6E4}">
                <adec:decorative xmlns:adec="http://schemas.microsoft.com/office/drawing/2017/decorative" val="1"/>
              </a:ext>
            </a:extLst>
          </p:cNvPr>
          <p:cNvGrpSpPr/>
          <p:nvPr/>
        </p:nvGrpSpPr>
        <p:grpSpPr>
          <a:xfrm>
            <a:off x="152401" y="990601"/>
            <a:ext cx="11887199" cy="762000"/>
            <a:chOff x="152401" y="990601"/>
            <a:chExt cx="11887199" cy="762000"/>
          </a:xfrm>
        </p:grpSpPr>
        <p:sp>
          <p:nvSpPr>
            <p:cNvPr id="5" name="Rectangle 4">
              <a:extLst>
                <a:ext uri="{FF2B5EF4-FFF2-40B4-BE49-F238E27FC236}">
                  <a16:creationId xmlns:a16="http://schemas.microsoft.com/office/drawing/2014/main" id="{912FD3E4-48CA-40AD-B6CE-651E669FB32A}"/>
                </a:ext>
                <a:ext uri="{C183D7F6-B498-43B3-948B-1728B52AA6E4}">
                  <adec:decorative xmlns:adec="http://schemas.microsoft.com/office/drawing/2017/decorative" val="1"/>
                </a:ext>
              </a:extLst>
            </p:cNvPr>
            <p:cNvSpPr/>
            <p:nvPr/>
          </p:nvSpPr>
          <p:spPr>
            <a:xfrm>
              <a:off x="152401" y="990601"/>
              <a:ext cx="11887199" cy="762000"/>
            </a:xfrm>
            <a:prstGeom prst="rect">
              <a:avLst/>
            </a:prstGeom>
            <a:solidFill>
              <a:srgbClr val="E8D19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marL="0" lvl="0" indent="0" algn="l" defTabSz="12446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768A993A-3D98-4394-AD3A-8975919A8C7E}"/>
                </a:ext>
                <a:ext uri="{C183D7F6-B498-43B3-948B-1728B52AA6E4}">
                  <adec:decorative xmlns:adec="http://schemas.microsoft.com/office/drawing/2017/decorative" val="1"/>
                </a:ext>
              </a:extLst>
            </p:cNvPr>
            <p:cNvSpPr/>
            <p:nvPr/>
          </p:nvSpPr>
          <p:spPr>
            <a:xfrm>
              <a:off x="5577841" y="1143000"/>
              <a:ext cx="1036319" cy="487679"/>
            </a:xfrm>
            <a:prstGeom prst="rect">
              <a:avLst/>
            </a:prstGeom>
            <a:solidFill>
              <a:schemeClr val="bg1">
                <a:alpha val="94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Graphic 7" descr="Telephone">
              <a:extLst>
                <a:ext uri="{FF2B5EF4-FFF2-40B4-BE49-F238E27FC236}">
                  <a16:creationId xmlns:a16="http://schemas.microsoft.com/office/drawing/2014/main" id="{75BEAB0F-6ACD-465D-9796-8D8A5F24F9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53100" y="1028701"/>
              <a:ext cx="685800" cy="685800"/>
            </a:xfrm>
            <a:prstGeom prst="rect">
              <a:avLst/>
            </a:prstGeom>
          </p:spPr>
        </p:pic>
      </p:grpSp>
    </p:spTree>
    <p:extLst>
      <p:ext uri="{BB962C8B-B14F-4D97-AF65-F5344CB8AC3E}">
        <p14:creationId xmlns:p14="http://schemas.microsoft.com/office/powerpoint/2010/main" val="346503902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E62B9-FBFA-4B87-BA70-C5D6A5B91129}"/>
              </a:ext>
            </a:extLst>
          </p:cNvPr>
          <p:cNvSpPr>
            <a:spLocks noGrp="1"/>
          </p:cNvSpPr>
          <p:nvPr>
            <p:ph type="title"/>
          </p:nvPr>
        </p:nvSpPr>
        <p:spPr>
          <a:xfrm>
            <a:off x="749300" y="152400"/>
            <a:ext cx="10693400" cy="838200"/>
          </a:xfrm>
        </p:spPr>
        <p:txBody>
          <a:bodyPr/>
          <a:lstStyle/>
          <a:p>
            <a:r>
              <a:rPr lang="en-US" sz="3200" dirty="0"/>
              <a:t>Common Payment Questions</a:t>
            </a:r>
          </a:p>
        </p:txBody>
      </p:sp>
      <p:sp>
        <p:nvSpPr>
          <p:cNvPr id="4" name="Content Placeholder 2">
            <a:extLst>
              <a:ext uri="{FF2B5EF4-FFF2-40B4-BE49-F238E27FC236}">
                <a16:creationId xmlns:a16="http://schemas.microsoft.com/office/drawing/2014/main" id="{C1AFC5C0-85F8-48DE-9C74-16B031DEFBB1}"/>
              </a:ext>
            </a:extLst>
          </p:cNvPr>
          <p:cNvSpPr>
            <a:spLocks noGrp="1"/>
          </p:cNvSpPr>
          <p:nvPr>
            <p:ph idx="1"/>
          </p:nvPr>
        </p:nvSpPr>
        <p:spPr>
          <a:xfrm>
            <a:off x="1270000" y="2057400"/>
            <a:ext cx="9652000" cy="5257800"/>
          </a:xfrm>
        </p:spPr>
        <p:txBody>
          <a:bodyPr/>
          <a:lstStyle/>
          <a:p>
            <a:r>
              <a:rPr lang="en-US" dirty="0"/>
              <a:t>Are different types of payments accepted?</a:t>
            </a:r>
          </a:p>
          <a:p>
            <a:pPr lvl="1"/>
            <a:r>
              <a:rPr lang="en-US" sz="2000" dirty="0"/>
              <a:t>ePayments- Submitted during STEERS application process</a:t>
            </a:r>
          </a:p>
          <a:p>
            <a:pPr lvl="1"/>
            <a:r>
              <a:rPr lang="en-US" sz="2000" dirty="0"/>
              <a:t>Valid payment vouchers</a:t>
            </a:r>
            <a:endParaRPr lang="en-US" dirty="0"/>
          </a:p>
          <a:p>
            <a:pPr>
              <a:spcBef>
                <a:spcPts val="3000"/>
              </a:spcBef>
            </a:pPr>
            <a:r>
              <a:rPr lang="en-US" dirty="0"/>
              <a:t>What is the STEERS Fee Bypassing Process?</a:t>
            </a:r>
          </a:p>
          <a:p>
            <a:pPr lvl="1"/>
            <a:r>
              <a:rPr lang="en-US" sz="2000" dirty="0">
                <a:solidFill>
                  <a:srgbClr val="000000"/>
                </a:solidFill>
              </a:rPr>
              <a:t>Valid voucher/check</a:t>
            </a:r>
          </a:p>
          <a:p>
            <a:pPr lvl="1"/>
            <a:r>
              <a:rPr lang="en-US" sz="2000" dirty="0">
                <a:solidFill>
                  <a:srgbClr val="000000"/>
                </a:solidFill>
              </a:rPr>
              <a:t>Project status must be “Ready to Pay”</a:t>
            </a:r>
            <a:endParaRPr lang="en-US" dirty="0"/>
          </a:p>
        </p:txBody>
      </p:sp>
      <p:grpSp>
        <p:nvGrpSpPr>
          <p:cNvPr id="3" name="Group 2">
            <a:extLst>
              <a:ext uri="{FF2B5EF4-FFF2-40B4-BE49-F238E27FC236}">
                <a16:creationId xmlns:a16="http://schemas.microsoft.com/office/drawing/2014/main" id="{3FCC24D3-80CF-43DA-AB31-76C638D4B1D5}"/>
              </a:ext>
              <a:ext uri="{C183D7F6-B498-43B3-948B-1728B52AA6E4}">
                <adec:decorative xmlns:adec="http://schemas.microsoft.com/office/drawing/2017/decorative" val="1"/>
              </a:ext>
            </a:extLst>
          </p:cNvPr>
          <p:cNvGrpSpPr/>
          <p:nvPr/>
        </p:nvGrpSpPr>
        <p:grpSpPr>
          <a:xfrm>
            <a:off x="152401" y="990601"/>
            <a:ext cx="11887199" cy="762000"/>
            <a:chOff x="152401" y="990601"/>
            <a:chExt cx="11887199" cy="762000"/>
          </a:xfrm>
        </p:grpSpPr>
        <p:sp>
          <p:nvSpPr>
            <p:cNvPr id="5" name="Rectangle 4">
              <a:extLst>
                <a:ext uri="{FF2B5EF4-FFF2-40B4-BE49-F238E27FC236}">
                  <a16:creationId xmlns:a16="http://schemas.microsoft.com/office/drawing/2014/main" id="{124D4D7C-81B6-474F-940B-1AAAFD7B859C}"/>
                </a:ext>
                <a:ext uri="{C183D7F6-B498-43B3-948B-1728B52AA6E4}">
                  <adec:decorative xmlns:adec="http://schemas.microsoft.com/office/drawing/2017/decorative" val="1"/>
                </a:ext>
              </a:extLst>
            </p:cNvPr>
            <p:cNvSpPr/>
            <p:nvPr/>
          </p:nvSpPr>
          <p:spPr>
            <a:xfrm>
              <a:off x="152401" y="990601"/>
              <a:ext cx="11887199" cy="762000"/>
            </a:xfrm>
            <a:prstGeom prst="rect">
              <a:avLst/>
            </a:prstGeom>
            <a:solidFill>
              <a:srgbClr val="E8D19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marL="0" lvl="0" indent="0" algn="l" defTabSz="12446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3C90B93-1578-4AA8-B40D-7C97180E57BB}"/>
                </a:ext>
                <a:ext uri="{C183D7F6-B498-43B3-948B-1728B52AA6E4}">
                  <adec:decorative xmlns:adec="http://schemas.microsoft.com/office/drawing/2017/decorative" val="1"/>
                </a:ext>
              </a:extLst>
            </p:cNvPr>
            <p:cNvSpPr/>
            <p:nvPr/>
          </p:nvSpPr>
          <p:spPr>
            <a:xfrm>
              <a:off x="5577841" y="1143000"/>
              <a:ext cx="1036319" cy="487679"/>
            </a:xfrm>
            <a:prstGeom prst="rect">
              <a:avLst/>
            </a:prstGeom>
            <a:solidFill>
              <a:schemeClr val="bg1">
                <a:alpha val="94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12" descr="Credit Card Swipe">
              <a:extLst>
                <a:ext uri="{FF2B5EF4-FFF2-40B4-BE49-F238E27FC236}">
                  <a16:creationId xmlns:a16="http://schemas.microsoft.com/office/drawing/2014/main" id="{1DDFE604-8DC9-41FE-B9A9-579D2DD5D7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213" y="1172011"/>
              <a:ext cx="527574" cy="45866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4106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EF9F-2132-4089-B225-604F4D12366B}"/>
              </a:ext>
            </a:extLst>
          </p:cNvPr>
          <p:cNvSpPr>
            <a:spLocks noGrp="1"/>
          </p:cNvSpPr>
          <p:nvPr>
            <p:ph type="title"/>
          </p:nvPr>
        </p:nvSpPr>
        <p:spPr/>
        <p:txBody>
          <a:bodyPr>
            <a:noAutofit/>
          </a:bodyPr>
          <a:lstStyle/>
          <a:p>
            <a:r>
              <a:rPr lang="en-US" dirty="0"/>
              <a:t> </a:t>
            </a:r>
            <a:r>
              <a:rPr lang="en-US" sz="3200" dirty="0"/>
              <a:t>ePermits Guidance Website</a:t>
            </a:r>
          </a:p>
        </p:txBody>
      </p:sp>
      <p:sp>
        <p:nvSpPr>
          <p:cNvPr id="3" name="Content Placeholder 2">
            <a:extLst>
              <a:ext uri="{FF2B5EF4-FFF2-40B4-BE49-F238E27FC236}">
                <a16:creationId xmlns:a16="http://schemas.microsoft.com/office/drawing/2014/main" id="{CBE182DE-3D5E-49D9-9915-EEDC108DD0BA}"/>
              </a:ext>
            </a:extLst>
          </p:cNvPr>
          <p:cNvSpPr>
            <a:spLocks noGrp="1"/>
          </p:cNvSpPr>
          <p:nvPr>
            <p:ph idx="1"/>
          </p:nvPr>
        </p:nvSpPr>
        <p:spPr/>
        <p:txBody>
          <a:bodyPr/>
          <a:lstStyle/>
          <a:p>
            <a:r>
              <a:rPr lang="en-US" dirty="0"/>
              <a:t>For STEERS guidance go to: </a:t>
            </a:r>
            <a:r>
              <a:rPr lang="en-US" dirty="0">
                <a:latin typeface="Arial" panose="020B0604020202020204" pitchFamily="34" charset="0"/>
                <a:cs typeface="Arial" panose="020B0604020202020204" pitchFamily="34" charset="0"/>
                <a:hlinkClick r:id="rId3"/>
              </a:rPr>
              <a:t>https://www.tceq.texas.gov/permitting/air/apd-steers.html</a:t>
            </a:r>
            <a:r>
              <a:rPr lang="en-US" dirty="0">
                <a:hlinkClick r:id="rId3"/>
              </a:rPr>
              <a:t> </a:t>
            </a:r>
            <a:endParaRPr lang="en-US" dirty="0"/>
          </a:p>
        </p:txBody>
      </p:sp>
      <p:pic>
        <p:nvPicPr>
          <p:cNvPr id="8" name="Picture 7" descr="screen capture of the ePermits Guidance page that contains PBR memo, the STEERS login page, and a list of applications that can be submitted through STEERS">
            <a:extLst>
              <a:ext uri="{FF2B5EF4-FFF2-40B4-BE49-F238E27FC236}">
                <a16:creationId xmlns:a16="http://schemas.microsoft.com/office/drawing/2014/main" id="{3921D01C-4FF8-474A-8E1D-2CB964B75E73}"/>
              </a:ext>
            </a:extLst>
          </p:cNvPr>
          <p:cNvPicPr>
            <a:picLocks noChangeAspect="1"/>
          </p:cNvPicPr>
          <p:nvPr/>
        </p:nvPicPr>
        <p:blipFill rotWithShape="1">
          <a:blip r:embed="rId4">
            <a:extLst>
              <a:ext uri="{28A0092B-C50C-407E-A947-70E740481C1C}">
                <a14:useLocalDpi xmlns:a14="http://schemas.microsoft.com/office/drawing/2010/main" val="0"/>
              </a:ext>
            </a:extLst>
          </a:blip>
          <a:srcRect l="34672" t="37371" r="19505" b="46705"/>
          <a:stretch/>
        </p:blipFill>
        <p:spPr>
          <a:xfrm>
            <a:off x="76199" y="2590800"/>
            <a:ext cx="12060621" cy="2286000"/>
          </a:xfrm>
          <a:prstGeom prst="rect">
            <a:avLst/>
          </a:prstGeom>
        </p:spPr>
      </p:pic>
    </p:spTree>
    <p:extLst>
      <p:ext uri="{BB962C8B-B14F-4D97-AF65-F5344CB8AC3E}">
        <p14:creationId xmlns:p14="http://schemas.microsoft.com/office/powerpoint/2010/main" val="30073215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EF9F-2132-4089-B225-604F4D12366B}"/>
              </a:ext>
            </a:extLst>
          </p:cNvPr>
          <p:cNvSpPr>
            <a:spLocks noGrp="1"/>
          </p:cNvSpPr>
          <p:nvPr>
            <p:ph type="title"/>
          </p:nvPr>
        </p:nvSpPr>
        <p:spPr>
          <a:xfrm>
            <a:off x="901700" y="152400"/>
            <a:ext cx="10388600" cy="838200"/>
          </a:xfrm>
        </p:spPr>
        <p:txBody>
          <a:bodyPr>
            <a:noAutofit/>
          </a:bodyPr>
          <a:lstStyle/>
          <a:p>
            <a:r>
              <a:rPr lang="en-US" dirty="0"/>
              <a:t> </a:t>
            </a:r>
            <a:r>
              <a:rPr lang="en-US" sz="3200" dirty="0"/>
              <a:t>More on ePermits Guidance Website</a:t>
            </a:r>
          </a:p>
        </p:txBody>
      </p:sp>
      <p:pic>
        <p:nvPicPr>
          <p:cNvPr id="8" name="Picture 7" descr="A screen capture of the ePermits Guidance page that includes small business guidance documents and a link to a video tutorial on getting started with STEERS">
            <a:extLst>
              <a:ext uri="{FF2B5EF4-FFF2-40B4-BE49-F238E27FC236}">
                <a16:creationId xmlns:a16="http://schemas.microsoft.com/office/drawing/2014/main" id="{3921D01C-4FF8-474A-8E1D-2CB964B75E73}"/>
              </a:ext>
            </a:extLst>
          </p:cNvPr>
          <p:cNvPicPr>
            <a:picLocks noChangeAspect="1"/>
          </p:cNvPicPr>
          <p:nvPr/>
        </p:nvPicPr>
        <p:blipFill rotWithShape="1">
          <a:blip r:embed="rId3">
            <a:extLst>
              <a:ext uri="{28A0092B-C50C-407E-A947-70E740481C1C}">
                <a14:useLocalDpi xmlns:a14="http://schemas.microsoft.com/office/drawing/2010/main" val="0"/>
              </a:ext>
            </a:extLst>
          </a:blip>
          <a:srcRect l="33543" t="53258" r="32913" b="24779"/>
          <a:stretch/>
        </p:blipFill>
        <p:spPr>
          <a:xfrm>
            <a:off x="-152400" y="1447800"/>
            <a:ext cx="12374880" cy="4419600"/>
          </a:xfrm>
          <a:prstGeom prst="rect">
            <a:avLst/>
          </a:prstGeom>
        </p:spPr>
      </p:pic>
    </p:spTree>
    <p:extLst>
      <p:ext uri="{BB962C8B-B14F-4D97-AF65-F5344CB8AC3E}">
        <p14:creationId xmlns:p14="http://schemas.microsoft.com/office/powerpoint/2010/main" val="7945134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00636-4A8C-4E70-83A3-C3E0B04C7646}"/>
              </a:ext>
            </a:extLst>
          </p:cNvPr>
          <p:cNvSpPr>
            <a:spLocks noGrp="1"/>
          </p:cNvSpPr>
          <p:nvPr>
            <p:ph type="title"/>
          </p:nvPr>
        </p:nvSpPr>
        <p:spPr/>
        <p:txBody>
          <a:bodyPr/>
          <a:lstStyle/>
          <a:p>
            <a:r>
              <a:rPr lang="en-US" sz="3200" dirty="0"/>
              <a:t>Future Updates to ePermits</a:t>
            </a:r>
          </a:p>
        </p:txBody>
      </p:sp>
      <p:sp>
        <p:nvSpPr>
          <p:cNvPr id="3" name="Content Placeholder 2">
            <a:extLst>
              <a:ext uri="{FF2B5EF4-FFF2-40B4-BE49-F238E27FC236}">
                <a16:creationId xmlns:a16="http://schemas.microsoft.com/office/drawing/2014/main" id="{7C2D4723-DAE9-44CA-97D7-15718DC04706}"/>
              </a:ext>
            </a:extLst>
          </p:cNvPr>
          <p:cNvSpPr>
            <a:spLocks noGrp="1"/>
          </p:cNvSpPr>
          <p:nvPr>
            <p:ph idx="1"/>
          </p:nvPr>
        </p:nvSpPr>
        <p:spPr>
          <a:xfrm>
            <a:off x="1270000" y="2057400"/>
            <a:ext cx="9652000" cy="5257800"/>
          </a:xfrm>
        </p:spPr>
        <p:txBody>
          <a:bodyPr/>
          <a:lstStyle/>
          <a:p>
            <a:pPr>
              <a:spcAft>
                <a:spcPts val="1800"/>
              </a:spcAft>
            </a:pPr>
            <a:r>
              <a:rPr lang="en-US" dirty="0"/>
              <a:t>Adding Portable Sites/Temporary Registrations</a:t>
            </a:r>
          </a:p>
          <a:p>
            <a:pPr>
              <a:spcAft>
                <a:spcPts val="1800"/>
              </a:spcAft>
            </a:pPr>
            <a:r>
              <a:rPr lang="en-US" dirty="0"/>
              <a:t>Additional Same Day approvals</a:t>
            </a:r>
          </a:p>
          <a:p>
            <a:pPr>
              <a:spcAft>
                <a:spcPts val="1800"/>
              </a:spcAft>
            </a:pPr>
            <a:r>
              <a:rPr lang="en-US" dirty="0"/>
              <a:t>Additional Streamlining</a:t>
            </a:r>
          </a:p>
        </p:txBody>
      </p:sp>
      <p:grpSp>
        <p:nvGrpSpPr>
          <p:cNvPr id="7" name="Group 6">
            <a:extLst>
              <a:ext uri="{FF2B5EF4-FFF2-40B4-BE49-F238E27FC236}">
                <a16:creationId xmlns:a16="http://schemas.microsoft.com/office/drawing/2014/main" id="{6FD8D386-58B1-4331-8ADE-85C8ADADAD59}"/>
              </a:ext>
              <a:ext uri="{C183D7F6-B498-43B3-948B-1728B52AA6E4}">
                <adec:decorative xmlns:adec="http://schemas.microsoft.com/office/drawing/2017/decorative" val="1"/>
              </a:ext>
            </a:extLst>
          </p:cNvPr>
          <p:cNvGrpSpPr/>
          <p:nvPr/>
        </p:nvGrpSpPr>
        <p:grpSpPr>
          <a:xfrm>
            <a:off x="152401" y="990601"/>
            <a:ext cx="11887199" cy="762000"/>
            <a:chOff x="152401" y="990601"/>
            <a:chExt cx="11887199" cy="762000"/>
          </a:xfrm>
        </p:grpSpPr>
        <p:sp>
          <p:nvSpPr>
            <p:cNvPr id="4" name="Rectangle 3">
              <a:extLst>
                <a:ext uri="{FF2B5EF4-FFF2-40B4-BE49-F238E27FC236}">
                  <a16:creationId xmlns:a16="http://schemas.microsoft.com/office/drawing/2014/main" id="{42F6FC83-A870-471B-97A7-AB1EFD8A812A}"/>
                </a:ext>
                <a:ext uri="{C183D7F6-B498-43B3-948B-1728B52AA6E4}">
                  <adec:decorative xmlns:adec="http://schemas.microsoft.com/office/drawing/2017/decorative" val="1"/>
                </a:ext>
              </a:extLst>
            </p:cNvPr>
            <p:cNvSpPr/>
            <p:nvPr/>
          </p:nvSpPr>
          <p:spPr>
            <a:xfrm>
              <a:off x="152401" y="990601"/>
              <a:ext cx="11887199" cy="762000"/>
            </a:xfrm>
            <a:prstGeom prst="rect">
              <a:avLst/>
            </a:prstGeom>
            <a:solidFill>
              <a:srgbClr val="E8D19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marL="0" lvl="0" indent="0" algn="l" defTabSz="12446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FE97FAB-FB03-4D13-8311-8AF498959E13}"/>
                </a:ext>
                <a:ext uri="{C183D7F6-B498-43B3-948B-1728B52AA6E4}">
                  <adec:decorative xmlns:adec="http://schemas.microsoft.com/office/drawing/2017/decorative" val="1"/>
                </a:ext>
              </a:extLst>
            </p:cNvPr>
            <p:cNvSpPr/>
            <p:nvPr/>
          </p:nvSpPr>
          <p:spPr>
            <a:xfrm>
              <a:off x="5577841" y="1143000"/>
              <a:ext cx="1036319" cy="487679"/>
            </a:xfrm>
            <a:prstGeom prst="rect">
              <a:avLst/>
            </a:prstGeom>
            <a:solidFill>
              <a:schemeClr val="bg1">
                <a:alpha val="94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6" name="Picture 5" descr="a badge labeled &quot;new&quot;">
              <a:extLst>
                <a:ext uri="{FF2B5EF4-FFF2-40B4-BE49-F238E27FC236}">
                  <a16:creationId xmlns:a16="http://schemas.microsoft.com/office/drawing/2014/main" id="{16D55817-59A3-419D-860E-869FFF7833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92" t="5556" r="14074" b="20000"/>
            <a:stretch/>
          </p:blipFill>
          <p:spPr>
            <a:xfrm>
              <a:off x="5844200" y="1143000"/>
              <a:ext cx="480400" cy="487679"/>
            </a:xfrm>
            <a:prstGeom prst="rect">
              <a:avLst/>
            </a:prstGeom>
          </p:spPr>
        </p:pic>
      </p:grpSp>
    </p:spTree>
    <p:extLst>
      <p:ext uri="{BB962C8B-B14F-4D97-AF65-F5344CB8AC3E}">
        <p14:creationId xmlns:p14="http://schemas.microsoft.com/office/powerpoint/2010/main" val="425052544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F8C4-7EC0-4CDC-A8A1-FDF0D027775E}"/>
              </a:ext>
            </a:extLst>
          </p:cNvPr>
          <p:cNvSpPr>
            <a:spLocks noGrp="1"/>
          </p:cNvSpPr>
          <p:nvPr>
            <p:ph type="title"/>
          </p:nvPr>
        </p:nvSpPr>
        <p:spPr/>
        <p:txBody>
          <a:bodyPr/>
          <a:lstStyle/>
          <a:p>
            <a:r>
              <a:rPr lang="en-US" sz="3200" dirty="0"/>
              <a:t>Contact Information</a:t>
            </a:r>
          </a:p>
        </p:txBody>
      </p:sp>
      <p:sp>
        <p:nvSpPr>
          <p:cNvPr id="3" name="Content Placeholder 2">
            <a:extLst>
              <a:ext uri="{FF2B5EF4-FFF2-40B4-BE49-F238E27FC236}">
                <a16:creationId xmlns:a16="http://schemas.microsoft.com/office/drawing/2014/main" id="{7F749AA5-D617-4F66-B54B-1D1E16FE6F97}"/>
              </a:ext>
            </a:extLst>
          </p:cNvPr>
          <p:cNvSpPr>
            <a:spLocks noGrp="1"/>
          </p:cNvSpPr>
          <p:nvPr>
            <p:ph idx="1"/>
          </p:nvPr>
        </p:nvSpPr>
        <p:spPr/>
        <p:txBody>
          <a:bodyPr/>
          <a:lstStyle/>
          <a:p>
            <a:pPr marL="0" indent="0">
              <a:buNone/>
            </a:pPr>
            <a:r>
              <a:rPr lang="en-US" b="1" dirty="0"/>
              <a:t>Michael Partee</a:t>
            </a:r>
          </a:p>
          <a:p>
            <a:pPr marL="0" indent="0">
              <a:buNone/>
            </a:pPr>
            <a:r>
              <a:rPr lang="en-US" dirty="0"/>
              <a:t>Phone: 512-239-3312</a:t>
            </a:r>
          </a:p>
          <a:p>
            <a:pPr marL="0" indent="0">
              <a:buNone/>
            </a:pPr>
            <a:r>
              <a:rPr lang="en-US" dirty="0"/>
              <a:t>Email:  </a:t>
            </a:r>
            <a:r>
              <a:rPr lang="en-US" dirty="0">
                <a:hlinkClick r:id="rId3"/>
              </a:rPr>
              <a:t>Michael.Partee@tceq.Texas.gov</a:t>
            </a:r>
            <a:endParaRPr lang="en-US" dirty="0"/>
          </a:p>
          <a:p>
            <a:pPr marL="0" indent="0">
              <a:buNone/>
            </a:pPr>
            <a:r>
              <a:rPr lang="en-US" dirty="0"/>
              <a:t>  </a:t>
            </a:r>
          </a:p>
        </p:txBody>
      </p:sp>
      <p:pic>
        <p:nvPicPr>
          <p:cNvPr id="5" name="Picture 4" descr="TCEQ logo&#10;">
            <a:extLst>
              <a:ext uri="{FF2B5EF4-FFF2-40B4-BE49-F238E27FC236}">
                <a16:creationId xmlns:a16="http://schemas.microsoft.com/office/drawing/2014/main" id="{9150F17B-48B0-4091-9E1D-3A6E5AA5B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400"/>
            <a:ext cx="485787" cy="838200"/>
          </a:xfrm>
          <a:prstGeom prst="rect">
            <a:avLst/>
          </a:prstGeom>
        </p:spPr>
      </p:pic>
    </p:spTree>
    <p:extLst>
      <p:ext uri="{BB962C8B-B14F-4D97-AF65-F5344CB8AC3E}">
        <p14:creationId xmlns:p14="http://schemas.microsoft.com/office/powerpoint/2010/main" val="28155329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E15D-9810-4E42-8A99-29B56C4233BF}"/>
              </a:ext>
            </a:extLst>
          </p:cNvPr>
          <p:cNvSpPr>
            <a:spLocks noGrp="1"/>
          </p:cNvSpPr>
          <p:nvPr>
            <p:ph type="title"/>
          </p:nvPr>
        </p:nvSpPr>
        <p:spPr>
          <a:xfrm>
            <a:off x="1295402" y="-76200"/>
            <a:ext cx="9601196" cy="1303867"/>
          </a:xfrm>
        </p:spPr>
        <p:txBody>
          <a:bodyPr/>
          <a:lstStyle/>
          <a:p>
            <a:r>
              <a:rPr lang="en-US" sz="3200" dirty="0"/>
              <a:t>ePermit Latest Updates</a:t>
            </a:r>
          </a:p>
        </p:txBody>
      </p:sp>
      <p:grpSp>
        <p:nvGrpSpPr>
          <p:cNvPr id="15" name="Group 14" descr="What has changed for permit by rule applications">
            <a:extLst>
              <a:ext uri="{FF2B5EF4-FFF2-40B4-BE49-F238E27FC236}">
                <a16:creationId xmlns:a16="http://schemas.microsoft.com/office/drawing/2014/main" id="{1B7A37C2-21DD-4FFA-8ED3-DB9B0483ADE7}"/>
              </a:ext>
              <a:ext uri="{C183D7F6-B498-43B3-948B-1728B52AA6E4}">
                <adec:decorative xmlns:adec="http://schemas.microsoft.com/office/drawing/2017/decorative" val="0"/>
              </a:ext>
            </a:extLst>
          </p:cNvPr>
          <p:cNvGrpSpPr/>
          <p:nvPr/>
        </p:nvGrpSpPr>
        <p:grpSpPr>
          <a:xfrm>
            <a:off x="936252" y="2086239"/>
            <a:ext cx="10319493" cy="1580059"/>
            <a:chOff x="857250" y="-110068"/>
            <a:chExt cx="10319493" cy="1580059"/>
          </a:xfrm>
        </p:grpSpPr>
        <p:sp>
          <p:nvSpPr>
            <p:cNvPr id="6" name="Rectangle 5">
              <a:extLst>
                <a:ext uri="{FF2B5EF4-FFF2-40B4-BE49-F238E27FC236}">
                  <a16:creationId xmlns:a16="http://schemas.microsoft.com/office/drawing/2014/main" id="{B606DF78-C94B-4FA8-8F62-B9C858612DC9}"/>
                </a:ext>
                <a:ext uri="{C183D7F6-B498-43B3-948B-1728B52AA6E4}">
                  <adec:decorative xmlns:adec="http://schemas.microsoft.com/office/drawing/2017/decorative" val="1"/>
                </a:ext>
              </a:extLst>
            </p:cNvPr>
            <p:cNvSpPr/>
            <p:nvPr/>
          </p:nvSpPr>
          <p:spPr>
            <a:xfrm>
              <a:off x="857250" y="-110068"/>
              <a:ext cx="10319493" cy="1580059"/>
            </a:xfrm>
            <a:prstGeom prst="rect">
              <a:avLst/>
            </a:prstGeom>
            <a:solidFill>
              <a:srgbClr val="E8D19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marL="0" lvl="0" indent="0" algn="l" defTabSz="1244600">
                <a:lnSpc>
                  <a:spcPct val="90000"/>
                </a:lnSpc>
                <a:spcBef>
                  <a:spcPct val="0"/>
                </a:spcBef>
                <a:spcAft>
                  <a:spcPct val="35000"/>
                </a:spcAft>
                <a:buNone/>
              </a:pPr>
              <a:r>
                <a:rPr lang="en-US" sz="2400" b="1" kern="1200" dirty="0">
                  <a:solidFill>
                    <a:schemeClr val="tx1"/>
                  </a:solidFill>
                  <a:latin typeface="Arial" panose="020B0604020202020204" pitchFamily="34" charset="0"/>
                  <a:cs typeface="Arial" panose="020B0604020202020204" pitchFamily="34" charset="0"/>
                </a:rPr>
                <a:t>What has changed for permit by rule applications</a:t>
              </a:r>
            </a:p>
          </p:txBody>
        </p:sp>
        <p:sp>
          <p:nvSpPr>
            <p:cNvPr id="7" name="Rectangle 6">
              <a:extLst>
                <a:ext uri="{FF2B5EF4-FFF2-40B4-BE49-F238E27FC236}">
                  <a16:creationId xmlns:a16="http://schemas.microsoft.com/office/drawing/2014/main" id="{0ADBF9F8-4CBE-4AB9-81DA-47382552E14F}"/>
                </a:ext>
                <a:ext uri="{C183D7F6-B498-43B3-948B-1728B52AA6E4}">
                  <adec:decorative xmlns:adec="http://schemas.microsoft.com/office/drawing/2017/decorative" val="1"/>
                </a:ext>
              </a:extLst>
            </p:cNvPr>
            <p:cNvSpPr/>
            <p:nvPr/>
          </p:nvSpPr>
          <p:spPr>
            <a:xfrm>
              <a:off x="1015255" y="47936"/>
              <a:ext cx="1463040" cy="1280160"/>
            </a:xfrm>
            <a:prstGeom prst="rect">
              <a:avLst/>
            </a:prstGeom>
            <a:solidFill>
              <a:schemeClr val="bg1">
                <a:alpha val="94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1" name="Graphic 10" descr="Magnifying glass">
              <a:extLst>
                <a:ext uri="{FF2B5EF4-FFF2-40B4-BE49-F238E27FC236}">
                  <a16:creationId xmlns:a16="http://schemas.microsoft.com/office/drawing/2014/main" id="{BCB6F8EA-54C0-4C34-8B75-591B28F82D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6350" y="228600"/>
              <a:ext cx="914400" cy="914400"/>
            </a:xfrm>
            <a:prstGeom prst="rect">
              <a:avLst/>
            </a:prstGeom>
          </p:spPr>
        </p:pic>
      </p:grpSp>
      <p:grpSp>
        <p:nvGrpSpPr>
          <p:cNvPr id="16" name="Group 15" descr="What is new in the case-by-case world">
            <a:extLst>
              <a:ext uri="{FF2B5EF4-FFF2-40B4-BE49-F238E27FC236}">
                <a16:creationId xmlns:a16="http://schemas.microsoft.com/office/drawing/2014/main" id="{3D7DB496-D949-4D3A-8516-62E2F3A878EF}"/>
              </a:ext>
              <a:ext uri="{C183D7F6-B498-43B3-948B-1728B52AA6E4}">
                <adec:decorative xmlns:adec="http://schemas.microsoft.com/office/drawing/2017/decorative" val="0"/>
              </a:ext>
            </a:extLst>
          </p:cNvPr>
          <p:cNvGrpSpPr/>
          <p:nvPr/>
        </p:nvGrpSpPr>
        <p:grpSpPr>
          <a:xfrm>
            <a:off x="936253" y="4124324"/>
            <a:ext cx="10319493" cy="1886728"/>
            <a:chOff x="857250" y="6485748"/>
            <a:chExt cx="10319493" cy="1886728"/>
          </a:xfrm>
        </p:grpSpPr>
        <p:sp>
          <p:nvSpPr>
            <p:cNvPr id="8" name="Rectangle 7">
              <a:extLst>
                <a:ext uri="{FF2B5EF4-FFF2-40B4-BE49-F238E27FC236}">
                  <a16:creationId xmlns:a16="http://schemas.microsoft.com/office/drawing/2014/main" id="{B3105847-96D0-4FC5-AB1E-1E362E1CC040}"/>
                </a:ext>
                <a:ext uri="{C183D7F6-B498-43B3-948B-1728B52AA6E4}">
                  <adec:decorative xmlns:adec="http://schemas.microsoft.com/office/drawing/2017/decorative" val="1"/>
                </a:ext>
              </a:extLst>
            </p:cNvPr>
            <p:cNvSpPr/>
            <p:nvPr/>
          </p:nvSpPr>
          <p:spPr>
            <a:xfrm>
              <a:off x="857250" y="6485748"/>
              <a:ext cx="10319493" cy="1886728"/>
            </a:xfrm>
            <a:prstGeom prst="rect">
              <a:avLst/>
            </a:prstGeom>
            <a:solidFill>
              <a:srgbClr val="E8D19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marL="0" lvl="0" indent="0" algn="l" defTabSz="1244600">
                <a:lnSpc>
                  <a:spcPct val="90000"/>
                </a:lnSpc>
                <a:spcBef>
                  <a:spcPct val="0"/>
                </a:spcBef>
                <a:spcAft>
                  <a:spcPts val="2400"/>
                </a:spcAft>
                <a:buNone/>
              </a:pPr>
              <a:r>
                <a:rPr lang="en-US" sz="2400" b="1" kern="1200" dirty="0">
                  <a:solidFill>
                    <a:schemeClr val="tx1"/>
                  </a:solidFill>
                  <a:latin typeface="Arial" panose="020B0604020202020204" pitchFamily="34" charset="0"/>
                  <a:cs typeface="Arial" panose="020B0604020202020204" pitchFamily="34" charset="0"/>
                </a:rPr>
                <a:t>What is new in the case-by-case world</a:t>
              </a:r>
            </a:p>
          </p:txBody>
        </p:sp>
        <p:sp>
          <p:nvSpPr>
            <p:cNvPr id="9" name="Rectangle 8">
              <a:extLst>
                <a:ext uri="{FF2B5EF4-FFF2-40B4-BE49-F238E27FC236}">
                  <a16:creationId xmlns:a16="http://schemas.microsoft.com/office/drawing/2014/main" id="{BA4C3245-80FD-49AD-8D25-BD1BEA2E472C}"/>
                </a:ext>
                <a:ext uri="{C183D7F6-B498-43B3-948B-1728B52AA6E4}">
                  <adec:decorative xmlns:adec="http://schemas.microsoft.com/office/drawing/2017/decorative" val="1"/>
                </a:ext>
              </a:extLst>
            </p:cNvPr>
            <p:cNvSpPr/>
            <p:nvPr/>
          </p:nvSpPr>
          <p:spPr>
            <a:xfrm>
              <a:off x="1015255" y="6786627"/>
              <a:ext cx="1463040" cy="1280160"/>
            </a:xfrm>
            <a:prstGeom prst="rect">
              <a:avLst/>
            </a:prstGeom>
            <a:solidFill>
              <a:schemeClr val="bg1">
                <a:alpha val="94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3" name="Graphic 12" descr="Wrench">
              <a:extLst>
                <a:ext uri="{FF2B5EF4-FFF2-40B4-BE49-F238E27FC236}">
                  <a16:creationId xmlns:a16="http://schemas.microsoft.com/office/drawing/2014/main" id="{A02BFC5C-2CCA-4FA0-9F4C-3AACF63B2C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85875" y="6972300"/>
              <a:ext cx="914400" cy="914400"/>
            </a:xfrm>
            <a:prstGeom prst="rect">
              <a:avLst/>
            </a:prstGeom>
          </p:spPr>
        </p:pic>
      </p:grpSp>
    </p:spTree>
    <p:extLst>
      <p:ext uri="{BB962C8B-B14F-4D97-AF65-F5344CB8AC3E}">
        <p14:creationId xmlns:p14="http://schemas.microsoft.com/office/powerpoint/2010/main" val="39164022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A3C42-9054-410D-A60C-970F4DBC298A}"/>
              </a:ext>
            </a:extLst>
          </p:cNvPr>
          <p:cNvSpPr>
            <a:spLocks noGrp="1"/>
          </p:cNvSpPr>
          <p:nvPr>
            <p:ph type="title"/>
          </p:nvPr>
        </p:nvSpPr>
        <p:spPr/>
        <p:txBody>
          <a:bodyPr/>
          <a:lstStyle/>
          <a:p>
            <a:r>
              <a:rPr lang="en-US" sz="3200" dirty="0"/>
              <a:t>STEERS Benefits</a:t>
            </a:r>
          </a:p>
        </p:txBody>
      </p:sp>
      <p:sp>
        <p:nvSpPr>
          <p:cNvPr id="3" name="Content Placeholder 2">
            <a:extLst>
              <a:ext uri="{FF2B5EF4-FFF2-40B4-BE49-F238E27FC236}">
                <a16:creationId xmlns:a16="http://schemas.microsoft.com/office/drawing/2014/main" id="{59874742-C82C-47F4-AC48-545988A6AA03}"/>
              </a:ext>
            </a:extLst>
          </p:cNvPr>
          <p:cNvSpPr>
            <a:spLocks noGrp="1"/>
          </p:cNvSpPr>
          <p:nvPr>
            <p:ph idx="1"/>
          </p:nvPr>
        </p:nvSpPr>
        <p:spPr>
          <a:xfrm>
            <a:off x="1320800" y="2057400"/>
            <a:ext cx="10871200" cy="4419600"/>
          </a:xfrm>
        </p:spPr>
        <p:txBody>
          <a:bodyPr/>
          <a:lstStyle/>
          <a:p>
            <a:pPr>
              <a:spcAft>
                <a:spcPts val="1800"/>
              </a:spcAft>
            </a:pPr>
            <a:r>
              <a:rPr lang="en-US" dirty="0"/>
              <a:t>Potential for same-day authorizations.</a:t>
            </a:r>
          </a:p>
          <a:p>
            <a:pPr>
              <a:spcAft>
                <a:spcPts val="1800"/>
              </a:spcAft>
            </a:pPr>
            <a:r>
              <a:rPr lang="en-US" dirty="0"/>
              <a:t>No paperwork to mail in.</a:t>
            </a:r>
          </a:p>
          <a:p>
            <a:pPr>
              <a:spcAft>
                <a:spcPts val="1800"/>
              </a:spcAft>
            </a:pPr>
            <a:r>
              <a:rPr lang="en-US" dirty="0"/>
              <a:t>Streamlines the application review process.</a:t>
            </a:r>
          </a:p>
          <a:p>
            <a:pPr>
              <a:spcAft>
                <a:spcPts val="1800"/>
              </a:spcAft>
            </a:pPr>
            <a:r>
              <a:rPr lang="en-US" dirty="0"/>
              <a:t>Accesses multiple program areas from one user account.</a:t>
            </a:r>
          </a:p>
          <a:p>
            <a:pPr>
              <a:spcAft>
                <a:spcPts val="1800"/>
              </a:spcAft>
            </a:pPr>
            <a:r>
              <a:rPr lang="en-US" dirty="0"/>
              <a:t>Secures submitting electronic confidential files.</a:t>
            </a:r>
          </a:p>
        </p:txBody>
      </p:sp>
      <p:grpSp>
        <p:nvGrpSpPr>
          <p:cNvPr id="6" name="Group 5">
            <a:extLst>
              <a:ext uri="{FF2B5EF4-FFF2-40B4-BE49-F238E27FC236}">
                <a16:creationId xmlns:a16="http://schemas.microsoft.com/office/drawing/2014/main" id="{F70C3133-5BE8-4686-812D-604079AA4DBB}"/>
              </a:ext>
              <a:ext uri="{C183D7F6-B498-43B3-948B-1728B52AA6E4}">
                <adec:decorative xmlns:adec="http://schemas.microsoft.com/office/drawing/2017/decorative" val="1"/>
              </a:ext>
            </a:extLst>
          </p:cNvPr>
          <p:cNvGrpSpPr/>
          <p:nvPr/>
        </p:nvGrpSpPr>
        <p:grpSpPr>
          <a:xfrm>
            <a:off x="152401" y="990601"/>
            <a:ext cx="11887199" cy="762000"/>
            <a:chOff x="152401" y="990601"/>
            <a:chExt cx="11887199" cy="762000"/>
          </a:xfrm>
        </p:grpSpPr>
        <p:sp>
          <p:nvSpPr>
            <p:cNvPr id="4" name="Rectangle 3">
              <a:extLst>
                <a:ext uri="{FF2B5EF4-FFF2-40B4-BE49-F238E27FC236}">
                  <a16:creationId xmlns:a16="http://schemas.microsoft.com/office/drawing/2014/main" id="{02D18806-715F-4A02-8D8C-44CB5C9FABCE}"/>
                </a:ext>
                <a:ext uri="{C183D7F6-B498-43B3-948B-1728B52AA6E4}">
                  <adec:decorative xmlns:adec="http://schemas.microsoft.com/office/drawing/2017/decorative" val="1"/>
                </a:ext>
              </a:extLst>
            </p:cNvPr>
            <p:cNvSpPr/>
            <p:nvPr/>
          </p:nvSpPr>
          <p:spPr>
            <a:xfrm>
              <a:off x="152401" y="990601"/>
              <a:ext cx="11887199" cy="762000"/>
            </a:xfrm>
            <a:prstGeom prst="rect">
              <a:avLst/>
            </a:prstGeom>
            <a:solidFill>
              <a:srgbClr val="E8D19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84925" tIns="106680" rIns="106681" bIns="106680" numCol="1" spcCol="1270" anchor="ctr" anchorCtr="0">
              <a:noAutofit/>
            </a:bodyPr>
            <a:lstStyle/>
            <a:p>
              <a:pPr marL="0" lvl="0" indent="0" algn="l" defTabSz="1244600">
                <a:lnSpc>
                  <a:spcPct val="90000"/>
                </a:lnSpc>
                <a:spcBef>
                  <a:spcPct val="0"/>
                </a:spcBef>
                <a:spcAft>
                  <a:spcPct val="35000"/>
                </a:spcAft>
                <a:buNone/>
              </a:pPr>
              <a:endParaRPr lang="en-US" sz="2400" b="1" kern="1200" dirty="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97C46E0-E48A-44F2-A76B-5FFEB87EFC22}"/>
                </a:ext>
                <a:ext uri="{C183D7F6-B498-43B3-948B-1728B52AA6E4}">
                  <adec:decorative xmlns:adec="http://schemas.microsoft.com/office/drawing/2017/decorative" val="1"/>
                </a:ext>
              </a:extLst>
            </p:cNvPr>
            <p:cNvSpPr/>
            <p:nvPr/>
          </p:nvSpPr>
          <p:spPr>
            <a:xfrm>
              <a:off x="5577841" y="1143000"/>
              <a:ext cx="1036319" cy="487679"/>
            </a:xfrm>
            <a:prstGeom prst="rect">
              <a:avLst/>
            </a:prstGeom>
            <a:solidFill>
              <a:schemeClr val="bg1">
                <a:alpha val="94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Graphic 6" descr="Plus sign indicating positive benefits">
              <a:extLst>
                <a:ext uri="{FF2B5EF4-FFF2-40B4-BE49-F238E27FC236}">
                  <a16:creationId xmlns:a16="http://schemas.microsoft.com/office/drawing/2014/main" id="{D303FCB1-7113-458B-BE60-55557DE55F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67399" y="1167971"/>
              <a:ext cx="457200" cy="457200"/>
            </a:xfrm>
            <a:prstGeom prst="rect">
              <a:avLst/>
            </a:prstGeom>
          </p:spPr>
        </p:pic>
      </p:grpSp>
    </p:spTree>
    <p:extLst>
      <p:ext uri="{BB962C8B-B14F-4D97-AF65-F5344CB8AC3E}">
        <p14:creationId xmlns:p14="http://schemas.microsoft.com/office/powerpoint/2010/main" val="208767239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B0CB-805B-42D4-8D2C-84E7ADBDC547}"/>
              </a:ext>
            </a:extLst>
          </p:cNvPr>
          <p:cNvSpPr>
            <a:spLocks noGrp="1"/>
          </p:cNvSpPr>
          <p:nvPr>
            <p:ph type="title"/>
          </p:nvPr>
        </p:nvSpPr>
        <p:spPr>
          <a:xfrm>
            <a:off x="1270000" y="152400"/>
            <a:ext cx="9652000" cy="838200"/>
          </a:xfrm>
        </p:spPr>
        <p:txBody>
          <a:bodyPr/>
          <a:lstStyle/>
          <a:p>
            <a:r>
              <a:rPr lang="en-US" sz="3200" dirty="0"/>
              <a:t>ePermits Application Type</a:t>
            </a:r>
          </a:p>
        </p:txBody>
      </p:sp>
      <p:pic>
        <p:nvPicPr>
          <p:cNvPr id="7" name="Content Placeholder 6" descr="a screen capture of the application type selection screen">
            <a:extLst>
              <a:ext uri="{FF2B5EF4-FFF2-40B4-BE49-F238E27FC236}">
                <a16:creationId xmlns:a16="http://schemas.microsoft.com/office/drawing/2014/main" id="{41341FF5-8B65-45E4-B317-087EDE9EC0F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58" r="58306" b="56522"/>
          <a:stretch/>
        </p:blipFill>
        <p:spPr>
          <a:xfrm>
            <a:off x="1405759" y="990601"/>
            <a:ext cx="9380482" cy="5727030"/>
          </a:xfrm>
        </p:spPr>
      </p:pic>
    </p:spTree>
    <p:extLst>
      <p:ext uri="{BB962C8B-B14F-4D97-AF65-F5344CB8AC3E}">
        <p14:creationId xmlns:p14="http://schemas.microsoft.com/office/powerpoint/2010/main" val="267080402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456F-082B-4725-95D8-8F0CDA8423B9}"/>
              </a:ext>
            </a:extLst>
          </p:cNvPr>
          <p:cNvSpPr>
            <a:spLocks noGrp="1"/>
          </p:cNvSpPr>
          <p:nvPr>
            <p:ph type="title"/>
          </p:nvPr>
        </p:nvSpPr>
        <p:spPr/>
        <p:txBody>
          <a:bodyPr/>
          <a:lstStyle/>
          <a:p>
            <a:r>
              <a:rPr lang="en-US" sz="3200" dirty="0"/>
              <a:t>ePermits Type of Project</a:t>
            </a:r>
          </a:p>
        </p:txBody>
      </p:sp>
      <p:pic>
        <p:nvPicPr>
          <p:cNvPr id="7" name="Content Placeholder 6" descr="screen shot of the permitting action menu">
            <a:extLst>
              <a:ext uri="{FF2B5EF4-FFF2-40B4-BE49-F238E27FC236}">
                <a16:creationId xmlns:a16="http://schemas.microsoft.com/office/drawing/2014/main" id="{ED132E83-A116-4FB5-B583-475839D1697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2731" t="22388" r="28470" b="28358"/>
          <a:stretch/>
        </p:blipFill>
        <p:spPr>
          <a:xfrm>
            <a:off x="972584" y="990600"/>
            <a:ext cx="10246833" cy="5648894"/>
          </a:xfrm>
        </p:spPr>
      </p:pic>
      <p:sp>
        <p:nvSpPr>
          <p:cNvPr id="4" name="Arrow: Left 3">
            <a:extLst>
              <a:ext uri="{FF2B5EF4-FFF2-40B4-BE49-F238E27FC236}">
                <a16:creationId xmlns:a16="http://schemas.microsoft.com/office/drawing/2014/main" id="{29CEB816-0205-4E5D-90C2-E2DF1D82286B}"/>
              </a:ext>
              <a:ext uri="{C183D7F6-B498-43B3-948B-1728B52AA6E4}">
                <adec:decorative xmlns:adec="http://schemas.microsoft.com/office/drawing/2017/decorative" val="1"/>
              </a:ext>
            </a:extLst>
          </p:cNvPr>
          <p:cNvSpPr/>
          <p:nvPr/>
        </p:nvSpPr>
        <p:spPr bwMode="auto">
          <a:xfrm>
            <a:off x="4953000" y="3002867"/>
            <a:ext cx="1524000" cy="838200"/>
          </a:xfrm>
          <a:prstGeom prst="leftArrow">
            <a:avLst/>
          </a:prstGeom>
          <a:solidFill>
            <a:srgbClr val="375562"/>
          </a:solidFill>
          <a:ln w="25400" cap="flat" cmpd="sng" algn="ctr">
            <a:solidFill>
              <a:srgbClr val="E8D19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775575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21430-C5CE-47CC-9EF0-B9B72B7D5578}"/>
              </a:ext>
            </a:extLst>
          </p:cNvPr>
          <p:cNvSpPr>
            <a:spLocks noGrp="1"/>
          </p:cNvSpPr>
          <p:nvPr>
            <p:ph type="title"/>
          </p:nvPr>
        </p:nvSpPr>
        <p:spPr/>
        <p:txBody>
          <a:bodyPr/>
          <a:lstStyle/>
          <a:p>
            <a:r>
              <a:rPr lang="en-US" sz="3200" dirty="0"/>
              <a:t>ePermits To Do Menu</a:t>
            </a:r>
          </a:p>
        </p:txBody>
      </p:sp>
      <p:pic>
        <p:nvPicPr>
          <p:cNvPr id="11" name="Picture 10" descr="a screen capture of the to-do menu ">
            <a:extLst>
              <a:ext uri="{FF2B5EF4-FFF2-40B4-BE49-F238E27FC236}">
                <a16:creationId xmlns:a16="http://schemas.microsoft.com/office/drawing/2014/main" id="{C2D7ADD5-1BFE-4FCE-AE0C-773D1577E890}"/>
              </a:ext>
            </a:extLst>
          </p:cNvPr>
          <p:cNvPicPr>
            <a:picLocks noChangeAspect="1"/>
          </p:cNvPicPr>
          <p:nvPr/>
        </p:nvPicPr>
        <p:blipFill rotWithShape="1">
          <a:blip r:embed="rId3">
            <a:extLst>
              <a:ext uri="{28A0092B-C50C-407E-A947-70E740481C1C}">
                <a14:useLocalDpi xmlns:a14="http://schemas.microsoft.com/office/drawing/2010/main" val="0"/>
              </a:ext>
            </a:extLst>
          </a:blip>
          <a:srcRect l="922" t="18249" r="75090" b="49494"/>
          <a:stretch/>
        </p:blipFill>
        <p:spPr>
          <a:xfrm>
            <a:off x="2264044" y="908537"/>
            <a:ext cx="7663913" cy="5797063"/>
          </a:xfrm>
          <a:prstGeom prst="rect">
            <a:avLst/>
          </a:prstGeom>
        </p:spPr>
      </p:pic>
      <p:sp>
        <p:nvSpPr>
          <p:cNvPr id="3" name="Arrow: Left 2">
            <a:extLst>
              <a:ext uri="{FF2B5EF4-FFF2-40B4-BE49-F238E27FC236}">
                <a16:creationId xmlns:a16="http://schemas.microsoft.com/office/drawing/2014/main" id="{F5F496F3-D4CC-4F61-918F-E4192C66237A}"/>
              </a:ext>
              <a:ext uri="{C183D7F6-B498-43B3-948B-1728B52AA6E4}">
                <adec:decorative xmlns:adec="http://schemas.microsoft.com/office/drawing/2017/decorative" val="1"/>
              </a:ext>
            </a:extLst>
          </p:cNvPr>
          <p:cNvSpPr/>
          <p:nvPr/>
        </p:nvSpPr>
        <p:spPr bwMode="auto">
          <a:xfrm>
            <a:off x="10160000" y="2579914"/>
            <a:ext cx="1524000" cy="838200"/>
          </a:xfrm>
          <a:prstGeom prst="leftArrow">
            <a:avLst/>
          </a:prstGeom>
          <a:solidFill>
            <a:srgbClr val="375562"/>
          </a:solidFill>
          <a:ln w="25400" cap="flat" cmpd="sng" algn="ctr">
            <a:solidFill>
              <a:srgbClr val="E8D19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0237550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6982-90EA-40B9-BBA3-2E2C085A2956}"/>
              </a:ext>
            </a:extLst>
          </p:cNvPr>
          <p:cNvSpPr>
            <a:spLocks noGrp="1"/>
          </p:cNvSpPr>
          <p:nvPr>
            <p:ph type="title"/>
          </p:nvPr>
        </p:nvSpPr>
        <p:spPr/>
        <p:txBody>
          <a:bodyPr/>
          <a:lstStyle/>
          <a:p>
            <a:r>
              <a:rPr lang="en-US" sz="3200" dirty="0"/>
              <a:t>ePermits Attachment Section</a:t>
            </a:r>
          </a:p>
        </p:txBody>
      </p:sp>
      <p:pic>
        <p:nvPicPr>
          <p:cNvPr id="5" name="Content Placeholder 4" descr="screen capture of the attachment pick menu">
            <a:extLst>
              <a:ext uri="{FF2B5EF4-FFF2-40B4-BE49-F238E27FC236}">
                <a16:creationId xmlns:a16="http://schemas.microsoft.com/office/drawing/2014/main" id="{C9C1C53A-64EC-4648-A031-D8314A301A4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811" t="44321" r="43664" b="11703"/>
          <a:stretch/>
        </p:blipFill>
        <p:spPr>
          <a:xfrm>
            <a:off x="1517784" y="1066800"/>
            <a:ext cx="9156433" cy="5539248"/>
          </a:xfrm>
        </p:spPr>
      </p:pic>
      <p:sp>
        <p:nvSpPr>
          <p:cNvPr id="4" name="Arrow: Left 3">
            <a:extLst>
              <a:ext uri="{FF2B5EF4-FFF2-40B4-BE49-F238E27FC236}">
                <a16:creationId xmlns:a16="http://schemas.microsoft.com/office/drawing/2014/main" id="{C23D59FB-59BD-48A5-B6B1-506D019B3A9E}"/>
              </a:ext>
              <a:ext uri="{C183D7F6-B498-43B3-948B-1728B52AA6E4}">
                <adec:decorative xmlns:adec="http://schemas.microsoft.com/office/drawing/2017/decorative" val="1"/>
              </a:ext>
            </a:extLst>
          </p:cNvPr>
          <p:cNvSpPr/>
          <p:nvPr/>
        </p:nvSpPr>
        <p:spPr bwMode="auto">
          <a:xfrm rot="10800000">
            <a:off x="256735" y="3009900"/>
            <a:ext cx="1524000" cy="838200"/>
          </a:xfrm>
          <a:prstGeom prst="leftArrow">
            <a:avLst/>
          </a:prstGeom>
          <a:solidFill>
            <a:srgbClr val="375562"/>
          </a:solidFill>
          <a:ln w="25400" cap="flat" cmpd="sng" algn="ctr">
            <a:solidFill>
              <a:srgbClr val="E8D19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9278562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8650-0D4B-4E4D-ABE6-96C26A6EC71B}"/>
              </a:ext>
            </a:extLst>
          </p:cNvPr>
          <p:cNvSpPr>
            <a:spLocks noGrp="1"/>
          </p:cNvSpPr>
          <p:nvPr>
            <p:ph type="title"/>
          </p:nvPr>
        </p:nvSpPr>
        <p:spPr>
          <a:xfrm>
            <a:off x="1295402" y="-76200"/>
            <a:ext cx="9601196" cy="1303867"/>
          </a:xfrm>
        </p:spPr>
        <p:txBody>
          <a:bodyPr/>
          <a:lstStyle/>
          <a:p>
            <a:r>
              <a:rPr lang="en-US" sz="3200" dirty="0"/>
              <a:t>File Transfer Protocol</a:t>
            </a:r>
          </a:p>
        </p:txBody>
      </p:sp>
      <p:grpSp>
        <p:nvGrpSpPr>
          <p:cNvPr id="21" name="Group 20" descr="FTP Introduction&#10;File Retention Policy&#10;Sharing files with APIRT@tceq.texas.gov">
            <a:extLst>
              <a:ext uri="{FF2B5EF4-FFF2-40B4-BE49-F238E27FC236}">
                <a16:creationId xmlns:a16="http://schemas.microsoft.com/office/drawing/2014/main" id="{409D39F6-795E-4F7D-87EA-1CE9D06C76DB}"/>
              </a:ext>
            </a:extLst>
          </p:cNvPr>
          <p:cNvGrpSpPr/>
          <p:nvPr/>
        </p:nvGrpSpPr>
        <p:grpSpPr>
          <a:xfrm>
            <a:off x="914400" y="2498953"/>
            <a:ext cx="10363200" cy="2724377"/>
            <a:chOff x="838200" y="3632280"/>
            <a:chExt cx="10363200" cy="2416552"/>
          </a:xfrm>
        </p:grpSpPr>
        <p:sp>
          <p:nvSpPr>
            <p:cNvPr id="22" name="Rectangle 21">
              <a:extLst>
                <a:ext uri="{FF2B5EF4-FFF2-40B4-BE49-F238E27FC236}">
                  <a16:creationId xmlns:a16="http://schemas.microsoft.com/office/drawing/2014/main" id="{557E8ACC-1597-459F-B168-68A63FA424E1}"/>
                </a:ext>
                <a:ext uri="{C183D7F6-B498-43B3-948B-1728B52AA6E4}">
                  <adec:decorative xmlns:adec="http://schemas.microsoft.com/office/drawing/2017/decorative" val="1"/>
                </a:ext>
              </a:extLst>
            </p:cNvPr>
            <p:cNvSpPr/>
            <p:nvPr/>
          </p:nvSpPr>
          <p:spPr>
            <a:xfrm>
              <a:off x="838200" y="3632280"/>
              <a:ext cx="10363200" cy="2416552"/>
            </a:xfrm>
            <a:prstGeom prst="rect">
              <a:avLst/>
            </a:prstGeom>
            <a:solidFill>
              <a:srgbClr val="E8D191"/>
            </a:solidFill>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7305" tIns="99060" rIns="99061" bIns="99060" numCol="1" spcCol="1270" anchor="t" anchorCtr="0">
              <a:noAutofit/>
            </a:bodyPr>
            <a:lstStyle/>
            <a:p>
              <a:pPr marL="342900" lvl="0" indent="-342900" algn="l" defTabSz="1155700">
                <a:lnSpc>
                  <a:spcPct val="90000"/>
                </a:lnSpc>
                <a:spcBef>
                  <a:spcPct val="0"/>
                </a:spcBef>
                <a:spcAft>
                  <a:spcPts val="1800"/>
                </a:spcAft>
                <a:buFont typeface="Arial" panose="020B0604020202020204" pitchFamily="34" charset="0"/>
                <a:buChar char="•"/>
              </a:pPr>
              <a:endParaRPr lang="en-US" sz="2400" b="1" kern="1200" dirty="0">
                <a:solidFill>
                  <a:schemeClr val="tx1"/>
                </a:solidFill>
                <a:latin typeface="Arial" panose="020B0604020202020204" pitchFamily="34" charset="0"/>
                <a:cs typeface="Arial" panose="020B0604020202020204" pitchFamily="34" charset="0"/>
              </a:endParaRPr>
            </a:p>
            <a:p>
              <a:pPr marL="228600" lvl="1" indent="-228600" defTabSz="889000">
                <a:lnSpc>
                  <a:spcPct val="90000"/>
                </a:lnSpc>
                <a:spcBef>
                  <a:spcPct val="0"/>
                </a:spcBef>
                <a:spcAft>
                  <a:spcPts val="1800"/>
                </a:spcAft>
                <a:buFontTx/>
                <a:buChar char="•"/>
              </a:pPr>
              <a:r>
                <a:rPr lang="en-US" sz="2400" dirty="0">
                  <a:solidFill>
                    <a:schemeClr val="tx1"/>
                  </a:solidFill>
                  <a:latin typeface="Arial" panose="020B0604020202020204" pitchFamily="34" charset="0"/>
                  <a:cs typeface="Arial" panose="020B0604020202020204" pitchFamily="34" charset="0"/>
                </a:rPr>
                <a:t>FTP Introduction</a:t>
              </a:r>
            </a:p>
            <a:p>
              <a:pPr marL="228600" lvl="1" indent="-228600" defTabSz="889000">
                <a:lnSpc>
                  <a:spcPct val="90000"/>
                </a:lnSpc>
                <a:spcBef>
                  <a:spcPct val="0"/>
                </a:spcBef>
                <a:spcAft>
                  <a:spcPts val="1800"/>
                </a:spcAft>
                <a:buFontTx/>
                <a:buChar char="•"/>
              </a:pPr>
              <a:r>
                <a:rPr lang="en-US" sz="2400" dirty="0">
                  <a:solidFill>
                    <a:schemeClr val="tx1"/>
                  </a:solidFill>
                  <a:latin typeface="Arial" panose="020B0604020202020204" pitchFamily="34" charset="0"/>
                  <a:cs typeface="Arial" panose="020B0604020202020204" pitchFamily="34" charset="0"/>
                </a:rPr>
                <a:t>File Retention Policy</a:t>
              </a:r>
            </a:p>
            <a:p>
              <a:pPr marL="228600" lvl="1" indent="-228600" defTabSz="889000">
                <a:lnSpc>
                  <a:spcPct val="90000"/>
                </a:lnSpc>
                <a:spcBef>
                  <a:spcPct val="0"/>
                </a:spcBef>
                <a:spcAft>
                  <a:spcPts val="1800"/>
                </a:spcAft>
                <a:buFontTx/>
                <a:buChar char="•"/>
              </a:pPr>
              <a:r>
                <a:rPr lang="en-US" sz="2400" dirty="0">
                  <a:solidFill>
                    <a:schemeClr val="tx1"/>
                  </a:solidFill>
                  <a:latin typeface="Arial" panose="020B0604020202020204" pitchFamily="34" charset="0"/>
                  <a:cs typeface="Arial" panose="020B0604020202020204" pitchFamily="34" charset="0"/>
                </a:rPr>
                <a:t>Sharing files with </a:t>
              </a:r>
              <a:r>
                <a:rPr lang="en-US" sz="2400" dirty="0">
                  <a:solidFill>
                    <a:schemeClr val="tx1"/>
                  </a:solidFill>
                  <a:latin typeface="Arial" panose="020B0604020202020204" pitchFamily="34" charset="0"/>
                  <a:cs typeface="Arial" panose="020B0604020202020204" pitchFamily="34" charset="0"/>
                  <a:hlinkClick r:id="rId3"/>
                </a:rPr>
                <a:t>APIRT@tceq.texas.gov</a:t>
              </a:r>
              <a:endParaRPr lang="en-US" sz="2400" dirty="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DDAFA413-F726-430C-8124-9764D3DAAEF1}"/>
                </a:ext>
                <a:ext uri="{C183D7F6-B498-43B3-948B-1728B52AA6E4}">
                  <adec:decorative xmlns:adec="http://schemas.microsoft.com/office/drawing/2017/decorative" val="1"/>
                </a:ext>
              </a:extLst>
            </p:cNvPr>
            <p:cNvSpPr/>
            <p:nvPr/>
          </p:nvSpPr>
          <p:spPr>
            <a:xfrm>
              <a:off x="1122298" y="4200399"/>
              <a:ext cx="1463040" cy="1135516"/>
            </a:xfrm>
            <a:prstGeom prst="rect">
              <a:avLst/>
            </a:prstGeom>
            <a:solidFill>
              <a:schemeClr val="bg1"/>
            </a:solidFill>
            <a:effectLst/>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4" name="Group 23">
              <a:extLst>
                <a:ext uri="{FF2B5EF4-FFF2-40B4-BE49-F238E27FC236}">
                  <a16:creationId xmlns:a16="http://schemas.microsoft.com/office/drawing/2014/main" id="{C35EE7F1-66E4-4C30-AF3B-D50CD18885C1}"/>
                </a:ext>
              </a:extLst>
            </p:cNvPr>
            <p:cNvGrpSpPr/>
            <p:nvPr/>
          </p:nvGrpSpPr>
          <p:grpSpPr>
            <a:xfrm>
              <a:off x="1331438" y="4270117"/>
              <a:ext cx="1183162" cy="998207"/>
              <a:chOff x="1331438" y="4212967"/>
              <a:chExt cx="1183162" cy="998207"/>
            </a:xfrm>
          </p:grpSpPr>
          <p:pic>
            <p:nvPicPr>
              <p:cNvPr id="25" name="Graphic 24" descr="Table">
                <a:extLst>
                  <a:ext uri="{FF2B5EF4-FFF2-40B4-BE49-F238E27FC236}">
                    <a16:creationId xmlns:a16="http://schemas.microsoft.com/office/drawing/2014/main" id="{3DFA06B7-F28A-436C-887B-50B11760AB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438" y="4212967"/>
                <a:ext cx="914400" cy="914400"/>
              </a:xfrm>
              <a:prstGeom prst="rect">
                <a:avLst/>
              </a:prstGeom>
            </p:spPr>
          </p:pic>
          <p:pic>
            <p:nvPicPr>
              <p:cNvPr id="26" name="Graphic 25" descr="Pencil">
                <a:extLst>
                  <a:ext uri="{FF2B5EF4-FFF2-40B4-BE49-F238E27FC236}">
                    <a16:creationId xmlns:a16="http://schemas.microsoft.com/office/drawing/2014/main" id="{6F725157-3297-4233-AE69-CC491D8BBD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76427" y="4573001"/>
                <a:ext cx="638173" cy="638173"/>
              </a:xfrm>
              <a:prstGeom prst="rect">
                <a:avLst/>
              </a:prstGeom>
            </p:spPr>
          </p:pic>
        </p:grpSp>
      </p:grpSp>
    </p:spTree>
    <p:extLst>
      <p:ext uri="{BB962C8B-B14F-4D97-AF65-F5344CB8AC3E}">
        <p14:creationId xmlns:p14="http://schemas.microsoft.com/office/powerpoint/2010/main" val="3346499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88A9-3F3C-4405-BD82-D44BA897A335}"/>
              </a:ext>
            </a:extLst>
          </p:cNvPr>
          <p:cNvSpPr>
            <a:spLocks noGrp="1"/>
          </p:cNvSpPr>
          <p:nvPr>
            <p:ph type="title"/>
          </p:nvPr>
        </p:nvSpPr>
        <p:spPr/>
        <p:txBody>
          <a:bodyPr/>
          <a:lstStyle/>
          <a:p>
            <a:r>
              <a:rPr lang="en-US" sz="2800" b="1" dirty="0">
                <a:solidFill>
                  <a:schemeClr val="tx1"/>
                </a:solidFill>
                <a:effectLst/>
                <a:latin typeface="+mj-lt"/>
                <a:ea typeface="+mj-ea"/>
                <a:cs typeface="+mj-cs"/>
              </a:rPr>
              <a:t>Getting Started with File Transfer Protocol</a:t>
            </a:r>
            <a:endParaRPr lang="en-US" dirty="0"/>
          </a:p>
        </p:txBody>
      </p:sp>
      <p:sp>
        <p:nvSpPr>
          <p:cNvPr id="3" name="Content Placeholder 2">
            <a:extLst>
              <a:ext uri="{FF2B5EF4-FFF2-40B4-BE49-F238E27FC236}">
                <a16:creationId xmlns:a16="http://schemas.microsoft.com/office/drawing/2014/main" id="{A22A8491-C707-4698-82D1-FEB232B6C432}"/>
              </a:ext>
            </a:extLst>
          </p:cNvPr>
          <p:cNvSpPr>
            <a:spLocks noGrp="1"/>
          </p:cNvSpPr>
          <p:nvPr>
            <p:ph idx="1"/>
          </p:nvPr>
        </p:nvSpPr>
        <p:spPr/>
        <p:txBody>
          <a:bodyPr/>
          <a:lstStyle/>
          <a:p>
            <a:r>
              <a:rPr lang="en-US" dirty="0"/>
              <a:t>Go to </a:t>
            </a:r>
            <a:r>
              <a:rPr lang="en-US" dirty="0">
                <a:hlinkClick r:id="rId3"/>
              </a:rPr>
              <a:t>https://ftps.tceq.texas.gov/</a:t>
            </a:r>
            <a:endParaRPr lang="en-US" dirty="0"/>
          </a:p>
        </p:txBody>
      </p:sp>
      <p:pic>
        <p:nvPicPr>
          <p:cNvPr id="4" name="Content Placeholder 4" descr="a screen capture of the file transfer protocol login screen">
            <a:extLst>
              <a:ext uri="{FF2B5EF4-FFF2-40B4-BE49-F238E27FC236}">
                <a16:creationId xmlns:a16="http://schemas.microsoft.com/office/drawing/2014/main" id="{6C00A824-8499-4D4A-B98E-11998657AF81}"/>
              </a:ext>
            </a:extLst>
          </p:cNvPr>
          <p:cNvPicPr>
            <a:picLocks noChangeAspect="1"/>
          </p:cNvPicPr>
          <p:nvPr/>
        </p:nvPicPr>
        <p:blipFill rotWithShape="1">
          <a:blip r:embed="rId4">
            <a:extLst>
              <a:ext uri="{28A0092B-C50C-407E-A947-70E740481C1C}">
                <a14:useLocalDpi xmlns:a14="http://schemas.microsoft.com/office/drawing/2010/main" val="0"/>
              </a:ext>
            </a:extLst>
          </a:blip>
          <a:srcRect l="1222" t="17690" r="48958" b="42330"/>
          <a:stretch/>
        </p:blipFill>
        <p:spPr bwMode="auto">
          <a:xfrm>
            <a:off x="825500" y="2015385"/>
            <a:ext cx="10541000" cy="4614015"/>
          </a:xfrm>
          <a:prstGeom prst="rect">
            <a:avLst/>
          </a:prstGeom>
          <a:noFill/>
          <a:ln w="9525">
            <a:noFill/>
            <a:miter lim="800000"/>
            <a:headEnd/>
            <a:tailEnd/>
          </a:ln>
        </p:spPr>
      </p:pic>
      <p:sp>
        <p:nvSpPr>
          <p:cNvPr id="5" name="Arrow: Left 4">
            <a:extLst>
              <a:ext uri="{FF2B5EF4-FFF2-40B4-BE49-F238E27FC236}">
                <a16:creationId xmlns:a16="http://schemas.microsoft.com/office/drawing/2014/main" id="{3F830E78-0A38-4CA1-887C-8C90E4DDDDE8}"/>
              </a:ext>
              <a:ext uri="{C183D7F6-B498-43B3-948B-1728B52AA6E4}">
                <adec:decorative xmlns:adec="http://schemas.microsoft.com/office/drawing/2017/decorative" val="1"/>
              </a:ext>
            </a:extLst>
          </p:cNvPr>
          <p:cNvSpPr/>
          <p:nvPr/>
        </p:nvSpPr>
        <p:spPr bwMode="auto">
          <a:xfrm rot="10800000">
            <a:off x="4583430" y="5257800"/>
            <a:ext cx="1524000" cy="838200"/>
          </a:xfrm>
          <a:prstGeom prst="leftArrow">
            <a:avLst/>
          </a:prstGeom>
          <a:solidFill>
            <a:srgbClr val="375562"/>
          </a:solidFill>
          <a:ln w="25400" cap="flat" cmpd="sng" algn="ctr">
            <a:solidFill>
              <a:srgbClr val="E8D19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757400892"/>
      </p:ext>
    </p:extLst>
  </p:cSld>
  <p:clrMapOvr>
    <a:masterClrMapping/>
  </p:clrMapOvr>
  <p:transition/>
</p:sld>
</file>

<file path=ppt/theme/theme1.xml><?xml version="1.0" encoding="utf-8"?>
<a:theme xmlns:a="http://schemas.openxmlformats.org/drawingml/2006/main" name="default">
  <a:themeElements>
    <a:clrScheme name="Custom 8">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536D2"/>
      </a:hlink>
      <a:folHlink>
        <a:srgbClr val="EAEC5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A PowerPoint Template-06-12-19-becky.potx" id="{52FA749B-4938-4DBE-B304-96076CF39852}" vid="{24F20B91-C52A-49C5-8EE0-3C4F6CB20CD2}"/>
    </a:ext>
  </a:extLst>
</a:theme>
</file>

<file path=ppt/theme/theme2.xml><?xml version="1.0" encoding="utf-8"?>
<a:theme xmlns:a="http://schemas.openxmlformats.org/drawingml/2006/main" name="Office Theme">
  <a:themeElements>
    <a:clrScheme name="Custom 14">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0A51FB"/>
      </a:hlink>
      <a:folHlink>
        <a:srgbClr val="0A51F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42AC18C4EA7944AF48606E7DE6031D" ma:contentTypeVersion="4" ma:contentTypeDescription="Create a new document." ma:contentTypeScope="" ma:versionID="7642605979313df9ba60bf63f444a288">
  <xsd:schema xmlns:xsd="http://www.w3.org/2001/XMLSchema" xmlns:xs="http://www.w3.org/2001/XMLSchema" xmlns:p="http://schemas.microsoft.com/office/2006/metadata/properties" xmlns:ns2="4c953dfc-23f3-41e5-be1d-83837d572b5f" xmlns:ns3="d727feac-a130-4ffc-a3a2-5b965a1c7a7f" targetNamespace="http://schemas.microsoft.com/office/2006/metadata/properties" ma:root="true" ma:fieldsID="e041db4edc53ea59a68b33300910a014" ns2:_="" ns3:_="">
    <xsd:import namespace="4c953dfc-23f3-41e5-be1d-83837d572b5f"/>
    <xsd:import namespace="d727feac-a130-4ffc-a3a2-5b965a1c7a7f"/>
    <xsd:element name="properties">
      <xsd:complexType>
        <xsd:sequence>
          <xsd:element name="documentManagement">
            <xsd:complexType>
              <xsd:all>
                <xsd:element ref="ns2:TaxKeywordTaxHTField" minOccurs="0"/>
                <xsd:element ref="ns2:TaxCatchAll" minOccurs="0"/>
                <xsd:element ref="ns2:TaxCatchAllLabel"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53dfc-23f3-41e5-be1d-83837d572b5f" elementFormDefault="qualified">
    <xsd:import namespace="http://schemas.microsoft.com/office/2006/documentManagement/types"/>
    <xsd:import namespace="http://schemas.microsoft.com/office/infopath/2007/PartnerControls"/>
    <xsd:element name="TaxKeywordTaxHTField" ma:index="8"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d3ebfdf6-e692-409e-8348-f8a40660d057}" ma:internalName="TaxCatchAll" ma:showField="CatchAllData"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d3ebfdf6-e692-409e-8348-f8a40660d057}" ma:internalName="TaxCatchAllLabel" ma:readOnly="true" ma:showField="CatchAllDataLabel"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7feac-a130-4ffc-a3a2-5b965a1c7a7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953dfc-23f3-41e5-be1d-83837d572b5f">
      <Value>108</Value>
      <Value>8</Value>
    </TaxCatchAll>
    <TaxKeywordTaxHTField xmlns="4c953dfc-23f3-41e5-be1d-83837d572b5f">
      <Terms xmlns="http://schemas.microsoft.com/office/infopath/2007/PartnerControls">
        <TermInfo xmlns="http://schemas.microsoft.com/office/infopath/2007/PartnerControls">
          <TermName xmlns="http://schemas.microsoft.com/office/infopath/2007/PartnerControls">Air Quality Division</TermName>
          <TermId xmlns="http://schemas.microsoft.com/office/infopath/2007/PartnerControls">495c6654-e036-4bbd-88c8-309b8c7c8ad7</TermId>
        </TermInfo>
        <TermInfo xmlns="http://schemas.microsoft.com/office/infopath/2007/PartnerControls">
          <TermName xmlns="http://schemas.microsoft.com/office/infopath/2007/PartnerControls">powerpoint</TermName>
          <TermId xmlns="http://schemas.microsoft.com/office/infopath/2007/PartnerControls">cea7b17b-f255-44af-abc5-d45c541c32ce</TermId>
        </TermInfo>
      </Term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42ED12-3D40-4805-BA31-25E57B188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53dfc-23f3-41e5-be1d-83837d572b5f"/>
    <ds:schemaRef ds:uri="d727feac-a130-4ffc-a3a2-5b965a1c7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CAC5EB-96B8-4465-917F-B14C8FB8B670}">
  <ds:schemaRefs>
    <ds:schemaRef ds:uri="http://purl.org/dc/terms/"/>
    <ds:schemaRef ds:uri="http://schemas.microsoft.com/office/2006/metadata/properties"/>
    <ds:schemaRef ds:uri="http://schemas.microsoft.com/office/2006/documentManagement/types"/>
    <ds:schemaRef ds:uri="http://purl.org/dc/elements/1.1/"/>
    <ds:schemaRef ds:uri="4c953dfc-23f3-41e5-be1d-83837d572b5f"/>
    <ds:schemaRef ds:uri="http://schemas.microsoft.com/office/infopath/2007/PartnerControls"/>
    <ds:schemaRef ds:uri="http://schemas.openxmlformats.org/package/2006/metadata/core-properties"/>
    <ds:schemaRef ds:uri="d727feac-a130-4ffc-a3a2-5b965a1c7a7f"/>
    <ds:schemaRef ds:uri="http://www.w3.org/XML/1998/namespace"/>
    <ds:schemaRef ds:uri="http://purl.org/dc/dcmitype/"/>
  </ds:schemaRefs>
</ds:datastoreItem>
</file>

<file path=customXml/itemProps3.xml><?xml version="1.0" encoding="utf-8"?>
<ds:datastoreItem xmlns:ds="http://schemas.openxmlformats.org/officeDocument/2006/customXml" ds:itemID="{EA92132A-8A09-4C6E-B9F0-FF3CFC33D3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OA PowerPoint Template-06-12-19-becky</Template>
  <TotalTime>506</TotalTime>
  <Pages>2</Pages>
  <Words>923</Words>
  <Application>Microsoft Office PowerPoint</Application>
  <PresentationFormat>Widescreen</PresentationFormat>
  <Paragraphs>93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Times New Roman</vt:lpstr>
      <vt:lpstr>Wingdings</vt:lpstr>
      <vt:lpstr>Verdana</vt:lpstr>
      <vt:lpstr>Arial Black</vt:lpstr>
      <vt:lpstr>Arial</vt:lpstr>
      <vt:lpstr>Georgia</vt:lpstr>
      <vt:lpstr>default</vt:lpstr>
      <vt:lpstr>ePermitting Updates</vt:lpstr>
      <vt:lpstr>ePermit Latest Updates</vt:lpstr>
      <vt:lpstr>STEERS Benefits</vt:lpstr>
      <vt:lpstr>ePermits Application Type</vt:lpstr>
      <vt:lpstr>ePermits Type of Project</vt:lpstr>
      <vt:lpstr>ePermits To Do Menu</vt:lpstr>
      <vt:lpstr>ePermits Attachment Section</vt:lpstr>
      <vt:lpstr>File Transfer Protocol</vt:lpstr>
      <vt:lpstr>Getting Started with File Transfer Protocol</vt:lpstr>
      <vt:lpstr>ePermits Expedited</vt:lpstr>
      <vt:lpstr>Viewing Submissions</vt:lpstr>
      <vt:lpstr>Common Errors</vt:lpstr>
      <vt:lpstr>FAQs</vt:lpstr>
      <vt:lpstr>Common Payment Questions</vt:lpstr>
      <vt:lpstr> ePermits Guidance Website</vt:lpstr>
      <vt:lpstr> More on ePermits Guidance Website</vt:lpstr>
      <vt:lpstr>Future Updates to ePermits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TCEQ ePermitting Updates</dc:title>
  <dc:subject>TCEQ ePermitting Updates</dc:subject>
  <dc:creator>TCEQ</dc:creator>
  <cp:keywords>air, permit, operational, support, team, leader, autumn, environmental, conference, applications, account, electronic, files, standard, permit, technical, customer, regulated, entity, alteration, amendment, renewal, retention, and protocol</cp:keywords>
  <cp:lastModifiedBy>Traci Spencer</cp:lastModifiedBy>
  <cp:revision>55</cp:revision>
  <cp:lastPrinted>2019-09-23T16:09:31Z</cp:lastPrinted>
  <dcterms:created xsi:type="dcterms:W3CDTF">2019-07-26T16:04:24Z</dcterms:created>
  <dcterms:modified xsi:type="dcterms:W3CDTF">2019-09-25T15:36:21Z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0x0101008442AC18C4EA7944AF48606E7DE6031D</vt:lpwstr>
  </property>
  <property fmtid="{D5CDD505-2E9C-101B-9397-08002B2CF9AE}" pid="3" name="TaxKeyword">
    <vt:lpwstr>8;#Air Quality Division|495c6654-e036-4bbd-88c8-309b8c7c8ad7;#108;#powerpoint|cea7b17b-f255-44af-abc5-d45c541c32ce</vt:lpwstr>
  </property>
</Properties>
</file>