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549" r:id="rId5"/>
    <p:sldId id="550" r:id="rId6"/>
    <p:sldId id="553" r:id="rId7"/>
    <p:sldId id="555" r:id="rId8"/>
    <p:sldId id="573" r:id="rId9"/>
    <p:sldId id="571" r:id="rId10"/>
    <p:sldId id="556" r:id="rId11"/>
    <p:sldId id="557" r:id="rId12"/>
    <p:sldId id="570" r:id="rId13"/>
    <p:sldId id="566" r:id="rId14"/>
    <p:sldId id="572" r:id="rId15"/>
    <p:sldId id="567" r:id="rId16"/>
    <p:sldId id="568" r:id="rId17"/>
    <p:sldId id="569" r:id="rId18"/>
    <p:sldId id="552" r:id="rId19"/>
  </p:sldIdLst>
  <p:sldSz cx="12192000" cy="6858000"/>
  <p:notesSz cx="7010400" cy="9296400"/>
  <p:embeddedFontLst>
    <p:embeddedFont>
      <p:font typeface="Arial Black" panose="020B0A04020102020204" pitchFamily="34" charset="0"/>
      <p:bold r:id="rId22"/>
    </p:embeddedFont>
    <p:embeddedFont>
      <p:font typeface="Georgia" panose="02040502050405020303" pitchFamily="18" charset="0"/>
      <p:regular r:id="rId23"/>
      <p:bold r:id="rId24"/>
      <p:italic r:id="rId25"/>
      <p:boldItalic r:id="rId26"/>
    </p:embeddedFont>
    <p:embeddedFont>
      <p:font typeface="Verdana" panose="020B0604030504040204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a Baer" initials="TB" lastIdx="3" clrIdx="0">
    <p:extLst>
      <p:ext uri="{19B8F6BF-5375-455C-9EA6-DF929625EA0E}">
        <p15:presenceInfo xmlns:p15="http://schemas.microsoft.com/office/powerpoint/2012/main" userId="S::Tonya.Baer@tceq.texas.gov::77de7947-7759-481c-9342-57675c3637cb" providerId="AD"/>
      </p:ext>
    </p:extLst>
  </p:cmAuthor>
  <p:cmAuthor id="2" name="Samuel Short" initials="SS" lastIdx="1" clrIdx="1">
    <p:extLst>
      <p:ext uri="{19B8F6BF-5375-455C-9EA6-DF929625EA0E}">
        <p15:presenceInfo xmlns:p15="http://schemas.microsoft.com/office/powerpoint/2012/main" userId="S::Samuel.Short@tceq.texas.gov::b8c5f134-cfda-48a6-84ed-3477454a07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CD"/>
    <a:srgbClr val="1B427D"/>
    <a:srgbClr val="6C6668"/>
    <a:srgbClr val="4D4D4D"/>
    <a:srgbClr val="E0E7FC"/>
    <a:srgbClr val="E7EDFD"/>
    <a:srgbClr val="FFFFFF"/>
    <a:srgbClr val="EBF0FD"/>
    <a:srgbClr val="E4EAFC"/>
    <a:srgbClr val="000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80970" autoAdjust="0"/>
  </p:normalViewPr>
  <p:slideViewPr>
    <p:cSldViewPr>
      <p:cViewPr varScale="1">
        <p:scale>
          <a:sx n="92" d="100"/>
          <a:sy n="92" d="100"/>
        </p:scale>
        <p:origin x="558" y="90"/>
      </p:cViewPr>
      <p:guideLst>
        <p:guide orient="horz" pos="288"/>
        <p:guide pos="864"/>
      </p:guideLst>
    </p:cSldViewPr>
  </p:slideViewPr>
  <p:outlineViewPr>
    <p:cViewPr>
      <p:scale>
        <a:sx n="33" d="100"/>
        <a:sy n="33" d="100"/>
      </p:scale>
      <p:origin x="0" y="-6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162" y="96"/>
      </p:cViewPr>
      <p:guideLst>
        <p:guide orient="horz" pos="2927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541418" y="8894763"/>
            <a:ext cx="395958" cy="31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807" tIns="45097" rIns="91807" bIns="45097" anchor="ctr">
            <a:spAutoFit/>
          </a:bodyPr>
          <a:lstStyle/>
          <a:p>
            <a:pPr algn="r" defTabSz="925775">
              <a:defRPr/>
            </a:pPr>
            <a:fld id="{28CDBBD7-2B8E-4AD5-94A9-272F5DC24437}" type="slidenum">
              <a:rPr lang="en-US" sz="1400">
                <a:latin typeface="Times New Roman" pitchFamily="18" charset="0"/>
              </a:rPr>
              <a:pPr algn="r" defTabSz="925775">
                <a:defRPr/>
              </a:pPr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7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6425"/>
            <a:ext cx="5140960" cy="417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07" tIns="45097" rIns="91807" bIns="450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6438"/>
            <a:ext cx="6170612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541418" y="8896352"/>
            <a:ext cx="39595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807" tIns="45097" rIns="91807" bIns="45097" anchor="ctr">
            <a:spAutoFit/>
          </a:bodyPr>
          <a:lstStyle/>
          <a:p>
            <a:pPr algn="r" defTabSz="925775">
              <a:defRPr/>
            </a:pPr>
            <a:fld id="{4F64E164-F7EA-46B5-883A-CA1227BF5354}" type="slidenum">
              <a:rPr lang="en-US" sz="1400">
                <a:latin typeface="Times New Roman" pitchFamily="18" charset="0"/>
              </a:rPr>
              <a:pPr algn="r" defTabSz="925775">
                <a:defRPr/>
              </a:pPr>
              <a:t>‹#›</a:t>
            </a:fld>
            <a:endParaRPr lang="en-US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10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0688" y="706438"/>
            <a:ext cx="6170612" cy="3470275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51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Image attribution: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by Graphic Tigers from the Noun Project; https://thenounproject.com/search/?q=new&amp;creator=2169778&amp;i=1693260</a:t>
            </a:r>
          </a:p>
        </p:txBody>
      </p:sp>
    </p:spTree>
    <p:extLst>
      <p:ext uri="{BB962C8B-B14F-4D97-AF65-F5344CB8AC3E}">
        <p14:creationId xmlns:p14="http://schemas.microsoft.com/office/powerpoint/2010/main" val="581584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61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4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07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64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7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Image attribution: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menu by Rohith M S from the Noun Project; https://thenounproject.com/search/?q=menu&amp;i=942376</a:t>
            </a:r>
          </a:p>
        </p:txBody>
      </p:sp>
    </p:spTree>
    <p:extLst>
      <p:ext uri="{BB962C8B-B14F-4D97-AF65-F5344CB8AC3E}">
        <p14:creationId xmlns:p14="http://schemas.microsoft.com/office/powerpoint/2010/main" val="555439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7350" y="4416424"/>
            <a:ext cx="6470650" cy="4498975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48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7350" y="4416425"/>
            <a:ext cx="6237288" cy="41783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629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7350" y="4416425"/>
            <a:ext cx="6237288" cy="41783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76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7350" y="4416425"/>
            <a:ext cx="6237288" cy="4178300"/>
          </a:xfrm>
        </p:spPr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026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7350" y="4416425"/>
            <a:ext cx="6237288" cy="41783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37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7350" y="4416425"/>
            <a:ext cx="6237288" cy="4178300"/>
          </a:xfrm>
        </p:spPr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Image attribution: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by hash from the Noun Project; https://thenounproject.com/search/?q=process&amp;i=1005517</a:t>
            </a:r>
          </a:p>
        </p:txBody>
      </p:sp>
    </p:spTree>
    <p:extLst>
      <p:ext uri="{BB962C8B-B14F-4D97-AF65-F5344CB8AC3E}">
        <p14:creationId xmlns:p14="http://schemas.microsoft.com/office/powerpoint/2010/main" val="1756324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0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Verdan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 descr="Logo for the Texas Commission on Environmental Quality">
            <a:extLst>
              <a:ext uri="{FF2B5EF4-FFF2-40B4-BE49-F238E27FC236}">
                <a16:creationId xmlns:a16="http://schemas.microsoft.com/office/drawing/2014/main" id="{7775698C-C9D3-47A4-939E-D9AF86C64D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431"/>
            <a:ext cx="485787" cy="8382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9652000" cy="838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>
            <a:lvl1pPr>
              <a:spcAft>
                <a:spcPts val="300"/>
              </a:spcAft>
              <a:defRPr sz="2800" baseline="0">
                <a:latin typeface="Verdana" pitchFamily="34" charset="0"/>
              </a:defRPr>
            </a:lvl1pPr>
            <a:lvl2pPr>
              <a:defRPr sz="2400" baseline="0">
                <a:latin typeface="Verdana" pitchFamily="34" charset="0"/>
              </a:defRPr>
            </a:lvl2pPr>
            <a:lvl3pPr>
              <a:defRPr sz="2400" baseline="0">
                <a:latin typeface="Verdana" pitchFamily="34" charset="0"/>
              </a:defRPr>
            </a:lvl3pPr>
            <a:lvl4pPr>
              <a:defRPr sz="2000" baseline="0">
                <a:latin typeface="Georgia" pitchFamily="18" charset="0"/>
              </a:defRPr>
            </a:lvl4pPr>
            <a:lvl5pPr>
              <a:defRPr sz="2000" baseline="0">
                <a:latin typeface="Georgia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9857317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6F86B-A960-4BF3-9934-068C35E77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811EB6A-9737-4030-961F-A62F118AC47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70000" y="1371600"/>
            <a:ext cx="9652000" cy="5326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[insert image here]</a:t>
            </a:r>
          </a:p>
        </p:txBody>
      </p:sp>
    </p:spTree>
    <p:extLst>
      <p:ext uri="{BB962C8B-B14F-4D97-AF65-F5344CB8AC3E}">
        <p14:creationId xmlns:p14="http://schemas.microsoft.com/office/powerpoint/2010/main" val="71869232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807A0-0212-48EB-ACAE-47D88620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A80E9165-E51D-4C05-9BC2-2AF576FAAA3D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1270000" y="1371600"/>
            <a:ext cx="9652000" cy="5326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[insert table here]</a:t>
            </a:r>
          </a:p>
        </p:txBody>
      </p:sp>
    </p:spTree>
    <p:extLst>
      <p:ext uri="{BB962C8B-B14F-4D97-AF65-F5344CB8AC3E}">
        <p14:creationId xmlns:p14="http://schemas.microsoft.com/office/powerpoint/2010/main" val="2925981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al 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9652000" cy="838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0000" y="1371600"/>
            <a:ext cx="9652000" cy="5257800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2800" baseline="0">
                <a:latin typeface="Verdana" pitchFamily="34" charset="0"/>
              </a:defRPr>
            </a:lvl1pPr>
            <a:lvl2pPr>
              <a:defRPr sz="2400" baseline="0">
                <a:latin typeface="Verdana" pitchFamily="34" charset="0"/>
              </a:defRPr>
            </a:lvl2pPr>
            <a:lvl3pPr>
              <a:defRPr sz="2400" baseline="0">
                <a:latin typeface="Verdana" pitchFamily="34" charset="0"/>
              </a:defRPr>
            </a:lvl3pPr>
            <a:lvl4pPr>
              <a:defRPr sz="2000" baseline="0">
                <a:latin typeface="Georgia" pitchFamily="18" charset="0"/>
              </a:defRPr>
            </a:lvl4pPr>
            <a:lvl5pPr>
              <a:defRPr sz="2000" baseline="0">
                <a:latin typeface="Georgia" pitchFamily="18" charset="0"/>
              </a:defRPr>
            </a:lvl5pPr>
          </a:lstStyle>
          <a:p>
            <a:pPr marL="0" indent="0">
              <a:buNone/>
            </a:pPr>
            <a:r>
              <a:rPr lang="en-US" dirty="0"/>
              <a:t>[Presenter’s Name]</a:t>
            </a:r>
          </a:p>
          <a:p>
            <a:pPr marL="0" indent="0">
              <a:buNone/>
            </a:pPr>
            <a:r>
              <a:rPr lang="en-US" dirty="0"/>
              <a:t>Phone:	[phone number]</a:t>
            </a:r>
          </a:p>
          <a:p>
            <a:pPr marL="0" indent="0">
              <a:buNone/>
            </a:pPr>
            <a:r>
              <a:rPr lang="en-US" dirty="0"/>
              <a:t>Email:	[email address]  </a:t>
            </a:r>
          </a:p>
          <a:p>
            <a:pPr lvl="0"/>
            <a:endParaRPr lang="en-US" dirty="0"/>
          </a:p>
        </p:txBody>
      </p:sp>
      <p:pic>
        <p:nvPicPr>
          <p:cNvPr id="4" name="Picture 3" descr="Logo for the Texas Commission on Environmental Quality">
            <a:extLst>
              <a:ext uri="{FF2B5EF4-FFF2-40B4-BE49-F238E27FC236}">
                <a16:creationId xmlns:a16="http://schemas.microsoft.com/office/drawing/2014/main" id="{8609322F-3B0D-4D0B-9542-0A22C10535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431"/>
            <a:ext cx="485787" cy="8382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0421"/>
            <a:ext cx="965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730374"/>
            <a:ext cx="96520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0" r:id="rId2"/>
    <p:sldLayoutId id="2147483671" r:id="rId3"/>
    <p:sldLayoutId id="2147483672" r:id="rId4"/>
    <p:sldLayoutId id="2147483664" r:id="rId5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9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55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65000"/>
        <a:buChar char="•"/>
        <a:defRPr sz="16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1654B"/>
        </a:buClr>
        <a:buSzPct val="100000"/>
        <a:buChar char="•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04" userDrawn="1">
          <p15:clr>
            <a:srgbClr val="F26B43"/>
          </p15:clr>
        </p15:guide>
        <p15:guide id="2" pos="1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amuel.short@tceq.texas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eg"/><Relationship Id="rId5" Type="http://schemas.openxmlformats.org/officeDocument/2006/relationships/hyperlink" Target="mailto:kim.strong@tceq.texas.gov" TargetMode="External"/><Relationship Id="rId4" Type="http://schemas.openxmlformats.org/officeDocument/2006/relationships/hyperlink" Target="mailto:beryl.thatcher@tceq.texas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>
            <a:spLocks noGrp="1" noChangeArrowheads="1"/>
          </p:cNvSpPr>
          <p:nvPr>
            <p:ph type="ctrTitle"/>
          </p:nvPr>
        </p:nvSpPr>
        <p:spPr>
          <a:xfrm>
            <a:off x="2286000" y="1752600"/>
            <a:ext cx="7772400" cy="1752600"/>
          </a:xfrm>
        </p:spPr>
        <p:txBody>
          <a:bodyPr/>
          <a:lstStyle/>
          <a:p>
            <a:pPr>
              <a:spcBef>
                <a:spcPct val="90000"/>
              </a:spcBef>
            </a:pPr>
            <a:r>
              <a:rPr lang="en-US" sz="3600" i="1" dirty="0"/>
              <a:t>Air Permits Division Update</a:t>
            </a:r>
            <a:endParaRPr lang="en-US" sz="4800" i="1" dirty="0"/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2667000" y="3810001"/>
            <a:ext cx="6781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latin typeface="+mn-lt"/>
              </a:rPr>
              <a:t>Samuel Short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Director, Air Permits Division</a:t>
            </a:r>
          </a:p>
          <a:p>
            <a:pPr algn="ctr" eaLnBrk="1" hangingPunct="1"/>
            <a:endParaRPr lang="en-US" dirty="0">
              <a:latin typeface="+mn-lt"/>
            </a:endParaRPr>
          </a:p>
          <a:p>
            <a:pPr algn="ctr" eaLnBrk="1" hangingPunct="1"/>
            <a:endParaRPr lang="en-US" dirty="0">
              <a:latin typeface="+mn-lt"/>
            </a:endParaRPr>
          </a:p>
          <a:p>
            <a:pPr algn="ctr" eaLnBrk="1" hangingPunct="1"/>
            <a:endParaRPr lang="en-US" sz="1800" dirty="0">
              <a:latin typeface="+mn-lt"/>
            </a:endParaRPr>
          </a:p>
          <a:p>
            <a:pPr algn="ctr" eaLnBrk="1" hangingPunct="1"/>
            <a:r>
              <a:rPr lang="en-US" sz="2000" dirty="0">
                <a:latin typeface="+mn-lt"/>
              </a:rPr>
              <a:t>Autumn Environmental Conference and Expo October 8, 2019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18F6-6525-412B-9101-B2FBBD6FD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Permitting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ADA2-B868-4EE1-B9E4-EF2997339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/>
          <a:p>
            <a:r>
              <a:rPr lang="en-US" b="1" dirty="0"/>
              <a:t>EPA Permitting Activity</a:t>
            </a:r>
          </a:p>
          <a:p>
            <a:pPr lvl="1"/>
            <a:r>
              <a:rPr lang="en-US" dirty="0"/>
              <a:t>Source Aggregation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Project Aggregation</a:t>
            </a:r>
          </a:p>
          <a:p>
            <a:pPr>
              <a:spcBef>
                <a:spcPts val="1800"/>
              </a:spcBef>
            </a:pPr>
            <a:r>
              <a:rPr lang="en-US" b="1" dirty="0"/>
              <a:t>Marine Loading Collection Efficiency</a:t>
            </a:r>
          </a:p>
          <a:p>
            <a:pPr lvl="1"/>
            <a:r>
              <a:rPr lang="en-US" dirty="0"/>
              <a:t>Applicants may now represent up to 99.9%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Special conditions have been updated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DB9487-D283-457C-B65A-DCD6194F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6D60719-DC55-4E0A-A990-71BDA352F7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5" descr="new ">
              <a:extLst>
                <a:ext uri="{FF2B5EF4-FFF2-40B4-BE49-F238E27FC236}">
                  <a16:creationId xmlns:a16="http://schemas.microsoft.com/office/drawing/2014/main" id="{7E2F29B9-73EA-4E6E-9F0A-BC7FD93D3A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2" t="3333" r="12222" b="20000"/>
            <a:stretch/>
          </p:blipFill>
          <p:spPr>
            <a:xfrm>
              <a:off x="9919252" y="4724400"/>
              <a:ext cx="1802295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592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18F6-6525-412B-9101-B2FBBD6FD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381000"/>
            <a:ext cx="9652000" cy="838200"/>
          </a:xfrm>
        </p:spPr>
        <p:txBody>
          <a:bodyPr/>
          <a:lstStyle/>
          <a:p>
            <a:r>
              <a:rPr lang="en-US" sz="3200" dirty="0"/>
              <a:t>More Permitting Updates</a:t>
            </a:r>
            <a:br>
              <a:rPr lang="en-US" sz="3200" dirty="0"/>
            </a:br>
            <a:r>
              <a:rPr lang="en-US" sz="3200" dirty="0">
                <a:noFill/>
              </a:rPr>
              <a:t>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8ADA2-B868-4EE1-B9E4-EF2997339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/>
          <a:p>
            <a:r>
              <a:rPr lang="en-US" b="1" dirty="0"/>
              <a:t>Readily Available Permit (RAP) for Tank Loading Increases</a:t>
            </a:r>
          </a:p>
          <a:p>
            <a:pPr lvl="1"/>
            <a:r>
              <a:rPr lang="en-US" dirty="0"/>
              <a:t>Authorizes an NSR amendment action for an increase of throughput for tanks and/or loading at an existing site</a:t>
            </a:r>
          </a:p>
          <a:p>
            <a:pPr lvl="1"/>
            <a:r>
              <a:rPr lang="en-US" dirty="0"/>
              <a:t>Sources include storage tanks, loading (drum, tote, truck and rail) and control devices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46F09CA-7B8D-44A2-8BAC-444A76642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D93F9AF-B50B-4933-84C2-32639CD00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5" descr="new ">
              <a:extLst>
                <a:ext uri="{FF2B5EF4-FFF2-40B4-BE49-F238E27FC236}">
                  <a16:creationId xmlns:a16="http://schemas.microsoft.com/office/drawing/2014/main" id="{61C77AD4-5E35-4586-ABCA-F3AF5B515F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2" t="3333" r="12222" b="20000"/>
            <a:stretch/>
          </p:blipFill>
          <p:spPr>
            <a:xfrm>
              <a:off x="9919252" y="4724400"/>
              <a:ext cx="1802295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821875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157C8-C50D-40E0-A3CA-967CAABD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Expedited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9BBFA-E526-4297-A201-F582E6121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371600"/>
            <a:ext cx="10464800" cy="5257800"/>
          </a:xfrm>
        </p:spPr>
        <p:txBody>
          <a:bodyPr/>
          <a:lstStyle/>
          <a:p>
            <a:r>
              <a:rPr lang="en-US" b="1" dirty="0"/>
              <a:t>Expedited Team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Consists of permit reviewers, a technical specialist and a team leader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One designated modeler on the Air Dispersion Modeling Team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Only work expedited projects</a:t>
            </a:r>
          </a:p>
          <a:p>
            <a:pPr>
              <a:spcBef>
                <a:spcPts val="1800"/>
              </a:spcBef>
            </a:pPr>
            <a:r>
              <a:rPr lang="en-US" b="1" dirty="0"/>
              <a:t>Fiscal Year 2019</a:t>
            </a:r>
          </a:p>
          <a:p>
            <a:pPr lvl="1">
              <a:spcBef>
                <a:spcPts val="0"/>
              </a:spcBef>
            </a:pPr>
            <a:r>
              <a:rPr lang="en-US" dirty="0"/>
              <a:t>747 applications received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767 applications completed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BBB9C80-76F4-41FD-9BFB-045B2B8C9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648200"/>
            <a:ext cx="1981200" cy="1981200"/>
            <a:chOff x="9829800" y="4648200"/>
            <a:chExt cx="1981200" cy="19812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5F2FEE9B-59FE-480D-AD97-4F6531BB6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Graphic 5" descr="Stopwatch">
              <a:extLst>
                <a:ext uri="{FF2B5EF4-FFF2-40B4-BE49-F238E27FC236}">
                  <a16:creationId xmlns:a16="http://schemas.microsoft.com/office/drawing/2014/main" id="{47F4AE5B-DD74-4B51-B05F-E51D55CCB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29800" y="4648200"/>
              <a:ext cx="1981200" cy="198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425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6028-CFC5-4B99-894F-4FD558BB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Fiscal Year 2019 Production Efforts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CEEEE-C0C1-4F1A-9390-9FD1C954E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371600"/>
            <a:ext cx="10922000" cy="5257800"/>
          </a:xfrm>
        </p:spPr>
        <p:txBody>
          <a:bodyPr/>
          <a:lstStyle/>
          <a:p>
            <a:r>
              <a:rPr lang="en-US" dirty="0"/>
              <a:t>7,939 projects received</a:t>
            </a:r>
          </a:p>
          <a:p>
            <a:pPr>
              <a:spcBef>
                <a:spcPts val="1800"/>
              </a:spcBef>
            </a:pPr>
            <a:r>
              <a:rPr lang="en-US" dirty="0"/>
              <a:t>8,627 projects completed</a:t>
            </a:r>
          </a:p>
          <a:p>
            <a:pPr>
              <a:spcBef>
                <a:spcPts val="1800"/>
              </a:spcBef>
            </a:pPr>
            <a:r>
              <a:rPr lang="en-US" dirty="0"/>
              <a:t>Reduction in pending NSR backlog projects by over 72 %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7082EAE-39D2-4005-B739-652BA374F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18F809D-B460-4CFB-BCCC-B090FB6230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Graphic 5" descr="Research">
              <a:extLst>
                <a:ext uri="{FF2B5EF4-FFF2-40B4-BE49-F238E27FC236}">
                  <a16:creationId xmlns:a16="http://schemas.microsoft.com/office/drawing/2014/main" id="{C56FA9B3-7238-4E03-8EC6-F8AABF3AB0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44100" y="4752833"/>
              <a:ext cx="1752600" cy="1752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3355066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D72D-1AEC-4A5D-8523-CE4C42D8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D0E6F-3484-4557-9F98-0C9AA9763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371600"/>
            <a:ext cx="10388600" cy="5257800"/>
          </a:xfrm>
        </p:spPr>
        <p:txBody>
          <a:bodyPr/>
          <a:lstStyle/>
          <a:p>
            <a:r>
              <a:rPr lang="en-US" dirty="0"/>
              <a:t>Creation of additional direct assistance guidance tools</a:t>
            </a:r>
          </a:p>
          <a:p>
            <a:pPr>
              <a:spcBef>
                <a:spcPts val="1800"/>
              </a:spcBef>
            </a:pPr>
            <a:r>
              <a:rPr lang="en-US" dirty="0"/>
              <a:t>Streamlining efforts in other areas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Title V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PBRs</a:t>
            </a:r>
          </a:p>
          <a:p>
            <a:pPr>
              <a:spcBef>
                <a:spcPts val="1800"/>
              </a:spcBef>
            </a:pPr>
            <a:r>
              <a:rPr lang="en-US" dirty="0"/>
              <a:t>Development of addition RAPs</a:t>
            </a:r>
          </a:p>
          <a:p>
            <a:pPr>
              <a:spcBef>
                <a:spcPts val="1800"/>
              </a:spcBef>
            </a:pPr>
            <a:r>
              <a:rPr lang="en-US" dirty="0"/>
              <a:t>Updating ePermits to allow for the submittal</a:t>
            </a:r>
          </a:p>
          <a:p>
            <a:pPr marL="0" indent="395288">
              <a:spcBef>
                <a:spcPts val="0"/>
              </a:spcBef>
              <a:buNone/>
            </a:pPr>
            <a:r>
              <a:rPr lang="en-US" dirty="0"/>
              <a:t>of portable and temporary facilities.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DFF69F5-94DB-4455-8DC4-132565F33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8CE73811-BBDC-4A4B-A3FE-FDD73EDF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Graphic 5" descr="Arrow Slight curve">
              <a:extLst>
                <a:ext uri="{FF2B5EF4-FFF2-40B4-BE49-F238E27FC236}">
                  <a16:creationId xmlns:a16="http://schemas.microsoft.com/office/drawing/2014/main" id="{00A4FD0C-DC27-493A-89C6-AAF8DA9117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020300" y="4838700"/>
              <a:ext cx="1600200" cy="1600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954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9F8C4-7EC0-4CDC-A8A1-FDF0D0277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49AA5-D617-4F66-B54B-1D1E16FE6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Samuel Short</a:t>
            </a:r>
          </a:p>
          <a:p>
            <a:pPr marL="0" indent="0">
              <a:buNone/>
            </a:pPr>
            <a:r>
              <a:rPr lang="en-US" sz="2400" dirty="0"/>
              <a:t>Phone:	(512) 239-5363</a:t>
            </a:r>
          </a:p>
          <a:p>
            <a:pPr marL="0" indent="0">
              <a:buNone/>
            </a:pPr>
            <a:r>
              <a:rPr lang="en-US" sz="2400" dirty="0"/>
              <a:t>Email:	</a:t>
            </a:r>
            <a:r>
              <a:rPr lang="en-US" sz="2400" dirty="0">
                <a:hlinkClick r:id="rId3"/>
              </a:rPr>
              <a:t>samuel.short@tceq.texas.gov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b="1" dirty="0"/>
              <a:t>Beryl Thatcher</a:t>
            </a:r>
          </a:p>
          <a:p>
            <a:pPr marL="0" indent="0">
              <a:buNone/>
            </a:pPr>
            <a:r>
              <a:rPr lang="en-US" sz="2400" dirty="0"/>
              <a:t>Phone:	(512) 239-2270</a:t>
            </a:r>
          </a:p>
          <a:p>
            <a:pPr marL="0" indent="0">
              <a:buNone/>
            </a:pPr>
            <a:r>
              <a:rPr lang="en-US" sz="2400" dirty="0"/>
              <a:t>Email:	</a:t>
            </a:r>
            <a:r>
              <a:rPr lang="en-US" sz="2400" dirty="0">
                <a:hlinkClick r:id="rId4"/>
              </a:rPr>
              <a:t>beryl.thatcher@tceq.texas.gov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b="1" dirty="0"/>
              <a:t>Kim Strong</a:t>
            </a:r>
          </a:p>
          <a:p>
            <a:pPr marL="0" indent="0">
              <a:buNone/>
            </a:pPr>
            <a:r>
              <a:rPr lang="en-US" sz="2400" dirty="0"/>
              <a:t>Phone:	(512) 239-0252</a:t>
            </a:r>
          </a:p>
          <a:p>
            <a:pPr marL="0" indent="0">
              <a:buNone/>
            </a:pPr>
            <a:r>
              <a:rPr lang="en-US" sz="2400" dirty="0"/>
              <a:t>Email: 	</a:t>
            </a:r>
            <a:r>
              <a:rPr lang="en-US" sz="2400" dirty="0">
                <a:hlinkClick r:id="rId5"/>
              </a:rPr>
              <a:t>kim.strong@tceq.texas.gov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TCEQ logo&#10;">
            <a:extLst>
              <a:ext uri="{FF2B5EF4-FFF2-40B4-BE49-F238E27FC236}">
                <a16:creationId xmlns:a16="http://schemas.microsoft.com/office/drawing/2014/main" id="{9150F17B-48B0-4091-9E1D-3A6E5AA5B08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485787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778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219200"/>
            <a:ext cx="9652000" cy="5257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APD Management Team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Legislative Session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ePermits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Application Tools and Permitting Updates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/>
              <a:t>Expedited Program and Production Efforts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FF8BCB3-AAE5-4E25-9531-58FFE76E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ECDD897-9333-4EA9-8CED-6061B37D3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5" name="Picture 4" descr="menu">
              <a:extLst>
                <a:ext uri="{FF2B5EF4-FFF2-40B4-BE49-F238E27FC236}">
                  <a16:creationId xmlns:a16="http://schemas.microsoft.com/office/drawing/2014/main" id="{2CC3D3E0-DC2B-4F56-934C-AD7D6E035D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3" t="11111" r="11111" b="25555"/>
            <a:stretch/>
          </p:blipFill>
          <p:spPr>
            <a:xfrm>
              <a:off x="10134600" y="5115339"/>
              <a:ext cx="1371600" cy="1133061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Air Permits Division Organization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219200"/>
            <a:ext cx="10388600" cy="5257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b="1" dirty="0"/>
              <a:t>Beryl Thatcher, Assistant Division Director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Rebecca Partee, Chemical NSR Permits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Daniel Guthrie, Energy NSR Permits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Bonnie Evridge, Mechanical/Coatings NSR Permits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2600" b="1" dirty="0"/>
              <a:t>Kim Strong, P.E., Assistant Division Director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Kristyn Campbell, Rule Registrations Section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Jesse Chacon, P.E., Operating Permits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Daniel Menendez, Permit Support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Kati Wooten, Operational Support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20F868-1425-4C86-96CE-7FAD5A39D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648200"/>
            <a:ext cx="1981200" cy="1981200"/>
            <a:chOff x="9829800" y="4648200"/>
            <a:chExt cx="1981200" cy="19812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7B4239D-FE27-414C-9D4A-E320DF694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8" name="Graphic 7" descr="Cycle with people">
              <a:extLst>
                <a:ext uri="{FF2B5EF4-FFF2-40B4-BE49-F238E27FC236}">
                  <a16:creationId xmlns:a16="http://schemas.microsoft.com/office/drawing/2014/main" id="{C63FFDAC-E455-426E-9041-C4D3BEC14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29800" y="4648200"/>
              <a:ext cx="1981200" cy="1981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6831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9652000" cy="838200"/>
          </a:xfrm>
        </p:spPr>
        <p:txBody>
          <a:bodyPr/>
          <a:lstStyle/>
          <a:p>
            <a:r>
              <a:rPr lang="en-US" sz="3200" dirty="0"/>
              <a:t>86</a:t>
            </a:r>
            <a:r>
              <a:rPr lang="en-US" sz="3200" baseline="30000" dirty="0"/>
              <a:t>th</a:t>
            </a:r>
            <a:r>
              <a:rPr lang="en-US" sz="3200" dirty="0"/>
              <a:t> Legislative Session</a:t>
            </a:r>
            <a:br>
              <a:rPr lang="en-US" sz="3200" dirty="0"/>
            </a:br>
            <a:r>
              <a:rPr lang="en-US" sz="3200" dirty="0"/>
              <a:t>HB1 General Appropriations Rider 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Continued the expedited program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dirty="0"/>
              <a:t>Increased spending authority to equal all surcharges collected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E70D08-EA7D-4EEE-A6E0-51079708E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38A2C0ED-984D-4309-845E-E38D37912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9" name="Graphic 8" descr="Gavel">
              <a:extLst>
                <a:ext uri="{FF2B5EF4-FFF2-40B4-BE49-F238E27FC236}">
                  <a16:creationId xmlns:a16="http://schemas.microsoft.com/office/drawing/2014/main" id="{8DF0A9C0-6478-4C9B-9DDE-C0FB471D2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06000" y="4724400"/>
              <a:ext cx="18288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93292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86</a:t>
            </a:r>
            <a:r>
              <a:rPr lang="en-US" sz="3200" baseline="30000" dirty="0"/>
              <a:t>th</a:t>
            </a:r>
            <a:r>
              <a:rPr lang="en-US" sz="3200" dirty="0"/>
              <a:t> Legislative Session</a:t>
            </a:r>
            <a:br>
              <a:rPr lang="en-US" sz="3200" dirty="0"/>
            </a:br>
            <a:r>
              <a:rPr lang="en-US" sz="3200" dirty="0"/>
              <a:t>SB 698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Allows the use of surcharge to support the expedited processing of air permit applications</a:t>
            </a:r>
          </a:p>
          <a:p>
            <a:pPr>
              <a:spcBef>
                <a:spcPts val="1800"/>
              </a:spcBef>
            </a:pPr>
            <a:r>
              <a:rPr lang="en-US" dirty="0"/>
              <a:t>Allows TCEQ to pay for full-time employees out of surcharge funds</a:t>
            </a:r>
          </a:p>
          <a:p>
            <a:pPr>
              <a:spcBef>
                <a:spcPts val="1800"/>
              </a:spcBef>
            </a:pPr>
            <a:r>
              <a:rPr lang="en-US" dirty="0"/>
              <a:t>Currently working on rulemaking to incorporate changes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3C95E50-BC7B-4FB6-AA63-6376A93B0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54FABEE-3591-4277-BC2C-8A01B8421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Graphic 5" descr="Gavel">
              <a:extLst>
                <a:ext uri="{FF2B5EF4-FFF2-40B4-BE49-F238E27FC236}">
                  <a16:creationId xmlns:a16="http://schemas.microsoft.com/office/drawing/2014/main" id="{F6B1A4C1-B146-43D1-A2D4-4396B27298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06000" y="4724400"/>
              <a:ext cx="18288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62643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9652000" cy="838200"/>
          </a:xfrm>
        </p:spPr>
        <p:txBody>
          <a:bodyPr/>
          <a:lstStyle/>
          <a:p>
            <a:r>
              <a:rPr lang="en-US" sz="3200" dirty="0"/>
              <a:t>86</a:t>
            </a:r>
            <a:r>
              <a:rPr lang="en-US" sz="3200" baseline="30000" dirty="0"/>
              <a:t>th</a:t>
            </a:r>
            <a:r>
              <a:rPr lang="en-US" sz="3200" dirty="0"/>
              <a:t> Legislative Session</a:t>
            </a:r>
            <a:br>
              <a:rPr lang="en-US" sz="3200" dirty="0"/>
            </a:br>
            <a:r>
              <a:rPr lang="en-US" sz="3200" dirty="0"/>
              <a:t>HB 2726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Allows start of construction after the draft permit has been issued</a:t>
            </a:r>
          </a:p>
          <a:p>
            <a:pPr>
              <a:spcBef>
                <a:spcPts val="1800"/>
              </a:spcBef>
            </a:pPr>
            <a:r>
              <a:rPr lang="en-US" dirty="0"/>
              <a:t>Applies to minor source permit amendments</a:t>
            </a:r>
          </a:p>
          <a:p>
            <a:pPr>
              <a:spcBef>
                <a:spcPts val="1800"/>
              </a:spcBef>
            </a:pPr>
            <a:r>
              <a:rPr lang="en-US" dirty="0"/>
              <a:t>Does not apply to certain standard permits</a:t>
            </a:r>
          </a:p>
          <a:p>
            <a:pPr>
              <a:spcBef>
                <a:spcPts val="1800"/>
              </a:spcBef>
            </a:pPr>
            <a:r>
              <a:rPr lang="en-US" dirty="0"/>
              <a:t>Rulemaking necessary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187EDCC-0420-4FE2-934C-69232A272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A6FA44D-B8DE-4DD3-B265-D746BC787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Graphic 5" descr="Gavel">
              <a:extLst>
                <a:ext uri="{FF2B5EF4-FFF2-40B4-BE49-F238E27FC236}">
                  <a16:creationId xmlns:a16="http://schemas.microsoft.com/office/drawing/2014/main" id="{DB2EBD87-6B08-48CD-BB45-47E696F9F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06000" y="4724400"/>
              <a:ext cx="1828800" cy="182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77760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ePermits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371600"/>
            <a:ext cx="10007600" cy="5257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Increase in automation of PBRs 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/>
              <a:t>Applicants have the ability to void their own permits</a:t>
            </a:r>
          </a:p>
          <a:p>
            <a:pPr>
              <a:spcBef>
                <a:spcPts val="1800"/>
              </a:spcBef>
            </a:pPr>
            <a:r>
              <a:rPr lang="en-US" dirty="0"/>
              <a:t>With the latest update, case-by-case applications can be submitted through ePermits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B824729-C09D-4ABD-8A2D-A904A86CB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979B2CE4-3FF9-40D1-ADEA-FA42C0C95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Graphic 5" descr="Laptop">
              <a:extLst>
                <a:ext uri="{FF2B5EF4-FFF2-40B4-BE49-F238E27FC236}">
                  <a16:creationId xmlns:a16="http://schemas.microsoft.com/office/drawing/2014/main" id="{9E187EC6-E620-478F-9285-C073B585E3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931400" y="4724400"/>
              <a:ext cx="1803400" cy="180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13345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9652000" cy="838200"/>
          </a:xfrm>
        </p:spPr>
        <p:txBody>
          <a:bodyPr/>
          <a:lstStyle/>
          <a:p>
            <a:r>
              <a:rPr lang="en-US" sz="3200" dirty="0"/>
              <a:t>Application Tools and the Permitting Process as of June 1,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1371600"/>
            <a:ext cx="10388600" cy="5257800"/>
          </a:xfrm>
        </p:spPr>
        <p:txBody>
          <a:bodyPr/>
          <a:lstStyle/>
          <a:p>
            <a:r>
              <a:rPr lang="en-US" dirty="0"/>
              <a:t>Requires Form PI-1 General Application </a:t>
            </a:r>
          </a:p>
          <a:p>
            <a:pPr marL="344488" indent="0">
              <a:spcBef>
                <a:spcPts val="0"/>
              </a:spcBef>
              <a:buNone/>
            </a:pPr>
            <a:r>
              <a:rPr lang="en-US" dirty="0"/>
              <a:t>(previously called the NSR Application Workbook) </a:t>
            </a:r>
          </a:p>
          <a:p>
            <a:pPr marL="344488" indent="0">
              <a:spcBef>
                <a:spcPts val="0"/>
              </a:spcBef>
              <a:buNone/>
            </a:pPr>
            <a:r>
              <a:rPr lang="en-US" dirty="0"/>
              <a:t>and, if applicable, an Electronic Modeling Evaluation Workbook (EMEW)or PSD modeling protocol</a:t>
            </a:r>
          </a:p>
          <a:p>
            <a:pPr>
              <a:spcBef>
                <a:spcPts val="1800"/>
              </a:spcBef>
            </a:pPr>
            <a:r>
              <a:rPr lang="en-US" dirty="0"/>
              <a:t>TCEQ may not accept incomplete applications</a:t>
            </a:r>
          </a:p>
          <a:p>
            <a:pPr>
              <a:spcBef>
                <a:spcPts val="1800"/>
              </a:spcBef>
            </a:pPr>
            <a:r>
              <a:rPr lang="en-US" dirty="0"/>
              <a:t>Permitting process changes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5FAA1B-A846-4C63-B3DC-ED6EB081B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BFF29390-7738-48F7-B599-4939B637E3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5" descr="a process">
              <a:extLst>
                <a:ext uri="{FF2B5EF4-FFF2-40B4-BE49-F238E27FC236}">
                  <a16:creationId xmlns:a16="http://schemas.microsoft.com/office/drawing/2014/main" id="{4625EEA2-8738-4814-9AA3-73721D5B4D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5" t="30000" r="5555" b="43333"/>
            <a:stretch/>
          </p:blipFill>
          <p:spPr>
            <a:xfrm>
              <a:off x="9829800" y="5351809"/>
              <a:ext cx="1981200" cy="6679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5201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7F366-FBF9-4DFF-B3E1-0018F3E7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Permitting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F70C6-4739-4669-895F-A5573B13B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371600"/>
            <a:ext cx="9652000" cy="5257800"/>
          </a:xfrm>
        </p:spPr>
        <p:txBody>
          <a:bodyPr/>
          <a:lstStyle/>
          <a:p>
            <a:r>
              <a:rPr lang="en-US" dirty="0"/>
              <a:t>Applications are concurrently worked by permit reviewers and modeling staff</a:t>
            </a:r>
          </a:p>
          <a:p>
            <a:pPr>
              <a:spcBef>
                <a:spcPts val="1800"/>
              </a:spcBef>
            </a:pPr>
            <a:r>
              <a:rPr lang="en-US" dirty="0"/>
              <a:t>Application review and deficiency process follow the procedures outlined in 30 Texas Administrative Code Chapter 116</a:t>
            </a:r>
          </a:p>
          <a:p>
            <a:pPr>
              <a:spcBef>
                <a:spcPts val="1800"/>
              </a:spcBef>
            </a:pPr>
            <a:r>
              <a:rPr lang="en-US" dirty="0"/>
              <a:t>Notice of Deficiency (NOD) deadlines will vary depending on the complexity of the</a:t>
            </a:r>
          </a:p>
          <a:p>
            <a:pPr marL="346075" indent="0">
              <a:spcBef>
                <a:spcPts val="0"/>
              </a:spcBef>
              <a:buNone/>
            </a:pPr>
            <a:r>
              <a:rPr lang="en-US" dirty="0"/>
              <a:t>application and deficiencies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9484FC0-A33E-4331-9E70-CEF206E61E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829800" y="4724400"/>
            <a:ext cx="1981200" cy="1828800"/>
            <a:chOff x="9829800" y="4724400"/>
            <a:chExt cx="1981200" cy="182880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810F978-C9D0-4D0F-9595-075C3DC70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9829800" y="4724400"/>
              <a:ext cx="1981200" cy="1828800"/>
            </a:xfrm>
            <a:prstGeom prst="roundRect">
              <a:avLst/>
            </a:prstGeom>
            <a:solidFill>
              <a:srgbClr val="1B427D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5" descr="a process">
              <a:extLst>
                <a:ext uri="{FF2B5EF4-FFF2-40B4-BE49-F238E27FC236}">
                  <a16:creationId xmlns:a16="http://schemas.microsoft.com/office/drawing/2014/main" id="{ABDF64F6-E6FC-48BE-920C-0DD822D043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5" t="30000" r="5555" b="43333"/>
            <a:stretch/>
          </p:blipFill>
          <p:spPr>
            <a:xfrm>
              <a:off x="9829800" y="5351809"/>
              <a:ext cx="1981200" cy="6679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41940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Custom 15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536D2"/>
      </a:hlink>
      <a:folHlink>
        <a:srgbClr val="0536D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A PowerPoint Template-06-12-19-becky.potx" id="{52FA749B-4938-4DBE-B304-96076CF39852}" vid="{24F20B91-C52A-49C5-8EE0-3C4F6CB20CD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953dfc-23f3-41e5-be1d-83837d572b5f">
      <Value>108</Value>
      <Value>8</Value>
    </TaxCatchAll>
    <TaxKeywordTaxHTField xmlns="4c953dfc-23f3-41e5-be1d-83837d572b5f">
      <Terms xmlns="http://schemas.microsoft.com/office/infopath/2007/PartnerControls">
        <TermInfo xmlns="http://schemas.microsoft.com/office/infopath/2007/PartnerControls">
          <TermName xmlns="http://schemas.microsoft.com/office/infopath/2007/PartnerControls">Air Quality Division</TermName>
          <TermId xmlns="http://schemas.microsoft.com/office/infopath/2007/PartnerControls">495c6654-e036-4bbd-88c8-309b8c7c8ad7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cea7b17b-f255-44af-abc5-d45c541c32ce</TermId>
        </TermInfo>
      </Terms>
    </TaxKeywordTaxHTFiel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2AC18C4EA7944AF48606E7DE6031D" ma:contentTypeVersion="4" ma:contentTypeDescription="Create a new document." ma:contentTypeScope="" ma:versionID="7642605979313df9ba60bf63f444a288">
  <xsd:schema xmlns:xsd="http://www.w3.org/2001/XMLSchema" xmlns:xs="http://www.w3.org/2001/XMLSchema" xmlns:p="http://schemas.microsoft.com/office/2006/metadata/properties" xmlns:ns2="4c953dfc-23f3-41e5-be1d-83837d572b5f" xmlns:ns3="d727feac-a130-4ffc-a3a2-5b965a1c7a7f" targetNamespace="http://schemas.microsoft.com/office/2006/metadata/properties" ma:root="true" ma:fieldsID="e041db4edc53ea59a68b33300910a014" ns2:_="" ns3:_="">
    <xsd:import namespace="4c953dfc-23f3-41e5-be1d-83837d572b5f"/>
    <xsd:import namespace="d727feac-a130-4ffc-a3a2-5b965a1c7a7f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53dfc-23f3-41e5-be1d-83837d572b5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ma:taxonomy="true" ma:internalName="TaxKeywordTaxHTField" ma:taxonomyFieldName="TaxKeyword" ma:displayName="Enterprise Keywords" ma:readOnly="false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d3ebfdf6-e692-409e-8348-f8a40660d057}" ma:internalName="TaxCatchAll" ma:showField="CatchAllData" ma:web="4c953dfc-23f3-41e5-be1d-83837d572b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d3ebfdf6-e692-409e-8348-f8a40660d057}" ma:internalName="TaxCatchAllLabel" ma:readOnly="true" ma:showField="CatchAllDataLabel" ma:web="4c953dfc-23f3-41e5-be1d-83837d572b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27feac-a130-4ffc-a3a2-5b965a1c7a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CAC5EB-96B8-4465-917F-B14C8FB8B670}">
  <ds:schemaRefs>
    <ds:schemaRef ds:uri="http://purl.org/dc/elements/1.1/"/>
    <ds:schemaRef ds:uri="http://schemas.microsoft.com/office/2006/metadata/properties"/>
    <ds:schemaRef ds:uri="d727feac-a130-4ffc-a3a2-5b965a1c7a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c953dfc-23f3-41e5-be1d-83837d572b5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92132A-8A09-4C6E-B9F0-FF3CFC33D3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42ED12-3D40-4805-BA31-25E57B188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953dfc-23f3-41e5-be1d-83837d572b5f"/>
    <ds:schemaRef ds:uri="d727feac-a130-4ffc-a3a2-5b965a1c7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OA PowerPoint Template-06-12-19-becky</Template>
  <TotalTime>12242</TotalTime>
  <Pages>2</Pages>
  <Words>555</Words>
  <Application>Microsoft Office PowerPoint</Application>
  <PresentationFormat>Widescreen</PresentationFormat>
  <Paragraphs>93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Times New Roman</vt:lpstr>
      <vt:lpstr>Wingdings</vt:lpstr>
      <vt:lpstr>Verdana</vt:lpstr>
      <vt:lpstr>Arial Black</vt:lpstr>
      <vt:lpstr>Arial</vt:lpstr>
      <vt:lpstr>Georgia</vt:lpstr>
      <vt:lpstr>default</vt:lpstr>
      <vt:lpstr>Air Permits Division Update</vt:lpstr>
      <vt:lpstr>Overview</vt:lpstr>
      <vt:lpstr>Air Permits Division Organization Update</vt:lpstr>
      <vt:lpstr>86th Legislative Session HB1 General Appropriations Rider 27</vt:lpstr>
      <vt:lpstr>86th Legislative Session SB 698</vt:lpstr>
      <vt:lpstr>86th Legislative Session HB 2726</vt:lpstr>
      <vt:lpstr>ePermits Updates</vt:lpstr>
      <vt:lpstr>Application Tools and the Permitting Process as of June 1, 2019</vt:lpstr>
      <vt:lpstr>The Permitting Process</vt:lpstr>
      <vt:lpstr>Permitting Updates</vt:lpstr>
      <vt:lpstr>More Permitting Updates (cont’d)</vt:lpstr>
      <vt:lpstr>Expedited Program</vt:lpstr>
      <vt:lpstr>Fiscal Year 2019 Production Efforts </vt:lpstr>
      <vt:lpstr>Moving Forward</vt:lpstr>
      <vt:lpstr>Contact Information</vt:lpstr>
    </vt:vector>
  </TitlesOfParts>
  <Manager>TCEQ</Manager>
  <Company>TCEQ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TCEQ Air Permits Division Update</dc:title>
  <dc:subject>TCEQ Air Permits Division Update</dc:subject>
  <dc:creator>TCEQ</dc:creator>
  <cp:keywords>air, permits, division, update, environmental, conference, legislative, epermits, expedited, program, production, APD, management, energy, chemical, mechanical, coating, rule, registration, operating, authority, rulemaking, amendments, void, workbook, reviewers, modeling, staff, deficiency, marine, loading, collection, RAP, tank, drum, tote, truck, rail, control, devices, and portable</cp:keywords>
  <cp:lastModifiedBy>Lawannia Carpenter</cp:lastModifiedBy>
  <cp:revision>102</cp:revision>
  <cp:lastPrinted>2019-09-30T18:40:01Z</cp:lastPrinted>
  <dcterms:created xsi:type="dcterms:W3CDTF">2019-07-26T16:04:24Z</dcterms:created>
  <dcterms:modified xsi:type="dcterms:W3CDTF">2019-09-30T18:47:19Z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0x0101008442AC18C4EA7944AF48606E7DE6031D</vt:lpwstr>
  </property>
  <property fmtid="{D5CDD505-2E9C-101B-9397-08002B2CF9AE}" pid="3" name="TaxKeyword">
    <vt:lpwstr>8;#Air Quality Division|495c6654-e036-4bbd-88c8-309b8c7c8ad7;#108;#powerpoint|cea7b17b-f255-44af-abc5-d45c541c32ce</vt:lpwstr>
  </property>
</Properties>
</file>