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7" r:id="rId3"/>
    <p:sldId id="259" r:id="rId4"/>
    <p:sldId id="260" r:id="rId5"/>
    <p:sldId id="271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5C8"/>
    <a:srgbClr val="799B3E"/>
    <a:srgbClr val="00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E17CC-3277-4B2E-9824-987B0061C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E0B9-D812-496F-8E93-9BD935D18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62526-9EC4-4D3A-AA2E-C29FA077264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B170B-93D7-41F4-881A-2CC7B31DA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39C18-6C2A-439F-ABB0-B1F48414C4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394F3-F64C-4BFE-B6AA-D5FBBBCF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1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8FE95D-43B2-4410-A58B-55C46C121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7F7DC4-8FED-45B0-969C-C4A858F6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67" y="4613148"/>
            <a:ext cx="10845895" cy="93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5F65BD-C4B9-433D-9C40-605910DB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67" y="5634210"/>
            <a:ext cx="10845895" cy="70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DD9E5-AD6C-4ACE-A740-11218B928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"/>
            <a:ext cx="12206352" cy="4210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667882-7786-4A0B-B1B4-CDD221FDE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45274"/>
            <a:ext cx="12206352" cy="265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73990-E0CB-41A0-8807-6E90F5E304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5" y="296028"/>
            <a:ext cx="3490517" cy="3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2833B8-E8D9-49CB-8E56-641736C2B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55958"/>
            <a:ext cx="11362113" cy="62472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D0963-014F-42B9-869C-422842A5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8E39-922D-4758-A3F1-0D4735E7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8EECC-2D5E-4E12-9BC6-8CDF92842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F9801-9D5D-4411-BCE3-916EB1225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998C59-BD11-47C3-9160-1546359FD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517CA-3B78-4F78-8719-866C15A546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47C500-5E1A-43C3-9B21-8AF7705E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F21CD-820D-469C-B352-C283E231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D30E9-13E9-4C2D-A007-5EE0498120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E2CEEC-B5B0-4E4F-B20F-19B46A24B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E5B05-FE80-467B-A918-2219902FF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531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894"/>
            <a:ext cx="9144000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A54BAB3-F385-4942-ADE4-BB7AB7BC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3337523-A91A-4E47-A355-4D71DC00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27A268-CB30-478A-BB40-5E71FB3327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FBD7C-F01F-4440-A364-E71BA4620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538497-D333-4194-832C-4EF51ADBB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64" y="889579"/>
            <a:ext cx="9426633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581796"/>
            <a:ext cx="9426633" cy="33294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B4C7368-154E-48A0-B4F1-407B4A891476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B75875-0AAD-4D65-A5D4-F9B1E7E1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EF5FC3-0C80-4D11-8B52-25B093FBA4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3D2F3F-556C-4AD4-8252-CF51BDC32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F00AB-D665-4E14-B682-7C04F0BD32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505076"/>
            <a:ext cx="5576396" cy="3525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598620" cy="3525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981990F-F9DD-4A71-ABE4-23973338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4DF5FD-D814-4D4A-A6FE-8A3E3B643CE8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C4CAED-54AE-40EA-B1C3-A39B6A0EFC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63383B-DF7C-42C0-B81C-C75B2CB13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85757-5E89-43E2-A69D-702469F7A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423265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44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95672A-67DA-464F-B765-8FECE42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E0BE398-4BC8-4738-B958-BF27BFE2240D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D87D9C-CD79-47CD-ADE5-2C376F1C6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520DBC-05B3-4B4F-8A8F-AA885E90C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608A5D-5D9C-42BE-A88B-CD2D8EE0F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980599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4751"/>
            <a:ext cx="3932237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D3ED671-3D3A-40D2-9186-CAC9845A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E71A3AB-3665-403B-8E7F-84192DB2DF65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5789E-C2C8-477E-8167-8762D1969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0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office.com/r/72Ei4dKqY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D96D1-607B-7D72-844F-7E043392E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45F15F-E145-DAD7-B060-C7B3E118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9" y="4598771"/>
            <a:ext cx="11737290" cy="930515"/>
          </a:xfrm>
        </p:spPr>
        <p:txBody>
          <a:bodyPr>
            <a:normAutofit fontScale="90000"/>
          </a:bodyPr>
          <a:lstStyle/>
          <a:p>
            <a:r>
              <a:rPr lang="en-US"/>
              <a:t>Proposed</a:t>
            </a:r>
            <a:r>
              <a:rPr lang="en-US" sz="3200"/>
              <a:t> </a:t>
            </a:r>
            <a:r>
              <a:rPr lang="en-US"/>
              <a:t>Lead and Copper Rule Improvements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C1F752-243A-4F25-F3EC-D258C55D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99" y="5591078"/>
            <a:ext cx="11737291" cy="706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Overview and Key Provisions</a:t>
            </a:r>
          </a:p>
        </p:txBody>
      </p:sp>
    </p:spTree>
    <p:extLst>
      <p:ext uri="{BB962C8B-B14F-4D97-AF65-F5344CB8AC3E}">
        <p14:creationId xmlns:p14="http://schemas.microsoft.com/office/powerpoint/2010/main" val="57356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D7C7-89E7-4070-1243-EDCBE62B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(5)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A8891-66C0-BAAB-84F6-838492864C5D}"/>
              </a:ext>
            </a:extLst>
          </p:cNvPr>
          <p:cNvSpPr txBox="1"/>
          <p:nvPr/>
        </p:nvSpPr>
        <p:spPr>
          <a:xfrm>
            <a:off x="851592" y="1432099"/>
            <a:ext cx="1047443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effectLst/>
                <a:ea typeface="Calibri"/>
                <a:cs typeface="Times New Roman"/>
              </a:rPr>
              <a:t>Deferment of OCCT and </a:t>
            </a:r>
            <a:r>
              <a:rPr lang="en-US" sz="3200">
                <a:solidFill>
                  <a:schemeClr val="bg1"/>
                </a:solidFill>
                <a:ea typeface="Calibri"/>
                <a:cs typeface="Times New Roman"/>
              </a:rPr>
              <a:t>Re-Optimized</a:t>
            </a:r>
            <a:r>
              <a:rPr lang="en-US" sz="3200">
                <a:solidFill>
                  <a:schemeClr val="bg1"/>
                </a:solidFill>
                <a:effectLst/>
                <a:ea typeface="Calibri"/>
                <a:cs typeface="Times New Roman"/>
              </a:rPr>
              <a:t> OCCT </a:t>
            </a:r>
            <a:r>
              <a:rPr lang="en-US" sz="3200">
                <a:solidFill>
                  <a:schemeClr val="bg1"/>
                </a:solidFill>
                <a:ea typeface="Calibri"/>
                <a:cs typeface="Times New Roman"/>
              </a:rPr>
              <a:t>Processes</a:t>
            </a:r>
            <a:endParaRPr lang="en-US" sz="320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09CB2-9D48-D2CD-7CB5-EC69DB4C68DB}"/>
              </a:ext>
            </a:extLst>
          </p:cNvPr>
          <p:cNvSpPr txBox="1"/>
          <p:nvPr/>
        </p:nvSpPr>
        <p:spPr>
          <a:xfrm>
            <a:off x="2220671" y="2468289"/>
            <a:ext cx="74576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removal of 100% of lead and GRR </a:t>
            </a:r>
            <a:r>
              <a:rPr lang="en-US" sz="2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service lines</a:t>
            </a: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can be replaced at 20% per year over 5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EFA86-0C60-442F-71C4-B18DACB2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4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633C-61B9-4EB4-1E84-E2962FA4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(6)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40570-DB3E-4C53-6C8E-51FBC763E338}"/>
              </a:ext>
            </a:extLst>
          </p:cNvPr>
          <p:cNvSpPr txBox="1"/>
          <p:nvPr/>
        </p:nvSpPr>
        <p:spPr>
          <a:xfrm>
            <a:off x="1616766" y="1392343"/>
            <a:ext cx="10178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Strengthening Protections to Reduce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1C0E4-8986-56DF-5B51-4086EB0FD5DB}"/>
              </a:ext>
            </a:extLst>
          </p:cNvPr>
          <p:cNvSpPr txBox="1"/>
          <p:nvPr/>
        </p:nvSpPr>
        <p:spPr>
          <a:xfrm>
            <a:off x="2308745" y="2388777"/>
            <a:ext cx="668644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Multiple ALE systems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Conduct additional outreach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filters available to all consumers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4678F-3A2D-76CD-4B6D-5AD1AF9C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346B-D822-073E-0532-62E247C9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(7)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8D4A5-A8BB-063F-1966-ACB527C1DEB3}"/>
              </a:ext>
            </a:extLst>
          </p:cNvPr>
          <p:cNvSpPr txBox="1"/>
          <p:nvPr/>
        </p:nvSpPr>
        <p:spPr>
          <a:xfrm>
            <a:off x="2150121" y="1378284"/>
            <a:ext cx="7891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Improved Public Education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12ED4-078F-71DA-3767-7786C7567D36}"/>
              </a:ext>
            </a:extLst>
          </p:cNvPr>
          <p:cNvSpPr txBox="1"/>
          <p:nvPr/>
        </p:nvSpPr>
        <p:spPr>
          <a:xfrm>
            <a:off x="1589252" y="2360659"/>
            <a:ext cx="9013493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Updated content and delivery frequency</a:t>
            </a: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Proactive messaging about lead in drinking </a:t>
            </a:r>
            <a:r>
              <a:rPr lang="en-US" sz="2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ACA7B-42C2-678D-94ED-7D897445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0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6A-9CD3-BD2C-4F19-16145B42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EPA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0A217-B35A-3528-6FE1-84026FA5A537}"/>
              </a:ext>
            </a:extLst>
          </p:cNvPr>
          <p:cNvSpPr txBox="1"/>
          <p:nvPr/>
        </p:nvSpPr>
        <p:spPr>
          <a:xfrm>
            <a:off x="413095" y="980684"/>
            <a:ext cx="11638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EPA Proposed Lead and Copper Rule Improvements webpage</a:t>
            </a:r>
            <a:endParaRPr lang="en-US" sz="2000"/>
          </a:p>
          <a:p>
            <a:r>
              <a:rPr lang="en-US">
                <a:solidFill>
                  <a:schemeClr val="bg1"/>
                </a:solidFill>
              </a:rPr>
              <a:t>https://www.epa.gov/ground-water-and-drinking-water/proposed-lead-and-copper-rule-improvements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Federal Register - National Primary Drinking Water Regulations for Lead and Copper: Improvements (LCRI)</a:t>
            </a:r>
          </a:p>
          <a:p>
            <a:r>
              <a:rPr lang="en-US">
                <a:solidFill>
                  <a:schemeClr val="bg1"/>
                </a:solidFill>
              </a:rPr>
              <a:t>https://www.federalregister.gov/documents/2023/12/06/2023-26148/national-primary-drinking-water-regulations-for-lead-and-copper-improvements-lcri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40AA7-5E76-9AAB-0105-67102A7D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BEEC-B581-2332-A4A9-0509EE72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38F2D-B8D4-496F-AFC8-EE221BF3F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99" y="1815017"/>
            <a:ext cx="3707002" cy="37070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46F2B-427C-191C-62F1-0F01D6ED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0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8D97-F93E-6649-A385-2596CE78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dirty="0">
                <a:cs typeface="Arial"/>
              </a:rPr>
              <a:t>Link to Survey to Provide Feedback on LCRR/Proposed LCRI as of January 16,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E908D-C51A-BED5-E977-CB1895801362}"/>
              </a:ext>
            </a:extLst>
          </p:cNvPr>
          <p:cNvSpPr txBox="1"/>
          <p:nvPr/>
        </p:nvSpPr>
        <p:spPr>
          <a:xfrm>
            <a:off x="367102" y="3423727"/>
            <a:ext cx="69784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hlinkClick r:id="rId2"/>
              </a:rPr>
              <a:t>https://forms.office.com/r/72Ei4dKqYy</a:t>
            </a:r>
            <a:endParaRPr lang="en-US" sz="2800">
              <a:cs typeface="Arial"/>
            </a:endParaRPr>
          </a:p>
          <a:p>
            <a:endParaRPr lang="en-US" sz="2800" dirty="0">
              <a:cs typeface="Arial"/>
            </a:endParaRPr>
          </a:p>
        </p:txBody>
      </p:sp>
      <p:pic>
        <p:nvPicPr>
          <p:cNvPr id="4" name="Picture 3" descr="A qr code on a green background">
            <a:extLst>
              <a:ext uri="{FF2B5EF4-FFF2-40B4-BE49-F238E27FC236}">
                <a16:creationId xmlns:a16="http://schemas.microsoft.com/office/drawing/2014/main" id="{00A2FE1E-3421-654F-FB3A-7F5563D31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3" t="25926" r="18905" b="8843"/>
          <a:stretch/>
        </p:blipFill>
        <p:spPr>
          <a:xfrm>
            <a:off x="7210066" y="1768235"/>
            <a:ext cx="3565818" cy="37891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1072C-1076-AE3E-3E1A-D4C2A8B2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CEEA-F58B-2B51-A7FB-878A2E8A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19" y="1523380"/>
            <a:ext cx="11362113" cy="849990"/>
          </a:xfrm>
        </p:spPr>
        <p:txBody>
          <a:bodyPr/>
          <a:lstStyle/>
          <a:p>
            <a:r>
              <a:rPr lang="en-US"/>
              <a:t>Presented on 1/16/24 by: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0146C-1693-CAAC-C877-0282DE69C04F}"/>
              </a:ext>
            </a:extLst>
          </p:cNvPr>
          <p:cNvSpPr txBox="1"/>
          <p:nvPr/>
        </p:nvSpPr>
        <p:spPr>
          <a:xfrm>
            <a:off x="428919" y="2118091"/>
            <a:ext cx="5695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Seth Kramer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Lead and Copper Monitoring Team</a:t>
            </a:r>
          </a:p>
          <a:p>
            <a:r>
              <a:rPr lang="en-US" sz="2800">
                <a:solidFill>
                  <a:schemeClr val="bg1"/>
                </a:solidFill>
              </a:rPr>
              <a:t>512-239-6167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seth.kramer@tceq.texas.gov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34C23-766C-5BAB-0333-6D51CD0E09A2}"/>
              </a:ext>
            </a:extLst>
          </p:cNvPr>
          <p:cNvSpPr txBox="1"/>
          <p:nvPr/>
        </p:nvSpPr>
        <p:spPr>
          <a:xfrm>
            <a:off x="7152890" y="1523380"/>
            <a:ext cx="4326826" cy="34470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Presentation Outline: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white"/>
                </a:solidFill>
                <a:latin typeface="Arial" panose="020B0604020202020204"/>
                <a:cs typeface="Times New Roman" panose="02020603050405020304" pitchFamily="18" charset="0"/>
              </a:rPr>
              <a:t>Overview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Key Provisions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white"/>
                </a:solidFill>
                <a:latin typeface="Arial" panose="020B0604020202020204"/>
                <a:cs typeface="Times New Roman" panose="02020603050405020304" pitchFamily="18" charset="0"/>
              </a:rPr>
              <a:t>Q&amp;A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93D2-3000-CDE9-6F34-1A1E61B1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3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81BF-CD18-7630-FB59-3108891E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DADCB-2018-FE80-D7B3-E401455D8A4C}"/>
              </a:ext>
            </a:extLst>
          </p:cNvPr>
          <p:cNvSpPr txBox="1"/>
          <p:nvPr/>
        </p:nvSpPr>
        <p:spPr>
          <a:xfrm>
            <a:off x="1503949" y="1798074"/>
            <a:ext cx="96011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Presentation Purpose: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Inform on EPA’s proposal to improve the LCR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Highlight the key provisions of the proposed LCRI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Share EPA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7378D-BDB2-D54F-683D-B562C092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9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81BF-CD18-7630-FB59-3108891E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br>
              <a:rPr lang="en-US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DADCB-2018-FE80-D7B3-E401455D8A4C}"/>
              </a:ext>
            </a:extLst>
          </p:cNvPr>
          <p:cNvSpPr txBox="1"/>
          <p:nvPr/>
        </p:nvSpPr>
        <p:spPr>
          <a:xfrm>
            <a:off x="1389691" y="1597729"/>
            <a:ext cx="10086975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Key Events: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Compliance date for the LCRR - October 16, 2024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Proposed LCRI announced - November 30, 2023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Final LCRI - expected before October 16, 2024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Compliance date for LCRI - 3 Years after publication date </a:t>
            </a:r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7378D-BDB2-D54F-683D-B562C092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3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416A-9E3B-EF95-6E1C-9814A1C0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LCRR</a:t>
            </a:r>
            <a:r>
              <a:rPr lang="en-US" sz="3600"/>
              <a:t>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401AF-EEA3-CB54-4A9F-5908D643AD61}"/>
              </a:ext>
            </a:extLst>
          </p:cNvPr>
          <p:cNvSpPr txBox="1"/>
          <p:nvPr/>
        </p:nvSpPr>
        <p:spPr>
          <a:xfrm>
            <a:off x="1397668" y="1690062"/>
            <a:ext cx="9396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Upcoming Activities: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Initial service line inventory due by 10/16/24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Public notice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 customers with lead, GRR, and unknown SLs within 30 days of LSLI submission and annually by July 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Tier 1 notice (within 24-hours of an ALE)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D2C14-E61A-7430-1A02-3E03FA89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AB0C-479C-F4FD-A997-F15E44E6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(1)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9A15E-4FFA-3823-BF5F-A257E443D2E2}"/>
              </a:ext>
            </a:extLst>
          </p:cNvPr>
          <p:cNvSpPr txBox="1"/>
          <p:nvPr/>
        </p:nvSpPr>
        <p:spPr>
          <a:xfrm>
            <a:off x="2898189" y="1109873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 Service Line </a:t>
            </a:r>
            <a:r>
              <a:rPr lang="en-US" sz="36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Inventories</a:t>
            </a:r>
            <a:endParaRPr lang="en-US" sz="32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D2204-A032-6859-9D0D-8367DD4BFFDB}"/>
              </a:ext>
            </a:extLst>
          </p:cNvPr>
          <p:cNvSpPr txBox="1"/>
          <p:nvPr/>
        </p:nvSpPr>
        <p:spPr>
          <a:xfrm>
            <a:off x="1228132" y="1885394"/>
            <a:ext cx="97357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Initial inventory by October 16,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Baseline inventory (includes connectors)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LCRI compliance deadline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Updated annually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a replacement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 unknown SL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Inventory validation (of subset of non-lead service lines)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Years before 10 yr. deadline (or </a:t>
            </a:r>
            <a:r>
              <a:rPr lang="en-US" sz="24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deferred deadline)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Required for 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non-lead lines identified by method other than: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Records review (listed in rule)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Two-point inspection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7256E-424A-4A29-6D84-F9A5F782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6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64D5-C76C-76B5-0AC9-B161144C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(2)</a:t>
            </a:r>
            <a:endParaRPr lang="en-US" b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F8BC3-3D90-ADCA-EDC5-5EAB957DF87A}"/>
              </a:ext>
            </a:extLst>
          </p:cNvPr>
          <p:cNvSpPr txBox="1"/>
          <p:nvPr/>
        </p:nvSpPr>
        <p:spPr>
          <a:xfrm>
            <a:off x="583394" y="1491415"/>
            <a:ext cx="107322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100% Lead Service Line Replacement</a:t>
            </a:r>
          </a:p>
          <a:p>
            <a:endParaRPr lang="en-US" sz="140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water systems must replace LSLs within a 10 yr. deadline</a:t>
            </a:r>
          </a:p>
          <a:p>
            <a:endParaRPr lang="en-US" sz="28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B72CC-2706-D4F7-967D-9B505AAAB474}"/>
              </a:ext>
            </a:extLst>
          </p:cNvPr>
          <p:cNvSpPr txBox="1"/>
          <p:nvPr/>
        </p:nvSpPr>
        <p:spPr>
          <a:xfrm>
            <a:off x="2867391" y="3393125"/>
            <a:ext cx="645721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Deadline deferment criteria</a:t>
            </a:r>
            <a:endParaRPr lang="en-US" sz="32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 100,000 lead/GRR - 10,000 per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 39 lead/GRR per 1,000 household</a:t>
            </a:r>
          </a:p>
          <a:p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Replacement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Fully replace lead and GRR 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6DF18-622D-034E-33A6-CEF826F4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0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030B-55CE-3692-C9BE-465118D4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(3)</a:t>
            </a:r>
            <a:endParaRPr lang="en-US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6417D-D160-63DB-C9C5-4A8E31B26A18}"/>
              </a:ext>
            </a:extLst>
          </p:cNvPr>
          <p:cNvSpPr txBox="1"/>
          <p:nvPr/>
        </p:nvSpPr>
        <p:spPr>
          <a:xfrm>
            <a:off x="3044684" y="1395385"/>
            <a:ext cx="6102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Improving Tap Sampling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B8B3-A401-E7E2-65E7-8E000072100B}"/>
              </a:ext>
            </a:extLst>
          </p:cNvPr>
          <p:cNvSpPr txBox="1"/>
          <p:nvPr/>
        </p:nvSpPr>
        <p:spPr>
          <a:xfrm>
            <a:off x="1702005" y="2659558"/>
            <a:ext cx="878798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 with LSL – 1</a:t>
            </a:r>
            <a:r>
              <a:rPr lang="en-US" sz="2800" baseline="300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5</a:t>
            </a:r>
            <a:r>
              <a:rPr lang="en-US" sz="2800" baseline="300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liter samples</a:t>
            </a: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the highest value to determine compliance</a:t>
            </a: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98140-DA3A-B5FE-C9FB-386C7E30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125D-975C-13AC-859F-27BB77AD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Key Provisions of the Proposed LCRI </a:t>
            </a:r>
            <a:r>
              <a:rPr lang="en-US" sz="1800" b="0"/>
              <a:t>(4)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37285-14C5-F9A4-2305-4C83ABFDB993}"/>
              </a:ext>
            </a:extLst>
          </p:cNvPr>
          <p:cNvSpPr txBox="1"/>
          <p:nvPr/>
        </p:nvSpPr>
        <p:spPr>
          <a:xfrm>
            <a:off x="2970256" y="1375717"/>
            <a:ext cx="5958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Lowering the Lead Action Level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A6E09-6F95-80DF-8BB5-4AB9A72419DB}"/>
              </a:ext>
            </a:extLst>
          </p:cNvPr>
          <p:cNvSpPr txBox="1"/>
          <p:nvPr/>
        </p:nvSpPr>
        <p:spPr>
          <a:xfrm>
            <a:off x="2080362" y="2355525"/>
            <a:ext cx="8031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Eliminate LCRR trigger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ower action level from 15 µg/L to 10 µg/L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 the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action to reduce lead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Concurrently work to replace all LSLs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Install or adjust CCT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A42CA-DA6A-F744-7673-DC36A9A6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20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Q-crosshatch-blue-dark" id="{6230DC12-C4DF-4CB3-97D0-474D5E16EAD5}" vid="{3C2EB664-D69E-4A24-9EB5-C9D7C6B6A6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blue-dark</Template>
  <TotalTime>0</TotalTime>
  <Words>557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Custom Design</vt:lpstr>
      <vt:lpstr>Proposed Lead and Copper Rule Improvements</vt:lpstr>
      <vt:lpstr>Presented on 1/16/24 by:  </vt:lpstr>
      <vt:lpstr>Introduction </vt:lpstr>
      <vt:lpstr>Overview </vt:lpstr>
      <vt:lpstr>LCRR Requirements</vt:lpstr>
      <vt:lpstr>Key Provisions of the Proposed LCRI (1)</vt:lpstr>
      <vt:lpstr>Key Provisions of the Proposed LCRI (2)</vt:lpstr>
      <vt:lpstr>Key Provisions of the Proposed LCRI (3)</vt:lpstr>
      <vt:lpstr>Key Provisions of the Proposed LCRI (4)</vt:lpstr>
      <vt:lpstr>Key Provisions of the Proposed LCRI (5)</vt:lpstr>
      <vt:lpstr>Key Provisions of the Proposed LCRI (6)</vt:lpstr>
      <vt:lpstr>Key Provisions of the Proposed LCRI (7)</vt:lpstr>
      <vt:lpstr>EPA Resources</vt:lpstr>
      <vt:lpstr>Questions?</vt:lpstr>
      <vt:lpstr>Link to Survey to Provide Feedback on LCRR/Proposed LCRI as of January 16,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2024-01-24T22:11:13Z</dcterms:created>
  <dcterms:modified xsi:type="dcterms:W3CDTF">2024-01-24T22:13:46Z</dcterms:modified>
</cp:coreProperties>
</file>