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0"/>
  </p:notesMasterIdLst>
  <p:sldIdLst>
    <p:sldId id="258" r:id="rId5"/>
    <p:sldId id="259" r:id="rId6"/>
    <p:sldId id="304" r:id="rId7"/>
    <p:sldId id="262" r:id="rId8"/>
    <p:sldId id="261" r:id="rId9"/>
    <p:sldId id="260" r:id="rId10"/>
    <p:sldId id="264" r:id="rId11"/>
    <p:sldId id="263" r:id="rId12"/>
    <p:sldId id="265" r:id="rId13"/>
    <p:sldId id="266" r:id="rId14"/>
    <p:sldId id="267" r:id="rId15"/>
    <p:sldId id="268" r:id="rId16"/>
    <p:sldId id="284" r:id="rId17"/>
    <p:sldId id="269" r:id="rId18"/>
    <p:sldId id="271" r:id="rId19"/>
    <p:sldId id="272" r:id="rId20"/>
    <p:sldId id="273" r:id="rId21"/>
    <p:sldId id="274" r:id="rId22"/>
    <p:sldId id="275" r:id="rId23"/>
    <p:sldId id="276" r:id="rId24"/>
    <p:sldId id="277" r:id="rId25"/>
    <p:sldId id="280" r:id="rId26"/>
    <p:sldId id="281" r:id="rId27"/>
    <p:sldId id="278" r:id="rId28"/>
    <p:sldId id="27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2D4A32-DFAC-E2BF-F279-AC3E7F28FDB1}" name="Walker Williamson" initials="WW" userId="Walker Williamson" providerId="None"/>
  <p188:author id="{70F54986-2ABB-AD5D-BB6F-E0D1F644ED99}" name="Alison Stokes" initials="AS" userId="S::Alison.Stokes@Tceq.Texas.Gov::0cb984a5-3ff9-42ab-a752-f8e9a94186be" providerId="AD"/>
  <p188:author id="{EA55EB9F-0D99-B487-BBE9-A52340E98F1D}" name="Kristin Jacobsen" initials="KJ" userId="Kristin Jacobsen" providerId="None"/>
  <p188:author id="{3EEF23D9-C9A1-6BB3-5FC0-F7623FB74C38}" name="Jamie Zech" initials="JZ" userId="S::Jamie.Zech@tceq.texas.gov::e9ffb24d-62a0-4287-bf2f-7d2145e5d58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87E"/>
    <a:srgbClr val="0090BA"/>
    <a:srgbClr val="0875C8"/>
    <a:srgbClr val="799B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77" autoAdjust="0"/>
    <p:restoredTop sz="86410"/>
  </p:normalViewPr>
  <p:slideViewPr>
    <p:cSldViewPr snapToGrid="0">
      <p:cViewPr varScale="1">
        <p:scale>
          <a:sx n="98" d="100"/>
          <a:sy n="98" d="100"/>
        </p:scale>
        <p:origin x="1170"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5" d="100"/>
          <a:sy n="55" d="100"/>
        </p:scale>
        <p:origin x="229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8157C1-8A6C-4321-846D-B358E31D509E}" type="datetimeFigureOut">
              <a:rPr lang="en-US" smtClean="0"/>
              <a:t>10/11/2022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5D64E-FCB6-4D4F-B94C-7AD7D485FC37}" type="slidenum">
              <a:rPr lang="en-US" smtClean="0"/>
              <a:t>‹#›</a:t>
            </a:fld>
            <a:endParaRPr lang="en-US" dirty="0"/>
          </a:p>
        </p:txBody>
      </p:sp>
    </p:spTree>
    <p:extLst>
      <p:ext uri="{BB962C8B-B14F-4D97-AF65-F5344CB8AC3E}">
        <p14:creationId xmlns:p14="http://schemas.microsoft.com/office/powerpoint/2010/main" val="74991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3</a:t>
            </a:fld>
            <a:endParaRPr lang="en-US" dirty="0"/>
          </a:p>
        </p:txBody>
      </p:sp>
    </p:spTree>
    <p:extLst>
      <p:ext uri="{BB962C8B-B14F-4D97-AF65-F5344CB8AC3E}">
        <p14:creationId xmlns:p14="http://schemas.microsoft.com/office/powerpoint/2010/main" val="3152095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4</a:t>
            </a:fld>
            <a:endParaRPr lang="en-US" dirty="0"/>
          </a:p>
        </p:txBody>
      </p:sp>
    </p:spTree>
    <p:extLst>
      <p:ext uri="{BB962C8B-B14F-4D97-AF65-F5344CB8AC3E}">
        <p14:creationId xmlns:p14="http://schemas.microsoft.com/office/powerpoint/2010/main" val="489290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7</a:t>
            </a:fld>
            <a:endParaRPr lang="en-US" dirty="0"/>
          </a:p>
        </p:txBody>
      </p:sp>
    </p:spTree>
    <p:extLst>
      <p:ext uri="{BB962C8B-B14F-4D97-AF65-F5344CB8AC3E}">
        <p14:creationId xmlns:p14="http://schemas.microsoft.com/office/powerpoint/2010/main" val="4293367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12</a:t>
            </a:fld>
            <a:endParaRPr lang="en-US" dirty="0"/>
          </a:p>
        </p:txBody>
      </p:sp>
    </p:spTree>
    <p:extLst>
      <p:ext uri="{BB962C8B-B14F-4D97-AF65-F5344CB8AC3E}">
        <p14:creationId xmlns:p14="http://schemas.microsoft.com/office/powerpoint/2010/main" val="364888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13</a:t>
            </a:fld>
            <a:endParaRPr lang="en-US" dirty="0"/>
          </a:p>
        </p:txBody>
      </p:sp>
    </p:spTree>
    <p:extLst>
      <p:ext uri="{BB962C8B-B14F-4D97-AF65-F5344CB8AC3E}">
        <p14:creationId xmlns:p14="http://schemas.microsoft.com/office/powerpoint/2010/main" val="3559411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14</a:t>
            </a:fld>
            <a:endParaRPr lang="en-US" dirty="0"/>
          </a:p>
        </p:txBody>
      </p:sp>
    </p:spTree>
    <p:extLst>
      <p:ext uri="{BB962C8B-B14F-4D97-AF65-F5344CB8AC3E}">
        <p14:creationId xmlns:p14="http://schemas.microsoft.com/office/powerpoint/2010/main" val="3778566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16</a:t>
            </a:fld>
            <a:endParaRPr lang="en-US" dirty="0"/>
          </a:p>
        </p:txBody>
      </p:sp>
    </p:spTree>
    <p:extLst>
      <p:ext uri="{BB962C8B-B14F-4D97-AF65-F5344CB8AC3E}">
        <p14:creationId xmlns:p14="http://schemas.microsoft.com/office/powerpoint/2010/main" val="3098191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19</a:t>
            </a:fld>
            <a:endParaRPr lang="en-US" dirty="0"/>
          </a:p>
        </p:txBody>
      </p:sp>
    </p:spTree>
    <p:extLst>
      <p:ext uri="{BB962C8B-B14F-4D97-AF65-F5344CB8AC3E}">
        <p14:creationId xmlns:p14="http://schemas.microsoft.com/office/powerpoint/2010/main" val="26705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22</a:t>
            </a:fld>
            <a:endParaRPr lang="en-US" dirty="0"/>
          </a:p>
        </p:txBody>
      </p:sp>
    </p:spTree>
    <p:extLst>
      <p:ext uri="{BB962C8B-B14F-4D97-AF65-F5344CB8AC3E}">
        <p14:creationId xmlns:p14="http://schemas.microsoft.com/office/powerpoint/2010/main" val="3743822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DC66E3-5EDE-486C-933E-98B06E87A72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3039"/>
          <a:stretch/>
        </p:blipFill>
        <p:spPr>
          <a:xfrm>
            <a:off x="0" y="0"/>
            <a:ext cx="12206352" cy="3243532"/>
          </a:xfrm>
          <a:prstGeom prst="rect">
            <a:avLst/>
          </a:prstGeom>
        </p:spPr>
      </p:pic>
      <p:pic>
        <p:nvPicPr>
          <p:cNvPr id="4" name="Picture 3" descr="TCEQ Logo">
            <a:extLst>
              <a:ext uri="{FF2B5EF4-FFF2-40B4-BE49-F238E27FC236}">
                <a16:creationId xmlns:a16="http://schemas.microsoft.com/office/drawing/2014/main" id="{71A7D89F-DF7E-46C5-83B2-6D7D9701B0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2046" y="219912"/>
            <a:ext cx="2730887" cy="2697338"/>
          </a:xfrm>
          <a:prstGeom prst="rect">
            <a:avLst/>
          </a:prstGeom>
        </p:spPr>
      </p:pic>
      <p:pic>
        <p:nvPicPr>
          <p:cNvPr id="5" name="Picture 4">
            <a:extLst>
              <a:ext uri="{FF2B5EF4-FFF2-40B4-BE49-F238E27FC236}">
                <a16:creationId xmlns:a16="http://schemas.microsoft.com/office/drawing/2014/main" id="{16B1895B-CC16-44E6-A9AB-1E9A58327E0E}"/>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163040"/>
            <a:ext cx="12192000" cy="265177"/>
          </a:xfrm>
          <a:prstGeom prst="rect">
            <a:avLst/>
          </a:prstGeom>
        </p:spPr>
      </p:pic>
      <p:sp>
        <p:nvSpPr>
          <p:cNvPr id="2" name="Title 1">
            <a:extLst>
              <a:ext uri="{FF2B5EF4-FFF2-40B4-BE49-F238E27FC236}">
                <a16:creationId xmlns:a16="http://schemas.microsoft.com/office/drawing/2014/main" id="{E86AAD87-0183-4A1D-8160-1FC035EDAA48}"/>
              </a:ext>
            </a:extLst>
          </p:cNvPr>
          <p:cNvSpPr>
            <a:spLocks noGrp="1"/>
          </p:cNvSpPr>
          <p:nvPr>
            <p:ph type="title"/>
          </p:nvPr>
        </p:nvSpPr>
        <p:spPr>
          <a:xfrm>
            <a:off x="439947" y="3674007"/>
            <a:ext cx="11346115" cy="1867303"/>
          </a:xfrm>
          <a:prstGeom prst="rect">
            <a:avLst/>
          </a:prstGeom>
        </p:spPr>
        <p:txBody>
          <a:bodyPr anchor="ctr" anchorCtr="0"/>
          <a:lstStyle>
            <a:lvl1pPr>
              <a:defRPr b="1">
                <a:solidFill>
                  <a:srgbClr val="27387E"/>
                </a:solidFill>
              </a:defRPr>
            </a:lvl1pPr>
          </a:lstStyle>
          <a:p>
            <a:r>
              <a:rPr lang="en-US" dirty="0"/>
              <a:t>Click to edit Master title style</a:t>
            </a:r>
          </a:p>
        </p:txBody>
      </p:sp>
      <p:sp>
        <p:nvSpPr>
          <p:cNvPr id="6" name="Text Placeholder 2">
            <a:extLst>
              <a:ext uri="{FF2B5EF4-FFF2-40B4-BE49-F238E27FC236}">
                <a16:creationId xmlns:a16="http://schemas.microsoft.com/office/drawing/2014/main" id="{8A94393A-65E1-461B-AFD0-9A58C082F681}"/>
              </a:ext>
            </a:extLst>
          </p:cNvPr>
          <p:cNvSpPr>
            <a:spLocks noGrp="1"/>
          </p:cNvSpPr>
          <p:nvPr>
            <p:ph idx="1"/>
          </p:nvPr>
        </p:nvSpPr>
        <p:spPr>
          <a:xfrm>
            <a:off x="439947" y="5719313"/>
            <a:ext cx="11346115" cy="918775"/>
          </a:xfrm>
          <a:prstGeom prst="rect">
            <a:avLst/>
          </a:prstGeom>
        </p:spPr>
        <p:txBody>
          <a:bodyPr vert="horz" lIns="91440" tIns="45720" rIns="91440" bIns="45720" rtlCol="0">
            <a:normAutofit/>
          </a:bodyPr>
          <a:lstStyle>
            <a:lvl1pPr marL="0" indent="0">
              <a:buNone/>
              <a:defRPr sz="4000"/>
            </a:lvl1pPr>
          </a:lstStyle>
          <a:p>
            <a:pPr lvl="0"/>
            <a:r>
              <a:rPr lang="en-US" dirty="0"/>
              <a:t>Click to edit Master text styles</a:t>
            </a:r>
          </a:p>
        </p:txBody>
      </p:sp>
    </p:spTree>
    <p:extLst>
      <p:ext uri="{BB962C8B-B14F-4D97-AF65-F5344CB8AC3E}">
        <p14:creationId xmlns:p14="http://schemas.microsoft.com/office/powerpoint/2010/main" val="20488132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A33E5-D8CF-4D19-9373-D1AD6960B721}"/>
              </a:ext>
            </a:extLst>
          </p:cNvPr>
          <p:cNvSpPr>
            <a:spLocks noGrp="1"/>
          </p:cNvSpPr>
          <p:nvPr>
            <p:ph type="title"/>
          </p:nvPr>
        </p:nvSpPr>
        <p:spPr>
          <a:xfrm>
            <a:off x="268446" y="367213"/>
            <a:ext cx="11362113" cy="1830864"/>
          </a:xfrm>
          <a:prstGeom prst="rect">
            <a:avLst/>
          </a:prstGeom>
        </p:spPr>
        <p:txBody>
          <a:bodyPr/>
          <a:lstStyle>
            <a:lvl1pPr>
              <a:defRPr sz="4400" b="1">
                <a:solidFill>
                  <a:srgbClr val="27387E"/>
                </a:solidFill>
              </a:defRPr>
            </a:lvl1pPr>
          </a:lstStyle>
          <a:p>
            <a:r>
              <a:rPr lang="en-US" dirty="0"/>
              <a:t>Click to edit Master title style</a:t>
            </a:r>
          </a:p>
        </p:txBody>
      </p:sp>
      <p:pic>
        <p:nvPicPr>
          <p:cNvPr id="8" name="Picture 7">
            <a:extLst>
              <a:ext uri="{FF2B5EF4-FFF2-40B4-BE49-F238E27FC236}">
                <a16:creationId xmlns:a16="http://schemas.microsoft.com/office/drawing/2014/main" id="{68696F26-9606-450F-953D-7EB55415C04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17170531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Title Hidden Abov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D409276-DC6E-4905-9F7D-8884FD5103D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
        <p:nvSpPr>
          <p:cNvPr id="2" name="Title 1">
            <a:extLst>
              <a:ext uri="{FF2B5EF4-FFF2-40B4-BE49-F238E27FC236}">
                <a16:creationId xmlns:a16="http://schemas.microsoft.com/office/drawing/2014/main" id="{64A0816B-33DD-44F5-A8E5-F53036DEC7DA}"/>
              </a:ext>
            </a:extLst>
          </p:cNvPr>
          <p:cNvSpPr>
            <a:spLocks noGrp="1"/>
          </p:cNvSpPr>
          <p:nvPr>
            <p:ph type="title"/>
          </p:nvPr>
        </p:nvSpPr>
        <p:spPr>
          <a:xfrm>
            <a:off x="722878" y="-1448627"/>
            <a:ext cx="10515600"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866117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E57A-7CDC-4198-A88C-0C63F55AC0FD}"/>
              </a:ext>
            </a:extLst>
          </p:cNvPr>
          <p:cNvSpPr>
            <a:spLocks noGrp="1"/>
          </p:cNvSpPr>
          <p:nvPr>
            <p:ph type="ctrTitle"/>
          </p:nvPr>
        </p:nvSpPr>
        <p:spPr>
          <a:xfrm>
            <a:off x="633046" y="703385"/>
            <a:ext cx="10920046" cy="2174908"/>
          </a:xfrm>
          <a:prstGeom prst="rect">
            <a:avLst/>
          </a:prstGeom>
        </p:spPr>
        <p:txBody>
          <a:bodyPr anchor="t" anchorCtr="0"/>
          <a:lstStyle>
            <a:lvl1pPr algn="l">
              <a:defRPr sz="4400" b="1">
                <a:solidFill>
                  <a:srgbClr val="27387E"/>
                </a:solidFill>
              </a:defRPr>
            </a:lvl1pPr>
          </a:lstStyle>
          <a:p>
            <a:r>
              <a:rPr lang="en-US" dirty="0"/>
              <a:t>Click to edit Master title style</a:t>
            </a:r>
          </a:p>
        </p:txBody>
      </p:sp>
      <p:sp>
        <p:nvSpPr>
          <p:cNvPr id="3" name="Subtitle 2">
            <a:extLst>
              <a:ext uri="{FF2B5EF4-FFF2-40B4-BE49-F238E27FC236}">
                <a16:creationId xmlns:a16="http://schemas.microsoft.com/office/drawing/2014/main" id="{6F67F6EB-2AA7-427E-826F-1F28813EB55F}"/>
              </a:ext>
            </a:extLst>
          </p:cNvPr>
          <p:cNvSpPr>
            <a:spLocks noGrp="1"/>
          </p:cNvSpPr>
          <p:nvPr>
            <p:ph type="subTitle" idx="1"/>
          </p:nvPr>
        </p:nvSpPr>
        <p:spPr>
          <a:xfrm>
            <a:off x="633045" y="3155894"/>
            <a:ext cx="10920045" cy="2456074"/>
          </a:xfrm>
          <a:prstGeom prst="rect">
            <a:avLst/>
          </a:prstGeom>
        </p:spPr>
        <p:txBody>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a:extLst>
              <a:ext uri="{FF2B5EF4-FFF2-40B4-BE49-F238E27FC236}">
                <a16:creationId xmlns:a16="http://schemas.microsoft.com/office/drawing/2014/main" id="{70276FA0-5536-49A6-AA9F-F00C6B1896E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3777472258"/>
      </p:ext>
    </p:extLst>
  </p:cSld>
  <p:clrMapOvr>
    <a:masterClrMapping/>
  </p:clrMapOvr>
  <p:extLst>
    <p:ext uri="{DCECCB84-F9BA-43D5-87BE-67443E8EF086}">
      <p15:sldGuideLst xmlns:p15="http://schemas.microsoft.com/office/powerpoint/2012/main">
        <p15:guide id="1" orient="horz" pos="432" userDrawn="1">
          <p15:clr>
            <a:srgbClr val="FBAE40"/>
          </p15:clr>
        </p15:guide>
        <p15:guide id="2" pos="3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BE9CF-CA45-4E03-B725-E361908577C1}"/>
              </a:ext>
            </a:extLst>
          </p:cNvPr>
          <p:cNvSpPr>
            <a:spLocks noGrp="1"/>
          </p:cNvSpPr>
          <p:nvPr>
            <p:ph type="title"/>
          </p:nvPr>
        </p:nvSpPr>
        <p:spPr>
          <a:xfrm>
            <a:off x="609600" y="680946"/>
            <a:ext cx="10961077" cy="1325563"/>
          </a:xfrm>
          <a:prstGeom prst="rect">
            <a:avLst/>
          </a:prstGeom>
        </p:spPr>
        <p:txBody>
          <a:bodyPr/>
          <a:lstStyle>
            <a:lvl1pPr>
              <a:defRPr b="1">
                <a:solidFill>
                  <a:srgbClr val="27387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8E3361C-1846-4ED7-B0F1-0BE490AAE139}"/>
              </a:ext>
            </a:extLst>
          </p:cNvPr>
          <p:cNvSpPr>
            <a:spLocks noGrp="1"/>
          </p:cNvSpPr>
          <p:nvPr>
            <p:ph idx="1"/>
          </p:nvPr>
        </p:nvSpPr>
        <p:spPr>
          <a:xfrm>
            <a:off x="609600" y="2581796"/>
            <a:ext cx="10961077" cy="3329482"/>
          </a:xfrm>
          <a:prstGeom prst="rect">
            <a:avLst/>
          </a:prstGeom>
        </p:spPr>
        <p:txBody>
          <a:bodyPr/>
          <a:lstStyle/>
          <a:p>
            <a:pPr lvl="0"/>
            <a:r>
              <a:rPr lang="en-US" dirty="0"/>
              <a:t>Click to edit Master text styles</a:t>
            </a:r>
          </a:p>
          <a:p>
            <a:pPr lvl="1"/>
            <a:r>
              <a:rPr lang="en-US" dirty="0"/>
              <a:t>Second level</a:t>
            </a:r>
          </a:p>
        </p:txBody>
      </p:sp>
      <p:pic>
        <p:nvPicPr>
          <p:cNvPr id="9" name="Picture 8">
            <a:extLst>
              <a:ext uri="{FF2B5EF4-FFF2-40B4-BE49-F238E27FC236}">
                <a16:creationId xmlns:a16="http://schemas.microsoft.com/office/drawing/2014/main" id="{130A5FD0-1494-4E67-B85C-73EA45E1524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1207736593"/>
      </p:ext>
    </p:extLst>
  </p:cSld>
  <p:clrMapOvr>
    <a:masterClrMapping/>
  </p:clrMapOvr>
  <p:extLst>
    <p:ext uri="{DCECCB84-F9BA-43D5-87BE-67443E8EF086}">
      <p15:sldGuideLst xmlns:p15="http://schemas.microsoft.com/office/powerpoint/2012/main">
        <p15:guide id="1" orient="horz" pos="432" userDrawn="1">
          <p15:clr>
            <a:srgbClr val="FBAE40"/>
          </p15:clr>
        </p15:guide>
        <p15:guide id="2" pos="3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2A47E-A368-4603-AEE7-F130157B0514}"/>
              </a:ext>
            </a:extLst>
          </p:cNvPr>
          <p:cNvSpPr>
            <a:spLocks noGrp="1"/>
          </p:cNvSpPr>
          <p:nvPr>
            <p:ph type="title"/>
          </p:nvPr>
        </p:nvSpPr>
        <p:spPr>
          <a:xfrm>
            <a:off x="421181" y="651265"/>
            <a:ext cx="11349640" cy="814961"/>
          </a:xfrm>
          <a:prstGeom prst="rect">
            <a:avLst/>
          </a:prstGeom>
        </p:spPr>
        <p:txBody>
          <a:bodyPr/>
          <a:lstStyle>
            <a:lvl1pPr>
              <a:defRPr b="1">
                <a:solidFill>
                  <a:srgbClr val="27387E"/>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2DAA510-3005-4AE1-AC26-C6AA1DEDF58D}"/>
              </a:ext>
            </a:extLst>
          </p:cNvPr>
          <p:cNvSpPr>
            <a:spLocks noGrp="1"/>
          </p:cNvSpPr>
          <p:nvPr>
            <p:ph type="body" idx="1"/>
          </p:nvPr>
        </p:nvSpPr>
        <p:spPr>
          <a:xfrm>
            <a:off x="421181" y="1681163"/>
            <a:ext cx="5576396"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C7C7642-EFA0-4D81-9C5A-64ECA8E002B0}"/>
              </a:ext>
            </a:extLst>
          </p:cNvPr>
          <p:cNvSpPr>
            <a:spLocks noGrp="1"/>
          </p:cNvSpPr>
          <p:nvPr>
            <p:ph sz="half" idx="2"/>
          </p:nvPr>
        </p:nvSpPr>
        <p:spPr>
          <a:xfrm>
            <a:off x="421181" y="2680926"/>
            <a:ext cx="5576396" cy="3525809"/>
          </a:xfrm>
          <a:prstGeom prst="rect">
            <a:avLst/>
          </a:prstGeom>
        </p:spPr>
        <p:txBody>
          <a:bodyPr/>
          <a:lstStyle/>
          <a:p>
            <a:pPr lvl="0"/>
            <a:r>
              <a:rPr lang="en-US" dirty="0"/>
              <a:t>Click to edit Master text styles</a:t>
            </a:r>
          </a:p>
          <a:p>
            <a:pPr lvl="1"/>
            <a:r>
              <a:rPr lang="en-US" dirty="0"/>
              <a:t>Second level</a:t>
            </a:r>
          </a:p>
        </p:txBody>
      </p:sp>
      <p:sp>
        <p:nvSpPr>
          <p:cNvPr id="5" name="Text Placeholder 4">
            <a:extLst>
              <a:ext uri="{FF2B5EF4-FFF2-40B4-BE49-F238E27FC236}">
                <a16:creationId xmlns:a16="http://schemas.microsoft.com/office/drawing/2014/main" id="{E560E5AA-45B8-48F7-A622-F812EEF6DDBE}"/>
              </a:ext>
            </a:extLst>
          </p:cNvPr>
          <p:cNvSpPr>
            <a:spLocks noGrp="1"/>
          </p:cNvSpPr>
          <p:nvPr>
            <p:ph type="body" sz="quarter" idx="3"/>
          </p:nvPr>
        </p:nvSpPr>
        <p:spPr>
          <a:xfrm>
            <a:off x="6172201" y="1681163"/>
            <a:ext cx="5576396"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67E5416-7E74-4139-A8DF-3655128A4DB7}"/>
              </a:ext>
            </a:extLst>
          </p:cNvPr>
          <p:cNvSpPr>
            <a:spLocks noGrp="1"/>
          </p:cNvSpPr>
          <p:nvPr>
            <p:ph sz="quarter" idx="4"/>
          </p:nvPr>
        </p:nvSpPr>
        <p:spPr>
          <a:xfrm>
            <a:off x="6172201" y="2698511"/>
            <a:ext cx="5598620" cy="3525809"/>
          </a:xfrm>
          <a:prstGeom prst="rect">
            <a:avLst/>
          </a:prstGeom>
        </p:spPr>
        <p:txBody>
          <a:bodyPr/>
          <a:lstStyle>
            <a:lvl3pPr marL="914400" indent="0">
              <a:buNone/>
              <a:defRPr/>
            </a:lvl3pPr>
          </a:lstStyle>
          <a:p>
            <a:pPr lvl="0"/>
            <a:r>
              <a:rPr lang="en-US" dirty="0"/>
              <a:t>Click to edit Master text styles</a:t>
            </a:r>
          </a:p>
          <a:p>
            <a:pPr lvl="1"/>
            <a:r>
              <a:rPr lang="en-US" dirty="0"/>
              <a:t>Second level</a:t>
            </a:r>
          </a:p>
        </p:txBody>
      </p:sp>
      <p:pic>
        <p:nvPicPr>
          <p:cNvPr id="12" name="Picture 11">
            <a:extLst>
              <a:ext uri="{FF2B5EF4-FFF2-40B4-BE49-F238E27FC236}">
                <a16:creationId xmlns:a16="http://schemas.microsoft.com/office/drawing/2014/main" id="{68525EE8-3E67-4FEE-AD68-7D474D12684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3602043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2A47E-A368-4603-AEE7-F130157B0514}"/>
              </a:ext>
            </a:extLst>
          </p:cNvPr>
          <p:cNvSpPr>
            <a:spLocks noGrp="1"/>
          </p:cNvSpPr>
          <p:nvPr>
            <p:ph type="title"/>
          </p:nvPr>
        </p:nvSpPr>
        <p:spPr>
          <a:xfrm>
            <a:off x="615462" y="681037"/>
            <a:ext cx="10972799" cy="954332"/>
          </a:xfrm>
          <a:prstGeom prst="rect">
            <a:avLst/>
          </a:prstGeom>
        </p:spPr>
        <p:txBody>
          <a:bodyPr/>
          <a:lstStyle>
            <a:lvl1pPr>
              <a:defRPr b="1">
                <a:solidFill>
                  <a:srgbClr val="27387E"/>
                </a:solidFill>
              </a:defRPr>
            </a:lvl1pPr>
          </a:lstStyle>
          <a:p>
            <a:r>
              <a:rPr lang="en-US" dirty="0"/>
              <a:t>Click to edit Master title style</a:t>
            </a:r>
          </a:p>
        </p:txBody>
      </p:sp>
      <p:sp>
        <p:nvSpPr>
          <p:cNvPr id="11" name="Content Placeholder 4">
            <a:extLst>
              <a:ext uri="{FF2B5EF4-FFF2-40B4-BE49-F238E27FC236}">
                <a16:creationId xmlns:a16="http://schemas.microsoft.com/office/drawing/2014/main" id="{5A0DCFB6-7788-416B-9946-CC917D72C647}"/>
              </a:ext>
            </a:extLst>
          </p:cNvPr>
          <p:cNvSpPr>
            <a:spLocks noGrp="1"/>
          </p:cNvSpPr>
          <p:nvPr>
            <p:ph sz="half" idx="1"/>
          </p:nvPr>
        </p:nvSpPr>
        <p:spPr>
          <a:xfrm>
            <a:off x="627185" y="1825625"/>
            <a:ext cx="5181600" cy="4610344"/>
          </a:xfrm>
          <a:prstGeom prst="rect">
            <a:avLst/>
          </a:prstGeom>
        </p:spPr>
        <p:txBody>
          <a:bodyPr/>
          <a:lstStyle/>
          <a:p>
            <a:pPr lvl="0"/>
            <a:r>
              <a:rPr lang="en-US" dirty="0"/>
              <a:t>Click to edit Master text styles</a:t>
            </a:r>
          </a:p>
        </p:txBody>
      </p:sp>
      <p:sp>
        <p:nvSpPr>
          <p:cNvPr id="13" name="Content Placeholder 5">
            <a:extLst>
              <a:ext uri="{FF2B5EF4-FFF2-40B4-BE49-F238E27FC236}">
                <a16:creationId xmlns:a16="http://schemas.microsoft.com/office/drawing/2014/main" id="{12F6ED06-18CA-4425-AB97-BF34FD410E17}"/>
              </a:ext>
            </a:extLst>
          </p:cNvPr>
          <p:cNvSpPr>
            <a:spLocks noGrp="1"/>
          </p:cNvSpPr>
          <p:nvPr>
            <p:ph sz="half" idx="2"/>
          </p:nvPr>
        </p:nvSpPr>
        <p:spPr>
          <a:xfrm>
            <a:off x="6359769" y="1825625"/>
            <a:ext cx="5181600" cy="4610344"/>
          </a:xfrm>
          <a:prstGeom prst="rect">
            <a:avLst/>
          </a:prstGeom>
        </p:spPr>
        <p:txBody>
          <a:bodyPr/>
          <a:lstStyle/>
          <a:p>
            <a:pPr lvl="0"/>
            <a:r>
              <a:rPr lang="en-US"/>
              <a:t>Click to edit Master text styles</a:t>
            </a:r>
          </a:p>
        </p:txBody>
      </p:sp>
      <p:pic>
        <p:nvPicPr>
          <p:cNvPr id="12" name="Picture 11">
            <a:extLst>
              <a:ext uri="{FF2B5EF4-FFF2-40B4-BE49-F238E27FC236}">
                <a16:creationId xmlns:a16="http://schemas.microsoft.com/office/drawing/2014/main" id="{68525EE8-3E67-4FEE-AD68-7D474D12684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1414058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A34A-12AA-40E1-9B7A-9009907B1E2D}"/>
              </a:ext>
            </a:extLst>
          </p:cNvPr>
          <p:cNvSpPr>
            <a:spLocks noGrp="1"/>
          </p:cNvSpPr>
          <p:nvPr>
            <p:ph type="title"/>
          </p:nvPr>
        </p:nvSpPr>
        <p:spPr>
          <a:xfrm>
            <a:off x="839788" y="685800"/>
            <a:ext cx="3932237" cy="1724891"/>
          </a:xfrm>
          <a:prstGeom prst="rect">
            <a:avLst/>
          </a:prstGeom>
        </p:spPr>
        <p:txBody>
          <a:bodyPr anchor="t"/>
          <a:lstStyle>
            <a:lvl1pPr>
              <a:defRPr sz="3200" b="1">
                <a:solidFill>
                  <a:srgbClr val="27387E"/>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7F04512A-3321-4947-AC15-9859C3C25977}"/>
              </a:ext>
            </a:extLst>
          </p:cNvPr>
          <p:cNvSpPr>
            <a:spLocks noGrp="1"/>
          </p:cNvSpPr>
          <p:nvPr>
            <p:ph type="body" sz="half" idx="2"/>
          </p:nvPr>
        </p:nvSpPr>
        <p:spPr>
          <a:xfrm>
            <a:off x="839788" y="2420215"/>
            <a:ext cx="3932237" cy="3751985"/>
          </a:xfrm>
          <a:prstGeom prst="rect">
            <a:avLst/>
          </a:prstGeo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04C97D3D-59BC-455A-9C3B-9A44B1D8BE9F}"/>
              </a:ext>
            </a:extLst>
          </p:cNvPr>
          <p:cNvSpPr>
            <a:spLocks noGrp="1"/>
          </p:cNvSpPr>
          <p:nvPr>
            <p:ph idx="1"/>
          </p:nvPr>
        </p:nvSpPr>
        <p:spPr>
          <a:xfrm>
            <a:off x="5183188" y="685801"/>
            <a:ext cx="6172200" cy="5503984"/>
          </a:xfrm>
          <a:prstGeom prst="rect">
            <a:avLst/>
          </a:prstGeom>
        </p:spPr>
        <p:txBody>
          <a:bodyPr/>
          <a:lstStyle>
            <a:lvl1pPr>
              <a:defRPr sz="3200">
                <a:solidFill>
                  <a:srgbClr val="27387E"/>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pic>
        <p:nvPicPr>
          <p:cNvPr id="10" name="Picture 9">
            <a:extLst>
              <a:ext uri="{FF2B5EF4-FFF2-40B4-BE49-F238E27FC236}">
                <a16:creationId xmlns:a16="http://schemas.microsoft.com/office/drawing/2014/main" id="{BF13A48D-AABB-4E72-9976-041FAC67579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2190004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9EB22-CCB0-4AB6-89CB-D27CF2EC6947}"/>
              </a:ext>
            </a:extLst>
          </p:cNvPr>
          <p:cNvSpPr>
            <a:spLocks noGrp="1"/>
          </p:cNvSpPr>
          <p:nvPr>
            <p:ph type="title"/>
          </p:nvPr>
        </p:nvSpPr>
        <p:spPr>
          <a:xfrm>
            <a:off x="615462" y="668215"/>
            <a:ext cx="4156563" cy="1299811"/>
          </a:xfrm>
          <a:prstGeom prst="rect">
            <a:avLst/>
          </a:prstGeom>
        </p:spPr>
        <p:txBody>
          <a:bodyPr anchor="b"/>
          <a:lstStyle>
            <a:lvl1pPr>
              <a:defRPr sz="3200" b="1">
                <a:solidFill>
                  <a:srgbClr val="27387E"/>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D6BB4825-4F80-4F5E-B945-48B675269633}"/>
              </a:ext>
            </a:extLst>
          </p:cNvPr>
          <p:cNvSpPr>
            <a:spLocks noGrp="1"/>
          </p:cNvSpPr>
          <p:nvPr>
            <p:ph type="body" sz="half" idx="2"/>
          </p:nvPr>
        </p:nvSpPr>
        <p:spPr>
          <a:xfrm>
            <a:off x="615462" y="2064751"/>
            <a:ext cx="4156563" cy="3804238"/>
          </a:xfrm>
          <a:prstGeom prst="rect">
            <a:avLst/>
          </a:prstGeo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EB3473F4-60B1-4F2B-9806-C3C502ECE7FB}"/>
              </a:ext>
            </a:extLst>
          </p:cNvPr>
          <p:cNvSpPr>
            <a:spLocks noGrp="1"/>
          </p:cNvSpPr>
          <p:nvPr>
            <p:ph type="pic" idx="1"/>
          </p:nvPr>
        </p:nvSpPr>
        <p:spPr>
          <a:xfrm>
            <a:off x="5183188" y="668215"/>
            <a:ext cx="6393350" cy="51928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10" name="Picture 9">
            <a:extLst>
              <a:ext uri="{FF2B5EF4-FFF2-40B4-BE49-F238E27FC236}">
                <a16:creationId xmlns:a16="http://schemas.microsoft.com/office/drawing/2014/main" id="{2CBC3F8C-CD9D-4409-A897-8924A291DF1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65177"/>
          </a:xfrm>
          <a:prstGeom prst="rect">
            <a:avLst/>
          </a:prstGeom>
        </p:spPr>
      </p:pic>
    </p:spTree>
    <p:extLst>
      <p:ext uri="{BB962C8B-B14F-4D97-AF65-F5344CB8AC3E}">
        <p14:creationId xmlns:p14="http://schemas.microsoft.com/office/powerpoint/2010/main" val="2421566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068142"/>
      </p:ext>
    </p:extLst>
  </p:cSld>
  <p:clrMap bg1="lt1" tx1="dk1" bg2="lt2" tx2="dk2" accent1="accent1" accent2="accent2" accent3="accent3" accent4="accent4" accent5="accent5" accent6="accent6" hlink="hlink" folHlink="folHlink"/>
  <p:sldLayoutIdLst>
    <p:sldLayoutId id="2147483684" r:id="rId1"/>
    <p:sldLayoutId id="2147483678" r:id="rId2"/>
    <p:sldLayoutId id="2147483679" r:id="rId3"/>
    <p:sldLayoutId id="2147483673" r:id="rId4"/>
    <p:sldLayoutId id="2147483674" r:id="rId5"/>
    <p:sldLayoutId id="2147483677" r:id="rId6"/>
    <p:sldLayoutId id="2147483683" r:id="rId7"/>
    <p:sldLayoutId id="2147483680" r:id="rId8"/>
    <p:sldLayoutId id="2147483681" r:id="rId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www.tceq.texas.gov/airquality/sip/sipcontact.html" TargetMode="External"/><Relationship Id="rId2" Type="http://schemas.openxmlformats.org/officeDocument/2006/relationships/hyperlink" Target="mailto:alison.stokes@tceq.texas.gov"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7906F-DC8A-4937-8E3E-5AB31C62E758}"/>
              </a:ext>
            </a:extLst>
          </p:cNvPr>
          <p:cNvSpPr>
            <a:spLocks noGrp="1"/>
          </p:cNvSpPr>
          <p:nvPr>
            <p:ph type="title"/>
          </p:nvPr>
        </p:nvSpPr>
        <p:spPr>
          <a:xfrm>
            <a:off x="422942" y="3429000"/>
            <a:ext cx="11346115" cy="1867303"/>
          </a:xfrm>
        </p:spPr>
        <p:txBody>
          <a:bodyPr lIns="91440" tIns="45720" rIns="91440" bIns="45720" anchor="ctr" anchorCtr="0"/>
          <a:lstStyle/>
          <a:p>
            <a:r>
              <a:rPr lang="en-US" dirty="0">
                <a:cs typeface="Arial"/>
              </a:rPr>
              <a:t>Air Quality Division Update </a:t>
            </a:r>
            <a:endParaRPr lang="en-US" dirty="0"/>
          </a:p>
        </p:txBody>
      </p:sp>
      <p:sp>
        <p:nvSpPr>
          <p:cNvPr id="3" name="Content Placeholder 2">
            <a:extLst>
              <a:ext uri="{FF2B5EF4-FFF2-40B4-BE49-F238E27FC236}">
                <a16:creationId xmlns:a16="http://schemas.microsoft.com/office/drawing/2014/main" id="{B0EDB3F5-362C-41EC-A708-F81A661C3ADE}"/>
              </a:ext>
            </a:extLst>
          </p:cNvPr>
          <p:cNvSpPr>
            <a:spLocks noGrp="1"/>
          </p:cNvSpPr>
          <p:nvPr>
            <p:ph idx="1"/>
          </p:nvPr>
        </p:nvSpPr>
        <p:spPr>
          <a:xfrm>
            <a:off x="439947" y="4844375"/>
            <a:ext cx="11346115" cy="1793714"/>
          </a:xfrm>
        </p:spPr>
        <p:txBody>
          <a:bodyPr vert="horz" lIns="91440" tIns="45720" rIns="91440" bIns="45720" rtlCol="0" anchor="t">
            <a:normAutofit fontScale="92500" lnSpcReduction="10000"/>
          </a:bodyPr>
          <a:lstStyle/>
          <a:p>
            <a:pPr marL="0" indent="0">
              <a:buNone/>
            </a:pPr>
            <a:r>
              <a:rPr lang="en-US" dirty="0">
                <a:cs typeface="Arial" panose="020B0604020202020204"/>
              </a:rPr>
              <a:t>Alison Stokes</a:t>
            </a:r>
          </a:p>
          <a:p>
            <a:pPr marL="0" indent="0">
              <a:buNone/>
            </a:pPr>
            <a:r>
              <a:rPr lang="en-US" dirty="0">
                <a:cs typeface="Arial" panose="020B0604020202020204"/>
              </a:rPr>
              <a:t>Air Quality Division</a:t>
            </a:r>
          </a:p>
          <a:p>
            <a:pPr marL="0" indent="0">
              <a:buNone/>
            </a:pPr>
            <a:r>
              <a:rPr lang="en-US" dirty="0">
                <a:cs typeface="Arial" panose="020B0604020202020204"/>
              </a:rPr>
              <a:t>Advanced Air Permitting Seminar 2022</a:t>
            </a:r>
          </a:p>
        </p:txBody>
      </p:sp>
    </p:spTree>
    <p:extLst>
      <p:ext uri="{BB962C8B-B14F-4D97-AF65-F5344CB8AC3E}">
        <p14:creationId xmlns:p14="http://schemas.microsoft.com/office/powerpoint/2010/main" val="3252149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6784E-0750-4DA4-A7E1-1DCCEA7BA427}"/>
              </a:ext>
            </a:extLst>
          </p:cNvPr>
          <p:cNvSpPr>
            <a:spLocks noGrp="1"/>
          </p:cNvSpPr>
          <p:nvPr>
            <p:ph type="title"/>
          </p:nvPr>
        </p:nvSpPr>
        <p:spPr/>
        <p:txBody>
          <a:bodyPr/>
          <a:lstStyle/>
          <a:p>
            <a:r>
              <a:rPr lang="en-US" dirty="0"/>
              <a:t>2008 Eight-Hour Ozone Serious Classification SIP and Rule Revisions</a:t>
            </a:r>
          </a:p>
        </p:txBody>
      </p:sp>
      <p:sp>
        <p:nvSpPr>
          <p:cNvPr id="3" name="Content Placeholder 2">
            <a:extLst>
              <a:ext uri="{FF2B5EF4-FFF2-40B4-BE49-F238E27FC236}">
                <a16:creationId xmlns:a16="http://schemas.microsoft.com/office/drawing/2014/main" id="{1C7D2A1F-7C69-4F56-829F-F273AE93ACD2}"/>
              </a:ext>
            </a:extLst>
          </p:cNvPr>
          <p:cNvSpPr>
            <a:spLocks noGrp="1"/>
          </p:cNvSpPr>
          <p:nvPr>
            <p:ph idx="1"/>
          </p:nvPr>
        </p:nvSpPr>
        <p:spPr>
          <a:xfrm>
            <a:off x="609600" y="2006509"/>
            <a:ext cx="10961077" cy="3904769"/>
          </a:xfrm>
        </p:spPr>
        <p:txBody>
          <a:bodyPr/>
          <a:lstStyle/>
          <a:p>
            <a:r>
              <a:rPr lang="en-US" dirty="0"/>
              <a:t>SIP and Rule revisions were adopted on March 4, 2020.</a:t>
            </a:r>
          </a:p>
          <a:p>
            <a:r>
              <a:rPr lang="en-US" dirty="0"/>
              <a:t>DFW and HGB RFP SIP revision</a:t>
            </a:r>
          </a:p>
          <a:p>
            <a:pPr lvl="1"/>
            <a:r>
              <a:rPr lang="en-US" dirty="0"/>
              <a:t>EPA proposed approval of RFP SIP revision for DFW nonattainment area on October 9, 2020.</a:t>
            </a:r>
          </a:p>
          <a:p>
            <a:pPr lvl="1"/>
            <a:r>
              <a:rPr lang="en-US" dirty="0"/>
              <a:t>EPA published partial final approval of RFP SIP revision for HGB nonattainment area on May 10, 2021.</a:t>
            </a:r>
          </a:p>
          <a:p>
            <a:r>
              <a:rPr lang="en-US" dirty="0"/>
              <a:t>Attainment Demonstration SIP revisions</a:t>
            </a:r>
          </a:p>
          <a:p>
            <a:pPr lvl="1"/>
            <a:r>
              <a:rPr lang="en-US" dirty="0"/>
              <a:t>Pending EPA action.</a:t>
            </a:r>
          </a:p>
          <a:p>
            <a:r>
              <a:rPr lang="en-US" dirty="0"/>
              <a:t>Associated rulemakings to address RACT requirements for Wise County.</a:t>
            </a:r>
          </a:p>
        </p:txBody>
      </p:sp>
    </p:spTree>
    <p:extLst>
      <p:ext uri="{BB962C8B-B14F-4D97-AF65-F5344CB8AC3E}">
        <p14:creationId xmlns:p14="http://schemas.microsoft.com/office/powerpoint/2010/main" val="4273313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3B909-5259-4BF4-8D46-D0AD71B8DF42}"/>
              </a:ext>
            </a:extLst>
          </p:cNvPr>
          <p:cNvSpPr>
            <a:spLocks noGrp="1"/>
          </p:cNvSpPr>
          <p:nvPr>
            <p:ph type="title"/>
          </p:nvPr>
        </p:nvSpPr>
        <p:spPr/>
        <p:txBody>
          <a:bodyPr/>
          <a:lstStyle/>
          <a:p>
            <a:r>
              <a:rPr lang="en-US" dirty="0"/>
              <a:t>Additional 2008 Eight-Hour Ozone NAAQS Submittals</a:t>
            </a:r>
          </a:p>
        </p:txBody>
      </p:sp>
      <p:sp>
        <p:nvSpPr>
          <p:cNvPr id="3" name="Content Placeholder 2">
            <a:extLst>
              <a:ext uri="{FF2B5EF4-FFF2-40B4-BE49-F238E27FC236}">
                <a16:creationId xmlns:a16="http://schemas.microsoft.com/office/drawing/2014/main" id="{B6AC7E0D-19B7-46C5-9E25-5246B2612186}"/>
              </a:ext>
            </a:extLst>
          </p:cNvPr>
          <p:cNvSpPr>
            <a:spLocks noGrp="1"/>
          </p:cNvSpPr>
          <p:nvPr>
            <p:ph idx="1"/>
          </p:nvPr>
        </p:nvSpPr>
        <p:spPr>
          <a:xfrm>
            <a:off x="609600" y="2006509"/>
            <a:ext cx="10961077" cy="4170545"/>
          </a:xfrm>
        </p:spPr>
        <p:txBody>
          <a:bodyPr/>
          <a:lstStyle/>
          <a:p>
            <a:r>
              <a:rPr lang="en-US" dirty="0"/>
              <a:t>On March 25, 2021, the TCEQ submitted a Milestone Compliance Demonstration for the 2020 Calendar Year to meet RFP requirements for the DFW and HGB serious nonattainment areas. </a:t>
            </a:r>
          </a:p>
          <a:p>
            <a:pPr lvl="1"/>
            <a:r>
              <a:rPr lang="en-US" dirty="0"/>
              <a:t>The EPA sent a Letter of Adequacy on July 1, 2021.</a:t>
            </a:r>
          </a:p>
          <a:p>
            <a:r>
              <a:rPr lang="en-US" dirty="0"/>
              <a:t>On June 30, 2021, the commission adopted a rulemaking to address the EPA’s Oil and Natural Gas Control Techniques Guidelines (CTG). </a:t>
            </a:r>
          </a:p>
          <a:p>
            <a:pPr lvl="1"/>
            <a:r>
              <a:rPr lang="en-US" dirty="0"/>
              <a:t>Implements reasonably available control technology for all volatile organic compounds emissions sources in the EPA’s CTG in the DFW and HGB 2008 ozone nonattainment areas.</a:t>
            </a:r>
            <a:r>
              <a:rPr lang="en-US" dirty="0">
                <a:highlight>
                  <a:srgbClr val="FFFF00"/>
                </a:highlight>
              </a:rPr>
              <a:t>  </a:t>
            </a:r>
          </a:p>
          <a:p>
            <a:endParaRPr lang="en-US" dirty="0"/>
          </a:p>
        </p:txBody>
      </p:sp>
    </p:spTree>
    <p:extLst>
      <p:ext uri="{BB962C8B-B14F-4D97-AF65-F5344CB8AC3E}">
        <p14:creationId xmlns:p14="http://schemas.microsoft.com/office/powerpoint/2010/main" val="2947191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80533-6AA7-4252-B8BF-ACD4C7FA2A05}"/>
              </a:ext>
            </a:extLst>
          </p:cNvPr>
          <p:cNvSpPr>
            <a:spLocks noGrp="1"/>
          </p:cNvSpPr>
          <p:nvPr>
            <p:ph type="title"/>
          </p:nvPr>
        </p:nvSpPr>
        <p:spPr/>
        <p:txBody>
          <a:bodyPr/>
          <a:lstStyle/>
          <a:p>
            <a:r>
              <a:rPr lang="en-US" dirty="0"/>
              <a:t>What’s Next for 2008 Eight-Hour Ozone Serious Nonattainment Areas?</a:t>
            </a:r>
          </a:p>
        </p:txBody>
      </p:sp>
      <p:sp>
        <p:nvSpPr>
          <p:cNvPr id="3" name="Content Placeholder 2">
            <a:extLst>
              <a:ext uri="{FF2B5EF4-FFF2-40B4-BE49-F238E27FC236}">
                <a16:creationId xmlns:a16="http://schemas.microsoft.com/office/drawing/2014/main" id="{9D633A0F-A048-4001-BDCB-EEA383E444E4}"/>
              </a:ext>
            </a:extLst>
          </p:cNvPr>
          <p:cNvSpPr>
            <a:spLocks noGrp="1"/>
          </p:cNvSpPr>
          <p:nvPr>
            <p:ph idx="1"/>
          </p:nvPr>
        </p:nvSpPr>
        <p:spPr>
          <a:xfrm>
            <a:off x="609600" y="2006509"/>
            <a:ext cx="10961077" cy="4580271"/>
          </a:xfrm>
        </p:spPr>
        <p:txBody>
          <a:bodyPr/>
          <a:lstStyle/>
          <a:p>
            <a:r>
              <a:rPr lang="en-US" dirty="0"/>
              <a:t>DFW and HGB serious nonattainment areas did not attain by the end of 2020.</a:t>
            </a:r>
          </a:p>
          <a:p>
            <a:pPr lvl="1"/>
            <a:r>
              <a:rPr lang="en-US" dirty="0"/>
              <a:t>On April 6, 2021, the TCEQ submitted a one-year attainment date extension request for the HGB area.</a:t>
            </a:r>
          </a:p>
          <a:p>
            <a:r>
              <a:rPr lang="en-US" dirty="0"/>
              <a:t>On April 13, 2022, the EPA proposed to reclassify the DFW and HGB areas to severe.</a:t>
            </a:r>
          </a:p>
          <a:p>
            <a:pPr lvl="1"/>
            <a:r>
              <a:rPr lang="en-US" dirty="0"/>
              <a:t>The EPA is proposing 18 months after reclassification to submit federally required severe classification SIP revisions.</a:t>
            </a:r>
          </a:p>
          <a:p>
            <a:pPr lvl="1"/>
            <a:r>
              <a:rPr lang="en-US" dirty="0"/>
              <a:t>Attainment would be required by the end of 2026 to meet a July 20, 2027 attainment date.</a:t>
            </a:r>
          </a:p>
          <a:p>
            <a:r>
              <a:rPr lang="en-US" dirty="0"/>
              <a:t>Final action was signed by the EPA on September 15, 2022.</a:t>
            </a:r>
            <a:br>
              <a:rPr lang="en-US" dirty="0"/>
            </a:br>
            <a:endParaRPr lang="en-US" dirty="0"/>
          </a:p>
          <a:p>
            <a:pPr lvl="1"/>
            <a:endParaRPr lang="en-US" dirty="0"/>
          </a:p>
        </p:txBody>
      </p:sp>
    </p:spTree>
    <p:extLst>
      <p:ext uri="{BB962C8B-B14F-4D97-AF65-F5344CB8AC3E}">
        <p14:creationId xmlns:p14="http://schemas.microsoft.com/office/powerpoint/2010/main" val="2064346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0EF1A-F58C-435A-A3AF-88F4B65FF99B}"/>
              </a:ext>
            </a:extLst>
          </p:cNvPr>
          <p:cNvSpPr>
            <a:spLocks noGrp="1"/>
          </p:cNvSpPr>
          <p:nvPr>
            <p:ph type="title"/>
          </p:nvPr>
        </p:nvSpPr>
        <p:spPr/>
        <p:txBody>
          <a:bodyPr/>
          <a:lstStyle/>
          <a:p>
            <a:r>
              <a:rPr lang="en-US" dirty="0"/>
              <a:t>Permitting Requirements for Severe Nonattainment Areas</a:t>
            </a:r>
          </a:p>
        </p:txBody>
      </p:sp>
      <p:sp>
        <p:nvSpPr>
          <p:cNvPr id="7" name="Content Placeholder 6">
            <a:extLst>
              <a:ext uri="{FF2B5EF4-FFF2-40B4-BE49-F238E27FC236}">
                <a16:creationId xmlns:a16="http://schemas.microsoft.com/office/drawing/2014/main" id="{3D36830B-C565-4298-94E5-8E4E2FFAEE37}"/>
              </a:ext>
            </a:extLst>
          </p:cNvPr>
          <p:cNvSpPr>
            <a:spLocks noGrp="1"/>
          </p:cNvSpPr>
          <p:nvPr>
            <p:ph idx="1"/>
          </p:nvPr>
        </p:nvSpPr>
        <p:spPr/>
        <p:txBody>
          <a:bodyPr/>
          <a:lstStyle/>
          <a:p>
            <a:r>
              <a:rPr lang="en-US" dirty="0"/>
              <a:t>The effective date of the severe reclassification is anticipated in October/November 2022.</a:t>
            </a:r>
          </a:p>
          <a:p>
            <a:r>
              <a:rPr lang="en-US" dirty="0"/>
              <a:t>The major source thresholds for the DFW and HGB areas will change from 50 to 25 tpy.</a:t>
            </a:r>
          </a:p>
          <a:p>
            <a:r>
              <a:rPr lang="en-US" dirty="0"/>
              <a:t>NSR offset ratios will change from 1.2:1 to 1.3:1.</a:t>
            </a:r>
          </a:p>
        </p:txBody>
      </p:sp>
    </p:spTree>
    <p:extLst>
      <p:ext uri="{BB962C8B-B14F-4D97-AF65-F5344CB8AC3E}">
        <p14:creationId xmlns:p14="http://schemas.microsoft.com/office/powerpoint/2010/main" val="2906681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3EF3B-E1E6-455A-ABE4-3986EC52C41B}"/>
              </a:ext>
            </a:extLst>
          </p:cNvPr>
          <p:cNvSpPr>
            <a:spLocks noGrp="1"/>
          </p:cNvSpPr>
          <p:nvPr>
            <p:ph type="title"/>
          </p:nvPr>
        </p:nvSpPr>
        <p:spPr>
          <a:xfrm>
            <a:off x="609600" y="536568"/>
            <a:ext cx="10961077" cy="1325563"/>
          </a:xfrm>
        </p:spPr>
        <p:txBody>
          <a:bodyPr/>
          <a:lstStyle/>
          <a:p>
            <a:r>
              <a:rPr lang="en-US" dirty="0"/>
              <a:t>2015 Eight-Hour Ozone NAAQS Designations</a:t>
            </a:r>
          </a:p>
        </p:txBody>
      </p:sp>
      <p:sp>
        <p:nvSpPr>
          <p:cNvPr id="3" name="Content Placeholder 2">
            <a:extLst>
              <a:ext uri="{FF2B5EF4-FFF2-40B4-BE49-F238E27FC236}">
                <a16:creationId xmlns:a16="http://schemas.microsoft.com/office/drawing/2014/main" id="{67F51C9D-9692-4231-8D20-EE16B0B1E4D6}"/>
              </a:ext>
            </a:extLst>
          </p:cNvPr>
          <p:cNvSpPr>
            <a:spLocks noGrp="1"/>
          </p:cNvSpPr>
          <p:nvPr>
            <p:ph idx="1"/>
          </p:nvPr>
        </p:nvSpPr>
        <p:spPr>
          <a:xfrm>
            <a:off x="609600" y="1814005"/>
            <a:ext cx="10961077" cy="3904769"/>
          </a:xfrm>
        </p:spPr>
        <p:txBody>
          <a:bodyPr/>
          <a:lstStyle/>
          <a:p>
            <a:pPr>
              <a:lnSpc>
                <a:spcPct val="100000"/>
              </a:lnSpc>
              <a:spcBef>
                <a:spcPts val="0"/>
              </a:spcBef>
            </a:pPr>
            <a:r>
              <a:rPr lang="en-US" dirty="0"/>
              <a:t>Standard is 0.070 ppm.</a:t>
            </a:r>
          </a:p>
          <a:p>
            <a:pPr lvl="1">
              <a:lnSpc>
                <a:spcPct val="100000"/>
              </a:lnSpc>
              <a:spcBef>
                <a:spcPts val="0"/>
              </a:spcBef>
            </a:pPr>
            <a:r>
              <a:rPr lang="en-US" dirty="0"/>
              <a:t>Design values of 70 ppb or less are attainment.</a:t>
            </a:r>
            <a:endParaRPr lang="en-US" sz="1600" dirty="0"/>
          </a:p>
          <a:p>
            <a:pPr>
              <a:lnSpc>
                <a:spcPct val="100000"/>
              </a:lnSpc>
              <a:spcBef>
                <a:spcPts val="0"/>
              </a:spcBef>
            </a:pPr>
            <a:r>
              <a:rPr lang="en-US" dirty="0"/>
              <a:t>DFW marginal nonattainment area includes:</a:t>
            </a:r>
          </a:p>
          <a:p>
            <a:pPr lvl="1">
              <a:lnSpc>
                <a:spcPct val="100000"/>
              </a:lnSpc>
              <a:spcBef>
                <a:spcPts val="0"/>
              </a:spcBef>
            </a:pPr>
            <a:r>
              <a:rPr lang="en-US" dirty="0"/>
              <a:t>Collin, Dallas, Denton, Ellis, Johnson, Kaufman, Parker, Tarrant, and Wise Counties (Rockwall County removed).</a:t>
            </a:r>
          </a:p>
          <a:p>
            <a:pPr lvl="1">
              <a:lnSpc>
                <a:spcPct val="100000"/>
              </a:lnSpc>
              <a:spcBef>
                <a:spcPts val="0"/>
              </a:spcBef>
            </a:pPr>
            <a:r>
              <a:rPr lang="en-US" dirty="0"/>
              <a:t>Area designation was effective on August 3, 2018.</a:t>
            </a:r>
          </a:p>
          <a:p>
            <a:pPr>
              <a:lnSpc>
                <a:spcPct val="100000"/>
              </a:lnSpc>
              <a:spcBef>
                <a:spcPts val="0"/>
              </a:spcBef>
            </a:pPr>
            <a:r>
              <a:rPr lang="en-US" dirty="0"/>
              <a:t>Six-county HGB marginal nonattainment area includes:</a:t>
            </a:r>
          </a:p>
          <a:p>
            <a:pPr lvl="1">
              <a:lnSpc>
                <a:spcPct val="100000"/>
              </a:lnSpc>
              <a:spcBef>
                <a:spcPts val="0"/>
              </a:spcBef>
            </a:pPr>
            <a:r>
              <a:rPr lang="en-US" dirty="0"/>
              <a:t>Brazoria, Chambers, Fort Bend, Galveston, Harris, and Montgomery Counties (Liberty and Waller Counties removed).</a:t>
            </a:r>
          </a:p>
          <a:p>
            <a:pPr lvl="1">
              <a:lnSpc>
                <a:spcPct val="100000"/>
              </a:lnSpc>
              <a:spcBef>
                <a:spcPts val="0"/>
              </a:spcBef>
            </a:pPr>
            <a:r>
              <a:rPr lang="en-US" dirty="0"/>
              <a:t>Area designation was effective on August 3, 2018.</a:t>
            </a:r>
          </a:p>
          <a:p>
            <a:pPr>
              <a:lnSpc>
                <a:spcPct val="100000"/>
              </a:lnSpc>
              <a:spcBef>
                <a:spcPts val="0"/>
              </a:spcBef>
            </a:pPr>
            <a:r>
              <a:rPr lang="en-US" dirty="0"/>
              <a:t>Bexar County designated as a marginal nonattainment area.</a:t>
            </a:r>
          </a:p>
          <a:p>
            <a:pPr lvl="1">
              <a:lnSpc>
                <a:spcPct val="100000"/>
              </a:lnSpc>
              <a:spcBef>
                <a:spcPts val="0"/>
              </a:spcBef>
            </a:pPr>
            <a:r>
              <a:rPr lang="en-US" dirty="0"/>
              <a:t>Area designation was effective on September 24, 2018.</a:t>
            </a:r>
          </a:p>
          <a:p>
            <a:endParaRPr lang="en-US" dirty="0"/>
          </a:p>
          <a:p>
            <a:endParaRPr lang="en-US" dirty="0"/>
          </a:p>
        </p:txBody>
      </p:sp>
    </p:spTree>
    <p:extLst>
      <p:ext uri="{BB962C8B-B14F-4D97-AF65-F5344CB8AC3E}">
        <p14:creationId xmlns:p14="http://schemas.microsoft.com/office/powerpoint/2010/main" val="3621572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3D820-F48D-4C84-B554-6C4E6526C27F}"/>
              </a:ext>
            </a:extLst>
          </p:cNvPr>
          <p:cNvSpPr>
            <a:spLocks noGrp="1"/>
          </p:cNvSpPr>
          <p:nvPr>
            <p:ph type="title"/>
          </p:nvPr>
        </p:nvSpPr>
        <p:spPr/>
        <p:txBody>
          <a:bodyPr/>
          <a:lstStyle/>
          <a:p>
            <a:r>
              <a:rPr lang="en-US" dirty="0"/>
              <a:t>2015 Eight-Hour Ozone NAAQS Emission Inventory (EI) SIP Revision</a:t>
            </a:r>
          </a:p>
        </p:txBody>
      </p:sp>
      <p:sp>
        <p:nvSpPr>
          <p:cNvPr id="3" name="Content Placeholder 2">
            <a:extLst>
              <a:ext uri="{FF2B5EF4-FFF2-40B4-BE49-F238E27FC236}">
                <a16:creationId xmlns:a16="http://schemas.microsoft.com/office/drawing/2014/main" id="{B7CE1A76-CB6A-4774-BD3C-21C61126B144}"/>
              </a:ext>
            </a:extLst>
          </p:cNvPr>
          <p:cNvSpPr>
            <a:spLocks noGrp="1"/>
          </p:cNvSpPr>
          <p:nvPr>
            <p:ph idx="1"/>
          </p:nvPr>
        </p:nvSpPr>
        <p:spPr>
          <a:xfrm>
            <a:off x="609600" y="2286000"/>
            <a:ext cx="10961077" cy="3625278"/>
          </a:xfrm>
        </p:spPr>
        <p:txBody>
          <a:bodyPr/>
          <a:lstStyle/>
          <a:p>
            <a:r>
              <a:rPr lang="en-US" dirty="0"/>
              <a:t>Due two years after the effective date of designations.</a:t>
            </a:r>
          </a:p>
          <a:p>
            <a:r>
              <a:rPr lang="en-US" dirty="0"/>
              <a:t>HGB and DFW EI SIP revisions due by August 3, 2020.</a:t>
            </a:r>
          </a:p>
          <a:p>
            <a:r>
              <a:rPr lang="en-US" dirty="0"/>
              <a:t>Bexar County EI SIP revision due by September 24, 2020.</a:t>
            </a:r>
          </a:p>
          <a:p>
            <a:r>
              <a:rPr lang="en-US" dirty="0"/>
              <a:t>One SIP revision for all three areas:</a:t>
            </a:r>
          </a:p>
          <a:p>
            <a:pPr lvl="1"/>
            <a:r>
              <a:rPr lang="en-US" dirty="0"/>
              <a:t>Establishes 2017 base year inventory;</a:t>
            </a:r>
          </a:p>
          <a:p>
            <a:pPr lvl="1"/>
            <a:r>
              <a:rPr lang="en-US" dirty="0"/>
              <a:t>Submitted to EPA on June 24, 2020; and</a:t>
            </a:r>
          </a:p>
          <a:p>
            <a:pPr lvl="1"/>
            <a:r>
              <a:rPr lang="en-US" dirty="0"/>
              <a:t>EPA published final approval on June 29, 2021.</a:t>
            </a:r>
          </a:p>
        </p:txBody>
      </p:sp>
    </p:spTree>
    <p:extLst>
      <p:ext uri="{BB962C8B-B14F-4D97-AF65-F5344CB8AC3E}">
        <p14:creationId xmlns:p14="http://schemas.microsoft.com/office/powerpoint/2010/main" val="4289218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EB3E9-0D98-4A7C-89B5-7CAB5BE617AF}"/>
              </a:ext>
            </a:extLst>
          </p:cNvPr>
          <p:cNvSpPr>
            <a:spLocks noGrp="1"/>
          </p:cNvSpPr>
          <p:nvPr>
            <p:ph type="title"/>
          </p:nvPr>
        </p:nvSpPr>
        <p:spPr/>
        <p:txBody>
          <a:bodyPr/>
          <a:lstStyle/>
          <a:p>
            <a:r>
              <a:rPr lang="en-US" dirty="0"/>
              <a:t>Revised Designation for El Paso County</a:t>
            </a:r>
          </a:p>
        </p:txBody>
      </p:sp>
      <p:sp>
        <p:nvSpPr>
          <p:cNvPr id="3" name="Content Placeholder 2">
            <a:extLst>
              <a:ext uri="{FF2B5EF4-FFF2-40B4-BE49-F238E27FC236}">
                <a16:creationId xmlns:a16="http://schemas.microsoft.com/office/drawing/2014/main" id="{D389E598-1E61-4867-9845-74F371C22CDA}"/>
              </a:ext>
            </a:extLst>
          </p:cNvPr>
          <p:cNvSpPr>
            <a:spLocks noGrp="1"/>
          </p:cNvSpPr>
          <p:nvPr>
            <p:ph idx="1"/>
          </p:nvPr>
        </p:nvSpPr>
        <p:spPr>
          <a:xfrm>
            <a:off x="609600" y="1496813"/>
            <a:ext cx="10961077" cy="4274983"/>
          </a:xfrm>
        </p:spPr>
        <p:txBody>
          <a:bodyPr/>
          <a:lstStyle/>
          <a:p>
            <a:r>
              <a:rPr lang="en-US" dirty="0"/>
              <a:t>Effective December 30, 2021, the EPA designated El Paso County as marginal nonattainment for the 2015 ozone NAAQS.</a:t>
            </a:r>
          </a:p>
          <a:p>
            <a:r>
              <a:rPr lang="en-US" dirty="0"/>
              <a:t>The EPA expanded the Sunland Park, New Mexico nonattainment area to include all of El Paso County. </a:t>
            </a:r>
          </a:p>
          <a:p>
            <a:pPr lvl="1"/>
            <a:r>
              <a:rPr lang="en-US" dirty="0"/>
              <a:t>The area was renamed the “El Paso-Las Cruces, Texas-New Mexico nonattainment area.”</a:t>
            </a:r>
          </a:p>
          <a:p>
            <a:r>
              <a:rPr lang="en-US" dirty="0"/>
              <a:t>El Paso County is tied retroactively to Sunland Park’s August 3, 2021 marginal attainment date.</a:t>
            </a:r>
          </a:p>
          <a:p>
            <a:r>
              <a:rPr lang="en-US" dirty="0"/>
              <a:t>The area is currently subject to a major source threshold of 100 tpy and NSR offset ratio of 1.1:1.</a:t>
            </a:r>
          </a:p>
          <a:p>
            <a:pPr lvl="1"/>
            <a:r>
              <a:rPr lang="en-US" dirty="0"/>
              <a:t>The existing NO</a:t>
            </a:r>
            <a:r>
              <a:rPr lang="en-US" baseline="-25000" dirty="0"/>
              <a:t>X</a:t>
            </a:r>
            <a:r>
              <a:rPr lang="en-US" dirty="0"/>
              <a:t> waiver for the revoked one-hour ozone standard does not apply to the 2015 ozone nonattainment area.</a:t>
            </a:r>
            <a:endParaRPr lang="en-US" baseline="-25000" dirty="0"/>
          </a:p>
        </p:txBody>
      </p:sp>
    </p:spTree>
    <p:extLst>
      <p:ext uri="{BB962C8B-B14F-4D97-AF65-F5344CB8AC3E}">
        <p14:creationId xmlns:p14="http://schemas.microsoft.com/office/powerpoint/2010/main" val="2443872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3E90F-0240-4817-9580-1D19068E4A6D}"/>
              </a:ext>
            </a:extLst>
          </p:cNvPr>
          <p:cNvSpPr>
            <a:spLocks noGrp="1"/>
          </p:cNvSpPr>
          <p:nvPr>
            <p:ph type="title"/>
          </p:nvPr>
        </p:nvSpPr>
        <p:spPr/>
        <p:txBody>
          <a:bodyPr/>
          <a:lstStyle/>
          <a:p>
            <a:r>
              <a:rPr lang="en-US" dirty="0"/>
              <a:t>El Paso County 2015 Ozone EI SIP Revision</a:t>
            </a:r>
          </a:p>
        </p:txBody>
      </p:sp>
      <p:sp>
        <p:nvSpPr>
          <p:cNvPr id="3" name="Content Placeholder 2">
            <a:extLst>
              <a:ext uri="{FF2B5EF4-FFF2-40B4-BE49-F238E27FC236}">
                <a16:creationId xmlns:a16="http://schemas.microsoft.com/office/drawing/2014/main" id="{07C3D281-8D72-4607-B659-1912CBC69BCE}"/>
              </a:ext>
            </a:extLst>
          </p:cNvPr>
          <p:cNvSpPr>
            <a:spLocks noGrp="1"/>
          </p:cNvSpPr>
          <p:nvPr>
            <p:ph idx="1"/>
          </p:nvPr>
        </p:nvSpPr>
        <p:spPr>
          <a:xfrm>
            <a:off x="609600" y="2169763"/>
            <a:ext cx="11091620" cy="3741515"/>
          </a:xfrm>
        </p:spPr>
        <p:txBody>
          <a:bodyPr/>
          <a:lstStyle/>
          <a:p>
            <a:r>
              <a:rPr lang="en-US" dirty="0"/>
              <a:t>Due to the EPA by December 30, 2022.</a:t>
            </a:r>
          </a:p>
          <a:p>
            <a:r>
              <a:rPr lang="en-US" dirty="0"/>
              <a:t>Proposed on June 15, 2022 with anticipated adoption on November 16, 2022.</a:t>
            </a:r>
          </a:p>
          <a:p>
            <a:r>
              <a:rPr lang="en-US" dirty="0"/>
              <a:t>Provides current and comprehensive data on emissions of ozone precursors contributing to nonattainment in El Paso County.</a:t>
            </a:r>
          </a:p>
          <a:p>
            <a:r>
              <a:rPr lang="en-US" dirty="0"/>
              <a:t>Establishes a 2017 Base Year Inventory for the nonattainment area.</a:t>
            </a:r>
          </a:p>
        </p:txBody>
      </p:sp>
    </p:spTree>
    <p:extLst>
      <p:ext uri="{BB962C8B-B14F-4D97-AF65-F5344CB8AC3E}">
        <p14:creationId xmlns:p14="http://schemas.microsoft.com/office/powerpoint/2010/main" val="1579243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DEB36-4907-4F67-99D5-3DB94E80882E}"/>
              </a:ext>
            </a:extLst>
          </p:cNvPr>
          <p:cNvSpPr>
            <a:spLocks noGrp="1"/>
          </p:cNvSpPr>
          <p:nvPr>
            <p:ph type="title"/>
          </p:nvPr>
        </p:nvSpPr>
        <p:spPr/>
        <p:txBody>
          <a:bodyPr/>
          <a:lstStyle/>
          <a:p>
            <a:r>
              <a:rPr lang="en-US" dirty="0"/>
              <a:t>FCAA, Section 179B Demonstration</a:t>
            </a:r>
          </a:p>
        </p:txBody>
      </p:sp>
      <p:sp>
        <p:nvSpPr>
          <p:cNvPr id="3" name="Content Placeholder 2">
            <a:extLst>
              <a:ext uri="{FF2B5EF4-FFF2-40B4-BE49-F238E27FC236}">
                <a16:creationId xmlns:a16="http://schemas.microsoft.com/office/drawing/2014/main" id="{2127EFC6-F8E6-4D87-A7BD-625147E62D10}"/>
              </a:ext>
            </a:extLst>
          </p:cNvPr>
          <p:cNvSpPr>
            <a:spLocks noGrp="1"/>
          </p:cNvSpPr>
          <p:nvPr>
            <p:ph idx="1"/>
          </p:nvPr>
        </p:nvSpPr>
        <p:spPr>
          <a:xfrm>
            <a:off x="609600" y="1491916"/>
            <a:ext cx="10961077" cy="4419362"/>
          </a:xfrm>
        </p:spPr>
        <p:txBody>
          <a:bodyPr/>
          <a:lstStyle/>
          <a:p>
            <a:r>
              <a:rPr lang="en-US" altLang="en-US" dirty="0"/>
              <a:t>Demonstrates that an area could attain the NAAQS by the attainment date “but for” emissions emanating from outside the U.S.</a:t>
            </a:r>
          </a:p>
          <a:p>
            <a:pPr lvl="1"/>
            <a:r>
              <a:rPr lang="en-US" altLang="en-US" dirty="0"/>
              <a:t>Submittal is optional.</a:t>
            </a:r>
          </a:p>
          <a:p>
            <a:pPr lvl="1"/>
            <a:r>
              <a:rPr lang="en-US" altLang="en-US" dirty="0"/>
              <a:t>Not restricted to areas adjoining international borders.</a:t>
            </a:r>
          </a:p>
          <a:p>
            <a:r>
              <a:rPr lang="en-US" altLang="en-US" dirty="0"/>
              <a:t>EPA approval of a §179B Demonstration for a nonattainment area that fails to attain:</a:t>
            </a:r>
          </a:p>
          <a:p>
            <a:pPr lvl="1"/>
            <a:r>
              <a:rPr lang="en-US" dirty="0"/>
              <a:t>An area would remain nonattainment but would not be bumped-up to a higher classification.</a:t>
            </a:r>
          </a:p>
          <a:p>
            <a:pPr lvl="1"/>
            <a:r>
              <a:rPr lang="en-US" dirty="0"/>
              <a:t>Nonattainment area requirements under the existing classification would continue to apply until the area is redesignated to attainment.</a:t>
            </a:r>
          </a:p>
        </p:txBody>
      </p:sp>
    </p:spTree>
    <p:extLst>
      <p:ext uri="{BB962C8B-B14F-4D97-AF65-F5344CB8AC3E}">
        <p14:creationId xmlns:p14="http://schemas.microsoft.com/office/powerpoint/2010/main" val="3898764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D19D4-2156-48CF-8BA7-A5AD8BE86289}"/>
              </a:ext>
            </a:extLst>
          </p:cNvPr>
          <p:cNvSpPr>
            <a:spLocks noGrp="1"/>
          </p:cNvSpPr>
          <p:nvPr>
            <p:ph type="title"/>
          </p:nvPr>
        </p:nvSpPr>
        <p:spPr/>
        <p:txBody>
          <a:bodyPr/>
          <a:lstStyle/>
          <a:p>
            <a:r>
              <a:rPr lang="en-US" dirty="0"/>
              <a:t>Bexar County 2015 Eight-Hour Ozone §179B Demonstration SIP Revision</a:t>
            </a:r>
          </a:p>
        </p:txBody>
      </p:sp>
      <p:sp>
        <p:nvSpPr>
          <p:cNvPr id="3" name="Content Placeholder 2">
            <a:extLst>
              <a:ext uri="{FF2B5EF4-FFF2-40B4-BE49-F238E27FC236}">
                <a16:creationId xmlns:a16="http://schemas.microsoft.com/office/drawing/2014/main" id="{DCEACA90-0C7D-436F-A77A-E0129ABC40AC}"/>
              </a:ext>
            </a:extLst>
          </p:cNvPr>
          <p:cNvSpPr>
            <a:spLocks noGrp="1"/>
          </p:cNvSpPr>
          <p:nvPr>
            <p:ph idx="1"/>
          </p:nvPr>
        </p:nvSpPr>
        <p:spPr>
          <a:xfrm>
            <a:off x="609600" y="2006509"/>
            <a:ext cx="10961077" cy="3904769"/>
          </a:xfrm>
        </p:spPr>
        <p:txBody>
          <a:bodyPr/>
          <a:lstStyle/>
          <a:p>
            <a:pPr>
              <a:spcBef>
                <a:spcPts val="0"/>
              </a:spcBef>
              <a:spcAft>
                <a:spcPts val="600"/>
              </a:spcAft>
            </a:pPr>
            <a:r>
              <a:rPr lang="en-US" dirty="0"/>
              <a:t>Commission developed §179B Demonstration SIP revision for Bexar County:</a:t>
            </a:r>
          </a:p>
          <a:p>
            <a:pPr lvl="1">
              <a:spcBef>
                <a:spcPts val="0"/>
              </a:spcBef>
              <a:spcAft>
                <a:spcPts val="600"/>
              </a:spcAft>
            </a:pPr>
            <a:r>
              <a:rPr lang="en-US" dirty="0"/>
              <a:t>Proposed: January 15, 2020.</a:t>
            </a:r>
          </a:p>
          <a:p>
            <a:pPr lvl="1">
              <a:spcBef>
                <a:spcPts val="0"/>
              </a:spcBef>
              <a:spcAft>
                <a:spcPts val="600"/>
              </a:spcAft>
            </a:pPr>
            <a:r>
              <a:rPr lang="en-US" dirty="0"/>
              <a:t>Adopted: July 1, 2020.</a:t>
            </a:r>
          </a:p>
          <a:p>
            <a:pPr lvl="1">
              <a:spcBef>
                <a:spcPts val="0"/>
              </a:spcBef>
              <a:spcAft>
                <a:spcPts val="600"/>
              </a:spcAft>
            </a:pPr>
            <a:r>
              <a:rPr lang="en-US" dirty="0"/>
              <a:t>Submitted to EPA: July 13, 2020.</a:t>
            </a:r>
          </a:p>
          <a:p>
            <a:pPr>
              <a:spcBef>
                <a:spcPts val="600"/>
              </a:spcBef>
              <a:spcAft>
                <a:spcPts val="600"/>
              </a:spcAft>
            </a:pPr>
            <a:r>
              <a:rPr lang="en-US" dirty="0"/>
              <a:t>EPA issued draft </a:t>
            </a:r>
            <a:r>
              <a:rPr lang="en-US" altLang="en-US" dirty="0"/>
              <a:t>§</a:t>
            </a:r>
            <a:r>
              <a:rPr lang="en-US" dirty="0"/>
              <a:t>179B guidance on January 9, 2020, after SIP development.</a:t>
            </a:r>
          </a:p>
          <a:p>
            <a:pPr>
              <a:spcBef>
                <a:spcPts val="0"/>
              </a:spcBef>
              <a:spcAft>
                <a:spcPts val="600"/>
              </a:spcAft>
            </a:pPr>
            <a:r>
              <a:rPr lang="en-US" dirty="0"/>
              <a:t>The EPA proposed disapproval of this SIP revision as part of the 2015 ozone NAAQS reclassification action.</a:t>
            </a:r>
          </a:p>
        </p:txBody>
      </p:sp>
    </p:spTree>
    <p:extLst>
      <p:ext uri="{BB962C8B-B14F-4D97-AF65-F5344CB8AC3E}">
        <p14:creationId xmlns:p14="http://schemas.microsoft.com/office/powerpoint/2010/main" val="4257957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22D9D-BCF8-4F28-B693-E353C7672BBD}"/>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9169BC0F-7C14-4373-9DF7-DBDBC73FBD75}"/>
              </a:ext>
            </a:extLst>
          </p:cNvPr>
          <p:cNvSpPr>
            <a:spLocks noGrp="1"/>
          </p:cNvSpPr>
          <p:nvPr>
            <p:ph idx="1"/>
          </p:nvPr>
        </p:nvSpPr>
        <p:spPr>
          <a:xfrm>
            <a:off x="609599" y="1764259"/>
            <a:ext cx="10961077" cy="3329482"/>
          </a:xfrm>
        </p:spPr>
        <p:txBody>
          <a:bodyPr/>
          <a:lstStyle/>
          <a:p>
            <a:r>
              <a:rPr lang="en-US" dirty="0"/>
              <a:t>Ozone Nonattainment Area Requirements and Classifications</a:t>
            </a:r>
          </a:p>
          <a:p>
            <a:r>
              <a:rPr lang="en-US" dirty="0"/>
              <a:t>2008 Eight-Hour Ozone National Ambient Air Quality Standards (NAAQS) Updates</a:t>
            </a:r>
          </a:p>
          <a:p>
            <a:r>
              <a:rPr lang="en-US" dirty="0"/>
              <a:t>2015 Eight-Hour Ozone NAAQS Updates</a:t>
            </a:r>
          </a:p>
          <a:p>
            <a:r>
              <a:rPr lang="en-US" dirty="0"/>
              <a:t>NAAQS Review Schedule</a:t>
            </a:r>
          </a:p>
          <a:p>
            <a:endParaRPr lang="en-US" dirty="0"/>
          </a:p>
          <a:p>
            <a:endParaRPr lang="en-US" dirty="0"/>
          </a:p>
        </p:txBody>
      </p:sp>
    </p:spTree>
    <p:extLst>
      <p:ext uri="{BB962C8B-B14F-4D97-AF65-F5344CB8AC3E}">
        <p14:creationId xmlns:p14="http://schemas.microsoft.com/office/powerpoint/2010/main" val="529182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053CA-1EB5-4D5D-9871-572C693ECC77}"/>
              </a:ext>
            </a:extLst>
          </p:cNvPr>
          <p:cNvSpPr>
            <a:spLocks noGrp="1"/>
          </p:cNvSpPr>
          <p:nvPr>
            <p:ph type="title"/>
          </p:nvPr>
        </p:nvSpPr>
        <p:spPr/>
        <p:txBody>
          <a:bodyPr/>
          <a:lstStyle/>
          <a:p>
            <a:r>
              <a:rPr lang="en-US" dirty="0"/>
              <a:t>El Paso 2015 Eight-Hour Ozone §179B Demonstration</a:t>
            </a:r>
          </a:p>
        </p:txBody>
      </p:sp>
      <p:sp>
        <p:nvSpPr>
          <p:cNvPr id="3" name="Content Placeholder 2">
            <a:extLst>
              <a:ext uri="{FF2B5EF4-FFF2-40B4-BE49-F238E27FC236}">
                <a16:creationId xmlns:a16="http://schemas.microsoft.com/office/drawing/2014/main" id="{AF1D2DA7-C438-4604-B6B1-0B6E79E7F770}"/>
              </a:ext>
            </a:extLst>
          </p:cNvPr>
          <p:cNvSpPr>
            <a:spLocks noGrp="1"/>
          </p:cNvSpPr>
          <p:nvPr>
            <p:ph idx="1"/>
          </p:nvPr>
        </p:nvSpPr>
        <p:spPr>
          <a:xfrm>
            <a:off x="609600" y="2237874"/>
            <a:ext cx="10961077" cy="3673404"/>
          </a:xfrm>
        </p:spPr>
        <p:txBody>
          <a:bodyPr/>
          <a:lstStyle/>
          <a:p>
            <a:r>
              <a:rPr lang="en-US" dirty="0"/>
              <a:t>The TCEQ submitted a retrospective FCAA, §179B demonstration on February 28, 2022.</a:t>
            </a:r>
          </a:p>
          <a:p>
            <a:r>
              <a:rPr lang="en-US" dirty="0"/>
              <a:t>New Mexico submitted a §179B demonstration for the Sunland Park 2015 eight-hour ozone nonattainment area to the EPA on June 3, 2021.</a:t>
            </a:r>
          </a:p>
          <a:p>
            <a:r>
              <a:rPr lang="en-US" dirty="0"/>
              <a:t>Both demonstrations are pending EPA action.</a:t>
            </a:r>
          </a:p>
        </p:txBody>
      </p:sp>
    </p:spTree>
    <p:extLst>
      <p:ext uri="{BB962C8B-B14F-4D97-AF65-F5344CB8AC3E}">
        <p14:creationId xmlns:p14="http://schemas.microsoft.com/office/powerpoint/2010/main" val="3359994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3C39D-3F25-4D5C-999F-F009A78EA3FD}"/>
              </a:ext>
            </a:extLst>
          </p:cNvPr>
          <p:cNvSpPr>
            <a:spLocks noGrp="1"/>
          </p:cNvSpPr>
          <p:nvPr>
            <p:ph type="title"/>
          </p:nvPr>
        </p:nvSpPr>
        <p:spPr/>
        <p:txBody>
          <a:bodyPr/>
          <a:lstStyle/>
          <a:p>
            <a:r>
              <a:rPr lang="en-US" dirty="0"/>
              <a:t>What’s Next for 2015 Eight Hour Ozone Marginal Nonattainment Areas?</a:t>
            </a:r>
          </a:p>
        </p:txBody>
      </p:sp>
      <p:sp>
        <p:nvSpPr>
          <p:cNvPr id="3" name="Content Placeholder 2">
            <a:extLst>
              <a:ext uri="{FF2B5EF4-FFF2-40B4-BE49-F238E27FC236}">
                <a16:creationId xmlns:a16="http://schemas.microsoft.com/office/drawing/2014/main" id="{FBD7AE59-3C0D-4AC2-9D1B-AB9A8A88D896}"/>
              </a:ext>
            </a:extLst>
          </p:cNvPr>
          <p:cNvSpPr>
            <a:spLocks noGrp="1"/>
          </p:cNvSpPr>
          <p:nvPr>
            <p:ph idx="1"/>
          </p:nvPr>
        </p:nvSpPr>
        <p:spPr>
          <a:xfrm>
            <a:off x="609600" y="2006509"/>
            <a:ext cx="10961077" cy="4170545"/>
          </a:xfrm>
        </p:spPr>
        <p:txBody>
          <a:bodyPr/>
          <a:lstStyle/>
          <a:p>
            <a:r>
              <a:rPr lang="en-US" dirty="0"/>
              <a:t>The attainment year for 2015 eight-hour ozone marginal nonattainment areas was 2020.</a:t>
            </a:r>
          </a:p>
          <a:p>
            <a:pPr lvl="1"/>
            <a:r>
              <a:rPr lang="en-US" dirty="0"/>
              <a:t>The DFW, HGB, Bexar County, and El Paso marginal areas did not attain by the end of 2020.</a:t>
            </a:r>
          </a:p>
          <a:p>
            <a:r>
              <a:rPr lang="en-US" dirty="0"/>
              <a:t>On April 13, 2022, the EPA proposed to reclassify DFW, HGB, and Bexar County to moderate nonattainment.</a:t>
            </a:r>
          </a:p>
          <a:p>
            <a:pPr lvl="1"/>
            <a:r>
              <a:rPr lang="en-US" dirty="0"/>
              <a:t>The EPA has proposed a January 1, 2023 deadline to submit federally required moderate classification SIP revisions.</a:t>
            </a:r>
          </a:p>
          <a:p>
            <a:pPr lvl="1"/>
            <a:r>
              <a:rPr lang="en-US" dirty="0"/>
              <a:t>Attainment would be required by the end of 2023 to meet an August 3, 2024 attainment date.</a:t>
            </a:r>
          </a:p>
          <a:p>
            <a:r>
              <a:rPr lang="en-US" dirty="0"/>
              <a:t>Final action was signed by the EPA on September 15, 2022.</a:t>
            </a:r>
          </a:p>
        </p:txBody>
      </p:sp>
    </p:spTree>
    <p:extLst>
      <p:ext uri="{BB962C8B-B14F-4D97-AF65-F5344CB8AC3E}">
        <p14:creationId xmlns:p14="http://schemas.microsoft.com/office/powerpoint/2010/main" val="558977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EFF4D-52B4-45E7-9EB8-C3F1FD46681A}"/>
              </a:ext>
            </a:extLst>
          </p:cNvPr>
          <p:cNvSpPr>
            <a:spLocks noGrp="1"/>
          </p:cNvSpPr>
          <p:nvPr>
            <p:ph type="title"/>
          </p:nvPr>
        </p:nvSpPr>
        <p:spPr>
          <a:xfrm>
            <a:off x="609600" y="627159"/>
            <a:ext cx="10961077" cy="1325563"/>
          </a:xfrm>
        </p:spPr>
        <p:txBody>
          <a:bodyPr/>
          <a:lstStyle/>
          <a:p>
            <a:r>
              <a:rPr lang="en-US" dirty="0"/>
              <a:t>Permitting Requirements for Moderate Areas</a:t>
            </a:r>
          </a:p>
        </p:txBody>
      </p:sp>
      <p:sp>
        <p:nvSpPr>
          <p:cNvPr id="7" name="Content Placeholder 6">
            <a:extLst>
              <a:ext uri="{FF2B5EF4-FFF2-40B4-BE49-F238E27FC236}">
                <a16:creationId xmlns:a16="http://schemas.microsoft.com/office/drawing/2014/main" id="{44C9382E-A31B-4C59-9C8C-6E5B4BC7DB66}"/>
              </a:ext>
            </a:extLst>
          </p:cNvPr>
          <p:cNvSpPr>
            <a:spLocks noGrp="1"/>
          </p:cNvSpPr>
          <p:nvPr>
            <p:ph idx="1"/>
          </p:nvPr>
        </p:nvSpPr>
        <p:spPr>
          <a:xfrm>
            <a:off x="609600" y="2333828"/>
            <a:ext cx="10961077" cy="3329482"/>
          </a:xfrm>
        </p:spPr>
        <p:txBody>
          <a:bodyPr/>
          <a:lstStyle/>
          <a:p>
            <a:r>
              <a:rPr lang="en-US" dirty="0"/>
              <a:t>The effective date of the moderate reclassification is anticipated in October/November 2022.</a:t>
            </a:r>
          </a:p>
          <a:p>
            <a:r>
              <a:rPr lang="en-US" dirty="0"/>
              <a:t>For the Bexar County moderate nonattainment area:</a:t>
            </a:r>
          </a:p>
          <a:p>
            <a:pPr lvl="1"/>
            <a:r>
              <a:rPr lang="en-US" dirty="0"/>
              <a:t>The major source threshold will remain at 100 tpy; and</a:t>
            </a:r>
          </a:p>
          <a:p>
            <a:pPr lvl="1"/>
            <a:r>
              <a:rPr lang="en-US" dirty="0"/>
              <a:t>The NSR offset ratio will change from 1.1:1 to 1.15:1.</a:t>
            </a:r>
          </a:p>
          <a:p>
            <a:r>
              <a:rPr lang="en-US" dirty="0"/>
              <a:t>The more stringent 2008 eight-hour ozone NAAQS permitting requirements still apply for the DFW and HGB areas.</a:t>
            </a:r>
          </a:p>
        </p:txBody>
      </p:sp>
    </p:spTree>
    <p:extLst>
      <p:ext uri="{BB962C8B-B14F-4D97-AF65-F5344CB8AC3E}">
        <p14:creationId xmlns:p14="http://schemas.microsoft.com/office/powerpoint/2010/main" val="2525735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C0E3A-0773-45A7-B503-C9C934791925}"/>
              </a:ext>
            </a:extLst>
          </p:cNvPr>
          <p:cNvSpPr>
            <a:spLocks noGrp="1"/>
          </p:cNvSpPr>
          <p:nvPr>
            <p:ph type="title"/>
          </p:nvPr>
        </p:nvSpPr>
        <p:spPr>
          <a:xfrm>
            <a:off x="609600" y="541464"/>
            <a:ext cx="10961077" cy="1325563"/>
          </a:xfrm>
        </p:spPr>
        <p:txBody>
          <a:bodyPr/>
          <a:lstStyle/>
          <a:p>
            <a:r>
              <a:rPr lang="en-US" dirty="0"/>
              <a:t>Permian Basin Ozone NAAQS Status</a:t>
            </a:r>
          </a:p>
        </p:txBody>
      </p:sp>
      <p:sp>
        <p:nvSpPr>
          <p:cNvPr id="3" name="Content Placeholder 2">
            <a:extLst>
              <a:ext uri="{FF2B5EF4-FFF2-40B4-BE49-F238E27FC236}">
                <a16:creationId xmlns:a16="http://schemas.microsoft.com/office/drawing/2014/main" id="{E3B48EFA-CE37-4CEC-8CBD-A552EC02D420}"/>
              </a:ext>
            </a:extLst>
          </p:cNvPr>
          <p:cNvSpPr>
            <a:spLocks noGrp="1"/>
          </p:cNvSpPr>
          <p:nvPr>
            <p:ph idx="1"/>
          </p:nvPr>
        </p:nvSpPr>
        <p:spPr>
          <a:xfrm>
            <a:off x="609599" y="1301859"/>
            <a:ext cx="10961077" cy="5284922"/>
          </a:xfrm>
        </p:spPr>
        <p:txBody>
          <a:bodyPr/>
          <a:lstStyle/>
          <a:p>
            <a:r>
              <a:rPr lang="en-US" dirty="0"/>
              <a:t>All Permian Basin counties were designated attainment/unclassifiable for the 2015 eight-hour ozone NAAQS.</a:t>
            </a:r>
          </a:p>
          <a:p>
            <a:r>
              <a:rPr lang="en-US" dirty="0"/>
              <a:t>The EPA is considering a discretionary redesignation to nonattainment.</a:t>
            </a:r>
          </a:p>
          <a:p>
            <a:r>
              <a:rPr lang="en-US" dirty="0"/>
              <a:t>On June 27, 2022, Governor Abbott sent a letter to President Biden stating that the EPA’s discretionary action would jeopardize oil production in Texas.</a:t>
            </a:r>
          </a:p>
          <a:p>
            <a:r>
              <a:rPr lang="en-US" dirty="0"/>
              <a:t>On July 27, 2022, EPA Administrator Michael Regan sent a response letter stating that the EPA is still considering nonattainment redesignations for the Permian Basin.</a:t>
            </a:r>
          </a:p>
          <a:p>
            <a:r>
              <a:rPr lang="en-US" dirty="0"/>
              <a:t>On August 23, 2022, Governor Abbott responded with a letter restating disagreement with the EPA’s position.</a:t>
            </a:r>
          </a:p>
          <a:p>
            <a:endParaRPr lang="en-US" dirty="0"/>
          </a:p>
        </p:txBody>
      </p:sp>
    </p:spTree>
    <p:extLst>
      <p:ext uri="{BB962C8B-B14F-4D97-AF65-F5344CB8AC3E}">
        <p14:creationId xmlns:p14="http://schemas.microsoft.com/office/powerpoint/2010/main" val="3118880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3C4AC-5EF1-4492-9862-B6AD52A30EA8}"/>
              </a:ext>
            </a:extLst>
          </p:cNvPr>
          <p:cNvSpPr>
            <a:spLocks noGrp="1"/>
          </p:cNvSpPr>
          <p:nvPr>
            <p:ph type="title"/>
          </p:nvPr>
        </p:nvSpPr>
        <p:spPr/>
        <p:txBody>
          <a:bodyPr/>
          <a:lstStyle/>
          <a:p>
            <a:r>
              <a:rPr lang="en-US" dirty="0"/>
              <a:t>NAAQS Review Schedule</a:t>
            </a:r>
          </a:p>
        </p:txBody>
      </p:sp>
      <p:graphicFrame>
        <p:nvGraphicFramePr>
          <p:cNvPr id="4" name="Table 4">
            <a:extLst>
              <a:ext uri="{FF2B5EF4-FFF2-40B4-BE49-F238E27FC236}">
                <a16:creationId xmlns:a16="http://schemas.microsoft.com/office/drawing/2014/main" id="{2292F73D-D580-417F-926F-A2EF0C6FCF13}"/>
              </a:ext>
            </a:extLst>
          </p:cNvPr>
          <p:cNvGraphicFramePr>
            <a:graphicFrameLocks noGrp="1"/>
          </p:cNvGraphicFramePr>
          <p:nvPr>
            <p:extLst>
              <p:ext uri="{D42A27DB-BD31-4B8C-83A1-F6EECF244321}">
                <p14:modId xmlns:p14="http://schemas.microsoft.com/office/powerpoint/2010/main" val="10380903"/>
              </p:ext>
            </p:extLst>
          </p:nvPr>
        </p:nvGraphicFramePr>
        <p:xfrm>
          <a:off x="484094" y="1638378"/>
          <a:ext cx="11170026" cy="4297245"/>
        </p:xfrm>
        <a:graphic>
          <a:graphicData uri="http://schemas.openxmlformats.org/drawingml/2006/table">
            <a:tbl>
              <a:tblPr firstRow="1" bandRow="1">
                <a:tableStyleId>{5C22544A-7EE6-4342-B048-85BDC9FD1C3A}</a:tableStyleId>
              </a:tblPr>
              <a:tblGrid>
                <a:gridCol w="1470861">
                  <a:extLst>
                    <a:ext uri="{9D8B030D-6E8A-4147-A177-3AD203B41FA5}">
                      <a16:colId xmlns:a16="http://schemas.microsoft.com/office/drawing/2014/main" val="114233461"/>
                    </a:ext>
                  </a:extLst>
                </a:gridCol>
                <a:gridCol w="1576628">
                  <a:extLst>
                    <a:ext uri="{9D8B030D-6E8A-4147-A177-3AD203B41FA5}">
                      <a16:colId xmlns:a16="http://schemas.microsoft.com/office/drawing/2014/main" val="3072154709"/>
                    </a:ext>
                  </a:extLst>
                </a:gridCol>
                <a:gridCol w="1241178">
                  <a:extLst>
                    <a:ext uri="{9D8B030D-6E8A-4147-A177-3AD203B41FA5}">
                      <a16:colId xmlns:a16="http://schemas.microsoft.com/office/drawing/2014/main" val="2594346395"/>
                    </a:ext>
                  </a:extLst>
                </a:gridCol>
                <a:gridCol w="1072167">
                  <a:extLst>
                    <a:ext uri="{9D8B030D-6E8A-4147-A177-3AD203B41FA5}">
                      <a16:colId xmlns:a16="http://schemas.microsoft.com/office/drawing/2014/main" val="2833899994"/>
                    </a:ext>
                  </a:extLst>
                </a:gridCol>
                <a:gridCol w="1072167">
                  <a:extLst>
                    <a:ext uri="{9D8B030D-6E8A-4147-A177-3AD203B41FA5}">
                      <a16:colId xmlns:a16="http://schemas.microsoft.com/office/drawing/2014/main" val="2594550676"/>
                    </a:ext>
                  </a:extLst>
                </a:gridCol>
                <a:gridCol w="1651089">
                  <a:extLst>
                    <a:ext uri="{9D8B030D-6E8A-4147-A177-3AD203B41FA5}">
                      <a16:colId xmlns:a16="http://schemas.microsoft.com/office/drawing/2014/main" val="3291969850"/>
                    </a:ext>
                  </a:extLst>
                </a:gridCol>
                <a:gridCol w="1739740">
                  <a:extLst>
                    <a:ext uri="{9D8B030D-6E8A-4147-A177-3AD203B41FA5}">
                      <a16:colId xmlns:a16="http://schemas.microsoft.com/office/drawing/2014/main" val="673591690"/>
                    </a:ext>
                  </a:extLst>
                </a:gridCol>
                <a:gridCol w="1346196">
                  <a:extLst>
                    <a:ext uri="{9D8B030D-6E8A-4147-A177-3AD203B41FA5}">
                      <a16:colId xmlns:a16="http://schemas.microsoft.com/office/drawing/2014/main" val="140881115"/>
                    </a:ext>
                  </a:extLst>
                </a:gridCol>
              </a:tblGrid>
              <a:tr h="617100">
                <a:tc>
                  <a:txBody>
                    <a:bodyPr/>
                    <a:lstStyle/>
                    <a:p>
                      <a:endParaRPr lang="en-US" sz="1400" dirty="0"/>
                    </a:p>
                  </a:txBody>
                  <a:tcPr marL="68580" marR="68580" marT="34290" marB="34290"/>
                </a:tc>
                <a:tc>
                  <a:txBody>
                    <a:bodyPr/>
                    <a:lstStyle/>
                    <a:p>
                      <a:pPr algn="ctr"/>
                      <a:r>
                        <a:rPr lang="en-US" sz="1600" dirty="0"/>
                        <a:t>Ozone</a:t>
                      </a:r>
                    </a:p>
                  </a:txBody>
                  <a:tcPr marL="68580" marR="68580" marT="34290" marB="34290"/>
                </a:tc>
                <a:tc>
                  <a:txBody>
                    <a:bodyPr/>
                    <a:lstStyle/>
                    <a:p>
                      <a:pPr algn="ctr"/>
                      <a:r>
                        <a:rPr lang="en-US" sz="1600" dirty="0"/>
                        <a:t>Lead</a:t>
                      </a:r>
                    </a:p>
                  </a:txBody>
                  <a:tcPr marL="68580" marR="68580" marT="34290" marB="34290"/>
                </a:tc>
                <a:tc>
                  <a:txBody>
                    <a:bodyPr/>
                    <a:lstStyle/>
                    <a:p>
                      <a:pPr algn="ctr"/>
                      <a:r>
                        <a:rPr lang="en-US" sz="1600" dirty="0"/>
                        <a:t>Primary NO</a:t>
                      </a:r>
                      <a:r>
                        <a:rPr lang="en-US" sz="1600" baseline="-25000" dirty="0"/>
                        <a:t>2</a:t>
                      </a:r>
                    </a:p>
                  </a:txBody>
                  <a:tcPr marL="68580" marR="68580" marT="34290" marB="34290"/>
                </a:tc>
                <a:tc>
                  <a:txBody>
                    <a:bodyPr/>
                    <a:lstStyle/>
                    <a:p>
                      <a:pPr algn="ctr"/>
                      <a:r>
                        <a:rPr lang="en-US" sz="1600" dirty="0"/>
                        <a:t>Primary SO</a:t>
                      </a:r>
                      <a:r>
                        <a:rPr lang="en-US" sz="1600" baseline="-25000" dirty="0"/>
                        <a:t>2</a:t>
                      </a:r>
                    </a:p>
                    <a:p>
                      <a:pPr algn="ctr"/>
                      <a:endParaRPr lang="en-US" sz="1600" baseline="-25000" dirty="0"/>
                    </a:p>
                  </a:txBody>
                  <a:tcPr marL="68580" marR="68580" marT="34290" marB="34290"/>
                </a:tc>
                <a:tc>
                  <a:txBody>
                    <a:bodyPr/>
                    <a:lstStyle/>
                    <a:p>
                      <a:pPr algn="ctr"/>
                      <a:r>
                        <a:rPr lang="en-US" sz="1600" dirty="0"/>
                        <a:t>Secondary NO</a:t>
                      </a:r>
                      <a:r>
                        <a:rPr lang="en-US" sz="1600" baseline="-25000" dirty="0"/>
                        <a:t>2</a:t>
                      </a:r>
                      <a:r>
                        <a:rPr lang="en-US" sz="1600" dirty="0"/>
                        <a:t>, SO</a:t>
                      </a:r>
                      <a:r>
                        <a:rPr lang="en-US" sz="1600" baseline="-25000" dirty="0"/>
                        <a:t>2</a:t>
                      </a:r>
                      <a:r>
                        <a:rPr lang="en-US" sz="1600" dirty="0"/>
                        <a:t>, PM</a:t>
                      </a:r>
                      <a:r>
                        <a:rPr lang="en-US" sz="1400" baseline="30000" dirty="0"/>
                        <a:t>1</a:t>
                      </a:r>
                    </a:p>
                  </a:txBody>
                  <a:tcPr marL="68580" marR="68580" marT="34290" marB="34290"/>
                </a:tc>
                <a:tc>
                  <a:txBody>
                    <a:bodyPr/>
                    <a:lstStyle/>
                    <a:p>
                      <a:pPr algn="ctr"/>
                      <a:r>
                        <a:rPr lang="en-US" sz="1600" dirty="0"/>
                        <a:t>PM</a:t>
                      </a:r>
                      <a:r>
                        <a:rPr lang="en-US" sz="1400" baseline="30000" dirty="0"/>
                        <a:t>2</a:t>
                      </a:r>
                    </a:p>
                  </a:txBody>
                  <a:tcPr marL="68580" marR="68580" marT="34290" marB="34290"/>
                </a:tc>
                <a:tc>
                  <a:txBody>
                    <a:bodyPr/>
                    <a:lstStyle/>
                    <a:p>
                      <a:pPr algn="ctr"/>
                      <a:r>
                        <a:rPr lang="en-US" sz="1600" dirty="0"/>
                        <a:t>CO</a:t>
                      </a:r>
                    </a:p>
                  </a:txBody>
                  <a:tcPr marL="68580" marR="68580" marT="34290" marB="34290"/>
                </a:tc>
                <a:extLst>
                  <a:ext uri="{0D108BD9-81ED-4DB2-BD59-A6C34878D82A}">
                    <a16:rowId xmlns:a16="http://schemas.microsoft.com/office/drawing/2014/main" val="3878400027"/>
                  </a:ext>
                </a:extLst>
              </a:tr>
              <a:tr h="1246493">
                <a:tc>
                  <a:txBody>
                    <a:bodyPr/>
                    <a:lstStyle/>
                    <a:p>
                      <a:r>
                        <a:rPr lang="en-US" sz="1600" b="1" dirty="0"/>
                        <a:t>Last Review Completed </a:t>
                      </a:r>
                      <a:r>
                        <a:rPr lang="en-US" sz="1600" dirty="0"/>
                        <a:t>(final rule signed)</a:t>
                      </a:r>
                    </a:p>
                    <a:p>
                      <a:endParaRPr lang="en-US" sz="1600" dirty="0"/>
                    </a:p>
                  </a:txBody>
                  <a:tcPr marL="68580" marR="68580" marT="34290" marB="34290"/>
                </a:tc>
                <a:tc>
                  <a:txBody>
                    <a:bodyPr/>
                    <a:lstStyle/>
                    <a:p>
                      <a:pPr algn="ctr"/>
                      <a:r>
                        <a:rPr lang="en-US" sz="1600" dirty="0"/>
                        <a:t>Dec 2020</a:t>
                      </a:r>
                    </a:p>
                  </a:txBody>
                  <a:tcPr marL="68580" marR="68580" marT="34290" marB="34290"/>
                </a:tc>
                <a:tc>
                  <a:txBody>
                    <a:bodyPr/>
                    <a:lstStyle/>
                    <a:p>
                      <a:pPr algn="ctr"/>
                      <a:r>
                        <a:rPr lang="en-US" sz="1600" dirty="0"/>
                        <a:t>Sept 2016</a:t>
                      </a:r>
                    </a:p>
                  </a:txBody>
                  <a:tcPr marL="68580" marR="68580" marT="34290" marB="34290"/>
                </a:tc>
                <a:tc>
                  <a:txBody>
                    <a:bodyPr/>
                    <a:lstStyle/>
                    <a:p>
                      <a:pPr algn="ctr"/>
                      <a:r>
                        <a:rPr lang="en-US" sz="1600" dirty="0"/>
                        <a:t>April 2018</a:t>
                      </a:r>
                    </a:p>
                  </a:txBody>
                  <a:tcPr marL="68580" marR="68580" marT="34290" marB="34290"/>
                </a:tc>
                <a:tc>
                  <a:txBody>
                    <a:bodyPr/>
                    <a:lstStyle/>
                    <a:p>
                      <a:pPr algn="ctr"/>
                      <a:r>
                        <a:rPr lang="en-US" sz="1600" dirty="0"/>
                        <a:t>Feb 2019</a:t>
                      </a:r>
                    </a:p>
                  </a:txBody>
                  <a:tcPr marL="68580" marR="68580" marT="34290" marB="34290"/>
                </a:tc>
                <a:tc>
                  <a:txBody>
                    <a:bodyPr/>
                    <a:lstStyle/>
                    <a:p>
                      <a:pPr algn="ctr"/>
                      <a:r>
                        <a:rPr lang="en-US" sz="1600" dirty="0"/>
                        <a:t>March 2012</a:t>
                      </a:r>
                    </a:p>
                  </a:txBody>
                  <a:tcPr marL="68580" marR="68580" marT="34290" marB="34290"/>
                </a:tc>
                <a:tc>
                  <a:txBody>
                    <a:bodyPr/>
                    <a:lstStyle/>
                    <a:p>
                      <a:pPr algn="ctr"/>
                      <a:r>
                        <a:rPr lang="en-US" sz="1600" dirty="0"/>
                        <a:t>Dec 2020</a:t>
                      </a:r>
                    </a:p>
                  </a:txBody>
                  <a:tcPr marL="68580" marR="68580" marT="34290" marB="34290"/>
                </a:tc>
                <a:tc>
                  <a:txBody>
                    <a:bodyPr/>
                    <a:lstStyle/>
                    <a:p>
                      <a:pPr algn="ctr"/>
                      <a:r>
                        <a:rPr lang="en-US" sz="1600" dirty="0"/>
                        <a:t>Aug 2011</a:t>
                      </a:r>
                    </a:p>
                  </a:txBody>
                  <a:tcPr marL="68580" marR="68580" marT="34290" marB="34290"/>
                </a:tc>
                <a:extLst>
                  <a:ext uri="{0D108BD9-81ED-4DB2-BD59-A6C34878D82A}">
                    <a16:rowId xmlns:a16="http://schemas.microsoft.com/office/drawing/2014/main" val="687928668"/>
                  </a:ext>
                </a:extLst>
              </a:tr>
              <a:tr h="2290645">
                <a:tc>
                  <a:txBody>
                    <a:bodyPr/>
                    <a:lstStyle/>
                    <a:p>
                      <a:r>
                        <a:rPr lang="en-US" sz="1600" b="1" dirty="0"/>
                        <a:t>Recent or Upcoming Major Milestone(s)</a:t>
                      </a:r>
                    </a:p>
                  </a:txBody>
                  <a:tcPr marL="68580" marR="68580" marT="34290" marB="34290"/>
                </a:tc>
                <a:tc>
                  <a:txBody>
                    <a:bodyPr/>
                    <a:lstStyle/>
                    <a:p>
                      <a:pPr algn="ctr"/>
                      <a:r>
                        <a:rPr lang="en-US" sz="1600" u="sng" dirty="0"/>
                        <a:t>End of 2023</a:t>
                      </a:r>
                    </a:p>
                    <a:p>
                      <a:pPr algn="ctr"/>
                      <a:r>
                        <a:rPr lang="en-US" sz="1600" dirty="0"/>
                        <a:t>EPA’s target to complete reconsideration of the 2020 decision to retain the 2015 ozone NAAQS</a:t>
                      </a:r>
                    </a:p>
                  </a:txBody>
                  <a:tcPr marL="68580" marR="68580" marT="34290" marB="34290"/>
                </a:tc>
                <a:tc>
                  <a:txBody>
                    <a:bodyPr/>
                    <a:lstStyle/>
                    <a:p>
                      <a:pPr algn="ctr"/>
                      <a:r>
                        <a:rPr lang="en-US" sz="1600" u="sng" dirty="0"/>
                        <a:t>July 2020</a:t>
                      </a:r>
                    </a:p>
                    <a:p>
                      <a:pPr algn="ctr"/>
                      <a:r>
                        <a:rPr lang="en-US" sz="1600" dirty="0"/>
                        <a:t>Call for information</a:t>
                      </a:r>
                    </a:p>
                  </a:txBody>
                  <a:tcPr marL="68580" marR="68580" marT="34290" marB="34290"/>
                </a:tc>
                <a:tc>
                  <a:txBody>
                    <a:bodyPr/>
                    <a:lstStyle/>
                    <a:p>
                      <a:pPr algn="ctr"/>
                      <a:r>
                        <a:rPr lang="en-US" sz="1600" u="sng" dirty="0"/>
                        <a:t>TBD</a:t>
                      </a:r>
                      <a:endParaRPr lang="en-US" sz="1600" u="none" baseline="30000" dirty="0"/>
                    </a:p>
                  </a:txBody>
                  <a:tcPr marL="68580" marR="68580" marT="34290" marB="34290"/>
                </a:tc>
                <a:tc>
                  <a:txBody>
                    <a:bodyPr/>
                    <a:lstStyle/>
                    <a:p>
                      <a:pPr algn="ctr"/>
                      <a:r>
                        <a:rPr lang="en-US" sz="1600" u="sng" dirty="0"/>
                        <a:t>TBD</a:t>
                      </a:r>
                    </a:p>
                  </a:txBody>
                  <a:tcPr marL="68580" marR="68580" marT="34290" marB="34290"/>
                </a:tc>
                <a:tc>
                  <a:txBody>
                    <a:bodyPr/>
                    <a:lstStyle/>
                    <a:p>
                      <a:pPr algn="ctr"/>
                      <a:r>
                        <a:rPr lang="en-US" sz="1600" u="sng" dirty="0"/>
                        <a:t>2021</a:t>
                      </a:r>
                    </a:p>
                    <a:p>
                      <a:pPr algn="ctr"/>
                      <a:r>
                        <a:rPr lang="en-US" sz="1600" dirty="0"/>
                        <a:t>Draft Policy Assessment with Risk and Exposure Assessment appendices</a:t>
                      </a:r>
                      <a:endParaRPr lang="en-US" sz="1600" baseline="30000" dirty="0"/>
                    </a:p>
                  </a:txBody>
                  <a:tcPr marL="68580" marR="68580" marT="34290" marB="34290"/>
                </a:tc>
                <a:tc>
                  <a:txBody>
                    <a:bodyPr/>
                    <a:lstStyle/>
                    <a:p>
                      <a:pPr algn="ctr"/>
                      <a:r>
                        <a:rPr lang="en-US" sz="1600" u="sng" dirty="0"/>
                        <a:t>Summer 2022</a:t>
                      </a:r>
                    </a:p>
                    <a:p>
                      <a:pPr algn="ctr"/>
                      <a:r>
                        <a:rPr lang="en-US" sz="1600" u="none" dirty="0"/>
                        <a:t>Proposed reconsideration of the decision to retain the existing PM NAAQS </a:t>
                      </a:r>
                    </a:p>
                    <a:p>
                      <a:pPr algn="ctr"/>
                      <a:endParaRPr lang="en-US" sz="1600" u="sng" dirty="0"/>
                    </a:p>
                    <a:p>
                      <a:pPr algn="ctr"/>
                      <a:r>
                        <a:rPr lang="en-US" sz="1600" u="sng" dirty="0"/>
                        <a:t>Spring 2023</a:t>
                      </a:r>
                    </a:p>
                    <a:p>
                      <a:pPr algn="ctr"/>
                      <a:r>
                        <a:rPr lang="en-US" sz="1600" u="none" dirty="0"/>
                        <a:t>Final Rule</a:t>
                      </a:r>
                    </a:p>
                  </a:txBody>
                  <a:tcPr marL="68580" marR="68580" marT="34290" marB="34290"/>
                </a:tc>
                <a:tc>
                  <a:txBody>
                    <a:bodyPr/>
                    <a:lstStyle/>
                    <a:p>
                      <a:pPr algn="ctr"/>
                      <a:r>
                        <a:rPr lang="en-US" sz="1600" u="sng" dirty="0"/>
                        <a:t>TBD</a:t>
                      </a:r>
                    </a:p>
                  </a:txBody>
                  <a:tcPr marL="68580" marR="68580" marT="34290" marB="34290"/>
                </a:tc>
                <a:extLst>
                  <a:ext uri="{0D108BD9-81ED-4DB2-BD59-A6C34878D82A}">
                    <a16:rowId xmlns:a16="http://schemas.microsoft.com/office/drawing/2014/main" val="3228608223"/>
                  </a:ext>
                </a:extLst>
              </a:tr>
            </a:tbl>
          </a:graphicData>
        </a:graphic>
      </p:graphicFrame>
    </p:spTree>
    <p:extLst>
      <p:ext uri="{BB962C8B-B14F-4D97-AF65-F5344CB8AC3E}">
        <p14:creationId xmlns:p14="http://schemas.microsoft.com/office/powerpoint/2010/main" val="2475918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DEA32-62E8-4C3E-AD59-E5F35425BEDC}"/>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AA55FE0F-8238-4747-99AC-94B0223D2971}"/>
              </a:ext>
            </a:extLst>
          </p:cNvPr>
          <p:cNvSpPr>
            <a:spLocks noGrp="1"/>
          </p:cNvSpPr>
          <p:nvPr>
            <p:ph idx="1"/>
          </p:nvPr>
        </p:nvSpPr>
        <p:spPr>
          <a:xfrm>
            <a:off x="609600" y="1720312"/>
            <a:ext cx="10961077" cy="4190966"/>
          </a:xfrm>
        </p:spPr>
        <p:txBody>
          <a:bodyPr/>
          <a:lstStyle/>
          <a:p>
            <a:r>
              <a:rPr lang="en-US" dirty="0"/>
              <a:t>Alison Stokes</a:t>
            </a:r>
          </a:p>
          <a:p>
            <a:pPr lvl="1"/>
            <a:r>
              <a:rPr lang="en-US" dirty="0"/>
              <a:t>Team Lead, SIP Team, Air Quality Planning Section</a:t>
            </a:r>
          </a:p>
          <a:p>
            <a:pPr lvl="1"/>
            <a:r>
              <a:rPr lang="en-US" dirty="0"/>
              <a:t>512-239-4902</a:t>
            </a:r>
          </a:p>
          <a:p>
            <a:pPr lvl="1"/>
            <a:r>
              <a:rPr lang="en-US" dirty="0">
                <a:hlinkClick r:id="rId2"/>
              </a:rPr>
              <a:t>alison.stokes@tceq.texas.gov</a:t>
            </a:r>
            <a:r>
              <a:rPr lang="en-US" dirty="0"/>
              <a:t> </a:t>
            </a:r>
          </a:p>
          <a:p>
            <a:r>
              <a:rPr lang="en-US" dirty="0"/>
              <a:t>To join the SIP/Air Quality update e-mail list go to: </a:t>
            </a:r>
            <a:r>
              <a:rPr lang="en-US" dirty="0">
                <a:hlinkClick r:id="rId3"/>
              </a:rPr>
              <a:t>www.tceq.texas.gov/airquality/sip/sipcontact.html</a:t>
            </a:r>
            <a:r>
              <a:rPr lang="en-US" dirty="0"/>
              <a:t> </a:t>
            </a:r>
          </a:p>
          <a:p>
            <a:endParaRPr lang="en-US" dirty="0"/>
          </a:p>
          <a:p>
            <a:endParaRPr lang="en-US" dirty="0"/>
          </a:p>
        </p:txBody>
      </p:sp>
    </p:spTree>
    <p:extLst>
      <p:ext uri="{BB962C8B-B14F-4D97-AF65-F5344CB8AC3E}">
        <p14:creationId xmlns:p14="http://schemas.microsoft.com/office/powerpoint/2010/main" val="699678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4BBCD1-E609-46B9-9E8B-F03F515902FA}"/>
              </a:ext>
            </a:extLst>
          </p:cNvPr>
          <p:cNvSpPr>
            <a:spLocks noGrp="1"/>
          </p:cNvSpPr>
          <p:nvPr>
            <p:ph type="title"/>
          </p:nvPr>
        </p:nvSpPr>
        <p:spPr/>
        <p:txBody>
          <a:bodyPr/>
          <a:lstStyle/>
          <a:p>
            <a:r>
              <a:rPr lang="en-US" dirty="0"/>
              <a:t>Texas Air Quality Nonattainment Areas</a:t>
            </a:r>
          </a:p>
        </p:txBody>
      </p:sp>
      <p:pic>
        <p:nvPicPr>
          <p:cNvPr id="2" name="Picture 1" descr="A map of areas that have been designated as nonattainment for a NAAQS in the state of Texas.">
            <a:extLst>
              <a:ext uri="{FF2B5EF4-FFF2-40B4-BE49-F238E27FC236}">
                <a16:creationId xmlns:a16="http://schemas.microsoft.com/office/drawing/2014/main" id="{10D2DC01-A734-42F2-B580-79D501F86BE8}"/>
              </a:ext>
            </a:extLst>
          </p:cNvPr>
          <p:cNvPicPr>
            <a:picLocks noChangeAspect="1"/>
          </p:cNvPicPr>
          <p:nvPr/>
        </p:nvPicPr>
        <p:blipFill>
          <a:blip r:embed="rId3"/>
          <a:stretch>
            <a:fillRect/>
          </a:stretch>
        </p:blipFill>
        <p:spPr>
          <a:xfrm>
            <a:off x="2856896" y="247921"/>
            <a:ext cx="6478208" cy="6610079"/>
          </a:xfrm>
          <a:prstGeom prst="rect">
            <a:avLst/>
          </a:prstGeom>
          <a:noFill/>
        </p:spPr>
      </p:pic>
    </p:spTree>
    <p:extLst>
      <p:ext uri="{BB962C8B-B14F-4D97-AF65-F5344CB8AC3E}">
        <p14:creationId xmlns:p14="http://schemas.microsoft.com/office/powerpoint/2010/main" val="987801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6FB73D-A37D-4360-9BCA-F072F44AB88A}"/>
              </a:ext>
            </a:extLst>
          </p:cNvPr>
          <p:cNvSpPr>
            <a:spLocks noGrp="1"/>
          </p:cNvSpPr>
          <p:nvPr>
            <p:ph type="title"/>
          </p:nvPr>
        </p:nvSpPr>
        <p:spPr>
          <a:xfrm>
            <a:off x="609600" y="-1325563"/>
            <a:ext cx="10961077" cy="1325563"/>
          </a:xfrm>
        </p:spPr>
        <p:txBody>
          <a:bodyPr anchor="b"/>
          <a:lstStyle/>
          <a:p>
            <a:r>
              <a:rPr lang="en-US" dirty="0"/>
              <a:t>SIP Requirements for Ozone Nonattainment Areas</a:t>
            </a:r>
          </a:p>
        </p:txBody>
      </p:sp>
      <p:pic>
        <p:nvPicPr>
          <p:cNvPr id="6" name="Content Placeholder 5" descr="Chart showing SIP requirements for ozone nonattainment areas">
            <a:extLst>
              <a:ext uri="{FF2B5EF4-FFF2-40B4-BE49-F238E27FC236}">
                <a16:creationId xmlns:a16="http://schemas.microsoft.com/office/drawing/2014/main" id="{2A2F3CC7-8625-40C8-87B9-27EDE553127E}"/>
              </a:ext>
            </a:extLst>
          </p:cNvPr>
          <p:cNvPicPr>
            <a:picLocks noChangeAspect="1"/>
          </p:cNvPicPr>
          <p:nvPr/>
        </p:nvPicPr>
        <p:blipFill rotWithShape="1">
          <a:blip r:embed="rId3">
            <a:extLst>
              <a:ext uri="{28A0092B-C50C-407E-A947-70E740481C1C}">
                <a14:useLocalDpi xmlns:a14="http://schemas.microsoft.com/office/drawing/2010/main" val="0"/>
              </a:ext>
            </a:extLst>
          </a:blip>
          <a:srcRect t="3893" b="2978"/>
          <a:stretch/>
        </p:blipFill>
        <p:spPr>
          <a:xfrm>
            <a:off x="1477602" y="338138"/>
            <a:ext cx="9236796" cy="6451600"/>
          </a:xfrm>
          <a:prstGeom prst="rect">
            <a:avLst/>
          </a:prstGeom>
          <a:noFill/>
        </p:spPr>
      </p:pic>
    </p:spTree>
    <p:extLst>
      <p:ext uri="{BB962C8B-B14F-4D97-AF65-F5344CB8AC3E}">
        <p14:creationId xmlns:p14="http://schemas.microsoft.com/office/powerpoint/2010/main" val="3082156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437BC-474A-46C0-8F7A-169D07389F17}"/>
              </a:ext>
            </a:extLst>
          </p:cNvPr>
          <p:cNvSpPr>
            <a:spLocks noGrp="1"/>
          </p:cNvSpPr>
          <p:nvPr>
            <p:ph type="title"/>
          </p:nvPr>
        </p:nvSpPr>
        <p:spPr>
          <a:xfrm>
            <a:off x="609600" y="680946"/>
            <a:ext cx="11277600" cy="1325563"/>
          </a:xfrm>
        </p:spPr>
        <p:txBody>
          <a:bodyPr/>
          <a:lstStyle/>
          <a:p>
            <a:r>
              <a:rPr lang="en-US" dirty="0"/>
              <a:t>Designation and SIP Revision Cycle</a:t>
            </a:r>
          </a:p>
        </p:txBody>
      </p:sp>
      <p:pic>
        <p:nvPicPr>
          <p:cNvPr id="23" name="Picture 22" descr="Flow chart showing the NAAQS Revision and SIP Revision Cycle. The chart begins with a NAAQS Revision followed by nonattainment area designations. The chart then follows the SIP submissions for nonattainment areas as well as future submissions based on whether or not the area fails to attain the standard.">
            <a:extLst>
              <a:ext uri="{FF2B5EF4-FFF2-40B4-BE49-F238E27FC236}">
                <a16:creationId xmlns:a16="http://schemas.microsoft.com/office/drawing/2014/main" id="{3E85E7A7-6F06-4516-8A22-6EAB835C1B79}"/>
              </a:ext>
            </a:extLst>
          </p:cNvPr>
          <p:cNvPicPr>
            <a:picLocks noChangeAspect="1"/>
          </p:cNvPicPr>
          <p:nvPr/>
        </p:nvPicPr>
        <p:blipFill rotWithShape="1">
          <a:blip r:embed="rId2"/>
          <a:srcRect t="14266" b="8711"/>
          <a:stretch/>
        </p:blipFill>
        <p:spPr>
          <a:xfrm>
            <a:off x="304800" y="1343727"/>
            <a:ext cx="11743525" cy="5088070"/>
          </a:xfrm>
          <a:prstGeom prst="rect">
            <a:avLst/>
          </a:prstGeom>
        </p:spPr>
      </p:pic>
    </p:spTree>
    <p:extLst>
      <p:ext uri="{BB962C8B-B14F-4D97-AF65-F5344CB8AC3E}">
        <p14:creationId xmlns:p14="http://schemas.microsoft.com/office/powerpoint/2010/main" val="716381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CBFD2-5B3D-4B08-9686-2EBADD553809}"/>
              </a:ext>
            </a:extLst>
          </p:cNvPr>
          <p:cNvSpPr>
            <a:spLocks noGrp="1"/>
          </p:cNvSpPr>
          <p:nvPr>
            <p:ph type="title"/>
          </p:nvPr>
        </p:nvSpPr>
        <p:spPr>
          <a:xfrm>
            <a:off x="609600" y="572461"/>
            <a:ext cx="10961077" cy="810970"/>
          </a:xfrm>
        </p:spPr>
        <p:txBody>
          <a:bodyPr/>
          <a:lstStyle/>
          <a:p>
            <a:r>
              <a:rPr lang="en-US" dirty="0"/>
              <a:t>2008 Eight-Hour Ozone NAAQS</a:t>
            </a:r>
          </a:p>
        </p:txBody>
      </p:sp>
      <p:sp>
        <p:nvSpPr>
          <p:cNvPr id="3" name="Content Placeholder 2">
            <a:extLst>
              <a:ext uri="{FF2B5EF4-FFF2-40B4-BE49-F238E27FC236}">
                <a16:creationId xmlns:a16="http://schemas.microsoft.com/office/drawing/2014/main" id="{816A2705-6413-4D58-A586-EA3C84537DF3}"/>
              </a:ext>
            </a:extLst>
          </p:cNvPr>
          <p:cNvSpPr>
            <a:spLocks noGrp="1"/>
          </p:cNvSpPr>
          <p:nvPr>
            <p:ph idx="1"/>
          </p:nvPr>
        </p:nvSpPr>
        <p:spPr>
          <a:xfrm>
            <a:off x="609600" y="1348353"/>
            <a:ext cx="10961077" cy="5509647"/>
          </a:xfrm>
        </p:spPr>
        <p:txBody>
          <a:bodyPr/>
          <a:lstStyle/>
          <a:p>
            <a:pPr>
              <a:lnSpc>
                <a:spcPct val="100000"/>
              </a:lnSpc>
              <a:spcBef>
                <a:spcPts val="100"/>
              </a:spcBef>
            </a:pPr>
            <a:r>
              <a:rPr lang="en-US" dirty="0"/>
              <a:t>Standard is 0.075 parts per million (ppm).</a:t>
            </a:r>
          </a:p>
          <a:p>
            <a:pPr lvl="1">
              <a:lnSpc>
                <a:spcPct val="100000"/>
              </a:lnSpc>
              <a:spcBef>
                <a:spcPts val="100"/>
              </a:spcBef>
              <a:spcAft>
                <a:spcPts val="0"/>
              </a:spcAft>
            </a:pPr>
            <a:r>
              <a:rPr lang="en-US" dirty="0"/>
              <a:t>Design values of 75 parts per billion (ppb) or less are attainment.</a:t>
            </a:r>
            <a:endParaRPr lang="en-US" sz="1600" dirty="0"/>
          </a:p>
          <a:p>
            <a:pPr>
              <a:lnSpc>
                <a:spcPct val="100000"/>
              </a:lnSpc>
              <a:spcBef>
                <a:spcPts val="100"/>
              </a:spcBef>
            </a:pPr>
            <a:r>
              <a:rPr lang="en-US" dirty="0"/>
              <a:t>EPA finalized designations on May 21, 2012.</a:t>
            </a:r>
          </a:p>
          <a:p>
            <a:pPr lvl="1">
              <a:lnSpc>
                <a:spcPct val="100000"/>
              </a:lnSpc>
              <a:spcBef>
                <a:spcPts val="100"/>
              </a:spcBef>
              <a:spcAft>
                <a:spcPts val="0"/>
              </a:spcAft>
            </a:pPr>
            <a:r>
              <a:rPr lang="en-US" dirty="0"/>
              <a:t>Designations were effective by July 20, 2012.</a:t>
            </a:r>
          </a:p>
          <a:p>
            <a:pPr>
              <a:lnSpc>
                <a:spcPct val="100000"/>
              </a:lnSpc>
              <a:spcBef>
                <a:spcPts val="100"/>
              </a:spcBef>
            </a:pPr>
            <a:r>
              <a:rPr lang="en-US" dirty="0"/>
              <a:t>The initial nonattainment designations consist of:</a:t>
            </a:r>
          </a:p>
          <a:p>
            <a:pPr lvl="1">
              <a:lnSpc>
                <a:spcPct val="100000"/>
              </a:lnSpc>
              <a:spcBef>
                <a:spcPts val="100"/>
              </a:spcBef>
              <a:spcAft>
                <a:spcPts val="300"/>
              </a:spcAft>
            </a:pPr>
            <a:r>
              <a:rPr lang="en-US" dirty="0"/>
              <a:t>Houston-Galveston-Brazoria (HGB) Marginal Nonattainment Area includes Brazoria, Chambers, Fort Bend, Galveston, Harris, Liberty, Montgomery, and Waller Counties.</a:t>
            </a:r>
          </a:p>
          <a:p>
            <a:pPr lvl="1">
              <a:lnSpc>
                <a:spcPct val="100000"/>
              </a:lnSpc>
              <a:spcBef>
                <a:spcPts val="100"/>
              </a:spcBef>
              <a:spcAft>
                <a:spcPts val="0"/>
              </a:spcAft>
            </a:pPr>
            <a:r>
              <a:rPr lang="en-US" dirty="0"/>
              <a:t>Dallas-Fort Worth (DFW) Moderate Nonattainment Area includes Collin, Dallas, Denton, Ellis, Johnson, Kaufman, Parker, Rockwall, Tarrant, and Wise Counties.</a:t>
            </a:r>
          </a:p>
          <a:p>
            <a:r>
              <a:rPr lang="en-US" dirty="0"/>
              <a:t>HGB Area reclassified to moderate, effective December 14, 2016.</a:t>
            </a:r>
          </a:p>
          <a:p>
            <a:endParaRPr lang="en-US" dirty="0"/>
          </a:p>
          <a:p>
            <a:endParaRPr lang="en-US" dirty="0"/>
          </a:p>
        </p:txBody>
      </p:sp>
    </p:spTree>
    <p:extLst>
      <p:ext uri="{BB962C8B-B14F-4D97-AF65-F5344CB8AC3E}">
        <p14:creationId xmlns:p14="http://schemas.microsoft.com/office/powerpoint/2010/main" val="1050863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507D1-F304-4676-B79C-C0DBBC2E4EB2}"/>
              </a:ext>
            </a:extLst>
          </p:cNvPr>
          <p:cNvSpPr>
            <a:spLocks noGrp="1"/>
          </p:cNvSpPr>
          <p:nvPr>
            <p:ph type="title"/>
          </p:nvPr>
        </p:nvSpPr>
        <p:spPr>
          <a:xfrm>
            <a:off x="609600" y="440316"/>
            <a:ext cx="10961077" cy="1325563"/>
          </a:xfrm>
        </p:spPr>
        <p:txBody>
          <a:bodyPr/>
          <a:lstStyle/>
          <a:p>
            <a:r>
              <a:rPr lang="en-US" dirty="0"/>
              <a:t>2008 Eight-Hour Ozone NAAQS Serious Reclassifications</a:t>
            </a:r>
          </a:p>
        </p:txBody>
      </p:sp>
      <p:sp>
        <p:nvSpPr>
          <p:cNvPr id="3" name="Content Placeholder 2">
            <a:extLst>
              <a:ext uri="{FF2B5EF4-FFF2-40B4-BE49-F238E27FC236}">
                <a16:creationId xmlns:a16="http://schemas.microsoft.com/office/drawing/2014/main" id="{9D8B934B-B921-4C7A-8E8A-538EAB8B5455}"/>
              </a:ext>
            </a:extLst>
          </p:cNvPr>
          <p:cNvSpPr>
            <a:spLocks noGrp="1"/>
          </p:cNvSpPr>
          <p:nvPr>
            <p:ph idx="1"/>
          </p:nvPr>
        </p:nvSpPr>
        <p:spPr>
          <a:xfrm>
            <a:off x="609601" y="1765879"/>
            <a:ext cx="10161722" cy="4145399"/>
          </a:xfrm>
        </p:spPr>
        <p:txBody>
          <a:bodyPr/>
          <a:lstStyle/>
          <a:p>
            <a:pPr>
              <a:lnSpc>
                <a:spcPct val="100000"/>
              </a:lnSpc>
              <a:spcBef>
                <a:spcPts val="0"/>
              </a:spcBef>
            </a:pPr>
            <a:r>
              <a:rPr lang="en-US" sz="2600" dirty="0"/>
              <a:t>DFW and HGB moderate nonattainment areas did not attain by the end of 2017.</a:t>
            </a:r>
          </a:p>
          <a:p>
            <a:pPr>
              <a:lnSpc>
                <a:spcPct val="100000"/>
              </a:lnSpc>
              <a:spcBef>
                <a:spcPts val="0"/>
              </a:spcBef>
            </a:pPr>
            <a:r>
              <a:rPr lang="en-US" sz="2600" dirty="0"/>
              <a:t>EPA published final notice to reclassify both areas to serious on August 23, 2019.</a:t>
            </a:r>
          </a:p>
          <a:p>
            <a:pPr lvl="1">
              <a:lnSpc>
                <a:spcPct val="100000"/>
              </a:lnSpc>
              <a:spcBef>
                <a:spcPts val="0"/>
              </a:spcBef>
            </a:pPr>
            <a:r>
              <a:rPr lang="en-US" sz="2200" dirty="0"/>
              <a:t>The reclassifications became effective September 23, 2019.</a:t>
            </a:r>
          </a:p>
          <a:p>
            <a:pPr lvl="1">
              <a:lnSpc>
                <a:spcPct val="100000"/>
              </a:lnSpc>
              <a:spcBef>
                <a:spcPts val="0"/>
              </a:spcBef>
            </a:pPr>
            <a:r>
              <a:rPr lang="en-US" sz="2200" dirty="0"/>
              <a:t>Both areas are currently subject to major source thresholds of 50 tons per year (tpy) and new source review (NSR) offset ratios of 1.2:1.</a:t>
            </a:r>
          </a:p>
          <a:p>
            <a:pPr>
              <a:lnSpc>
                <a:spcPct val="100000"/>
              </a:lnSpc>
              <a:spcBef>
                <a:spcPts val="0"/>
              </a:spcBef>
            </a:pPr>
            <a:r>
              <a:rPr lang="en-US" sz="2600" dirty="0"/>
              <a:t>Serious area attainment date was July 20, 2021, with a 2020 attainment year.</a:t>
            </a:r>
          </a:p>
          <a:p>
            <a:pPr>
              <a:lnSpc>
                <a:spcPct val="100000"/>
              </a:lnSpc>
              <a:spcBef>
                <a:spcPts val="0"/>
              </a:spcBef>
            </a:pPr>
            <a:r>
              <a:rPr lang="en-US" sz="2600" dirty="0"/>
              <a:t>Serious classification SIP revisions were due to EPA by August 3, 2020.</a:t>
            </a:r>
          </a:p>
        </p:txBody>
      </p:sp>
    </p:spTree>
    <p:extLst>
      <p:ext uri="{BB962C8B-B14F-4D97-AF65-F5344CB8AC3E}">
        <p14:creationId xmlns:p14="http://schemas.microsoft.com/office/powerpoint/2010/main" val="1500624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16810-6E7E-45E8-96E9-9767F0EFB069}"/>
              </a:ext>
            </a:extLst>
          </p:cNvPr>
          <p:cNvSpPr>
            <a:spLocks noGrp="1"/>
          </p:cNvSpPr>
          <p:nvPr>
            <p:ph type="title"/>
          </p:nvPr>
        </p:nvSpPr>
        <p:spPr/>
        <p:txBody>
          <a:bodyPr/>
          <a:lstStyle/>
          <a:p>
            <a:r>
              <a:rPr lang="en-US" dirty="0"/>
              <a:t>DFW Area Permitting Classification</a:t>
            </a:r>
          </a:p>
        </p:txBody>
      </p:sp>
      <p:graphicFrame>
        <p:nvGraphicFramePr>
          <p:cNvPr id="5" name="Content Placeholder 3">
            <a:extLst>
              <a:ext uri="{FF2B5EF4-FFF2-40B4-BE49-F238E27FC236}">
                <a16:creationId xmlns:a16="http://schemas.microsoft.com/office/drawing/2014/main" id="{05C62C74-FAFE-431F-9DB6-71F348146682}"/>
              </a:ext>
            </a:extLst>
          </p:cNvPr>
          <p:cNvGraphicFramePr>
            <a:graphicFrameLocks noGrp="1"/>
          </p:cNvGraphicFramePr>
          <p:nvPr>
            <p:ph idx="1"/>
            <p:extLst>
              <p:ext uri="{D42A27DB-BD31-4B8C-83A1-F6EECF244321}">
                <p14:modId xmlns:p14="http://schemas.microsoft.com/office/powerpoint/2010/main" val="2208107513"/>
              </p:ext>
            </p:extLst>
          </p:nvPr>
        </p:nvGraphicFramePr>
        <p:xfrm>
          <a:off x="457200" y="1383631"/>
          <a:ext cx="11353800" cy="4902392"/>
        </p:xfrm>
        <a:graphic>
          <a:graphicData uri="http://schemas.openxmlformats.org/drawingml/2006/table">
            <a:tbl>
              <a:tblPr firstRow="1" firstCol="1" bandRow="1">
                <a:tableStyleId>{D7AC3CCA-C797-4891-BE02-D94E43425B78}</a:tableStyleId>
              </a:tblPr>
              <a:tblGrid>
                <a:gridCol w="8458200">
                  <a:extLst>
                    <a:ext uri="{9D8B030D-6E8A-4147-A177-3AD203B41FA5}">
                      <a16:colId xmlns:a16="http://schemas.microsoft.com/office/drawing/2014/main" val="1373352682"/>
                    </a:ext>
                  </a:extLst>
                </a:gridCol>
                <a:gridCol w="2895600">
                  <a:extLst>
                    <a:ext uri="{9D8B030D-6E8A-4147-A177-3AD203B41FA5}">
                      <a16:colId xmlns:a16="http://schemas.microsoft.com/office/drawing/2014/main" val="3901292808"/>
                    </a:ext>
                  </a:extLst>
                </a:gridCol>
              </a:tblGrid>
              <a:tr h="757113">
                <a:tc>
                  <a:txBody>
                    <a:bodyPr/>
                    <a:lstStyle/>
                    <a:p>
                      <a:pPr marL="0" marR="0" algn="ctr">
                        <a:spcBef>
                          <a:spcPts val="0"/>
                        </a:spcBef>
                        <a:spcAft>
                          <a:spcPts val="600"/>
                        </a:spcAft>
                      </a:pPr>
                      <a:r>
                        <a:rPr lang="en-US" sz="1400" dirty="0">
                          <a:effectLst/>
                        </a:rPr>
                        <a:t>EPA Action (Effective Dates)</a:t>
                      </a:r>
                      <a:endParaRPr lang="en-US" sz="140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rPr>
                        <a:t>Effective Classification for Permitting </a:t>
                      </a:r>
                      <a:br>
                        <a:rPr lang="en-US" sz="1400" dirty="0">
                          <a:effectLst/>
                        </a:rPr>
                      </a:br>
                      <a:r>
                        <a:rPr lang="en-US" sz="1400" dirty="0">
                          <a:effectLst/>
                        </a:rPr>
                        <a:t>(most stringent requirement applies)</a:t>
                      </a:r>
                      <a:endParaRPr lang="en-US" sz="140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0254719"/>
                  </a:ext>
                </a:extLst>
              </a:tr>
              <a:tr h="1691639">
                <a:tc>
                  <a:txBody>
                    <a:bodyPr/>
                    <a:lstStyle/>
                    <a:p>
                      <a:pPr marL="171450" marR="0" indent="-171450">
                        <a:spcBef>
                          <a:spcPts val="0"/>
                        </a:spcBef>
                        <a:spcAft>
                          <a:spcPts val="600"/>
                        </a:spcAft>
                        <a:buFont typeface="Wingdings" panose="05000000000000000000" pitchFamily="2" charset="2"/>
                        <a:buChar char="Ø"/>
                      </a:pPr>
                      <a:r>
                        <a:rPr lang="en-US" sz="1800" b="0" dirty="0">
                          <a:effectLst/>
                        </a:rPr>
                        <a:t>One-Hour and 1997 eight-hour ozone NAAQS serious classifications still applied</a:t>
                      </a:r>
                    </a:p>
                    <a:p>
                      <a:pPr marL="0" marR="0" indent="0">
                        <a:spcBef>
                          <a:spcPts val="0"/>
                        </a:spcBef>
                        <a:spcAft>
                          <a:spcPts val="600"/>
                        </a:spcAft>
                        <a:buFont typeface="Wingdings" panose="05000000000000000000" pitchFamily="2" charset="2"/>
                        <a:buNone/>
                      </a:pPr>
                      <a:endParaRPr lang="en-US" sz="1000" b="0" dirty="0">
                        <a:effectLst/>
                      </a:endParaRPr>
                    </a:p>
                    <a:p>
                      <a:pPr marL="171450" marR="0" indent="-171450">
                        <a:spcBef>
                          <a:spcPts val="0"/>
                        </a:spcBef>
                        <a:spcAft>
                          <a:spcPts val="600"/>
                        </a:spcAft>
                        <a:buFont typeface="Wingdings" panose="05000000000000000000" pitchFamily="2" charset="2"/>
                        <a:buChar char="Ø"/>
                      </a:pPr>
                      <a:r>
                        <a:rPr lang="en-US" sz="1800" b="0" dirty="0">
                          <a:effectLst/>
                        </a:rPr>
                        <a:t>July 20, 2012: DFW area designated as moderate nonattainment for the 2008 eight-hour ozone NAAQS</a:t>
                      </a:r>
                    </a:p>
                  </a:txBody>
                  <a:tcPr marL="68580" marR="68580" marT="0" marB="0" anchor="ctr">
                    <a:solidFill>
                      <a:srgbClr val="F35711">
                        <a:alpha val="36000"/>
                      </a:srgbClr>
                    </a:solidFill>
                  </a:tcPr>
                </a:tc>
                <a:tc>
                  <a:txBody>
                    <a:bodyPr/>
                    <a:lstStyle/>
                    <a:p>
                      <a:pPr marL="0" marR="0" algn="ctr">
                        <a:spcBef>
                          <a:spcPts val="4800"/>
                        </a:spcBef>
                        <a:spcAft>
                          <a:spcPts val="600"/>
                        </a:spcAft>
                      </a:pPr>
                      <a:r>
                        <a:rPr lang="en-US" sz="1800" dirty="0">
                          <a:effectLst/>
                        </a:rPr>
                        <a:t>Serious </a:t>
                      </a:r>
                      <a:endParaRPr lang="en-US" sz="180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nchor="ctr">
                    <a:solidFill>
                      <a:srgbClr val="F35711">
                        <a:alpha val="36000"/>
                      </a:srgbClr>
                    </a:solidFill>
                  </a:tcPr>
                </a:tc>
                <a:extLst>
                  <a:ext uri="{0D108BD9-81ED-4DB2-BD59-A6C34878D82A}">
                    <a16:rowId xmlns:a16="http://schemas.microsoft.com/office/drawing/2014/main" val="3913979871"/>
                  </a:ext>
                </a:extLst>
              </a:tr>
              <a:tr h="1600200">
                <a:tc>
                  <a:txBody>
                    <a:bodyPr/>
                    <a:lstStyle/>
                    <a:p>
                      <a:pPr marL="171450" marR="0" indent="-171450">
                        <a:spcBef>
                          <a:spcPts val="600"/>
                        </a:spcBef>
                        <a:spcAft>
                          <a:spcPts val="600"/>
                        </a:spcAft>
                        <a:buFont typeface="Wingdings" panose="05000000000000000000" pitchFamily="2" charset="2"/>
                        <a:buChar char="Ø"/>
                      </a:pPr>
                      <a:r>
                        <a:rPr lang="en-US" sz="1800" b="0" dirty="0">
                          <a:effectLst/>
                        </a:rPr>
                        <a:t>December 8, 2016: One-Hour and 1997 Eight-Hour Ozone Redesignation Substitute approved</a:t>
                      </a:r>
                    </a:p>
                    <a:p>
                      <a:pPr marL="0" marR="0" indent="0">
                        <a:spcBef>
                          <a:spcPts val="600"/>
                        </a:spcBef>
                        <a:spcAft>
                          <a:spcPts val="600"/>
                        </a:spcAft>
                        <a:buFont typeface="Wingdings" panose="05000000000000000000" pitchFamily="2" charset="2"/>
                        <a:buNone/>
                      </a:pPr>
                      <a:endParaRPr lang="en-US" sz="100" b="0" dirty="0">
                        <a:effectLst/>
                        <a:latin typeface="Lucida Bright" panose="02040602050505020304" pitchFamily="18" charset="0"/>
                        <a:ea typeface="Calibri" panose="020F0502020204030204" pitchFamily="34" charset="0"/>
                        <a:cs typeface="Times New Roman" panose="02020603050405020304" pitchFamily="18" charset="0"/>
                      </a:endParaRPr>
                    </a:p>
                    <a:p>
                      <a:pPr marL="171450" marR="0" indent="-171450">
                        <a:spcBef>
                          <a:spcPts val="0"/>
                        </a:spcBef>
                        <a:spcAft>
                          <a:spcPts val="600"/>
                        </a:spcAft>
                        <a:buFont typeface="Wingdings" panose="05000000000000000000" pitchFamily="2" charset="2"/>
                        <a:buChar char="Ø"/>
                      </a:pPr>
                      <a:r>
                        <a:rPr lang="en-US" sz="1800" b="0" dirty="0">
                          <a:effectLst/>
                        </a:rPr>
                        <a:t>August 3, 2018: DFW area designated as marginal nonattainment for the 2015 eight-hour ozone NAAQS</a:t>
                      </a:r>
                      <a:endParaRPr lang="en-US" sz="1800" b="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nchor="ctr">
                    <a:lnB w="38100" cap="flat" cmpd="sng" algn="ctr">
                      <a:solidFill>
                        <a:schemeClr val="tx1"/>
                      </a:solidFill>
                      <a:prstDash val="solid"/>
                      <a:round/>
                      <a:headEnd type="none" w="med" len="med"/>
                      <a:tailEnd type="none" w="med" len="med"/>
                    </a:lnB>
                    <a:solidFill>
                      <a:srgbClr val="F97A1B">
                        <a:alpha val="36000"/>
                      </a:srgbClr>
                    </a:solidFill>
                  </a:tcPr>
                </a:tc>
                <a:tc>
                  <a:txBody>
                    <a:bodyPr/>
                    <a:lstStyle/>
                    <a:p>
                      <a:pPr marL="0" marR="0" algn="ctr">
                        <a:spcBef>
                          <a:spcPts val="3600"/>
                        </a:spcBef>
                        <a:spcAft>
                          <a:spcPts val="600"/>
                        </a:spcAft>
                      </a:pPr>
                      <a:r>
                        <a:rPr lang="en-US" sz="1800" dirty="0">
                          <a:effectLst/>
                        </a:rPr>
                        <a:t>Moderate</a:t>
                      </a:r>
                      <a:endParaRPr lang="en-US" sz="180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nchor="ctr">
                    <a:lnB w="38100" cap="flat" cmpd="sng" algn="ctr">
                      <a:solidFill>
                        <a:schemeClr val="tx1"/>
                      </a:solidFill>
                      <a:prstDash val="solid"/>
                      <a:round/>
                      <a:headEnd type="none" w="med" len="med"/>
                      <a:tailEnd type="none" w="med" len="med"/>
                    </a:lnB>
                    <a:solidFill>
                      <a:srgbClr val="F97A1B">
                        <a:alpha val="36000"/>
                      </a:srgbClr>
                    </a:solidFill>
                  </a:tcPr>
                </a:tc>
                <a:extLst>
                  <a:ext uri="{0D108BD9-81ED-4DB2-BD59-A6C34878D82A}">
                    <a16:rowId xmlns:a16="http://schemas.microsoft.com/office/drawing/2014/main" val="1771243327"/>
                  </a:ext>
                </a:extLst>
              </a:tr>
              <a:tr h="757113">
                <a:tc>
                  <a:txBody>
                    <a:bodyPr/>
                    <a:lstStyle/>
                    <a:p>
                      <a:pPr marL="171450" marR="0" indent="-171450">
                        <a:spcBef>
                          <a:spcPts val="600"/>
                        </a:spcBef>
                        <a:spcAft>
                          <a:spcPts val="600"/>
                        </a:spcAft>
                        <a:buFont typeface="Wingdings" panose="05000000000000000000" pitchFamily="2" charset="2"/>
                        <a:buChar char="Ø"/>
                      </a:pPr>
                      <a:r>
                        <a:rPr lang="en-US" sz="1800" dirty="0">
                          <a:effectLst/>
                        </a:rPr>
                        <a:t>September 23, 2019: DFW 2008 eight-hour ozone nonattainment area reclassified to serious</a:t>
                      </a:r>
                      <a:endParaRPr lang="en-US" sz="180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35711">
                        <a:alpha val="68000"/>
                      </a:srgbClr>
                    </a:solidFill>
                  </a:tcPr>
                </a:tc>
                <a:tc>
                  <a:txBody>
                    <a:bodyPr/>
                    <a:lstStyle/>
                    <a:p>
                      <a:pPr marL="0" marR="0" algn="ctr">
                        <a:spcBef>
                          <a:spcPts val="1200"/>
                        </a:spcBef>
                        <a:spcAft>
                          <a:spcPts val="600"/>
                        </a:spcAft>
                      </a:pPr>
                      <a:r>
                        <a:rPr lang="en-US" sz="1800" b="1" dirty="0">
                          <a:effectLst/>
                        </a:rPr>
                        <a:t>Serious</a:t>
                      </a:r>
                    </a:p>
                  </a:txBody>
                  <a:tcPr marL="68580" marR="68580" marT="0"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35711">
                        <a:alpha val="68000"/>
                      </a:srgbClr>
                    </a:solidFill>
                  </a:tcPr>
                </a:tc>
                <a:extLst>
                  <a:ext uri="{0D108BD9-81ED-4DB2-BD59-A6C34878D82A}">
                    <a16:rowId xmlns:a16="http://schemas.microsoft.com/office/drawing/2014/main" val="2944974048"/>
                  </a:ext>
                </a:extLst>
              </a:tr>
            </a:tbl>
          </a:graphicData>
        </a:graphic>
      </p:graphicFrame>
    </p:spTree>
    <p:extLst>
      <p:ext uri="{BB962C8B-B14F-4D97-AF65-F5344CB8AC3E}">
        <p14:creationId xmlns:p14="http://schemas.microsoft.com/office/powerpoint/2010/main" val="777588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A5E3A-7112-49C5-B989-E280FFFD79CB}"/>
              </a:ext>
            </a:extLst>
          </p:cNvPr>
          <p:cNvSpPr>
            <a:spLocks noGrp="1"/>
          </p:cNvSpPr>
          <p:nvPr>
            <p:ph type="title"/>
          </p:nvPr>
        </p:nvSpPr>
        <p:spPr>
          <a:xfrm>
            <a:off x="609600" y="464379"/>
            <a:ext cx="10961077" cy="1325563"/>
          </a:xfrm>
        </p:spPr>
        <p:txBody>
          <a:bodyPr/>
          <a:lstStyle/>
          <a:p>
            <a:r>
              <a:rPr lang="en-US" dirty="0"/>
              <a:t>HGB Area Permitting Classification</a:t>
            </a:r>
          </a:p>
        </p:txBody>
      </p:sp>
      <p:graphicFrame>
        <p:nvGraphicFramePr>
          <p:cNvPr id="4" name="Content Placeholder 3">
            <a:extLst>
              <a:ext uri="{FF2B5EF4-FFF2-40B4-BE49-F238E27FC236}">
                <a16:creationId xmlns:a16="http://schemas.microsoft.com/office/drawing/2014/main" id="{3306F92B-F92E-4E91-A120-34B38B3215D1}"/>
              </a:ext>
            </a:extLst>
          </p:cNvPr>
          <p:cNvGraphicFramePr>
            <a:graphicFrameLocks noGrp="1"/>
          </p:cNvGraphicFramePr>
          <p:nvPr>
            <p:ph idx="1"/>
            <p:extLst>
              <p:ext uri="{D42A27DB-BD31-4B8C-83A1-F6EECF244321}">
                <p14:modId xmlns:p14="http://schemas.microsoft.com/office/powerpoint/2010/main" val="3162680573"/>
              </p:ext>
            </p:extLst>
          </p:nvPr>
        </p:nvGraphicFramePr>
        <p:xfrm>
          <a:off x="457200" y="1143000"/>
          <a:ext cx="11353800" cy="5440680"/>
        </p:xfrm>
        <a:graphic>
          <a:graphicData uri="http://schemas.openxmlformats.org/drawingml/2006/table">
            <a:tbl>
              <a:tblPr firstRow="1" firstCol="1" bandRow="1">
                <a:tableStyleId>{D7AC3CCA-C797-4891-BE02-D94E43425B78}</a:tableStyleId>
              </a:tblPr>
              <a:tblGrid>
                <a:gridCol w="8458200">
                  <a:extLst>
                    <a:ext uri="{9D8B030D-6E8A-4147-A177-3AD203B41FA5}">
                      <a16:colId xmlns:a16="http://schemas.microsoft.com/office/drawing/2014/main" val="1373352682"/>
                    </a:ext>
                  </a:extLst>
                </a:gridCol>
                <a:gridCol w="2895600">
                  <a:extLst>
                    <a:ext uri="{9D8B030D-6E8A-4147-A177-3AD203B41FA5}">
                      <a16:colId xmlns:a16="http://schemas.microsoft.com/office/drawing/2014/main" val="3901292808"/>
                    </a:ext>
                  </a:extLst>
                </a:gridCol>
              </a:tblGrid>
              <a:tr h="330631">
                <a:tc>
                  <a:txBody>
                    <a:bodyPr/>
                    <a:lstStyle/>
                    <a:p>
                      <a:pPr marL="0" marR="0" algn="ctr">
                        <a:spcBef>
                          <a:spcPts val="0"/>
                        </a:spcBef>
                        <a:spcAft>
                          <a:spcPts val="600"/>
                        </a:spcAft>
                      </a:pPr>
                      <a:r>
                        <a:rPr lang="en-US" sz="1400" dirty="0">
                          <a:effectLst/>
                        </a:rPr>
                        <a:t>EPA Action (Effective Dates)</a:t>
                      </a:r>
                      <a:endParaRPr lang="en-US" sz="140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rPr>
                        <a:t>Effective Classification for Permitting </a:t>
                      </a:r>
                      <a:br>
                        <a:rPr lang="en-US" sz="1400" dirty="0">
                          <a:effectLst/>
                        </a:rPr>
                      </a:br>
                      <a:r>
                        <a:rPr lang="en-US" sz="1400" dirty="0">
                          <a:effectLst/>
                        </a:rPr>
                        <a:t>(most stringent requirement applies)</a:t>
                      </a:r>
                      <a:endParaRPr lang="en-US" sz="140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0254719"/>
                  </a:ext>
                </a:extLst>
              </a:tr>
              <a:tr h="2031569">
                <a:tc>
                  <a:txBody>
                    <a:bodyPr/>
                    <a:lstStyle/>
                    <a:p>
                      <a:pPr marL="171450" marR="0" indent="-171450">
                        <a:spcBef>
                          <a:spcPts val="0"/>
                        </a:spcBef>
                        <a:spcAft>
                          <a:spcPts val="600"/>
                        </a:spcAft>
                        <a:buFont typeface="Wingdings" panose="05000000000000000000" pitchFamily="2" charset="2"/>
                        <a:buChar char="Ø"/>
                      </a:pPr>
                      <a:r>
                        <a:rPr lang="en-US" sz="1800" b="0" dirty="0">
                          <a:effectLst/>
                        </a:rPr>
                        <a:t>One-Hour and 1997 eight-hour ozone NAAQS severe classifications still applied</a:t>
                      </a:r>
                    </a:p>
                    <a:p>
                      <a:pPr marL="171450" marR="0" indent="-171450">
                        <a:spcBef>
                          <a:spcPts val="0"/>
                        </a:spcBef>
                        <a:spcAft>
                          <a:spcPts val="600"/>
                        </a:spcAft>
                        <a:buFont typeface="Wingdings" panose="05000000000000000000" pitchFamily="2" charset="2"/>
                        <a:buChar char="Ø"/>
                      </a:pPr>
                      <a:r>
                        <a:rPr lang="en-US" sz="1800" b="0" dirty="0">
                          <a:effectLst/>
                        </a:rPr>
                        <a:t>July 20, 2012: HGB area designated as marginal nonattainment for the 2008 eight-hour ozone NAAQS</a:t>
                      </a:r>
                    </a:p>
                    <a:p>
                      <a:pPr marL="171450" marR="0" indent="-171450">
                        <a:spcBef>
                          <a:spcPts val="0"/>
                        </a:spcBef>
                        <a:spcAft>
                          <a:spcPts val="600"/>
                        </a:spcAft>
                        <a:buFont typeface="Wingdings" panose="05000000000000000000" pitchFamily="2" charset="2"/>
                        <a:buChar char="Ø"/>
                      </a:pPr>
                      <a:r>
                        <a:rPr lang="en-US" sz="1800" b="0" dirty="0">
                          <a:effectLst/>
                        </a:rPr>
                        <a:t>November 19, 2015: One-Hour Ozone Redesignation Substitute approved (1997 eight-hour ozone NAAQS severe classification still applied)</a:t>
                      </a:r>
                    </a:p>
                  </a:txBody>
                  <a:tcPr marL="68580" marR="68580" marT="0" marB="0" anchor="ctr">
                    <a:solidFill>
                      <a:srgbClr val="C2360A">
                        <a:alpha val="36000"/>
                      </a:srgbClr>
                    </a:solidFill>
                  </a:tcPr>
                </a:tc>
                <a:tc>
                  <a:txBody>
                    <a:bodyPr/>
                    <a:lstStyle/>
                    <a:p>
                      <a:pPr marL="0" marR="0" algn="ctr">
                        <a:spcBef>
                          <a:spcPts val="4800"/>
                        </a:spcBef>
                        <a:spcAft>
                          <a:spcPts val="600"/>
                        </a:spcAft>
                      </a:pPr>
                      <a:r>
                        <a:rPr lang="en-US" sz="1800" dirty="0">
                          <a:effectLst/>
                        </a:rPr>
                        <a:t>Severe </a:t>
                      </a:r>
                      <a:endParaRPr lang="en-US" sz="180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nchor="ctr">
                    <a:solidFill>
                      <a:srgbClr val="C2360A">
                        <a:alpha val="36000"/>
                      </a:srgbClr>
                    </a:solidFill>
                  </a:tcPr>
                </a:tc>
                <a:extLst>
                  <a:ext uri="{0D108BD9-81ED-4DB2-BD59-A6C34878D82A}">
                    <a16:rowId xmlns:a16="http://schemas.microsoft.com/office/drawing/2014/main" val="3913979871"/>
                  </a:ext>
                </a:extLst>
              </a:tr>
              <a:tr h="578603">
                <a:tc>
                  <a:txBody>
                    <a:bodyPr/>
                    <a:lstStyle/>
                    <a:p>
                      <a:pPr marL="171450" marR="0" indent="-171450">
                        <a:spcBef>
                          <a:spcPts val="600"/>
                        </a:spcBef>
                        <a:spcAft>
                          <a:spcPts val="600"/>
                        </a:spcAft>
                        <a:buFont typeface="Wingdings" panose="05000000000000000000" pitchFamily="2" charset="2"/>
                        <a:buChar char="Ø"/>
                      </a:pPr>
                      <a:r>
                        <a:rPr lang="en-US" sz="1800" b="0" dirty="0">
                          <a:effectLst/>
                        </a:rPr>
                        <a:t>December 8, 2016: 1997 Eight-Hour Ozone Redesignation Substitute approved</a:t>
                      </a:r>
                      <a:endParaRPr lang="en-US" sz="1800" b="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nchor="ctr">
                    <a:solidFill>
                      <a:srgbClr val="FD9E13">
                        <a:alpha val="36000"/>
                      </a:srgbClr>
                    </a:solidFill>
                  </a:tcPr>
                </a:tc>
                <a:tc>
                  <a:txBody>
                    <a:bodyPr/>
                    <a:lstStyle/>
                    <a:p>
                      <a:pPr marL="0" marR="0" algn="ctr">
                        <a:spcBef>
                          <a:spcPts val="1200"/>
                        </a:spcBef>
                        <a:spcAft>
                          <a:spcPts val="600"/>
                        </a:spcAft>
                      </a:pPr>
                      <a:r>
                        <a:rPr lang="en-US" sz="1800" dirty="0">
                          <a:effectLst/>
                        </a:rPr>
                        <a:t>Marginal </a:t>
                      </a:r>
                      <a:endParaRPr lang="en-US" sz="180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nchor="ctr">
                    <a:solidFill>
                      <a:srgbClr val="FD9E13">
                        <a:alpha val="36000"/>
                      </a:srgbClr>
                    </a:solidFill>
                  </a:tcPr>
                </a:tc>
                <a:extLst>
                  <a:ext uri="{0D108BD9-81ED-4DB2-BD59-A6C34878D82A}">
                    <a16:rowId xmlns:a16="http://schemas.microsoft.com/office/drawing/2014/main" val="1332724783"/>
                  </a:ext>
                </a:extLst>
              </a:tr>
              <a:tr h="1372117">
                <a:tc>
                  <a:txBody>
                    <a:bodyPr/>
                    <a:lstStyle/>
                    <a:p>
                      <a:pPr marL="171450" marR="0" indent="-171450">
                        <a:spcBef>
                          <a:spcPts val="0"/>
                        </a:spcBef>
                        <a:spcAft>
                          <a:spcPts val="600"/>
                        </a:spcAft>
                        <a:buFont typeface="Wingdings" panose="05000000000000000000" pitchFamily="2" charset="2"/>
                        <a:buChar char="Ø"/>
                      </a:pPr>
                      <a:r>
                        <a:rPr lang="en-US" sz="1800" b="0" dirty="0">
                          <a:effectLst/>
                        </a:rPr>
                        <a:t>December 14, 2016: HGB 2008 eight-hour ozone nonattainment area reclassified to moderate</a:t>
                      </a:r>
                      <a:endParaRPr lang="en-US" sz="1800" b="0" dirty="0">
                        <a:effectLst/>
                        <a:latin typeface="Lucida Bright" panose="02040602050505020304" pitchFamily="18" charset="0"/>
                        <a:ea typeface="Calibri" panose="020F0502020204030204" pitchFamily="34" charset="0"/>
                        <a:cs typeface="Times New Roman" panose="02020603050405020304" pitchFamily="18" charset="0"/>
                      </a:endParaRPr>
                    </a:p>
                    <a:p>
                      <a:pPr marL="171450" marR="0" indent="-171450">
                        <a:spcBef>
                          <a:spcPts val="0"/>
                        </a:spcBef>
                        <a:spcAft>
                          <a:spcPts val="600"/>
                        </a:spcAft>
                        <a:buFont typeface="Wingdings" panose="05000000000000000000" pitchFamily="2" charset="2"/>
                        <a:buChar char="Ø"/>
                      </a:pPr>
                      <a:r>
                        <a:rPr lang="en-US" sz="1800" b="0" dirty="0">
                          <a:effectLst/>
                        </a:rPr>
                        <a:t>August 3, 2018: HGB area designated as marginal nonattainment for the 2015 eight-hour ozone NAAQS</a:t>
                      </a:r>
                      <a:endParaRPr lang="en-US" sz="1800" b="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nchor="ctr">
                    <a:lnB w="38100" cap="flat" cmpd="sng" algn="ctr">
                      <a:solidFill>
                        <a:schemeClr val="tx1"/>
                      </a:solidFill>
                      <a:prstDash val="solid"/>
                      <a:round/>
                      <a:headEnd type="none" w="med" len="med"/>
                      <a:tailEnd type="none" w="med" len="med"/>
                    </a:lnB>
                    <a:solidFill>
                      <a:srgbClr val="F97A1B">
                        <a:alpha val="36000"/>
                      </a:srgbClr>
                    </a:solidFill>
                  </a:tcPr>
                </a:tc>
                <a:tc>
                  <a:txBody>
                    <a:bodyPr/>
                    <a:lstStyle/>
                    <a:p>
                      <a:pPr marL="0" marR="0" algn="ctr">
                        <a:spcBef>
                          <a:spcPts val="3600"/>
                        </a:spcBef>
                        <a:spcAft>
                          <a:spcPts val="600"/>
                        </a:spcAft>
                      </a:pPr>
                      <a:r>
                        <a:rPr lang="en-US" sz="1800" dirty="0">
                          <a:effectLst/>
                        </a:rPr>
                        <a:t>Moderate</a:t>
                      </a:r>
                      <a:endParaRPr lang="en-US" sz="180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nchor="ctr">
                    <a:lnB w="38100" cap="flat" cmpd="sng" algn="ctr">
                      <a:solidFill>
                        <a:schemeClr val="tx1"/>
                      </a:solidFill>
                      <a:prstDash val="solid"/>
                      <a:round/>
                      <a:headEnd type="none" w="med" len="med"/>
                      <a:tailEnd type="none" w="med" len="med"/>
                    </a:lnB>
                    <a:solidFill>
                      <a:srgbClr val="F97A1B">
                        <a:alpha val="36000"/>
                      </a:srgbClr>
                    </a:solidFill>
                  </a:tcPr>
                </a:tc>
                <a:extLst>
                  <a:ext uri="{0D108BD9-81ED-4DB2-BD59-A6C34878D82A}">
                    <a16:rowId xmlns:a16="http://schemas.microsoft.com/office/drawing/2014/main" val="1771243327"/>
                  </a:ext>
                </a:extLst>
              </a:tr>
              <a:tr h="604951">
                <a:tc>
                  <a:txBody>
                    <a:bodyPr/>
                    <a:lstStyle/>
                    <a:p>
                      <a:pPr marL="171450" marR="0" indent="-171450">
                        <a:spcBef>
                          <a:spcPts val="600"/>
                        </a:spcBef>
                        <a:spcAft>
                          <a:spcPts val="600"/>
                        </a:spcAft>
                        <a:buFont typeface="Wingdings" panose="05000000000000000000" pitchFamily="2" charset="2"/>
                        <a:buChar char="Ø"/>
                      </a:pPr>
                      <a:r>
                        <a:rPr lang="en-US" sz="1800" dirty="0">
                          <a:effectLst/>
                        </a:rPr>
                        <a:t>September 23, 2019: HGB 2008 eight-hour ozone nonattainment area reclassified to serious</a:t>
                      </a:r>
                      <a:endParaRPr lang="en-US" sz="180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35711">
                        <a:alpha val="68000"/>
                      </a:srgbClr>
                    </a:solidFill>
                  </a:tcPr>
                </a:tc>
                <a:tc>
                  <a:txBody>
                    <a:bodyPr/>
                    <a:lstStyle/>
                    <a:p>
                      <a:pPr marL="0" marR="0" algn="ctr">
                        <a:spcBef>
                          <a:spcPts val="1200"/>
                        </a:spcBef>
                        <a:spcAft>
                          <a:spcPts val="600"/>
                        </a:spcAft>
                      </a:pPr>
                      <a:r>
                        <a:rPr lang="en-US" sz="1800" b="1" dirty="0">
                          <a:effectLst/>
                        </a:rPr>
                        <a:t>Serious</a:t>
                      </a:r>
                    </a:p>
                  </a:txBody>
                  <a:tcPr marL="68580" marR="68580" marT="0"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35711">
                        <a:alpha val="68000"/>
                      </a:srgbClr>
                    </a:solidFill>
                  </a:tcPr>
                </a:tc>
                <a:extLst>
                  <a:ext uri="{0D108BD9-81ED-4DB2-BD59-A6C34878D82A}">
                    <a16:rowId xmlns:a16="http://schemas.microsoft.com/office/drawing/2014/main" val="2944974048"/>
                  </a:ext>
                </a:extLst>
              </a:tr>
            </a:tbl>
          </a:graphicData>
        </a:graphic>
      </p:graphicFrame>
    </p:spTree>
    <p:extLst>
      <p:ext uri="{BB962C8B-B14F-4D97-AF65-F5344CB8AC3E}">
        <p14:creationId xmlns:p14="http://schemas.microsoft.com/office/powerpoint/2010/main" val="157408557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1" id="{43032F23-8A8A-414A-BB12-6F55226F491C}" vid="{31A4273F-DE06-43CA-AAE0-B29F183E03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c953dfc-23f3-41e5-be1d-83837d572b5f">
      <Value>88</Value>
      <Value>23</Value>
      <Value>8</Value>
    </TaxCatchAll>
    <TaxKeywordTaxHTField xmlns="4c953dfc-23f3-41e5-be1d-83837d572b5f">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79d8e413-1cc8-498f-81fe-5396f6ecc37a</TermId>
        </TermInfo>
        <TermInfo xmlns="http://schemas.microsoft.com/office/infopath/2007/PartnerControls">
          <TermName xmlns="http://schemas.microsoft.com/office/infopath/2007/PartnerControls">template</TermName>
          <TermId xmlns="http://schemas.microsoft.com/office/infopath/2007/PartnerControls">f94b7756-8fd5-4978-ba93-6efeac15ca50</TermId>
        </TermInfo>
        <TermInfo xmlns="http://schemas.microsoft.com/office/infopath/2007/PartnerControls">
          <TermName xmlns="http://schemas.microsoft.com/office/infopath/2007/PartnerControls">Air Quality Division</TermName>
          <TermId xmlns="http://schemas.microsoft.com/office/infopath/2007/PartnerControls">495c6654-e036-4bbd-88c8-309b8c7c8ad7</TermId>
        </TermInfo>
      </Terms>
    </TaxKeywordTaxHTFiel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5BAC2E56DB7549B7EC9C000838CACF" ma:contentTypeVersion="2" ma:contentTypeDescription="Create a new document." ma:contentTypeScope="" ma:versionID="d5090e04edcc5cb86ca78aebc9d8fef2">
  <xsd:schema xmlns:xsd="http://www.w3.org/2001/XMLSchema" xmlns:xs="http://www.w3.org/2001/XMLSchema" xmlns:p="http://schemas.microsoft.com/office/2006/metadata/properties" xmlns:ns2="4c953dfc-23f3-41e5-be1d-83837d572b5f" xmlns:ns3="bfda58fa-4222-4e76-97aa-2e4b0292796e" targetNamespace="http://schemas.microsoft.com/office/2006/metadata/properties" ma:root="true" ma:fieldsID="33c11696a0c89e6abcb9025359742f75" ns2:_="" ns3:_="">
    <xsd:import namespace="4c953dfc-23f3-41e5-be1d-83837d572b5f"/>
    <xsd:import namespace="bfda58fa-4222-4e76-97aa-2e4b0292796e"/>
    <xsd:element name="properties">
      <xsd:complexType>
        <xsd:sequence>
          <xsd:element name="documentManagement">
            <xsd:complexType>
              <xsd:all>
                <xsd:element ref="ns2:TaxKeywordTaxHTField" minOccurs="0"/>
                <xsd:element ref="ns2:TaxCatchAll" minOccurs="0"/>
                <xsd:element ref="ns2:TaxCatchAllLabel"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953dfc-23f3-41e5-be1d-83837d572b5f" elementFormDefault="qualified">
    <xsd:import namespace="http://schemas.microsoft.com/office/2006/documentManagement/types"/>
    <xsd:import namespace="http://schemas.microsoft.com/office/infopath/2007/PartnerControls"/>
    <xsd:element name="TaxKeywordTaxHTField" ma:index="8" ma:taxonomy="true" ma:internalName="TaxKeywordTaxHTField" ma:taxonomyFieldName="TaxKeyword" ma:displayName="Enterprise Keywords" ma:readOnly="false"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description="" ma:hidden="true" ma:list="{d3ebfdf6-e692-409e-8348-f8a40660d057}" ma:internalName="TaxCatchAll" ma:showField="CatchAllData" ma:web="4c953dfc-23f3-41e5-be1d-83837d572b5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d3ebfdf6-e692-409e-8348-f8a40660d057}" ma:internalName="TaxCatchAllLabel" ma:readOnly="true" ma:showField="CatchAllDataLabel" ma:web="4c953dfc-23f3-41e5-be1d-83837d572b5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fda58fa-4222-4e76-97aa-2e4b0292796e"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1C5993-A67B-4922-BEAF-51CC6615E117}">
  <ds:schemaRefs>
    <ds:schemaRef ds:uri="http://schemas.microsoft.com/sharepoint/v3/contenttype/forms"/>
  </ds:schemaRefs>
</ds:datastoreItem>
</file>

<file path=customXml/itemProps2.xml><?xml version="1.0" encoding="utf-8"?>
<ds:datastoreItem xmlns:ds="http://schemas.openxmlformats.org/officeDocument/2006/customXml" ds:itemID="{684B08D3-B950-4FEF-81FA-7DB02828D84E}">
  <ds:schemaRefs>
    <ds:schemaRef ds:uri="http://schemas.microsoft.com/office/infopath/2007/PartnerControls"/>
    <ds:schemaRef ds:uri="http://purl.org/dc/elements/1.1/"/>
    <ds:schemaRef ds:uri="http://schemas.microsoft.com/office/2006/metadata/properties"/>
    <ds:schemaRef ds:uri="http://purl.org/dc/terms/"/>
    <ds:schemaRef ds:uri="bfda58fa-4222-4e76-97aa-2e4b0292796e"/>
    <ds:schemaRef ds:uri="http://schemas.microsoft.com/office/2006/documentManagement/types"/>
    <ds:schemaRef ds:uri="4c953dfc-23f3-41e5-be1d-83837d572b5f"/>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98F507FE-DEA3-4514-BCF1-34356F2DAD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953dfc-23f3-41e5-be1d-83837d572b5f"/>
    <ds:schemaRef ds:uri="bfda58fa-4222-4e76-97aa-2e4b029279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TCEQ-crosshatch green-light</Template>
  <TotalTime>899</TotalTime>
  <Words>1909</Words>
  <Application>Microsoft Office PowerPoint</Application>
  <PresentationFormat>Widescreen</PresentationFormat>
  <Paragraphs>193</Paragraphs>
  <Slides>25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Lucida Bright</vt:lpstr>
      <vt:lpstr>Wingdings</vt:lpstr>
      <vt:lpstr>Custom Design</vt:lpstr>
      <vt:lpstr>Air Quality Division Update </vt:lpstr>
      <vt:lpstr>Agenda</vt:lpstr>
      <vt:lpstr>Texas Air Quality Nonattainment Areas</vt:lpstr>
      <vt:lpstr>SIP Requirements for Ozone Nonattainment Areas</vt:lpstr>
      <vt:lpstr>Designation and SIP Revision Cycle</vt:lpstr>
      <vt:lpstr>2008 Eight-Hour Ozone NAAQS</vt:lpstr>
      <vt:lpstr>2008 Eight-Hour Ozone NAAQS Serious Reclassifications</vt:lpstr>
      <vt:lpstr>DFW Area Permitting Classification</vt:lpstr>
      <vt:lpstr>HGB Area Permitting Classification</vt:lpstr>
      <vt:lpstr>2008 Eight-Hour Ozone Serious Classification SIP and Rule Revisions</vt:lpstr>
      <vt:lpstr>Additional 2008 Eight-Hour Ozone NAAQS Submittals</vt:lpstr>
      <vt:lpstr>What’s Next for 2008 Eight-Hour Ozone Serious Nonattainment Areas?</vt:lpstr>
      <vt:lpstr>Permitting Requirements for Severe Nonattainment Areas</vt:lpstr>
      <vt:lpstr>2015 Eight-Hour Ozone NAAQS Designations</vt:lpstr>
      <vt:lpstr>2015 Eight-Hour Ozone NAAQS Emission Inventory (EI) SIP Revision</vt:lpstr>
      <vt:lpstr>Revised Designation for El Paso County</vt:lpstr>
      <vt:lpstr>El Paso County 2015 Ozone EI SIP Revision</vt:lpstr>
      <vt:lpstr>FCAA, Section 179B Demonstration</vt:lpstr>
      <vt:lpstr>Bexar County 2015 Eight-Hour Ozone §179B Demonstration SIP Revision</vt:lpstr>
      <vt:lpstr>El Paso 2015 Eight-Hour Ozone §179B Demonstration</vt:lpstr>
      <vt:lpstr>What’s Next for 2015 Eight Hour Ozone Marginal Nonattainment Areas?</vt:lpstr>
      <vt:lpstr>Permitting Requirements for Moderate Areas</vt:lpstr>
      <vt:lpstr>Permian Basin Ozone NAAQS Status</vt:lpstr>
      <vt:lpstr>NAAQS Review Schedule</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TCEQ - Air Quality Division Update</dc:title>
  <dc:creator>TCEQ</dc:creator>
  <cp:keywords>Air Quality Division; presentation; template</cp:keywords>
  <cp:lastModifiedBy>Lisa D'Amato</cp:lastModifiedBy>
  <cp:revision>47</cp:revision>
  <dcterms:created xsi:type="dcterms:W3CDTF">2021-03-05T18:08:18Z</dcterms:created>
  <dcterms:modified xsi:type="dcterms:W3CDTF">2022-10-11T20:12:01Z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0x010100625BAC2E56DB7549B7EC9C000838CACF</vt:lpwstr>
  </property>
  <property fmtid="{D5CDD505-2E9C-101B-9397-08002B2CF9AE}" pid="3" name="TaxKeyword">
    <vt:lpwstr>88;#presentation|79d8e413-1cc8-498f-81fe-5396f6ecc37a;#23;#template|f94b7756-8fd5-4978-ba93-6efeac15ca50;#8;#Air Quality Division|495c6654-e036-4bbd-88c8-309b8c7c8ad7</vt:lpwstr>
  </property>
</Properties>
</file>