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5"/>
  </p:notesMasterIdLst>
  <p:sldIdLst>
    <p:sldId id="327" r:id="rId2"/>
    <p:sldId id="267" r:id="rId3"/>
    <p:sldId id="393" r:id="rId4"/>
    <p:sldId id="394" r:id="rId5"/>
    <p:sldId id="417" r:id="rId6"/>
    <p:sldId id="416" r:id="rId7"/>
    <p:sldId id="271" r:id="rId8"/>
    <p:sldId id="280" r:id="rId9"/>
    <p:sldId id="279" r:id="rId10"/>
    <p:sldId id="284" r:id="rId11"/>
    <p:sldId id="330" r:id="rId12"/>
    <p:sldId id="285" r:id="rId13"/>
    <p:sldId id="328" r:id="rId14"/>
    <p:sldId id="329" r:id="rId15"/>
    <p:sldId id="283" r:id="rId16"/>
    <p:sldId id="286" r:id="rId17"/>
    <p:sldId id="395" r:id="rId18"/>
    <p:sldId id="290" r:id="rId19"/>
    <p:sldId id="401" r:id="rId20"/>
    <p:sldId id="293" r:id="rId21"/>
    <p:sldId id="310" r:id="rId22"/>
    <p:sldId id="301" r:id="rId23"/>
    <p:sldId id="399" r:id="rId24"/>
    <p:sldId id="400" r:id="rId25"/>
    <p:sldId id="300" r:id="rId26"/>
    <p:sldId id="298" r:id="rId27"/>
    <p:sldId id="423" r:id="rId28"/>
    <p:sldId id="302" r:id="rId29"/>
    <p:sldId id="432" r:id="rId30"/>
    <p:sldId id="402" r:id="rId31"/>
    <p:sldId id="403" r:id="rId32"/>
    <p:sldId id="304" r:id="rId33"/>
    <p:sldId id="306" r:id="rId34"/>
    <p:sldId id="307" r:id="rId35"/>
    <p:sldId id="406" r:id="rId36"/>
    <p:sldId id="408" r:id="rId37"/>
    <p:sldId id="309" r:id="rId38"/>
    <p:sldId id="308" r:id="rId39"/>
    <p:sldId id="409" r:id="rId40"/>
    <p:sldId id="315" r:id="rId41"/>
    <p:sldId id="316" r:id="rId42"/>
    <p:sldId id="317" r:id="rId43"/>
    <p:sldId id="312" r:id="rId44"/>
    <p:sldId id="425" r:id="rId45"/>
    <p:sldId id="314" r:id="rId46"/>
    <p:sldId id="325" r:id="rId47"/>
    <p:sldId id="428" r:id="rId48"/>
    <p:sldId id="396" r:id="rId49"/>
    <p:sldId id="424" r:id="rId50"/>
    <p:sldId id="429" r:id="rId51"/>
    <p:sldId id="427" r:id="rId52"/>
    <p:sldId id="426" r:id="rId53"/>
    <p:sldId id="397" r:id="rId54"/>
    <p:sldId id="411" r:id="rId55"/>
    <p:sldId id="430" r:id="rId56"/>
    <p:sldId id="398" r:id="rId57"/>
    <p:sldId id="431" r:id="rId58"/>
    <p:sldId id="412" r:id="rId59"/>
    <p:sldId id="419" r:id="rId60"/>
    <p:sldId id="420" r:id="rId61"/>
    <p:sldId id="421" r:id="rId62"/>
    <p:sldId id="422" r:id="rId63"/>
    <p:sldId id="415"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E7A133-AA31-C4E9-F8F0-514ACF7C03F1}" name="Chris Loughran" initials="CL" userId="S::chris.loughran@tceq.texas.gov::387298f2-9ee5-4064-8f8d-ac4bb6acd982" providerId="AD"/>
  <p188:author id="{508CFF4A-869C-B61C-08A9-4AEA71AB6A99}" name="Brandon Marsh" initials="BM" userId="S::Brandon.Marsh@Tceq.Texas.Gov::2e1494d2-f1b0-472d-9954-d53ca2dbb10b" providerId="AD"/>
  <p188:author id="{7FFF2E58-30EB-7CE6-AA8A-6A79F985100B}" name="Becky Tsuchiya" initials="BT" userId="S::Becky.Tsuchiya@Tceq.Texas.Gov::aa967e14-66cd-45f5-8162-c4a1415697dd" providerId="AD"/>
  <p188:author id="{AE272F68-8569-0E46-61ED-D5C4B0372FBF}" name="Michelle Shinski" initials="MS" userId="S::Michelle.Shinski@Tceq.Texas.Gov::c8b6b6f8-43d2-4114-bb06-f2cad9668ae9" providerId="AD"/>
  <p188:author id="{36AE2686-924A-D440-B4D9-2F07E6AF5157}" name="Becky Tsuchiya" initials="BT" userId="S::becky.tsuchiya@tceq.texas.gov::aa967e14-66cd-45f5-8162-c4a1415697dd" providerId="AD"/>
  <p188:author id="{1A42F192-DFD5-A2A3-2E3C-D7DFE13B9A5F}" name="Samuel Short" initials="SS" userId="S::Samuel.Short@tceq.texas.gov::b8c5f134-cfda-48a6-84ed-3477454a073c" providerId="AD"/>
  <p188:author id="{D4F0C7B2-2A90-A939-D641-F0D3722521A1}" name="Kristyn Campbell" initials="KC" userId="S::kristyn.campbell@tceq.texas.gov::a69360ae-c923-4a38-954a-da965bae332b" providerId="AD"/>
  <p188:author id="{DD0AD2D2-A6B0-AD3C-9CDE-ABD89D559C99}" name="Rebecca Partee" initials="RP" userId="S::Rebecca.Partee@tceq.texas.gov::8b3799f2-c347-4682-b68c-d55e150f168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377" autoAdjust="0"/>
  </p:normalViewPr>
  <p:slideViewPr>
    <p:cSldViewPr snapToGrid="0">
      <p:cViewPr varScale="1">
        <p:scale>
          <a:sx n="88" d="100"/>
          <a:sy n="88" d="100"/>
        </p:scale>
        <p:origin x="143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15D2C0-0784-4319-9368-3EABE622A9F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2185A9C-89D2-41CB-8A9E-4DB4490AD463}">
      <dgm:prSet/>
      <dgm:spPr/>
      <dgm:t>
        <a:bodyPr/>
        <a:lstStyle/>
        <a:p>
          <a:r>
            <a:rPr lang="en-US" dirty="0"/>
            <a:t>Admin Review (including Notice)</a:t>
          </a:r>
        </a:p>
      </dgm:t>
    </dgm:pt>
    <dgm:pt modelId="{D44C35F7-2A98-44CE-8727-C30BED126020}" type="parTrans" cxnId="{11C7F273-269C-43A9-8D45-ADB43F7F0C1C}">
      <dgm:prSet/>
      <dgm:spPr/>
      <dgm:t>
        <a:bodyPr/>
        <a:lstStyle/>
        <a:p>
          <a:endParaRPr lang="en-US"/>
        </a:p>
      </dgm:t>
    </dgm:pt>
    <dgm:pt modelId="{302DE931-AD91-4D98-8404-FCD986FA84B4}" type="sibTrans" cxnId="{11C7F273-269C-43A9-8D45-ADB43F7F0C1C}">
      <dgm:prSet/>
      <dgm:spPr/>
      <dgm:t>
        <a:bodyPr/>
        <a:lstStyle/>
        <a:p>
          <a:endParaRPr lang="en-US"/>
        </a:p>
      </dgm:t>
    </dgm:pt>
    <dgm:pt modelId="{84975C6E-B433-47B9-BB08-55125A433A95}">
      <dgm:prSet/>
      <dgm:spPr/>
      <dgm:t>
        <a:bodyPr/>
        <a:lstStyle/>
        <a:p>
          <a:r>
            <a:rPr lang="en-US"/>
            <a:t>Technical Review Process</a:t>
          </a:r>
        </a:p>
      </dgm:t>
    </dgm:pt>
    <dgm:pt modelId="{36A962BF-A34C-466D-AECF-BA4A0F781F24}" type="parTrans" cxnId="{05F7BC4E-9D48-42ED-A172-E5AF50C2D644}">
      <dgm:prSet/>
      <dgm:spPr/>
      <dgm:t>
        <a:bodyPr/>
        <a:lstStyle/>
        <a:p>
          <a:endParaRPr lang="en-US"/>
        </a:p>
      </dgm:t>
    </dgm:pt>
    <dgm:pt modelId="{F3B3E9B1-DEB3-4EE9-8211-44E9333CE278}" type="sibTrans" cxnId="{05F7BC4E-9D48-42ED-A172-E5AF50C2D644}">
      <dgm:prSet/>
      <dgm:spPr/>
      <dgm:t>
        <a:bodyPr/>
        <a:lstStyle/>
        <a:p>
          <a:endParaRPr lang="en-US"/>
        </a:p>
      </dgm:t>
    </dgm:pt>
    <dgm:pt modelId="{5917F2A8-D4FA-4AA8-8652-40C507A6B702}">
      <dgm:prSet custT="1"/>
      <dgm:spPr/>
      <dgm:t>
        <a:bodyPr/>
        <a:lstStyle/>
        <a:p>
          <a:r>
            <a:rPr lang="en-US" sz="2400"/>
            <a:t>Best Available Control Technology (BACT) Review</a:t>
          </a:r>
        </a:p>
      </dgm:t>
    </dgm:pt>
    <dgm:pt modelId="{7DC39878-A5FF-4EB6-BC91-9BA84A3FE147}" type="parTrans" cxnId="{0DA4F3E9-0BEC-4034-A7A6-5CC592AC4E96}">
      <dgm:prSet/>
      <dgm:spPr/>
      <dgm:t>
        <a:bodyPr/>
        <a:lstStyle/>
        <a:p>
          <a:endParaRPr lang="en-US"/>
        </a:p>
      </dgm:t>
    </dgm:pt>
    <dgm:pt modelId="{2B341782-A5F3-4BB8-955C-9EAE5BB91763}" type="sibTrans" cxnId="{0DA4F3E9-0BEC-4034-A7A6-5CC592AC4E96}">
      <dgm:prSet/>
      <dgm:spPr/>
      <dgm:t>
        <a:bodyPr/>
        <a:lstStyle/>
        <a:p>
          <a:endParaRPr lang="en-US"/>
        </a:p>
      </dgm:t>
    </dgm:pt>
    <dgm:pt modelId="{7B7CA07D-B42F-48B1-974A-F85C9D87AD11}">
      <dgm:prSet custT="1"/>
      <dgm:spPr/>
      <dgm:t>
        <a:bodyPr/>
        <a:lstStyle/>
        <a:p>
          <a:r>
            <a:rPr lang="en-US" sz="2400"/>
            <a:t>Emission Calculations</a:t>
          </a:r>
        </a:p>
      </dgm:t>
    </dgm:pt>
    <dgm:pt modelId="{3C490665-C294-465D-884F-1B5B4D24933A}" type="parTrans" cxnId="{F29654D6-FB64-4791-94A0-78F99C594417}">
      <dgm:prSet/>
      <dgm:spPr/>
      <dgm:t>
        <a:bodyPr/>
        <a:lstStyle/>
        <a:p>
          <a:endParaRPr lang="en-US"/>
        </a:p>
      </dgm:t>
    </dgm:pt>
    <dgm:pt modelId="{AEDA9102-A4BD-4A9D-8F97-AA0912006D3C}" type="sibTrans" cxnId="{F29654D6-FB64-4791-94A0-78F99C594417}">
      <dgm:prSet/>
      <dgm:spPr/>
      <dgm:t>
        <a:bodyPr/>
        <a:lstStyle/>
        <a:p>
          <a:endParaRPr lang="en-US"/>
        </a:p>
      </dgm:t>
    </dgm:pt>
    <dgm:pt modelId="{192A66BF-2555-45DF-9B5C-DAA7FDF62772}">
      <dgm:prSet custT="1"/>
      <dgm:spPr/>
      <dgm:t>
        <a:bodyPr/>
        <a:lstStyle/>
        <a:p>
          <a:r>
            <a:rPr lang="en-US" sz="2400"/>
            <a:t>Federal Applicability (PSD/NNSR)</a:t>
          </a:r>
        </a:p>
      </dgm:t>
    </dgm:pt>
    <dgm:pt modelId="{DF911B1B-77C8-4733-92A6-846B985CFA29}" type="parTrans" cxnId="{5DFE516E-EC6B-4FF3-B2F0-1C3A1C316FBA}">
      <dgm:prSet/>
      <dgm:spPr/>
      <dgm:t>
        <a:bodyPr/>
        <a:lstStyle/>
        <a:p>
          <a:endParaRPr lang="en-US"/>
        </a:p>
      </dgm:t>
    </dgm:pt>
    <dgm:pt modelId="{E888E0AC-E6C0-4ECB-9264-78F9DBD53114}" type="sibTrans" cxnId="{5DFE516E-EC6B-4FF3-B2F0-1C3A1C316FBA}">
      <dgm:prSet/>
      <dgm:spPr/>
      <dgm:t>
        <a:bodyPr/>
        <a:lstStyle/>
        <a:p>
          <a:endParaRPr lang="en-US"/>
        </a:p>
      </dgm:t>
    </dgm:pt>
    <dgm:pt modelId="{37B9CC81-EC6B-4D4D-A006-DAB314C6E5BE}">
      <dgm:prSet/>
      <dgm:spPr/>
      <dgm:t>
        <a:bodyPr/>
        <a:lstStyle/>
        <a:p>
          <a:r>
            <a:rPr lang="en-US"/>
            <a:t>Draft Permit Review</a:t>
          </a:r>
        </a:p>
      </dgm:t>
    </dgm:pt>
    <dgm:pt modelId="{70E14164-1FAE-4C37-AEAC-5A0693AEC289}" type="parTrans" cxnId="{827E29E4-7EB0-41FD-A2C7-92A685323606}">
      <dgm:prSet/>
      <dgm:spPr/>
      <dgm:t>
        <a:bodyPr/>
        <a:lstStyle/>
        <a:p>
          <a:endParaRPr lang="en-US"/>
        </a:p>
      </dgm:t>
    </dgm:pt>
    <dgm:pt modelId="{07B5E7F9-407A-4E1B-961C-231782296D22}" type="sibTrans" cxnId="{827E29E4-7EB0-41FD-A2C7-92A685323606}">
      <dgm:prSet/>
      <dgm:spPr/>
      <dgm:t>
        <a:bodyPr/>
        <a:lstStyle/>
        <a:p>
          <a:endParaRPr lang="en-US"/>
        </a:p>
      </dgm:t>
    </dgm:pt>
    <dgm:pt modelId="{C6F63A35-4D9C-4F1E-A9CC-507A8BBB738C}">
      <dgm:prSet custT="1"/>
      <dgm:spPr/>
      <dgm:t>
        <a:bodyPr/>
        <a:lstStyle/>
        <a:p>
          <a:r>
            <a:rPr lang="en-US" sz="2400"/>
            <a:t>Including Impacts and Modeling</a:t>
          </a:r>
        </a:p>
      </dgm:t>
    </dgm:pt>
    <dgm:pt modelId="{564F0937-46F0-489F-9593-FBD52F8BFA54}" type="parTrans" cxnId="{AF6476CA-D622-48CB-807A-7DC744A636A5}">
      <dgm:prSet/>
      <dgm:spPr/>
      <dgm:t>
        <a:bodyPr/>
        <a:lstStyle/>
        <a:p>
          <a:endParaRPr lang="en-US"/>
        </a:p>
      </dgm:t>
    </dgm:pt>
    <dgm:pt modelId="{5DF5C124-0E1D-4474-AD16-0C2F9B042AA1}" type="sibTrans" cxnId="{AF6476CA-D622-48CB-807A-7DC744A636A5}">
      <dgm:prSet/>
      <dgm:spPr/>
      <dgm:t>
        <a:bodyPr/>
        <a:lstStyle/>
        <a:p>
          <a:endParaRPr lang="en-US"/>
        </a:p>
      </dgm:t>
    </dgm:pt>
    <dgm:pt modelId="{8B077007-FBDE-484E-A26F-D79DDE67C961}">
      <dgm:prSet/>
      <dgm:spPr/>
      <dgm:t>
        <a:bodyPr/>
        <a:lstStyle/>
        <a:p>
          <a:r>
            <a:rPr lang="en-US"/>
            <a:t>NSR Updates</a:t>
          </a:r>
        </a:p>
      </dgm:t>
    </dgm:pt>
    <dgm:pt modelId="{E6A3C201-B1D0-44AE-9082-18284EBD06C3}" type="parTrans" cxnId="{8E86B4CA-D8F7-4A8C-8ED6-8617D1078D02}">
      <dgm:prSet/>
      <dgm:spPr/>
      <dgm:t>
        <a:bodyPr/>
        <a:lstStyle/>
        <a:p>
          <a:endParaRPr lang="en-US"/>
        </a:p>
      </dgm:t>
    </dgm:pt>
    <dgm:pt modelId="{2E2C2880-9C98-4C98-9B22-A6B5303765DD}" type="sibTrans" cxnId="{8E86B4CA-D8F7-4A8C-8ED6-8617D1078D02}">
      <dgm:prSet/>
      <dgm:spPr/>
      <dgm:t>
        <a:bodyPr/>
        <a:lstStyle/>
        <a:p>
          <a:endParaRPr lang="en-US"/>
        </a:p>
      </dgm:t>
    </dgm:pt>
    <dgm:pt modelId="{0112CD7E-A569-4E24-B165-1A89E4364092}" type="pres">
      <dgm:prSet presAssocID="{F615D2C0-0784-4319-9368-3EABE622A9FC}" presName="linear" presStyleCnt="0">
        <dgm:presLayoutVars>
          <dgm:animLvl val="lvl"/>
          <dgm:resizeHandles val="exact"/>
        </dgm:presLayoutVars>
      </dgm:prSet>
      <dgm:spPr/>
    </dgm:pt>
    <dgm:pt modelId="{D9AE69AF-2C37-4EAA-8046-BAF6AF537EE1}" type="pres">
      <dgm:prSet presAssocID="{B2185A9C-89D2-41CB-8A9E-4DB4490AD463}" presName="parentText" presStyleLbl="node1" presStyleIdx="0" presStyleCnt="4">
        <dgm:presLayoutVars>
          <dgm:chMax val="0"/>
          <dgm:bulletEnabled val="1"/>
        </dgm:presLayoutVars>
      </dgm:prSet>
      <dgm:spPr/>
    </dgm:pt>
    <dgm:pt modelId="{6E7A267D-C794-4188-BD7C-7A74B0C469AE}" type="pres">
      <dgm:prSet presAssocID="{302DE931-AD91-4D98-8404-FCD986FA84B4}" presName="spacer" presStyleCnt="0"/>
      <dgm:spPr/>
    </dgm:pt>
    <dgm:pt modelId="{5840D84B-EE4D-41D3-8BAA-66BE5B612C27}" type="pres">
      <dgm:prSet presAssocID="{84975C6E-B433-47B9-BB08-55125A433A95}" presName="parentText" presStyleLbl="node1" presStyleIdx="1" presStyleCnt="4">
        <dgm:presLayoutVars>
          <dgm:chMax val="0"/>
          <dgm:bulletEnabled val="1"/>
        </dgm:presLayoutVars>
      </dgm:prSet>
      <dgm:spPr/>
    </dgm:pt>
    <dgm:pt modelId="{BBD63BF3-22EB-4B4C-B516-1AC8D4285EDB}" type="pres">
      <dgm:prSet presAssocID="{84975C6E-B433-47B9-BB08-55125A433A95}" presName="childText" presStyleLbl="revTx" presStyleIdx="0" presStyleCnt="2">
        <dgm:presLayoutVars>
          <dgm:bulletEnabled val="1"/>
        </dgm:presLayoutVars>
      </dgm:prSet>
      <dgm:spPr/>
    </dgm:pt>
    <dgm:pt modelId="{24C4B73F-8497-4354-AB53-4DE7D841F097}" type="pres">
      <dgm:prSet presAssocID="{37B9CC81-EC6B-4D4D-A006-DAB314C6E5BE}" presName="parentText" presStyleLbl="node1" presStyleIdx="2" presStyleCnt="4">
        <dgm:presLayoutVars>
          <dgm:chMax val="0"/>
          <dgm:bulletEnabled val="1"/>
        </dgm:presLayoutVars>
      </dgm:prSet>
      <dgm:spPr/>
    </dgm:pt>
    <dgm:pt modelId="{E5545206-DE50-4209-85EE-6DCA1CC28185}" type="pres">
      <dgm:prSet presAssocID="{37B9CC81-EC6B-4D4D-A006-DAB314C6E5BE}" presName="childText" presStyleLbl="revTx" presStyleIdx="1" presStyleCnt="2">
        <dgm:presLayoutVars>
          <dgm:bulletEnabled val="1"/>
        </dgm:presLayoutVars>
      </dgm:prSet>
      <dgm:spPr/>
    </dgm:pt>
    <dgm:pt modelId="{7B478AE2-C538-4FD4-A824-8B027DA6C389}" type="pres">
      <dgm:prSet presAssocID="{8B077007-FBDE-484E-A26F-D79DDE67C961}" presName="parentText" presStyleLbl="node1" presStyleIdx="3" presStyleCnt="4">
        <dgm:presLayoutVars>
          <dgm:chMax val="0"/>
          <dgm:bulletEnabled val="1"/>
        </dgm:presLayoutVars>
      </dgm:prSet>
      <dgm:spPr/>
    </dgm:pt>
  </dgm:ptLst>
  <dgm:cxnLst>
    <dgm:cxn modelId="{97A7F410-C328-48F1-A6F7-81EA63A029C6}" type="presOf" srcId="{192A66BF-2555-45DF-9B5C-DAA7FDF62772}" destId="{BBD63BF3-22EB-4B4C-B516-1AC8D4285EDB}" srcOrd="0" destOrd="2" presId="urn:microsoft.com/office/officeart/2005/8/layout/vList2"/>
    <dgm:cxn modelId="{40F0E321-F2CE-40AC-903E-72DD89B62867}" type="presOf" srcId="{37B9CC81-EC6B-4D4D-A006-DAB314C6E5BE}" destId="{24C4B73F-8497-4354-AB53-4DE7D841F097}" srcOrd="0" destOrd="0" presId="urn:microsoft.com/office/officeart/2005/8/layout/vList2"/>
    <dgm:cxn modelId="{B190C665-0952-4A38-A769-39EFED51F8D8}" type="presOf" srcId="{C6F63A35-4D9C-4F1E-A9CC-507A8BBB738C}" destId="{E5545206-DE50-4209-85EE-6DCA1CC28185}" srcOrd="0" destOrd="0" presId="urn:microsoft.com/office/officeart/2005/8/layout/vList2"/>
    <dgm:cxn modelId="{5DFE516E-EC6B-4FF3-B2F0-1C3A1C316FBA}" srcId="{84975C6E-B433-47B9-BB08-55125A433A95}" destId="{192A66BF-2555-45DF-9B5C-DAA7FDF62772}" srcOrd="2" destOrd="0" parTransId="{DF911B1B-77C8-4733-92A6-846B985CFA29}" sibTransId="{E888E0AC-E6C0-4ECB-9264-78F9DBD53114}"/>
    <dgm:cxn modelId="{05F7BC4E-9D48-42ED-A172-E5AF50C2D644}" srcId="{F615D2C0-0784-4319-9368-3EABE622A9FC}" destId="{84975C6E-B433-47B9-BB08-55125A433A95}" srcOrd="1" destOrd="0" parTransId="{36A962BF-A34C-466D-AECF-BA4A0F781F24}" sibTransId="{F3B3E9B1-DEB3-4EE9-8211-44E9333CE278}"/>
    <dgm:cxn modelId="{11C7F273-269C-43A9-8D45-ADB43F7F0C1C}" srcId="{F615D2C0-0784-4319-9368-3EABE622A9FC}" destId="{B2185A9C-89D2-41CB-8A9E-4DB4490AD463}" srcOrd="0" destOrd="0" parTransId="{D44C35F7-2A98-44CE-8727-C30BED126020}" sibTransId="{302DE931-AD91-4D98-8404-FCD986FA84B4}"/>
    <dgm:cxn modelId="{60043485-6A34-474A-8A34-9636120AD6EE}" type="presOf" srcId="{F615D2C0-0784-4319-9368-3EABE622A9FC}" destId="{0112CD7E-A569-4E24-B165-1A89E4364092}" srcOrd="0" destOrd="0" presId="urn:microsoft.com/office/officeart/2005/8/layout/vList2"/>
    <dgm:cxn modelId="{4E483F8A-F7D7-4D5B-A2AD-7497BCAF4D59}" type="presOf" srcId="{B2185A9C-89D2-41CB-8A9E-4DB4490AD463}" destId="{D9AE69AF-2C37-4EAA-8046-BAF6AF537EE1}" srcOrd="0" destOrd="0" presId="urn:microsoft.com/office/officeart/2005/8/layout/vList2"/>
    <dgm:cxn modelId="{8A840B9F-6C18-4E93-8068-D024A4C44821}" type="presOf" srcId="{5917F2A8-D4FA-4AA8-8652-40C507A6B702}" destId="{BBD63BF3-22EB-4B4C-B516-1AC8D4285EDB}" srcOrd="0" destOrd="0" presId="urn:microsoft.com/office/officeart/2005/8/layout/vList2"/>
    <dgm:cxn modelId="{9DDC86AD-954E-4FC6-9807-34C320A17182}" type="presOf" srcId="{84975C6E-B433-47B9-BB08-55125A433A95}" destId="{5840D84B-EE4D-41D3-8BAA-66BE5B612C27}" srcOrd="0" destOrd="0" presId="urn:microsoft.com/office/officeart/2005/8/layout/vList2"/>
    <dgm:cxn modelId="{10C335C0-C0FF-436D-A677-69626B41F354}" type="presOf" srcId="{7B7CA07D-B42F-48B1-974A-F85C9D87AD11}" destId="{BBD63BF3-22EB-4B4C-B516-1AC8D4285EDB}" srcOrd="0" destOrd="1" presId="urn:microsoft.com/office/officeart/2005/8/layout/vList2"/>
    <dgm:cxn modelId="{AF6476CA-D622-48CB-807A-7DC744A636A5}" srcId="{37B9CC81-EC6B-4D4D-A006-DAB314C6E5BE}" destId="{C6F63A35-4D9C-4F1E-A9CC-507A8BBB738C}" srcOrd="0" destOrd="0" parTransId="{564F0937-46F0-489F-9593-FBD52F8BFA54}" sibTransId="{5DF5C124-0E1D-4474-AD16-0C2F9B042AA1}"/>
    <dgm:cxn modelId="{8E86B4CA-D8F7-4A8C-8ED6-8617D1078D02}" srcId="{F615D2C0-0784-4319-9368-3EABE622A9FC}" destId="{8B077007-FBDE-484E-A26F-D79DDE67C961}" srcOrd="3" destOrd="0" parTransId="{E6A3C201-B1D0-44AE-9082-18284EBD06C3}" sibTransId="{2E2C2880-9C98-4C98-9B22-A6B5303765DD}"/>
    <dgm:cxn modelId="{F29654D6-FB64-4791-94A0-78F99C594417}" srcId="{84975C6E-B433-47B9-BB08-55125A433A95}" destId="{7B7CA07D-B42F-48B1-974A-F85C9D87AD11}" srcOrd="1" destOrd="0" parTransId="{3C490665-C294-465D-884F-1B5B4D24933A}" sibTransId="{AEDA9102-A4BD-4A9D-8F97-AA0912006D3C}"/>
    <dgm:cxn modelId="{827E29E4-7EB0-41FD-A2C7-92A685323606}" srcId="{F615D2C0-0784-4319-9368-3EABE622A9FC}" destId="{37B9CC81-EC6B-4D4D-A006-DAB314C6E5BE}" srcOrd="2" destOrd="0" parTransId="{70E14164-1FAE-4C37-AEAC-5A0693AEC289}" sibTransId="{07B5E7F9-407A-4E1B-961C-231782296D22}"/>
    <dgm:cxn modelId="{0DA4F3E9-0BEC-4034-A7A6-5CC592AC4E96}" srcId="{84975C6E-B433-47B9-BB08-55125A433A95}" destId="{5917F2A8-D4FA-4AA8-8652-40C507A6B702}" srcOrd="0" destOrd="0" parTransId="{7DC39878-A5FF-4EB6-BC91-9BA84A3FE147}" sibTransId="{2B341782-A5F3-4BB8-955C-9EAE5BB91763}"/>
    <dgm:cxn modelId="{DEAEC4F0-BDAD-4EDA-918A-C0C8610B717E}" type="presOf" srcId="{8B077007-FBDE-484E-A26F-D79DDE67C961}" destId="{7B478AE2-C538-4FD4-A824-8B027DA6C389}" srcOrd="0" destOrd="0" presId="urn:microsoft.com/office/officeart/2005/8/layout/vList2"/>
    <dgm:cxn modelId="{F31898BD-EE64-4589-AB05-473B1ACA2CE3}" type="presParOf" srcId="{0112CD7E-A569-4E24-B165-1A89E4364092}" destId="{D9AE69AF-2C37-4EAA-8046-BAF6AF537EE1}" srcOrd="0" destOrd="0" presId="urn:microsoft.com/office/officeart/2005/8/layout/vList2"/>
    <dgm:cxn modelId="{1ED7A8F4-DEF2-4B01-8CE7-F4AB72BDE111}" type="presParOf" srcId="{0112CD7E-A569-4E24-B165-1A89E4364092}" destId="{6E7A267D-C794-4188-BD7C-7A74B0C469AE}" srcOrd="1" destOrd="0" presId="urn:microsoft.com/office/officeart/2005/8/layout/vList2"/>
    <dgm:cxn modelId="{E5D2D1E0-52C7-44A5-97A2-960A63ADD7E8}" type="presParOf" srcId="{0112CD7E-A569-4E24-B165-1A89E4364092}" destId="{5840D84B-EE4D-41D3-8BAA-66BE5B612C27}" srcOrd="2" destOrd="0" presId="urn:microsoft.com/office/officeart/2005/8/layout/vList2"/>
    <dgm:cxn modelId="{312917E5-619B-48E8-AD65-6FA515010971}" type="presParOf" srcId="{0112CD7E-A569-4E24-B165-1A89E4364092}" destId="{BBD63BF3-22EB-4B4C-B516-1AC8D4285EDB}" srcOrd="3" destOrd="0" presId="urn:microsoft.com/office/officeart/2005/8/layout/vList2"/>
    <dgm:cxn modelId="{9FF939C5-C2B1-4CEB-B1CF-5053049AB653}" type="presParOf" srcId="{0112CD7E-A569-4E24-B165-1A89E4364092}" destId="{24C4B73F-8497-4354-AB53-4DE7D841F097}" srcOrd="4" destOrd="0" presId="urn:microsoft.com/office/officeart/2005/8/layout/vList2"/>
    <dgm:cxn modelId="{EFC144D7-3516-432F-B3BA-B3538C14F118}" type="presParOf" srcId="{0112CD7E-A569-4E24-B165-1A89E4364092}" destId="{E5545206-DE50-4209-85EE-6DCA1CC28185}" srcOrd="5" destOrd="0" presId="urn:microsoft.com/office/officeart/2005/8/layout/vList2"/>
    <dgm:cxn modelId="{98370C23-DD8B-4755-AC63-86082966717A}" type="presParOf" srcId="{0112CD7E-A569-4E24-B165-1A89E4364092}" destId="{7B478AE2-C538-4FD4-A824-8B027DA6C389}"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15D2C0-0784-4319-9368-3EABE622A9F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2185A9C-89D2-41CB-8A9E-4DB4490AD463}">
      <dgm:prSet/>
      <dgm:spPr/>
      <dgm:t>
        <a:bodyPr/>
        <a:lstStyle/>
        <a:p>
          <a:r>
            <a:rPr lang="en-US"/>
            <a:t>Review Submitted Application Files</a:t>
          </a:r>
        </a:p>
      </dgm:t>
    </dgm:pt>
    <dgm:pt modelId="{D44C35F7-2A98-44CE-8727-C30BED126020}" type="parTrans" cxnId="{11C7F273-269C-43A9-8D45-ADB43F7F0C1C}">
      <dgm:prSet/>
      <dgm:spPr/>
      <dgm:t>
        <a:bodyPr/>
        <a:lstStyle/>
        <a:p>
          <a:endParaRPr lang="en-US"/>
        </a:p>
      </dgm:t>
    </dgm:pt>
    <dgm:pt modelId="{302DE931-AD91-4D98-8404-FCD986FA84B4}" type="sibTrans" cxnId="{11C7F273-269C-43A9-8D45-ADB43F7F0C1C}">
      <dgm:prSet/>
      <dgm:spPr/>
      <dgm:t>
        <a:bodyPr/>
        <a:lstStyle/>
        <a:p>
          <a:endParaRPr lang="en-US"/>
        </a:p>
      </dgm:t>
    </dgm:pt>
    <dgm:pt modelId="{84975C6E-B433-47B9-BB08-55125A433A95}">
      <dgm:prSet/>
      <dgm:spPr/>
      <dgm:t>
        <a:bodyPr/>
        <a:lstStyle/>
        <a:p>
          <a:r>
            <a:rPr lang="en-US"/>
            <a:t>Generate Notice of Receipt and Intent to Obtain a Permit (NORI)</a:t>
          </a:r>
        </a:p>
      </dgm:t>
    </dgm:pt>
    <dgm:pt modelId="{36A962BF-A34C-466D-AECF-BA4A0F781F24}" type="parTrans" cxnId="{05F7BC4E-9D48-42ED-A172-E5AF50C2D644}">
      <dgm:prSet/>
      <dgm:spPr/>
      <dgm:t>
        <a:bodyPr/>
        <a:lstStyle/>
        <a:p>
          <a:endParaRPr lang="en-US"/>
        </a:p>
      </dgm:t>
    </dgm:pt>
    <dgm:pt modelId="{F3B3E9B1-DEB3-4EE9-8211-44E9333CE278}" type="sibTrans" cxnId="{05F7BC4E-9D48-42ED-A172-E5AF50C2D644}">
      <dgm:prSet/>
      <dgm:spPr/>
      <dgm:t>
        <a:bodyPr/>
        <a:lstStyle/>
        <a:p>
          <a:endParaRPr lang="en-US"/>
        </a:p>
      </dgm:t>
    </dgm:pt>
    <dgm:pt modelId="{37B9CC81-EC6B-4D4D-A006-DAB314C6E5BE}">
      <dgm:prSet/>
      <dgm:spPr/>
      <dgm:t>
        <a:bodyPr/>
        <a:lstStyle/>
        <a:p>
          <a:r>
            <a:rPr lang="en-US"/>
            <a:t>Review Plain Language Summary</a:t>
          </a:r>
        </a:p>
      </dgm:t>
    </dgm:pt>
    <dgm:pt modelId="{70E14164-1FAE-4C37-AEAC-5A0693AEC289}" type="parTrans" cxnId="{827E29E4-7EB0-41FD-A2C7-92A685323606}">
      <dgm:prSet/>
      <dgm:spPr/>
      <dgm:t>
        <a:bodyPr/>
        <a:lstStyle/>
        <a:p>
          <a:endParaRPr lang="en-US"/>
        </a:p>
      </dgm:t>
    </dgm:pt>
    <dgm:pt modelId="{07B5E7F9-407A-4E1B-961C-231782296D22}" type="sibTrans" cxnId="{827E29E4-7EB0-41FD-A2C7-92A685323606}">
      <dgm:prSet/>
      <dgm:spPr/>
      <dgm:t>
        <a:bodyPr/>
        <a:lstStyle/>
        <a:p>
          <a:endParaRPr lang="en-US"/>
        </a:p>
      </dgm:t>
    </dgm:pt>
    <dgm:pt modelId="{8B077007-FBDE-484E-A26F-D79DDE67C961}">
      <dgm:prSet/>
      <dgm:spPr/>
      <dgm:t>
        <a:bodyPr/>
        <a:lstStyle/>
        <a:p>
          <a:r>
            <a:rPr lang="en-US"/>
            <a:t>Declare Project Administratively Complete</a:t>
          </a:r>
        </a:p>
      </dgm:t>
    </dgm:pt>
    <dgm:pt modelId="{E6A3C201-B1D0-44AE-9082-18284EBD06C3}" type="parTrans" cxnId="{8E86B4CA-D8F7-4A8C-8ED6-8617D1078D02}">
      <dgm:prSet/>
      <dgm:spPr/>
      <dgm:t>
        <a:bodyPr/>
        <a:lstStyle/>
        <a:p>
          <a:endParaRPr lang="en-US"/>
        </a:p>
      </dgm:t>
    </dgm:pt>
    <dgm:pt modelId="{2E2C2880-9C98-4C98-9B22-A6B5303765DD}" type="sibTrans" cxnId="{8E86B4CA-D8F7-4A8C-8ED6-8617D1078D02}">
      <dgm:prSet/>
      <dgm:spPr/>
      <dgm:t>
        <a:bodyPr/>
        <a:lstStyle/>
        <a:p>
          <a:endParaRPr lang="en-US"/>
        </a:p>
      </dgm:t>
    </dgm:pt>
    <dgm:pt modelId="{5B9BD3B5-0A61-4DDC-A38E-FB73977D3641}">
      <dgm:prSet/>
      <dgm:spPr/>
      <dgm:t>
        <a:bodyPr/>
        <a:lstStyle/>
        <a:p>
          <a:r>
            <a:rPr lang="en-US"/>
            <a:t>Executive summary or application supplement</a:t>
          </a:r>
        </a:p>
      </dgm:t>
    </dgm:pt>
    <dgm:pt modelId="{77535048-5611-47C7-93B3-D6549C8AD12C}" type="parTrans" cxnId="{1D11DEE9-B05D-4A3B-B087-5AD320CA6866}">
      <dgm:prSet/>
      <dgm:spPr/>
      <dgm:t>
        <a:bodyPr/>
        <a:lstStyle/>
        <a:p>
          <a:endParaRPr lang="en-US"/>
        </a:p>
      </dgm:t>
    </dgm:pt>
    <dgm:pt modelId="{F99066A6-03BF-4456-A248-CC233DACB656}" type="sibTrans" cxnId="{1D11DEE9-B05D-4A3B-B087-5AD320CA6866}">
      <dgm:prSet/>
      <dgm:spPr/>
      <dgm:t>
        <a:bodyPr/>
        <a:lstStyle/>
        <a:p>
          <a:endParaRPr lang="en-US"/>
        </a:p>
      </dgm:t>
    </dgm:pt>
    <dgm:pt modelId="{09430694-D700-408C-B503-AB2F90B9EF7C}">
      <dgm:prSet/>
      <dgm:spPr/>
      <dgm:t>
        <a:bodyPr/>
        <a:lstStyle/>
        <a:p>
          <a:r>
            <a:rPr lang="en-US"/>
            <a:t>PI-1, Fugitive, and EMEW workbook review</a:t>
          </a:r>
        </a:p>
      </dgm:t>
    </dgm:pt>
    <dgm:pt modelId="{BC787250-81EA-4B6C-9D26-FEDBED448743}" type="parTrans" cxnId="{9FE28DDB-A98B-455C-9A62-24C3295E2130}">
      <dgm:prSet/>
      <dgm:spPr/>
      <dgm:t>
        <a:bodyPr/>
        <a:lstStyle/>
        <a:p>
          <a:endParaRPr lang="en-US"/>
        </a:p>
      </dgm:t>
    </dgm:pt>
    <dgm:pt modelId="{497FB85C-7AD9-47FC-AAC2-06714D736F83}" type="sibTrans" cxnId="{9FE28DDB-A98B-455C-9A62-24C3295E2130}">
      <dgm:prSet/>
      <dgm:spPr/>
      <dgm:t>
        <a:bodyPr/>
        <a:lstStyle/>
        <a:p>
          <a:endParaRPr lang="en-US"/>
        </a:p>
      </dgm:t>
    </dgm:pt>
    <dgm:pt modelId="{09F224FA-6B90-4039-9AF0-33B76912B6DA}">
      <dgm:prSet/>
      <dgm:spPr/>
      <dgm:t>
        <a:bodyPr/>
        <a:lstStyle/>
        <a:p>
          <a:r>
            <a:rPr lang="en-US"/>
            <a:t>Transfer to Technical Staff</a:t>
          </a:r>
        </a:p>
      </dgm:t>
    </dgm:pt>
    <dgm:pt modelId="{36F393D9-3D6C-4BB1-9D1A-8F6D648D2460}" type="parTrans" cxnId="{10A72F17-1088-4236-8AB2-DD9EC0349FFA}">
      <dgm:prSet/>
      <dgm:spPr/>
      <dgm:t>
        <a:bodyPr/>
        <a:lstStyle/>
        <a:p>
          <a:endParaRPr lang="en-US"/>
        </a:p>
      </dgm:t>
    </dgm:pt>
    <dgm:pt modelId="{7E46CF67-2CCF-4250-89EA-36333CA2BEDE}" type="sibTrans" cxnId="{10A72F17-1088-4236-8AB2-DD9EC0349FFA}">
      <dgm:prSet/>
      <dgm:spPr/>
      <dgm:t>
        <a:bodyPr/>
        <a:lstStyle/>
        <a:p>
          <a:endParaRPr lang="en-US"/>
        </a:p>
      </dgm:t>
    </dgm:pt>
    <dgm:pt modelId="{0112CD7E-A569-4E24-B165-1A89E4364092}" type="pres">
      <dgm:prSet presAssocID="{F615D2C0-0784-4319-9368-3EABE622A9FC}" presName="linear" presStyleCnt="0">
        <dgm:presLayoutVars>
          <dgm:animLvl val="lvl"/>
          <dgm:resizeHandles val="exact"/>
        </dgm:presLayoutVars>
      </dgm:prSet>
      <dgm:spPr/>
    </dgm:pt>
    <dgm:pt modelId="{D9AE69AF-2C37-4EAA-8046-BAF6AF537EE1}" type="pres">
      <dgm:prSet presAssocID="{B2185A9C-89D2-41CB-8A9E-4DB4490AD463}" presName="parentText" presStyleLbl="node1" presStyleIdx="0" presStyleCnt="5">
        <dgm:presLayoutVars>
          <dgm:chMax val="0"/>
          <dgm:bulletEnabled val="1"/>
        </dgm:presLayoutVars>
      </dgm:prSet>
      <dgm:spPr/>
    </dgm:pt>
    <dgm:pt modelId="{39AFA9BB-CDBB-4059-AE3C-6ADD97DE2A36}" type="pres">
      <dgm:prSet presAssocID="{B2185A9C-89D2-41CB-8A9E-4DB4490AD463}" presName="childText" presStyleLbl="revTx" presStyleIdx="0" presStyleCnt="1">
        <dgm:presLayoutVars>
          <dgm:bulletEnabled val="1"/>
        </dgm:presLayoutVars>
      </dgm:prSet>
      <dgm:spPr/>
    </dgm:pt>
    <dgm:pt modelId="{5840D84B-EE4D-41D3-8BAA-66BE5B612C27}" type="pres">
      <dgm:prSet presAssocID="{84975C6E-B433-47B9-BB08-55125A433A95}" presName="parentText" presStyleLbl="node1" presStyleIdx="1" presStyleCnt="5">
        <dgm:presLayoutVars>
          <dgm:chMax val="0"/>
          <dgm:bulletEnabled val="1"/>
        </dgm:presLayoutVars>
      </dgm:prSet>
      <dgm:spPr/>
    </dgm:pt>
    <dgm:pt modelId="{9FA21371-8FA6-47D3-83DD-980C3B23C478}" type="pres">
      <dgm:prSet presAssocID="{F3B3E9B1-DEB3-4EE9-8211-44E9333CE278}" presName="spacer" presStyleCnt="0"/>
      <dgm:spPr/>
    </dgm:pt>
    <dgm:pt modelId="{24C4B73F-8497-4354-AB53-4DE7D841F097}" type="pres">
      <dgm:prSet presAssocID="{37B9CC81-EC6B-4D4D-A006-DAB314C6E5BE}" presName="parentText" presStyleLbl="node1" presStyleIdx="2" presStyleCnt="5">
        <dgm:presLayoutVars>
          <dgm:chMax val="0"/>
          <dgm:bulletEnabled val="1"/>
        </dgm:presLayoutVars>
      </dgm:prSet>
      <dgm:spPr/>
    </dgm:pt>
    <dgm:pt modelId="{3697FF6B-2B63-44F1-9E01-575BAAC1A891}" type="pres">
      <dgm:prSet presAssocID="{07B5E7F9-407A-4E1B-961C-231782296D22}" presName="spacer" presStyleCnt="0"/>
      <dgm:spPr/>
    </dgm:pt>
    <dgm:pt modelId="{7B478AE2-C538-4FD4-A824-8B027DA6C389}" type="pres">
      <dgm:prSet presAssocID="{8B077007-FBDE-484E-A26F-D79DDE67C961}" presName="parentText" presStyleLbl="node1" presStyleIdx="3" presStyleCnt="5" custLinFactNeighborY="19864">
        <dgm:presLayoutVars>
          <dgm:chMax val="0"/>
          <dgm:bulletEnabled val="1"/>
        </dgm:presLayoutVars>
      </dgm:prSet>
      <dgm:spPr/>
    </dgm:pt>
    <dgm:pt modelId="{1BF94908-D397-4450-91F9-6B2A68A3172E}" type="pres">
      <dgm:prSet presAssocID="{2E2C2880-9C98-4C98-9B22-A6B5303765DD}" presName="spacer" presStyleCnt="0"/>
      <dgm:spPr/>
    </dgm:pt>
    <dgm:pt modelId="{F189B490-C460-4E37-9A75-FCC6BDD76822}" type="pres">
      <dgm:prSet presAssocID="{09F224FA-6B90-4039-9AF0-33B76912B6DA}" presName="parentText" presStyleLbl="node1" presStyleIdx="4" presStyleCnt="5">
        <dgm:presLayoutVars>
          <dgm:chMax val="0"/>
          <dgm:bulletEnabled val="1"/>
        </dgm:presLayoutVars>
      </dgm:prSet>
      <dgm:spPr/>
    </dgm:pt>
  </dgm:ptLst>
  <dgm:cxnLst>
    <dgm:cxn modelId="{10A72F17-1088-4236-8AB2-DD9EC0349FFA}" srcId="{F615D2C0-0784-4319-9368-3EABE622A9FC}" destId="{09F224FA-6B90-4039-9AF0-33B76912B6DA}" srcOrd="4" destOrd="0" parTransId="{36F393D9-3D6C-4BB1-9D1A-8F6D648D2460}" sibTransId="{7E46CF67-2CCF-4250-89EA-36333CA2BEDE}"/>
    <dgm:cxn modelId="{79E2DB24-F55E-48C8-9779-AF464DB4CD05}" type="presOf" srcId="{84975C6E-B433-47B9-BB08-55125A433A95}" destId="{5840D84B-EE4D-41D3-8BAA-66BE5B612C27}" srcOrd="0" destOrd="0" presId="urn:microsoft.com/office/officeart/2005/8/layout/vList2"/>
    <dgm:cxn modelId="{C22AA66B-E632-4B80-B288-DB9A3E79DCEC}" type="presOf" srcId="{37B9CC81-EC6B-4D4D-A006-DAB314C6E5BE}" destId="{24C4B73F-8497-4354-AB53-4DE7D841F097}" srcOrd="0" destOrd="0" presId="urn:microsoft.com/office/officeart/2005/8/layout/vList2"/>
    <dgm:cxn modelId="{05F7BC4E-9D48-42ED-A172-E5AF50C2D644}" srcId="{F615D2C0-0784-4319-9368-3EABE622A9FC}" destId="{84975C6E-B433-47B9-BB08-55125A433A95}" srcOrd="1" destOrd="0" parTransId="{36A962BF-A34C-466D-AECF-BA4A0F781F24}" sibTransId="{F3B3E9B1-DEB3-4EE9-8211-44E9333CE278}"/>
    <dgm:cxn modelId="{11C7F273-269C-43A9-8D45-ADB43F7F0C1C}" srcId="{F615D2C0-0784-4319-9368-3EABE622A9FC}" destId="{B2185A9C-89D2-41CB-8A9E-4DB4490AD463}" srcOrd="0" destOrd="0" parTransId="{D44C35F7-2A98-44CE-8727-C30BED126020}" sibTransId="{302DE931-AD91-4D98-8404-FCD986FA84B4}"/>
    <dgm:cxn modelId="{0297E37A-FE29-4C68-8365-2D1714B90C74}" type="presOf" srcId="{B2185A9C-89D2-41CB-8A9E-4DB4490AD463}" destId="{D9AE69AF-2C37-4EAA-8046-BAF6AF537EE1}" srcOrd="0" destOrd="0" presId="urn:microsoft.com/office/officeart/2005/8/layout/vList2"/>
    <dgm:cxn modelId="{60043485-6A34-474A-8A34-9636120AD6EE}" type="presOf" srcId="{F615D2C0-0784-4319-9368-3EABE622A9FC}" destId="{0112CD7E-A569-4E24-B165-1A89E4364092}" srcOrd="0" destOrd="0" presId="urn:microsoft.com/office/officeart/2005/8/layout/vList2"/>
    <dgm:cxn modelId="{F310568A-A7C8-4D1C-8AE1-A1BF574D5809}" type="presOf" srcId="{8B077007-FBDE-484E-A26F-D79DDE67C961}" destId="{7B478AE2-C538-4FD4-A824-8B027DA6C389}" srcOrd="0" destOrd="0" presId="urn:microsoft.com/office/officeart/2005/8/layout/vList2"/>
    <dgm:cxn modelId="{4F333FB9-4866-43F8-AAB7-C8890465164E}" type="presOf" srcId="{09F224FA-6B90-4039-9AF0-33B76912B6DA}" destId="{F189B490-C460-4E37-9A75-FCC6BDD76822}" srcOrd="0" destOrd="0" presId="urn:microsoft.com/office/officeart/2005/8/layout/vList2"/>
    <dgm:cxn modelId="{8E86B4CA-D8F7-4A8C-8ED6-8617D1078D02}" srcId="{F615D2C0-0784-4319-9368-3EABE622A9FC}" destId="{8B077007-FBDE-484E-A26F-D79DDE67C961}" srcOrd="3" destOrd="0" parTransId="{E6A3C201-B1D0-44AE-9082-18284EBD06C3}" sibTransId="{2E2C2880-9C98-4C98-9B22-A6B5303765DD}"/>
    <dgm:cxn modelId="{BE5940CE-DE96-4EA4-AEDD-87703580C42B}" type="presOf" srcId="{5B9BD3B5-0A61-4DDC-A38E-FB73977D3641}" destId="{39AFA9BB-CDBB-4059-AE3C-6ADD97DE2A36}" srcOrd="0" destOrd="0" presId="urn:microsoft.com/office/officeart/2005/8/layout/vList2"/>
    <dgm:cxn modelId="{9C8CD1D8-3A1D-4D3F-A055-99AC0897BABF}" type="presOf" srcId="{09430694-D700-408C-B503-AB2F90B9EF7C}" destId="{39AFA9BB-CDBB-4059-AE3C-6ADD97DE2A36}" srcOrd="0" destOrd="1" presId="urn:microsoft.com/office/officeart/2005/8/layout/vList2"/>
    <dgm:cxn modelId="{9FE28DDB-A98B-455C-9A62-24C3295E2130}" srcId="{B2185A9C-89D2-41CB-8A9E-4DB4490AD463}" destId="{09430694-D700-408C-B503-AB2F90B9EF7C}" srcOrd="1" destOrd="0" parTransId="{BC787250-81EA-4B6C-9D26-FEDBED448743}" sibTransId="{497FB85C-7AD9-47FC-AAC2-06714D736F83}"/>
    <dgm:cxn modelId="{827E29E4-7EB0-41FD-A2C7-92A685323606}" srcId="{F615D2C0-0784-4319-9368-3EABE622A9FC}" destId="{37B9CC81-EC6B-4D4D-A006-DAB314C6E5BE}" srcOrd="2" destOrd="0" parTransId="{70E14164-1FAE-4C37-AEAC-5A0693AEC289}" sibTransId="{07B5E7F9-407A-4E1B-961C-231782296D22}"/>
    <dgm:cxn modelId="{1D11DEE9-B05D-4A3B-B087-5AD320CA6866}" srcId="{B2185A9C-89D2-41CB-8A9E-4DB4490AD463}" destId="{5B9BD3B5-0A61-4DDC-A38E-FB73977D3641}" srcOrd="0" destOrd="0" parTransId="{77535048-5611-47C7-93B3-D6549C8AD12C}" sibTransId="{F99066A6-03BF-4456-A248-CC233DACB656}"/>
    <dgm:cxn modelId="{BEF4AA7D-94D0-4B0C-B5AD-4DA8745E435E}" type="presParOf" srcId="{0112CD7E-A569-4E24-B165-1A89E4364092}" destId="{D9AE69AF-2C37-4EAA-8046-BAF6AF537EE1}" srcOrd="0" destOrd="0" presId="urn:microsoft.com/office/officeart/2005/8/layout/vList2"/>
    <dgm:cxn modelId="{2E80D5D5-6856-42F1-9E71-46979946AE5C}" type="presParOf" srcId="{0112CD7E-A569-4E24-B165-1A89E4364092}" destId="{39AFA9BB-CDBB-4059-AE3C-6ADD97DE2A36}" srcOrd="1" destOrd="0" presId="urn:microsoft.com/office/officeart/2005/8/layout/vList2"/>
    <dgm:cxn modelId="{E0FBA985-707F-4E83-851C-7F68DDCBE64B}" type="presParOf" srcId="{0112CD7E-A569-4E24-B165-1A89E4364092}" destId="{5840D84B-EE4D-41D3-8BAA-66BE5B612C27}" srcOrd="2" destOrd="0" presId="urn:microsoft.com/office/officeart/2005/8/layout/vList2"/>
    <dgm:cxn modelId="{40653DA5-C35D-41BF-967C-220B26E5030F}" type="presParOf" srcId="{0112CD7E-A569-4E24-B165-1A89E4364092}" destId="{9FA21371-8FA6-47D3-83DD-980C3B23C478}" srcOrd="3" destOrd="0" presId="urn:microsoft.com/office/officeart/2005/8/layout/vList2"/>
    <dgm:cxn modelId="{1B524207-6AEE-44CA-980C-13BB65428A72}" type="presParOf" srcId="{0112CD7E-A569-4E24-B165-1A89E4364092}" destId="{24C4B73F-8497-4354-AB53-4DE7D841F097}" srcOrd="4" destOrd="0" presId="urn:microsoft.com/office/officeart/2005/8/layout/vList2"/>
    <dgm:cxn modelId="{0A8D4D9E-68D7-40DF-B3EA-5E72D7FEDD02}" type="presParOf" srcId="{0112CD7E-A569-4E24-B165-1A89E4364092}" destId="{3697FF6B-2B63-44F1-9E01-575BAAC1A891}" srcOrd="5" destOrd="0" presId="urn:microsoft.com/office/officeart/2005/8/layout/vList2"/>
    <dgm:cxn modelId="{5310348E-18D8-4CB9-B9CC-A6B6EA8ADA7B}" type="presParOf" srcId="{0112CD7E-A569-4E24-B165-1A89E4364092}" destId="{7B478AE2-C538-4FD4-A824-8B027DA6C389}" srcOrd="6" destOrd="0" presId="urn:microsoft.com/office/officeart/2005/8/layout/vList2"/>
    <dgm:cxn modelId="{732BED5F-6AFE-409B-A8E4-5164568A3B3C}" type="presParOf" srcId="{0112CD7E-A569-4E24-B165-1A89E4364092}" destId="{1BF94908-D397-4450-91F9-6B2A68A3172E}" srcOrd="7" destOrd="0" presId="urn:microsoft.com/office/officeart/2005/8/layout/vList2"/>
    <dgm:cxn modelId="{2836B1E0-2810-42A4-AE5C-DBCD292EA820}" type="presParOf" srcId="{0112CD7E-A569-4E24-B165-1A89E4364092}" destId="{F189B490-C460-4E37-9A75-FCC6BDD76822}"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1AC2D37-9314-4FE5-98CC-9E6DCC7528E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6456154-4648-4384-9708-176F87170B59}">
      <dgm:prSet/>
      <dgm:spPr/>
      <dgm:t>
        <a:bodyPr/>
        <a:lstStyle/>
        <a:p>
          <a:r>
            <a:rPr lang="en-US"/>
            <a:t>Project Scope and Overview</a:t>
          </a:r>
        </a:p>
      </dgm:t>
    </dgm:pt>
    <dgm:pt modelId="{DAE5BFEA-F415-42A3-827D-0B6CE5C715F0}" type="parTrans" cxnId="{240E933F-C885-467D-A5A9-6DB21E8311EE}">
      <dgm:prSet/>
      <dgm:spPr/>
      <dgm:t>
        <a:bodyPr/>
        <a:lstStyle/>
        <a:p>
          <a:endParaRPr lang="en-US"/>
        </a:p>
      </dgm:t>
    </dgm:pt>
    <dgm:pt modelId="{C95A3404-5E86-4C59-BE1B-EA8F7AF02533}" type="sibTrans" cxnId="{240E933F-C885-467D-A5A9-6DB21E8311EE}">
      <dgm:prSet/>
      <dgm:spPr/>
      <dgm:t>
        <a:bodyPr/>
        <a:lstStyle/>
        <a:p>
          <a:endParaRPr lang="en-US"/>
        </a:p>
      </dgm:t>
    </dgm:pt>
    <dgm:pt modelId="{80970776-248C-4FEB-8E5F-CAB5BC4E1BC5}">
      <dgm:prSet/>
      <dgm:spPr/>
      <dgm:t>
        <a:bodyPr/>
        <a:lstStyle/>
        <a:p>
          <a:r>
            <a:rPr lang="en-US"/>
            <a:t>PBR and SP Incorporation</a:t>
          </a:r>
        </a:p>
      </dgm:t>
    </dgm:pt>
    <dgm:pt modelId="{D9FB86F9-D592-4ABA-9D6D-613BD4DB5DB9}" type="parTrans" cxnId="{FCEF78E3-F936-4E78-9748-00115BCFB094}">
      <dgm:prSet/>
      <dgm:spPr/>
      <dgm:t>
        <a:bodyPr/>
        <a:lstStyle/>
        <a:p>
          <a:endParaRPr lang="en-US"/>
        </a:p>
      </dgm:t>
    </dgm:pt>
    <dgm:pt modelId="{DC45BBE7-0D10-4403-A282-E232B05B4084}" type="sibTrans" cxnId="{FCEF78E3-F936-4E78-9748-00115BCFB094}">
      <dgm:prSet/>
      <dgm:spPr/>
      <dgm:t>
        <a:bodyPr/>
        <a:lstStyle/>
        <a:p>
          <a:endParaRPr lang="en-US"/>
        </a:p>
      </dgm:t>
    </dgm:pt>
    <dgm:pt modelId="{16AE3349-0C70-4AA8-B817-AFDC3C32A15C}">
      <dgm:prSet/>
      <dgm:spPr/>
      <dgm:t>
        <a:bodyPr/>
        <a:lstStyle/>
        <a:p>
          <a:r>
            <a:rPr lang="en-US"/>
            <a:t>Maintenance, Startup, and Shutdown (MSS)</a:t>
          </a:r>
        </a:p>
      </dgm:t>
    </dgm:pt>
    <dgm:pt modelId="{9A3E4B3E-0DDD-4B32-88C1-7D3E8267BBB8}" type="parTrans" cxnId="{EC734F82-7DFF-470F-BCA7-91C5047F764D}">
      <dgm:prSet/>
      <dgm:spPr/>
      <dgm:t>
        <a:bodyPr/>
        <a:lstStyle/>
        <a:p>
          <a:endParaRPr lang="en-US"/>
        </a:p>
      </dgm:t>
    </dgm:pt>
    <dgm:pt modelId="{DDE94FAF-1EEA-42F6-BE39-970F64E64BA2}" type="sibTrans" cxnId="{EC734F82-7DFF-470F-BCA7-91C5047F764D}">
      <dgm:prSet/>
      <dgm:spPr/>
      <dgm:t>
        <a:bodyPr/>
        <a:lstStyle/>
        <a:p>
          <a:endParaRPr lang="en-US"/>
        </a:p>
      </dgm:t>
    </dgm:pt>
    <dgm:pt modelId="{9B67BD59-02D4-4B53-BF87-762D989BD7DA}">
      <dgm:prSet/>
      <dgm:spPr/>
      <dgm:t>
        <a:bodyPr/>
        <a:lstStyle/>
        <a:p>
          <a:r>
            <a:rPr lang="en-US"/>
            <a:t>Best Available Control Technology (BACT) Review</a:t>
          </a:r>
        </a:p>
      </dgm:t>
    </dgm:pt>
    <dgm:pt modelId="{92FC89CF-97B8-4085-90D5-0B36FF22E284}" type="parTrans" cxnId="{99578756-32E7-4189-91B8-B1D0B29169ED}">
      <dgm:prSet/>
      <dgm:spPr/>
      <dgm:t>
        <a:bodyPr/>
        <a:lstStyle/>
        <a:p>
          <a:endParaRPr lang="en-US"/>
        </a:p>
      </dgm:t>
    </dgm:pt>
    <dgm:pt modelId="{2A890045-71DC-427D-A5AF-8C467BFDA6A9}" type="sibTrans" cxnId="{99578756-32E7-4189-91B8-B1D0B29169ED}">
      <dgm:prSet/>
      <dgm:spPr/>
      <dgm:t>
        <a:bodyPr/>
        <a:lstStyle/>
        <a:p>
          <a:endParaRPr lang="en-US"/>
        </a:p>
      </dgm:t>
    </dgm:pt>
    <dgm:pt modelId="{4EF2FB6B-C078-4F69-B62D-AC1FADA367D9}">
      <dgm:prSet/>
      <dgm:spPr/>
      <dgm:t>
        <a:bodyPr/>
        <a:lstStyle/>
        <a:p>
          <a:r>
            <a:rPr lang="en-US"/>
            <a:t>Federal Applicability (PSD/NNSR)</a:t>
          </a:r>
        </a:p>
      </dgm:t>
    </dgm:pt>
    <dgm:pt modelId="{A0F22834-5E21-4C8E-88CE-5D529F4C7E2A}" type="parTrans" cxnId="{D2A0981D-7FD6-4183-BC7F-9DFF4C32B317}">
      <dgm:prSet/>
      <dgm:spPr/>
      <dgm:t>
        <a:bodyPr/>
        <a:lstStyle/>
        <a:p>
          <a:endParaRPr lang="en-US"/>
        </a:p>
      </dgm:t>
    </dgm:pt>
    <dgm:pt modelId="{00BD901A-C184-41BA-893B-3E58C0DFF21A}" type="sibTrans" cxnId="{D2A0981D-7FD6-4183-BC7F-9DFF4C32B317}">
      <dgm:prSet/>
      <dgm:spPr/>
      <dgm:t>
        <a:bodyPr/>
        <a:lstStyle/>
        <a:p>
          <a:endParaRPr lang="en-US"/>
        </a:p>
      </dgm:t>
    </dgm:pt>
    <dgm:pt modelId="{F3B7969F-BB67-49FD-A06B-60D8006BD6D6}">
      <dgm:prSet custT="1"/>
      <dgm:spPr/>
      <dgm:t>
        <a:bodyPr/>
        <a:lstStyle/>
        <a:p>
          <a:r>
            <a:rPr lang="en-US" sz="2400"/>
            <a:t>Including Retrospective</a:t>
          </a:r>
        </a:p>
      </dgm:t>
    </dgm:pt>
    <dgm:pt modelId="{D0FB92F2-EE58-44ED-BA6B-D67DF9B7FC72}" type="parTrans" cxnId="{5C73851D-5B41-4F46-A3BF-55544DF7F93F}">
      <dgm:prSet/>
      <dgm:spPr/>
      <dgm:t>
        <a:bodyPr/>
        <a:lstStyle/>
        <a:p>
          <a:endParaRPr lang="en-US"/>
        </a:p>
      </dgm:t>
    </dgm:pt>
    <dgm:pt modelId="{6906BD96-3D40-445B-9BD7-20458EB90AA4}" type="sibTrans" cxnId="{5C73851D-5B41-4F46-A3BF-55544DF7F93F}">
      <dgm:prSet/>
      <dgm:spPr/>
      <dgm:t>
        <a:bodyPr/>
        <a:lstStyle/>
        <a:p>
          <a:endParaRPr lang="en-US"/>
        </a:p>
      </dgm:t>
    </dgm:pt>
    <dgm:pt modelId="{0B43D753-D23D-4287-81B6-96367E0A6169}">
      <dgm:prSet/>
      <dgm:spPr/>
      <dgm:t>
        <a:bodyPr/>
        <a:lstStyle/>
        <a:p>
          <a:r>
            <a:rPr lang="en-US"/>
            <a:t>Emissions Calculations	</a:t>
          </a:r>
        </a:p>
      </dgm:t>
    </dgm:pt>
    <dgm:pt modelId="{0D069F57-67F2-48CB-BCDC-EC95084501BB}" type="parTrans" cxnId="{1C7794CA-29C5-412E-B7A4-FE619BEC7298}">
      <dgm:prSet/>
      <dgm:spPr/>
      <dgm:t>
        <a:bodyPr/>
        <a:lstStyle/>
        <a:p>
          <a:endParaRPr lang="en-US"/>
        </a:p>
      </dgm:t>
    </dgm:pt>
    <dgm:pt modelId="{D8B0CCBC-1B3D-4002-9FF2-0A08775E1855}" type="sibTrans" cxnId="{1C7794CA-29C5-412E-B7A4-FE619BEC7298}">
      <dgm:prSet/>
      <dgm:spPr/>
      <dgm:t>
        <a:bodyPr/>
        <a:lstStyle/>
        <a:p>
          <a:endParaRPr lang="en-US"/>
        </a:p>
      </dgm:t>
    </dgm:pt>
    <dgm:pt modelId="{006F1E81-6759-4D23-A745-8315DB1471BB}" type="pres">
      <dgm:prSet presAssocID="{71AC2D37-9314-4FE5-98CC-9E6DCC7528EB}" presName="linear" presStyleCnt="0">
        <dgm:presLayoutVars>
          <dgm:animLvl val="lvl"/>
          <dgm:resizeHandles val="exact"/>
        </dgm:presLayoutVars>
      </dgm:prSet>
      <dgm:spPr/>
    </dgm:pt>
    <dgm:pt modelId="{817F69A2-3694-4CBD-AA0C-C89173396B29}" type="pres">
      <dgm:prSet presAssocID="{B6456154-4648-4384-9708-176F87170B59}" presName="parentText" presStyleLbl="node1" presStyleIdx="0" presStyleCnt="6">
        <dgm:presLayoutVars>
          <dgm:chMax val="0"/>
          <dgm:bulletEnabled val="1"/>
        </dgm:presLayoutVars>
      </dgm:prSet>
      <dgm:spPr/>
    </dgm:pt>
    <dgm:pt modelId="{F168AFA1-4F42-4A94-8A4E-B09E418C96AB}" type="pres">
      <dgm:prSet presAssocID="{C95A3404-5E86-4C59-BE1B-EA8F7AF02533}" presName="spacer" presStyleCnt="0"/>
      <dgm:spPr/>
    </dgm:pt>
    <dgm:pt modelId="{81761417-CAFA-4F4D-9F92-E019F5A503B9}" type="pres">
      <dgm:prSet presAssocID="{80970776-248C-4FEB-8E5F-CAB5BC4E1BC5}" presName="parentText" presStyleLbl="node1" presStyleIdx="1" presStyleCnt="6">
        <dgm:presLayoutVars>
          <dgm:chMax val="0"/>
          <dgm:bulletEnabled val="1"/>
        </dgm:presLayoutVars>
      </dgm:prSet>
      <dgm:spPr/>
    </dgm:pt>
    <dgm:pt modelId="{4E22B2E8-BEF2-4968-AD24-BD88253EA055}" type="pres">
      <dgm:prSet presAssocID="{DC45BBE7-0D10-4403-A282-E232B05B4084}" presName="spacer" presStyleCnt="0"/>
      <dgm:spPr/>
    </dgm:pt>
    <dgm:pt modelId="{9A9B8A0B-7A57-4BEB-A676-BB64BEEE727F}" type="pres">
      <dgm:prSet presAssocID="{16AE3349-0C70-4AA8-B817-AFDC3C32A15C}" presName="parentText" presStyleLbl="node1" presStyleIdx="2" presStyleCnt="6">
        <dgm:presLayoutVars>
          <dgm:chMax val="0"/>
          <dgm:bulletEnabled val="1"/>
        </dgm:presLayoutVars>
      </dgm:prSet>
      <dgm:spPr/>
    </dgm:pt>
    <dgm:pt modelId="{96B6E2C9-D46E-4E5B-951C-2F2F8B25AD26}" type="pres">
      <dgm:prSet presAssocID="{DDE94FAF-1EEA-42F6-BE39-970F64E64BA2}" presName="spacer" presStyleCnt="0"/>
      <dgm:spPr/>
    </dgm:pt>
    <dgm:pt modelId="{3A351F3A-FE1E-4C66-8D25-99CFC4279E82}" type="pres">
      <dgm:prSet presAssocID="{9B67BD59-02D4-4B53-BF87-762D989BD7DA}" presName="parentText" presStyleLbl="node1" presStyleIdx="3" presStyleCnt="6">
        <dgm:presLayoutVars>
          <dgm:chMax val="0"/>
          <dgm:bulletEnabled val="1"/>
        </dgm:presLayoutVars>
      </dgm:prSet>
      <dgm:spPr/>
    </dgm:pt>
    <dgm:pt modelId="{F5D2D7AC-F19B-4586-8773-C07E0FBD0DDC}" type="pres">
      <dgm:prSet presAssocID="{2A890045-71DC-427D-A5AF-8C467BFDA6A9}" presName="spacer" presStyleCnt="0"/>
      <dgm:spPr/>
    </dgm:pt>
    <dgm:pt modelId="{E3812667-1BD7-4B41-943E-F0E14C399316}" type="pres">
      <dgm:prSet presAssocID="{4EF2FB6B-C078-4F69-B62D-AC1FADA367D9}" presName="parentText" presStyleLbl="node1" presStyleIdx="4" presStyleCnt="6">
        <dgm:presLayoutVars>
          <dgm:chMax val="0"/>
          <dgm:bulletEnabled val="1"/>
        </dgm:presLayoutVars>
      </dgm:prSet>
      <dgm:spPr/>
    </dgm:pt>
    <dgm:pt modelId="{C50918C6-BD72-43C1-BF35-C679E257697C}" type="pres">
      <dgm:prSet presAssocID="{4EF2FB6B-C078-4F69-B62D-AC1FADA367D9}" presName="childText" presStyleLbl="revTx" presStyleIdx="0" presStyleCnt="1">
        <dgm:presLayoutVars>
          <dgm:bulletEnabled val="1"/>
        </dgm:presLayoutVars>
      </dgm:prSet>
      <dgm:spPr/>
    </dgm:pt>
    <dgm:pt modelId="{491B5F5B-CFA1-4A8C-83AF-8FEAB169C414}" type="pres">
      <dgm:prSet presAssocID="{0B43D753-D23D-4287-81B6-96367E0A6169}" presName="parentText" presStyleLbl="node1" presStyleIdx="5" presStyleCnt="6">
        <dgm:presLayoutVars>
          <dgm:chMax val="0"/>
          <dgm:bulletEnabled val="1"/>
        </dgm:presLayoutVars>
      </dgm:prSet>
      <dgm:spPr/>
    </dgm:pt>
  </dgm:ptLst>
  <dgm:cxnLst>
    <dgm:cxn modelId="{7B379411-607B-4991-9E02-69C39E630ED7}" type="presOf" srcId="{80970776-248C-4FEB-8E5F-CAB5BC4E1BC5}" destId="{81761417-CAFA-4F4D-9F92-E019F5A503B9}" srcOrd="0" destOrd="0" presId="urn:microsoft.com/office/officeart/2005/8/layout/vList2"/>
    <dgm:cxn modelId="{5C73851D-5B41-4F46-A3BF-55544DF7F93F}" srcId="{4EF2FB6B-C078-4F69-B62D-AC1FADA367D9}" destId="{F3B7969F-BB67-49FD-A06B-60D8006BD6D6}" srcOrd="0" destOrd="0" parTransId="{D0FB92F2-EE58-44ED-BA6B-D67DF9B7FC72}" sibTransId="{6906BD96-3D40-445B-9BD7-20458EB90AA4}"/>
    <dgm:cxn modelId="{D2A0981D-7FD6-4183-BC7F-9DFF4C32B317}" srcId="{71AC2D37-9314-4FE5-98CC-9E6DCC7528EB}" destId="{4EF2FB6B-C078-4F69-B62D-AC1FADA367D9}" srcOrd="4" destOrd="0" parTransId="{A0F22834-5E21-4C8E-88CE-5D529F4C7E2A}" sibTransId="{00BD901A-C184-41BA-893B-3E58C0DFF21A}"/>
    <dgm:cxn modelId="{9B03D81F-8826-4B63-B729-96021CBBE096}" type="presOf" srcId="{9B67BD59-02D4-4B53-BF87-762D989BD7DA}" destId="{3A351F3A-FE1E-4C66-8D25-99CFC4279E82}" srcOrd="0" destOrd="0" presId="urn:microsoft.com/office/officeart/2005/8/layout/vList2"/>
    <dgm:cxn modelId="{875DCC38-0A1E-47D6-9F67-2169E106B001}" type="presOf" srcId="{4EF2FB6B-C078-4F69-B62D-AC1FADA367D9}" destId="{E3812667-1BD7-4B41-943E-F0E14C399316}" srcOrd="0" destOrd="0" presId="urn:microsoft.com/office/officeart/2005/8/layout/vList2"/>
    <dgm:cxn modelId="{240E933F-C885-467D-A5A9-6DB21E8311EE}" srcId="{71AC2D37-9314-4FE5-98CC-9E6DCC7528EB}" destId="{B6456154-4648-4384-9708-176F87170B59}" srcOrd="0" destOrd="0" parTransId="{DAE5BFEA-F415-42A3-827D-0B6CE5C715F0}" sibTransId="{C95A3404-5E86-4C59-BE1B-EA8F7AF02533}"/>
    <dgm:cxn modelId="{99578756-32E7-4189-91B8-B1D0B29169ED}" srcId="{71AC2D37-9314-4FE5-98CC-9E6DCC7528EB}" destId="{9B67BD59-02D4-4B53-BF87-762D989BD7DA}" srcOrd="3" destOrd="0" parTransId="{92FC89CF-97B8-4085-90D5-0B36FF22E284}" sibTransId="{2A890045-71DC-427D-A5AF-8C467BFDA6A9}"/>
    <dgm:cxn modelId="{EC734F82-7DFF-470F-BCA7-91C5047F764D}" srcId="{71AC2D37-9314-4FE5-98CC-9E6DCC7528EB}" destId="{16AE3349-0C70-4AA8-B817-AFDC3C32A15C}" srcOrd="2" destOrd="0" parTransId="{9A3E4B3E-0DDD-4B32-88C1-7D3E8267BBB8}" sibTransId="{DDE94FAF-1EEA-42F6-BE39-970F64E64BA2}"/>
    <dgm:cxn modelId="{F19F6F99-08E6-4A32-AD40-BC6D9CAF9193}" type="presOf" srcId="{B6456154-4648-4384-9708-176F87170B59}" destId="{817F69A2-3694-4CBD-AA0C-C89173396B29}" srcOrd="0" destOrd="0" presId="urn:microsoft.com/office/officeart/2005/8/layout/vList2"/>
    <dgm:cxn modelId="{7BFF5FA6-B7D5-47E0-86FA-24D9C663ACD8}" type="presOf" srcId="{71AC2D37-9314-4FE5-98CC-9E6DCC7528EB}" destId="{006F1E81-6759-4D23-A745-8315DB1471BB}" srcOrd="0" destOrd="0" presId="urn:microsoft.com/office/officeart/2005/8/layout/vList2"/>
    <dgm:cxn modelId="{35D078AD-0876-4EF6-B2B0-70FD5BEEA083}" type="presOf" srcId="{F3B7969F-BB67-49FD-A06B-60D8006BD6D6}" destId="{C50918C6-BD72-43C1-BF35-C679E257697C}" srcOrd="0" destOrd="0" presId="urn:microsoft.com/office/officeart/2005/8/layout/vList2"/>
    <dgm:cxn modelId="{3ACF1AB6-7A71-43DA-B7D4-E0C87FE09840}" type="presOf" srcId="{16AE3349-0C70-4AA8-B817-AFDC3C32A15C}" destId="{9A9B8A0B-7A57-4BEB-A676-BB64BEEE727F}" srcOrd="0" destOrd="0" presId="urn:microsoft.com/office/officeart/2005/8/layout/vList2"/>
    <dgm:cxn modelId="{1C7794CA-29C5-412E-B7A4-FE619BEC7298}" srcId="{71AC2D37-9314-4FE5-98CC-9E6DCC7528EB}" destId="{0B43D753-D23D-4287-81B6-96367E0A6169}" srcOrd="5" destOrd="0" parTransId="{0D069F57-67F2-48CB-BCDC-EC95084501BB}" sibTransId="{D8B0CCBC-1B3D-4002-9FF2-0A08775E1855}"/>
    <dgm:cxn modelId="{0EC22FD2-A129-40C2-8458-83F472D51358}" type="presOf" srcId="{0B43D753-D23D-4287-81B6-96367E0A6169}" destId="{491B5F5B-CFA1-4A8C-83AF-8FEAB169C414}" srcOrd="0" destOrd="0" presId="urn:microsoft.com/office/officeart/2005/8/layout/vList2"/>
    <dgm:cxn modelId="{FCEF78E3-F936-4E78-9748-00115BCFB094}" srcId="{71AC2D37-9314-4FE5-98CC-9E6DCC7528EB}" destId="{80970776-248C-4FEB-8E5F-CAB5BC4E1BC5}" srcOrd="1" destOrd="0" parTransId="{D9FB86F9-D592-4ABA-9D6D-613BD4DB5DB9}" sibTransId="{DC45BBE7-0D10-4403-A282-E232B05B4084}"/>
    <dgm:cxn modelId="{F777259C-BC78-45F7-A9CC-49E10574604E}" type="presParOf" srcId="{006F1E81-6759-4D23-A745-8315DB1471BB}" destId="{817F69A2-3694-4CBD-AA0C-C89173396B29}" srcOrd="0" destOrd="0" presId="urn:microsoft.com/office/officeart/2005/8/layout/vList2"/>
    <dgm:cxn modelId="{E4CDB417-632D-427D-8266-4AB9CF48D566}" type="presParOf" srcId="{006F1E81-6759-4D23-A745-8315DB1471BB}" destId="{F168AFA1-4F42-4A94-8A4E-B09E418C96AB}" srcOrd="1" destOrd="0" presId="urn:microsoft.com/office/officeart/2005/8/layout/vList2"/>
    <dgm:cxn modelId="{2B65062E-9260-46C2-881F-F2F7ABCE429D}" type="presParOf" srcId="{006F1E81-6759-4D23-A745-8315DB1471BB}" destId="{81761417-CAFA-4F4D-9F92-E019F5A503B9}" srcOrd="2" destOrd="0" presId="urn:microsoft.com/office/officeart/2005/8/layout/vList2"/>
    <dgm:cxn modelId="{85DD7883-CBE4-4F44-86BE-79677079E230}" type="presParOf" srcId="{006F1E81-6759-4D23-A745-8315DB1471BB}" destId="{4E22B2E8-BEF2-4968-AD24-BD88253EA055}" srcOrd="3" destOrd="0" presId="urn:microsoft.com/office/officeart/2005/8/layout/vList2"/>
    <dgm:cxn modelId="{46E2204E-BE9C-402A-9AB9-088C1C0804AE}" type="presParOf" srcId="{006F1E81-6759-4D23-A745-8315DB1471BB}" destId="{9A9B8A0B-7A57-4BEB-A676-BB64BEEE727F}" srcOrd="4" destOrd="0" presId="urn:microsoft.com/office/officeart/2005/8/layout/vList2"/>
    <dgm:cxn modelId="{457F7900-51AD-4E0C-9FF0-33048B5E1733}" type="presParOf" srcId="{006F1E81-6759-4D23-A745-8315DB1471BB}" destId="{96B6E2C9-D46E-4E5B-951C-2F2F8B25AD26}" srcOrd="5" destOrd="0" presId="urn:microsoft.com/office/officeart/2005/8/layout/vList2"/>
    <dgm:cxn modelId="{C1CFC270-E345-46B0-A5E2-90E057702FEF}" type="presParOf" srcId="{006F1E81-6759-4D23-A745-8315DB1471BB}" destId="{3A351F3A-FE1E-4C66-8D25-99CFC4279E82}" srcOrd="6" destOrd="0" presId="urn:microsoft.com/office/officeart/2005/8/layout/vList2"/>
    <dgm:cxn modelId="{0C510632-E2CD-4ACA-B3B4-3EA5383A37DA}" type="presParOf" srcId="{006F1E81-6759-4D23-A745-8315DB1471BB}" destId="{F5D2D7AC-F19B-4586-8773-C07E0FBD0DDC}" srcOrd="7" destOrd="0" presId="urn:microsoft.com/office/officeart/2005/8/layout/vList2"/>
    <dgm:cxn modelId="{D52D6879-A811-4969-96BB-AD5378AEE4BF}" type="presParOf" srcId="{006F1E81-6759-4D23-A745-8315DB1471BB}" destId="{E3812667-1BD7-4B41-943E-F0E14C399316}" srcOrd="8" destOrd="0" presId="urn:microsoft.com/office/officeart/2005/8/layout/vList2"/>
    <dgm:cxn modelId="{B8BDE07F-CE99-4604-B5DE-A415D90E4423}" type="presParOf" srcId="{006F1E81-6759-4D23-A745-8315DB1471BB}" destId="{C50918C6-BD72-43C1-BF35-C679E257697C}" srcOrd="9" destOrd="0" presId="urn:microsoft.com/office/officeart/2005/8/layout/vList2"/>
    <dgm:cxn modelId="{01D1E656-77E2-46ED-AEBC-8D4D7611970A}" type="presParOf" srcId="{006F1E81-6759-4D23-A745-8315DB1471BB}" destId="{491B5F5B-CFA1-4A8C-83AF-8FEAB169C414}"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AE69AF-2C37-4EAA-8046-BAF6AF537EE1}">
      <dsp:nvSpPr>
        <dsp:cNvPr id="0" name=""/>
        <dsp:cNvSpPr/>
      </dsp:nvSpPr>
      <dsp:spPr>
        <a:xfrm>
          <a:off x="0" y="41111"/>
          <a:ext cx="10515600" cy="58967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Admin Review (including Notice)</a:t>
          </a:r>
        </a:p>
      </dsp:txBody>
      <dsp:txXfrm>
        <a:off x="28786" y="69897"/>
        <a:ext cx="10458028" cy="532107"/>
      </dsp:txXfrm>
    </dsp:sp>
    <dsp:sp modelId="{5840D84B-EE4D-41D3-8BAA-66BE5B612C27}">
      <dsp:nvSpPr>
        <dsp:cNvPr id="0" name=""/>
        <dsp:cNvSpPr/>
      </dsp:nvSpPr>
      <dsp:spPr>
        <a:xfrm>
          <a:off x="0" y="699911"/>
          <a:ext cx="10515600" cy="58967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Technical Review Process</a:t>
          </a:r>
        </a:p>
      </dsp:txBody>
      <dsp:txXfrm>
        <a:off x="28786" y="728697"/>
        <a:ext cx="10458028" cy="532107"/>
      </dsp:txXfrm>
    </dsp:sp>
    <dsp:sp modelId="{BBD63BF3-22EB-4B4C-B516-1AC8D4285EDB}">
      <dsp:nvSpPr>
        <dsp:cNvPr id="0" name=""/>
        <dsp:cNvSpPr/>
      </dsp:nvSpPr>
      <dsp:spPr>
        <a:xfrm>
          <a:off x="0" y="1289591"/>
          <a:ext cx="10515600" cy="1217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a:t>Best Available Control Technology (BACT) Review</a:t>
          </a:r>
        </a:p>
        <a:p>
          <a:pPr marL="228600" lvl="1" indent="-228600" algn="l" defTabSz="1066800">
            <a:lnSpc>
              <a:spcPct val="90000"/>
            </a:lnSpc>
            <a:spcBef>
              <a:spcPct val="0"/>
            </a:spcBef>
            <a:spcAft>
              <a:spcPct val="20000"/>
            </a:spcAft>
            <a:buChar char="•"/>
          </a:pPr>
          <a:r>
            <a:rPr lang="en-US" sz="2400" kern="1200"/>
            <a:t>Emission Calculations</a:t>
          </a:r>
        </a:p>
        <a:p>
          <a:pPr marL="228600" lvl="1" indent="-228600" algn="l" defTabSz="1066800">
            <a:lnSpc>
              <a:spcPct val="90000"/>
            </a:lnSpc>
            <a:spcBef>
              <a:spcPct val="0"/>
            </a:spcBef>
            <a:spcAft>
              <a:spcPct val="20000"/>
            </a:spcAft>
            <a:buChar char="•"/>
          </a:pPr>
          <a:r>
            <a:rPr lang="en-US" sz="2400" kern="1200"/>
            <a:t>Federal Applicability (PSD/NNSR)</a:t>
          </a:r>
        </a:p>
      </dsp:txBody>
      <dsp:txXfrm>
        <a:off x="0" y="1289591"/>
        <a:ext cx="10515600" cy="1217160"/>
      </dsp:txXfrm>
    </dsp:sp>
    <dsp:sp modelId="{24C4B73F-8497-4354-AB53-4DE7D841F097}">
      <dsp:nvSpPr>
        <dsp:cNvPr id="0" name=""/>
        <dsp:cNvSpPr/>
      </dsp:nvSpPr>
      <dsp:spPr>
        <a:xfrm>
          <a:off x="0" y="2506752"/>
          <a:ext cx="10515600" cy="58967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Draft Permit Review</a:t>
          </a:r>
        </a:p>
      </dsp:txBody>
      <dsp:txXfrm>
        <a:off x="28786" y="2535538"/>
        <a:ext cx="10458028" cy="532107"/>
      </dsp:txXfrm>
    </dsp:sp>
    <dsp:sp modelId="{E5545206-DE50-4209-85EE-6DCA1CC28185}">
      <dsp:nvSpPr>
        <dsp:cNvPr id="0" name=""/>
        <dsp:cNvSpPr/>
      </dsp:nvSpPr>
      <dsp:spPr>
        <a:xfrm>
          <a:off x="0" y="3096432"/>
          <a:ext cx="10515600" cy="409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a:t>Including Impacts and Modeling</a:t>
          </a:r>
        </a:p>
      </dsp:txBody>
      <dsp:txXfrm>
        <a:off x="0" y="3096432"/>
        <a:ext cx="10515600" cy="409860"/>
      </dsp:txXfrm>
    </dsp:sp>
    <dsp:sp modelId="{7B478AE2-C538-4FD4-A824-8B027DA6C389}">
      <dsp:nvSpPr>
        <dsp:cNvPr id="0" name=""/>
        <dsp:cNvSpPr/>
      </dsp:nvSpPr>
      <dsp:spPr>
        <a:xfrm>
          <a:off x="0" y="3506292"/>
          <a:ext cx="10515600" cy="58967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NSR Updates</a:t>
          </a:r>
        </a:p>
      </dsp:txBody>
      <dsp:txXfrm>
        <a:off x="28786" y="3535078"/>
        <a:ext cx="10458028" cy="5321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AE69AF-2C37-4EAA-8046-BAF6AF537EE1}">
      <dsp:nvSpPr>
        <dsp:cNvPr id="0" name=""/>
        <dsp:cNvSpPr/>
      </dsp:nvSpPr>
      <dsp:spPr>
        <a:xfrm>
          <a:off x="0" y="9341"/>
          <a:ext cx="10515600" cy="638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Review Submitted Application Files</a:t>
          </a:r>
        </a:p>
      </dsp:txBody>
      <dsp:txXfrm>
        <a:off x="31185" y="40526"/>
        <a:ext cx="10453230" cy="576450"/>
      </dsp:txXfrm>
    </dsp:sp>
    <dsp:sp modelId="{39AFA9BB-CDBB-4059-AE3C-6ADD97DE2A36}">
      <dsp:nvSpPr>
        <dsp:cNvPr id="0" name=""/>
        <dsp:cNvSpPr/>
      </dsp:nvSpPr>
      <dsp:spPr>
        <a:xfrm>
          <a:off x="0" y="648161"/>
          <a:ext cx="10515600" cy="699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a:t>Executive summary or application supplement</a:t>
          </a:r>
        </a:p>
        <a:p>
          <a:pPr marL="228600" lvl="1" indent="-228600" algn="l" defTabSz="889000">
            <a:lnSpc>
              <a:spcPct val="90000"/>
            </a:lnSpc>
            <a:spcBef>
              <a:spcPct val="0"/>
            </a:spcBef>
            <a:spcAft>
              <a:spcPct val="20000"/>
            </a:spcAft>
            <a:buChar char="•"/>
          </a:pPr>
          <a:r>
            <a:rPr lang="en-US" sz="2000" kern="1200"/>
            <a:t>PI-1, Fugitive, and EMEW workbook review</a:t>
          </a:r>
        </a:p>
      </dsp:txBody>
      <dsp:txXfrm>
        <a:off x="0" y="648161"/>
        <a:ext cx="10515600" cy="699660"/>
      </dsp:txXfrm>
    </dsp:sp>
    <dsp:sp modelId="{5840D84B-EE4D-41D3-8BAA-66BE5B612C27}">
      <dsp:nvSpPr>
        <dsp:cNvPr id="0" name=""/>
        <dsp:cNvSpPr/>
      </dsp:nvSpPr>
      <dsp:spPr>
        <a:xfrm>
          <a:off x="0" y="1347821"/>
          <a:ext cx="10515600" cy="638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Generate Notice of Receipt and Intent to Obtain a Permit (NORI)</a:t>
          </a:r>
        </a:p>
      </dsp:txBody>
      <dsp:txXfrm>
        <a:off x="31185" y="1379006"/>
        <a:ext cx="10453230" cy="576450"/>
      </dsp:txXfrm>
    </dsp:sp>
    <dsp:sp modelId="{24C4B73F-8497-4354-AB53-4DE7D841F097}">
      <dsp:nvSpPr>
        <dsp:cNvPr id="0" name=""/>
        <dsp:cNvSpPr/>
      </dsp:nvSpPr>
      <dsp:spPr>
        <a:xfrm>
          <a:off x="0" y="2061522"/>
          <a:ext cx="10515600" cy="638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Review Plain Language Summary</a:t>
          </a:r>
        </a:p>
      </dsp:txBody>
      <dsp:txXfrm>
        <a:off x="31185" y="2092707"/>
        <a:ext cx="10453230" cy="576450"/>
      </dsp:txXfrm>
    </dsp:sp>
    <dsp:sp modelId="{7B478AE2-C538-4FD4-A824-8B027DA6C389}">
      <dsp:nvSpPr>
        <dsp:cNvPr id="0" name=""/>
        <dsp:cNvSpPr/>
      </dsp:nvSpPr>
      <dsp:spPr>
        <a:xfrm>
          <a:off x="0" y="2790096"/>
          <a:ext cx="10515600" cy="638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Declare Project Administratively Complete</a:t>
          </a:r>
        </a:p>
      </dsp:txBody>
      <dsp:txXfrm>
        <a:off x="31185" y="2821281"/>
        <a:ext cx="10453230" cy="576450"/>
      </dsp:txXfrm>
    </dsp:sp>
    <dsp:sp modelId="{F189B490-C460-4E37-9A75-FCC6BDD76822}">
      <dsp:nvSpPr>
        <dsp:cNvPr id="0" name=""/>
        <dsp:cNvSpPr/>
      </dsp:nvSpPr>
      <dsp:spPr>
        <a:xfrm>
          <a:off x="0" y="3488922"/>
          <a:ext cx="10515600" cy="6388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Transfer to Technical Staff</a:t>
          </a:r>
        </a:p>
      </dsp:txBody>
      <dsp:txXfrm>
        <a:off x="31185" y="3520107"/>
        <a:ext cx="10453230" cy="5764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7F69A2-3694-4CBD-AA0C-C89173396B29}">
      <dsp:nvSpPr>
        <dsp:cNvPr id="0" name=""/>
        <dsp:cNvSpPr/>
      </dsp:nvSpPr>
      <dsp:spPr>
        <a:xfrm>
          <a:off x="0" y="38389"/>
          <a:ext cx="10515600" cy="5651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Project Scope and Overview</a:t>
          </a:r>
        </a:p>
      </dsp:txBody>
      <dsp:txXfrm>
        <a:off x="27586" y="65975"/>
        <a:ext cx="10460428" cy="509938"/>
      </dsp:txXfrm>
    </dsp:sp>
    <dsp:sp modelId="{81761417-CAFA-4F4D-9F92-E019F5A503B9}">
      <dsp:nvSpPr>
        <dsp:cNvPr id="0" name=""/>
        <dsp:cNvSpPr/>
      </dsp:nvSpPr>
      <dsp:spPr>
        <a:xfrm>
          <a:off x="0" y="669739"/>
          <a:ext cx="10515600" cy="5651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PBR and SP Incorporation</a:t>
          </a:r>
        </a:p>
      </dsp:txBody>
      <dsp:txXfrm>
        <a:off x="27586" y="697325"/>
        <a:ext cx="10460428" cy="509938"/>
      </dsp:txXfrm>
    </dsp:sp>
    <dsp:sp modelId="{9A9B8A0B-7A57-4BEB-A676-BB64BEEE727F}">
      <dsp:nvSpPr>
        <dsp:cNvPr id="0" name=""/>
        <dsp:cNvSpPr/>
      </dsp:nvSpPr>
      <dsp:spPr>
        <a:xfrm>
          <a:off x="0" y="1301089"/>
          <a:ext cx="10515600" cy="5651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Maintenance, Startup, and Shutdown (MSS)</a:t>
          </a:r>
        </a:p>
      </dsp:txBody>
      <dsp:txXfrm>
        <a:off x="27586" y="1328675"/>
        <a:ext cx="10460428" cy="509938"/>
      </dsp:txXfrm>
    </dsp:sp>
    <dsp:sp modelId="{3A351F3A-FE1E-4C66-8D25-99CFC4279E82}">
      <dsp:nvSpPr>
        <dsp:cNvPr id="0" name=""/>
        <dsp:cNvSpPr/>
      </dsp:nvSpPr>
      <dsp:spPr>
        <a:xfrm>
          <a:off x="0" y="1932439"/>
          <a:ext cx="10515600" cy="5651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Best Available Control Technology (BACT) Review</a:t>
          </a:r>
        </a:p>
      </dsp:txBody>
      <dsp:txXfrm>
        <a:off x="27586" y="1960025"/>
        <a:ext cx="10460428" cy="509938"/>
      </dsp:txXfrm>
    </dsp:sp>
    <dsp:sp modelId="{E3812667-1BD7-4B41-943E-F0E14C399316}">
      <dsp:nvSpPr>
        <dsp:cNvPr id="0" name=""/>
        <dsp:cNvSpPr/>
      </dsp:nvSpPr>
      <dsp:spPr>
        <a:xfrm>
          <a:off x="0" y="2563789"/>
          <a:ext cx="10515600" cy="5651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Federal Applicability (PSD/NNSR)</a:t>
          </a:r>
        </a:p>
      </dsp:txBody>
      <dsp:txXfrm>
        <a:off x="27586" y="2591375"/>
        <a:ext cx="10460428" cy="509938"/>
      </dsp:txXfrm>
    </dsp:sp>
    <dsp:sp modelId="{C50918C6-BD72-43C1-BF35-C679E257697C}">
      <dsp:nvSpPr>
        <dsp:cNvPr id="0" name=""/>
        <dsp:cNvSpPr/>
      </dsp:nvSpPr>
      <dsp:spPr>
        <a:xfrm>
          <a:off x="0" y="3128899"/>
          <a:ext cx="10515600" cy="404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a:t>Including Retrospective</a:t>
          </a:r>
        </a:p>
      </dsp:txBody>
      <dsp:txXfrm>
        <a:off x="0" y="3128899"/>
        <a:ext cx="10515600" cy="404685"/>
      </dsp:txXfrm>
    </dsp:sp>
    <dsp:sp modelId="{491B5F5B-CFA1-4A8C-83AF-8FEAB169C414}">
      <dsp:nvSpPr>
        <dsp:cNvPr id="0" name=""/>
        <dsp:cNvSpPr/>
      </dsp:nvSpPr>
      <dsp:spPr>
        <a:xfrm>
          <a:off x="0" y="3533584"/>
          <a:ext cx="10515600" cy="5651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Emissions Calculations	</a:t>
          </a:r>
        </a:p>
      </dsp:txBody>
      <dsp:txXfrm>
        <a:off x="27586" y="3561170"/>
        <a:ext cx="10460428" cy="50993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9F73D4-EBE5-4F92-B68F-772B22CA9A67}" type="datetimeFigureOut">
              <a:rPr lang="en-US" smtClean="0"/>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B517AE-DEA1-48B1-A643-F065018EDF16}" type="slidenum">
              <a:rPr lang="en-US" smtClean="0"/>
              <a:t>‹#›</a:t>
            </a:fld>
            <a:endParaRPr lang="en-US"/>
          </a:p>
        </p:txBody>
      </p:sp>
    </p:spTree>
    <p:extLst>
      <p:ext uri="{BB962C8B-B14F-4D97-AF65-F5344CB8AC3E}">
        <p14:creationId xmlns:p14="http://schemas.microsoft.com/office/powerpoint/2010/main" val="2593299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tceq.texas.gov/assets/public/permitting/air/Bilingual/6277pn-err.pdf"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tceq.texas.gov/assets/public/permitting/air/Guidance/NewSourceReview/airpoll_guidance.pdf"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tceq.texas.gov/assets/public/permitting/air/Guidance/NewSourceReview/fnsr_app_determ.pdf"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tceq.texas.gov/assets/public/permitting/air/Guidance/NewSourceReview/fnsr_app_determ.pdf"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B517AE-DEA1-48B1-A643-F065018EDF16}" type="slidenum">
              <a:rPr lang="en-US" smtClean="0"/>
              <a:t>1</a:t>
            </a:fld>
            <a:endParaRPr lang="en-US"/>
          </a:p>
        </p:txBody>
      </p:sp>
    </p:spTree>
    <p:extLst>
      <p:ext uri="{BB962C8B-B14F-4D97-AF65-F5344CB8AC3E}">
        <p14:creationId xmlns:p14="http://schemas.microsoft.com/office/powerpoint/2010/main" val="3475835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ea typeface="Calibri"/>
                <a:cs typeface="Calibri"/>
              </a:rPr>
              <a:t>Today we will be discussing common errors and solutions throughout the case-by-case permitting process. Our goal is to work with you, the applicants and consultants-to ensure that the NSR permitting process is as smooth and as timely as possible.</a:t>
            </a:r>
          </a:p>
          <a:p>
            <a:pPr marL="171450" indent="-171450">
              <a:buFont typeface="Arial" panose="020B0604020202020204" pitchFamily="34" charset="0"/>
              <a:buChar char="•"/>
            </a:pPr>
            <a:endParaRPr lang="en-US" dirty="0">
              <a:ea typeface="Calibri"/>
              <a:cs typeface="Calibri"/>
            </a:endParaRPr>
          </a:p>
          <a:p>
            <a:pPr marL="171450" indent="-171450">
              <a:buFont typeface="Arial" panose="020B0604020202020204" pitchFamily="34" charset="0"/>
              <a:buChar char="•"/>
            </a:pPr>
            <a:r>
              <a:rPr lang="en-US" dirty="0"/>
              <a:t>The primary goal of this presentation is to highlight potential friction points and avoidable delays during the following:</a:t>
            </a:r>
          </a:p>
          <a:p>
            <a:pPr marL="628650" lvl="1" indent="-171450">
              <a:buFont typeface="Arial" panose="020B0604020202020204" pitchFamily="34" charset="0"/>
              <a:buChar char="•"/>
            </a:pPr>
            <a:r>
              <a:rPr lang="en-US" dirty="0"/>
              <a:t>Application submittal process</a:t>
            </a:r>
          </a:p>
          <a:p>
            <a:pPr marL="628650" lvl="1" indent="-171450">
              <a:buFont typeface="Arial" panose="020B0604020202020204" pitchFamily="34" charset="0"/>
              <a:buChar char="•"/>
            </a:pPr>
            <a:r>
              <a:rPr lang="en-US" dirty="0"/>
              <a:t>Technical reviews</a:t>
            </a:r>
          </a:p>
          <a:p>
            <a:pPr marL="628650" lvl="1" indent="-171450">
              <a:buFont typeface="Arial" panose="020B0604020202020204" pitchFamily="34" charset="0"/>
              <a:buChar char="•"/>
            </a:pPr>
            <a:r>
              <a:rPr lang="en-US" dirty="0"/>
              <a:t>Impacts and modeling</a:t>
            </a:r>
          </a:p>
          <a:p>
            <a:pPr marL="628650" lvl="1" indent="-171450">
              <a:buFont typeface="Arial" panose="020B0604020202020204" pitchFamily="34" charset="0"/>
              <a:buChar char="•"/>
            </a:pPr>
            <a:r>
              <a:rPr lang="en-US" dirty="0"/>
              <a:t>Permit condition negotiations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By identifying common pitfalls, we hope to help applicants streamline their submittals, reduce back-and-forth, and ultimately achieve faster permit issuance timeframes. </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EFB517AE-DEA1-48B1-A643-F065018EDF16}" type="slidenum">
              <a:rPr lang="en-US" smtClean="0"/>
              <a:t>2</a:t>
            </a:fld>
            <a:endParaRPr lang="en-US"/>
          </a:p>
        </p:txBody>
      </p:sp>
    </p:spTree>
    <p:extLst>
      <p:ext uri="{BB962C8B-B14F-4D97-AF65-F5344CB8AC3E}">
        <p14:creationId xmlns:p14="http://schemas.microsoft.com/office/powerpoint/2010/main" val="1891343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60738-DE42-E7DD-AF43-4723CE1787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1FDE66-02FC-0621-9869-91CEB67C06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43471A-3564-7D0E-A6B3-197ABB59D04A}"/>
              </a:ext>
            </a:extLst>
          </p:cNvPr>
          <p:cNvSpPr>
            <a:spLocks noGrp="1"/>
          </p:cNvSpPr>
          <p:nvPr>
            <p:ph type="body" idx="1"/>
          </p:nvPr>
        </p:nvSpPr>
        <p:spPr/>
        <p:txBody>
          <a:bodyPr/>
          <a:lstStyle/>
          <a:p>
            <a:r>
              <a:rPr lang="en-US" dirty="0"/>
              <a:t>This is a brief overview of the permitting process and a general outline of today’s presentation. Items to note:</a:t>
            </a:r>
          </a:p>
          <a:p>
            <a:endParaRPr lang="en-US" dirty="0"/>
          </a:p>
          <a:p>
            <a:pPr marL="171450" indent="-171450">
              <a:buFont typeface="Arial" panose="020B0604020202020204" pitchFamily="34" charset="0"/>
              <a:buChar char="•"/>
            </a:pPr>
            <a:r>
              <a:rPr lang="en-US" dirty="0"/>
              <a:t>Today’s presentation will be largely focused on the first two steps in the process, but we’ll highlight a few items related to the draft permit, modeling, and </a:t>
            </a:r>
            <a:r>
              <a:rPr lang="en-US" dirty="0" err="1"/>
              <a:t>NAPD</a:t>
            </a:r>
            <a:r>
              <a:rPr lang="en-US" dirty="0"/>
              <a:t> process as well.</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Please note that, in many cases, the draft permit negotiations and modeling occur simultaneously. We have grouped them together but will be discussing separate issues today.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Many of the items that will be discussed in the administrative process and NORI may also apply to the </a:t>
            </a:r>
            <a:r>
              <a:rPr lang="en-US" dirty="0" err="1"/>
              <a:t>NAPD</a:t>
            </a:r>
            <a:r>
              <a:rPr lang="en-US" dirty="0"/>
              <a:t> process.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NORI = Notice of Receipt of Application and Intent to Obtain a Permit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err="1"/>
              <a:t>NAPD</a:t>
            </a:r>
            <a:r>
              <a:rPr lang="en-US" dirty="0"/>
              <a:t> = Notice of Application and Preliminary Decision</a:t>
            </a:r>
            <a:endParaRPr lang="en-US" dirty="0">
              <a:solidFill>
                <a:srgbClr val="000000"/>
              </a:solidFill>
              <a:latin typeface="Calibri"/>
              <a:ea typeface="Calibri"/>
              <a:cs typeface="Calibri"/>
            </a:endParaRPr>
          </a:p>
        </p:txBody>
      </p:sp>
      <p:sp>
        <p:nvSpPr>
          <p:cNvPr id="4" name="Slide Number Placeholder 3">
            <a:extLst>
              <a:ext uri="{FF2B5EF4-FFF2-40B4-BE49-F238E27FC236}">
                <a16:creationId xmlns:a16="http://schemas.microsoft.com/office/drawing/2014/main" id="{4EC46345-00B0-41AB-713F-57788E126441}"/>
              </a:ext>
            </a:extLst>
          </p:cNvPr>
          <p:cNvSpPr>
            <a:spLocks noGrp="1"/>
          </p:cNvSpPr>
          <p:nvPr>
            <p:ph type="sldNum" sz="quarter" idx="5"/>
          </p:nvPr>
        </p:nvSpPr>
        <p:spPr/>
        <p:txBody>
          <a:bodyPr/>
          <a:lstStyle/>
          <a:p>
            <a:fld id="{EFB517AE-DEA1-48B1-A643-F065018EDF16}" type="slidenum">
              <a:rPr lang="en-US" smtClean="0"/>
              <a:t>3</a:t>
            </a:fld>
            <a:endParaRPr lang="en-US"/>
          </a:p>
        </p:txBody>
      </p:sp>
    </p:spTree>
    <p:extLst>
      <p:ext uri="{BB962C8B-B14F-4D97-AF65-F5344CB8AC3E}">
        <p14:creationId xmlns:p14="http://schemas.microsoft.com/office/powerpoint/2010/main" val="486352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412AA-DDD2-895F-672A-E7AC055CE9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B27F8D-DF73-AD01-315C-CFC3798652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6845FC-CE46-7475-0767-70A1190D06F7}"/>
              </a:ext>
            </a:extLst>
          </p:cNvPr>
          <p:cNvSpPr>
            <a:spLocks noGrp="1"/>
          </p:cNvSpPr>
          <p:nvPr>
            <p:ph type="body" idx="1"/>
          </p:nvPr>
        </p:nvSpPr>
        <p:spPr/>
        <p:txBody>
          <a:bodyPr/>
          <a:lstStyle/>
          <a:p>
            <a:r>
              <a:rPr lang="en-US" dirty="0"/>
              <a:t>Notice of Receipt of Application and Intent to Obtain a Permit (“NORI”) </a:t>
            </a:r>
          </a:p>
          <a:p>
            <a:endParaRPr lang="en-US" dirty="0"/>
          </a:p>
          <a:p>
            <a:r>
              <a:rPr lang="en-US" dirty="0"/>
              <a:t>Notice of Application and Preliminary Decision (“</a:t>
            </a:r>
            <a:r>
              <a:rPr lang="en-US" dirty="0" err="1"/>
              <a:t>NAPD</a:t>
            </a:r>
            <a:r>
              <a:rPr lang="en-US" dirty="0"/>
              <a:t>”)</a:t>
            </a:r>
          </a:p>
          <a:p>
            <a:endParaRPr lang="en-US" dirty="0"/>
          </a:p>
          <a:p>
            <a:r>
              <a:rPr lang="en-US" dirty="0"/>
              <a:t>The focus of the first part of the presentation is to discuss the administrative process once an application has been submitted to TCEQ.</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NORI: Required for initial applications, renewal applications, and some amendments (including amendment projects with project increases above the public notice thresholds and/or the addition of a new pollutant, etc.).</a:t>
            </a:r>
          </a:p>
          <a:p>
            <a:endParaRPr lang="en-US" dirty="0"/>
          </a:p>
          <a:p>
            <a:r>
              <a:rPr lang="en-US" dirty="0"/>
              <a:t>We will cover items that can help ensure the application is processed timely, the NORI is issued accurately, and the handoff to the permit reviewer occurs with as few errors as possible.</a:t>
            </a:r>
          </a:p>
          <a:p>
            <a:endParaRPr lang="en-US" dirty="0">
              <a:solidFill>
                <a:srgbClr val="000000"/>
              </a:solidFill>
              <a:latin typeface="Calibri"/>
              <a:ea typeface="Calibri"/>
              <a:cs typeface="Calibri"/>
            </a:endParaRPr>
          </a:p>
        </p:txBody>
      </p:sp>
      <p:sp>
        <p:nvSpPr>
          <p:cNvPr id="4" name="Slide Number Placeholder 3">
            <a:extLst>
              <a:ext uri="{FF2B5EF4-FFF2-40B4-BE49-F238E27FC236}">
                <a16:creationId xmlns:a16="http://schemas.microsoft.com/office/drawing/2014/main" id="{94693D9C-86FA-66CB-0618-9A603A58401B}"/>
              </a:ext>
            </a:extLst>
          </p:cNvPr>
          <p:cNvSpPr>
            <a:spLocks noGrp="1"/>
          </p:cNvSpPr>
          <p:nvPr>
            <p:ph type="sldNum" sz="quarter" idx="5"/>
          </p:nvPr>
        </p:nvSpPr>
        <p:spPr/>
        <p:txBody>
          <a:bodyPr/>
          <a:lstStyle/>
          <a:p>
            <a:fld id="{EFB517AE-DEA1-48B1-A643-F065018EDF16}" type="slidenum">
              <a:rPr lang="en-US" smtClean="0"/>
              <a:t>4</a:t>
            </a:fld>
            <a:endParaRPr lang="en-US"/>
          </a:p>
        </p:txBody>
      </p:sp>
    </p:spTree>
    <p:extLst>
      <p:ext uri="{BB962C8B-B14F-4D97-AF65-F5344CB8AC3E}">
        <p14:creationId xmlns:p14="http://schemas.microsoft.com/office/powerpoint/2010/main" val="881256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6DFE4-ED63-B1C4-C11A-51E013CD88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684340-3307-5CB2-7D81-DA29381BE0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7D1736-FA91-85ED-6298-3296D0A6175C}"/>
              </a:ext>
            </a:extLst>
          </p:cNvPr>
          <p:cNvSpPr>
            <a:spLocks noGrp="1"/>
          </p:cNvSpPr>
          <p:nvPr>
            <p:ph type="body" idx="1"/>
          </p:nvPr>
        </p:nvSpPr>
        <p:spPr/>
        <p:txBody>
          <a:bodyPr/>
          <a:lstStyle/>
          <a:p>
            <a:pPr marL="0" indent="0">
              <a:buFont typeface="Arial" panose="020B0604020202020204" pitchFamily="34" charset="0"/>
              <a:buNone/>
            </a:pPr>
            <a:r>
              <a:rPr lang="en-US" dirty="0"/>
              <a:t>The first step in the overall process is completed by the Air Permits Initial Review Team, “APIRT”. This generally occurs before the project even reaches the technical staff.</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Working with APIRT to ensure the items on this slide are correct is the first step in ensuring a smooth and streamlined permitting process.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 overall process with APIRT includes the following:</a:t>
            </a:r>
          </a:p>
          <a:p>
            <a:pPr marL="171450" indent="-171450">
              <a:buFont typeface="Arial" panose="020B0604020202020204" pitchFamily="34" charset="0"/>
              <a:buChar char="•"/>
            </a:pPr>
            <a:r>
              <a:rPr lang="en-US" dirty="0"/>
              <a:t>Review of the submitted application and files</a:t>
            </a:r>
          </a:p>
          <a:p>
            <a:pPr marL="171450" indent="-171450">
              <a:buFont typeface="Arial" panose="020B0604020202020204" pitchFamily="34" charset="0"/>
              <a:buChar char="•"/>
            </a:pPr>
            <a:r>
              <a:rPr lang="en-US" dirty="0"/>
              <a:t>Creation of the NORI document, if applicable</a:t>
            </a:r>
          </a:p>
          <a:p>
            <a:pPr marL="171450" indent="-171450">
              <a:buFont typeface="Arial" panose="020B0604020202020204" pitchFamily="34" charset="0"/>
              <a:buChar char="•"/>
            </a:pPr>
            <a:r>
              <a:rPr lang="en-US" dirty="0"/>
              <a:t>Review and upload of the plain language summary, if applicable</a:t>
            </a:r>
          </a:p>
          <a:p>
            <a:pPr marL="171450" indent="-171450">
              <a:buFont typeface="Arial" panose="020B0604020202020204" pitchFamily="34" charset="0"/>
              <a:buChar char="•"/>
            </a:pPr>
            <a:r>
              <a:rPr lang="en-US" dirty="0"/>
              <a:t>Declaring the project administratively complete</a:t>
            </a:r>
          </a:p>
          <a:p>
            <a:pPr marL="171450" indent="-171450">
              <a:buFont typeface="Arial" panose="020B0604020202020204" pitchFamily="34" charset="0"/>
              <a:buChar char="•"/>
            </a:pPr>
            <a:r>
              <a:rPr lang="en-US" dirty="0"/>
              <a:t>Transfer to the technical staff.</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 following slides will highlight the review of the submitted application files, as well as the creation and review of the NORI.</a:t>
            </a:r>
          </a:p>
          <a:p>
            <a:endParaRPr lang="en-US" dirty="0">
              <a:solidFill>
                <a:srgbClr val="000000"/>
              </a:solidFill>
              <a:latin typeface="Calibri"/>
              <a:ea typeface="Calibri"/>
              <a:cs typeface="Calibri"/>
            </a:endParaRPr>
          </a:p>
        </p:txBody>
      </p:sp>
      <p:sp>
        <p:nvSpPr>
          <p:cNvPr id="4" name="Slide Number Placeholder 3">
            <a:extLst>
              <a:ext uri="{FF2B5EF4-FFF2-40B4-BE49-F238E27FC236}">
                <a16:creationId xmlns:a16="http://schemas.microsoft.com/office/drawing/2014/main" id="{5D859B33-2E66-2C84-C70C-0C806DC373A1}"/>
              </a:ext>
            </a:extLst>
          </p:cNvPr>
          <p:cNvSpPr>
            <a:spLocks noGrp="1"/>
          </p:cNvSpPr>
          <p:nvPr>
            <p:ph type="sldNum" sz="quarter" idx="5"/>
          </p:nvPr>
        </p:nvSpPr>
        <p:spPr/>
        <p:txBody>
          <a:bodyPr/>
          <a:lstStyle/>
          <a:p>
            <a:fld id="{EFB517AE-DEA1-48B1-A643-F065018EDF16}" type="slidenum">
              <a:rPr lang="en-US" smtClean="0"/>
              <a:t>5</a:t>
            </a:fld>
            <a:endParaRPr lang="en-US"/>
          </a:p>
        </p:txBody>
      </p:sp>
    </p:spTree>
    <p:extLst>
      <p:ext uri="{BB962C8B-B14F-4D97-AF65-F5344CB8AC3E}">
        <p14:creationId xmlns:p14="http://schemas.microsoft.com/office/powerpoint/2010/main" val="3954564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3B646-DE1C-99A0-AA59-9B33801965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DF2C81-955A-45C7-8CF5-4FFA341BDB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4729CB-6E49-0B9B-8DD7-2BA11D948B04}"/>
              </a:ext>
            </a:extLst>
          </p:cNvPr>
          <p:cNvSpPr>
            <a:spLocks noGrp="1"/>
          </p:cNvSpPr>
          <p:nvPr>
            <p:ph type="body" idx="1"/>
          </p:nvPr>
        </p:nvSpPr>
        <p:spPr/>
        <p:txBody>
          <a:bodyPr/>
          <a:lstStyle/>
          <a:p>
            <a:pPr marL="0" indent="0">
              <a:buFont typeface="Arial" panose="020B0604020202020204" pitchFamily="34" charset="0"/>
              <a:buNone/>
            </a:pPr>
            <a:r>
              <a:rPr lang="en-US" dirty="0"/>
              <a:t>The initial project review is completed by the Air Permits Initial Review Team, “APIRT”. </a:t>
            </a:r>
            <a:r>
              <a:rPr lang="en-US" dirty="0" err="1"/>
              <a:t>APIRT’s</a:t>
            </a:r>
            <a:r>
              <a:rPr lang="en-US" dirty="0"/>
              <a:t> review includes the following:</a:t>
            </a:r>
          </a:p>
          <a:p>
            <a:pPr marL="628650" lvl="1" indent="-171450">
              <a:buFont typeface="Arial" panose="020B0604020202020204" pitchFamily="34" charset="0"/>
              <a:buChar char="•"/>
            </a:pPr>
            <a:r>
              <a:rPr lang="en-US" dirty="0"/>
              <a:t>APIRT verifies that the correct versions of the workbooks have been used and that all applicable workbooks have been submitted. </a:t>
            </a:r>
          </a:p>
          <a:p>
            <a:pPr marL="628650" lvl="1" indent="-171450">
              <a:buFont typeface="Arial" panose="020B0604020202020204" pitchFamily="34" charset="0"/>
              <a:buChar char="•"/>
            </a:pPr>
            <a:r>
              <a:rPr lang="en-US" dirty="0"/>
              <a:t>If the APIRT reviewer notices that something is incorrect or missing, they will reach out request corrections prior to deeming it “administratively complete.” </a:t>
            </a:r>
          </a:p>
          <a:p>
            <a:pPr marL="628650" lvl="1" indent="-171450">
              <a:buFont typeface="Arial" panose="020B0604020202020204" pitchFamily="34" charset="0"/>
              <a:buChar char="•"/>
            </a:pPr>
            <a:r>
              <a:rPr lang="en-US" dirty="0"/>
              <a:t>Please ensure that company contacts are up to date so that our reviewers can contact you with questions.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We ask that you respond in a timely manner, or the project may not be accepted.</a:t>
            </a:r>
          </a:p>
          <a:p>
            <a:pPr marL="171450" indent="-171450">
              <a:buFont typeface="Arial" panose="020B0604020202020204" pitchFamily="34" charset="0"/>
              <a:buChar char="•"/>
            </a:pPr>
            <a:endParaRPr lang="en-US" dirty="0"/>
          </a:p>
          <a:p>
            <a:r>
              <a:rPr lang="en-US" dirty="0"/>
              <a:t>A few items we wanted to highlight on this slide are:</a:t>
            </a:r>
          </a:p>
          <a:p>
            <a:pPr marL="628650" lvl="1" indent="-171450">
              <a:buFont typeface="Arial" panose="020B0604020202020204" pitchFamily="34" charset="0"/>
              <a:buChar char="•"/>
            </a:pPr>
            <a:r>
              <a:rPr lang="en-US" dirty="0"/>
              <a:t>PI-1 information matches the CORE Data Form.</a:t>
            </a:r>
          </a:p>
          <a:p>
            <a:pPr marL="628650" lvl="1" indent="-171450">
              <a:buFont typeface="Arial" panose="020B0604020202020204" pitchFamily="34" charset="0"/>
              <a:buChar char="•"/>
            </a:pPr>
            <a:r>
              <a:rPr lang="en-US" dirty="0"/>
              <a:t>The current PI-1 Workbook is required for all CBC submittals. The current version is 7.0.</a:t>
            </a:r>
          </a:p>
          <a:p>
            <a:pPr marL="628650" lvl="1" indent="-171450">
              <a:buFont typeface="Arial" panose="020B0604020202020204" pitchFamily="34" charset="0"/>
              <a:buChar char="•"/>
            </a:pPr>
            <a:r>
              <a:rPr lang="en-US" dirty="0">
                <a:sym typeface="Wingdings" panose="05000000000000000000" pitchFamily="2" charset="2"/>
              </a:rPr>
              <a:t>The current Fugitive Workbook, Version 3.1, is required for projects that have fugitive emission increases or consolidations.</a:t>
            </a:r>
          </a:p>
          <a:p>
            <a:pPr marL="628650" lvl="1" indent="-171450">
              <a:buFont typeface="Arial" panose="020B0604020202020204" pitchFamily="34" charset="0"/>
              <a:buChar char="•"/>
            </a:pPr>
            <a:r>
              <a:rPr lang="en-US" dirty="0">
                <a:sym typeface="Wingdings" panose="05000000000000000000" pitchFamily="2" charset="2"/>
              </a:rPr>
              <a:t>PI-1 UT-ER matches the MAERT.</a:t>
            </a:r>
          </a:p>
          <a:p>
            <a:pPr marL="628650" lvl="1" indent="-171450">
              <a:buFont typeface="Arial" panose="020B0604020202020204" pitchFamily="34" charset="0"/>
              <a:buChar char="•"/>
            </a:pPr>
            <a:r>
              <a:rPr lang="en-US" dirty="0">
                <a:sym typeface="Wingdings" panose="05000000000000000000" pitchFamily="2" charset="2"/>
              </a:rPr>
              <a:t>Emission increases are included in impacts with the appropriate </a:t>
            </a:r>
            <a:r>
              <a:rPr lang="en-US" dirty="0" err="1">
                <a:sym typeface="Wingdings" panose="05000000000000000000" pitchFamily="2" charset="2"/>
              </a:rPr>
              <a:t>EMEW</a:t>
            </a:r>
            <a:r>
              <a:rPr lang="en-US" dirty="0">
                <a:sym typeface="Wingdings" panose="05000000000000000000" pitchFamily="2" charset="2"/>
              </a:rPr>
              <a:t>.</a:t>
            </a:r>
          </a:p>
          <a:p>
            <a:pPr marL="628650" lvl="1" indent="-171450">
              <a:buFont typeface="Arial" panose="020B0604020202020204" pitchFamily="34" charset="0"/>
              <a:buChar char="•"/>
            </a:pPr>
            <a:r>
              <a:rPr lang="en-US" dirty="0"/>
              <a:t>Company contacts are up to date.</a:t>
            </a:r>
          </a:p>
        </p:txBody>
      </p:sp>
      <p:sp>
        <p:nvSpPr>
          <p:cNvPr id="4" name="Slide Number Placeholder 3">
            <a:extLst>
              <a:ext uri="{FF2B5EF4-FFF2-40B4-BE49-F238E27FC236}">
                <a16:creationId xmlns:a16="http://schemas.microsoft.com/office/drawing/2014/main" id="{824BE943-0410-DF30-1108-E8ECE7829CEC}"/>
              </a:ext>
            </a:extLst>
          </p:cNvPr>
          <p:cNvSpPr>
            <a:spLocks noGrp="1"/>
          </p:cNvSpPr>
          <p:nvPr>
            <p:ph type="sldNum" sz="quarter" idx="5"/>
          </p:nvPr>
        </p:nvSpPr>
        <p:spPr/>
        <p:txBody>
          <a:bodyPr/>
          <a:lstStyle/>
          <a:p>
            <a:fld id="{EFB517AE-DEA1-48B1-A643-F065018EDF16}" type="slidenum">
              <a:rPr lang="en-US" smtClean="0"/>
              <a:t>6</a:t>
            </a:fld>
            <a:endParaRPr lang="en-US"/>
          </a:p>
        </p:txBody>
      </p:sp>
    </p:spTree>
    <p:extLst>
      <p:ext uri="{BB962C8B-B14F-4D97-AF65-F5344CB8AC3E}">
        <p14:creationId xmlns:p14="http://schemas.microsoft.com/office/powerpoint/2010/main" val="12370676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Just a reminder here to use the most recent version of the PI-1 Workbook…</a:t>
            </a:r>
          </a:p>
          <a:p>
            <a:endParaRPr lang="en-US"/>
          </a:p>
          <a:p>
            <a:r>
              <a:rPr lang="en-US"/>
              <a:t>[Insert snip or screenshot of the “easiest” way to determine which workbook version you are using.]</a:t>
            </a:r>
          </a:p>
          <a:p>
            <a:endParaRPr lang="en-US"/>
          </a:p>
          <a:p>
            <a:r>
              <a:rPr lang="en-US"/>
              <a:t>If resubmitting a workbook as part of an NOD, and a new PI-1 has been issued, the newest workbook should be used.</a:t>
            </a:r>
          </a:p>
        </p:txBody>
      </p:sp>
      <p:sp>
        <p:nvSpPr>
          <p:cNvPr id="4" name="Slide Number Placeholder 3"/>
          <p:cNvSpPr>
            <a:spLocks noGrp="1"/>
          </p:cNvSpPr>
          <p:nvPr>
            <p:ph type="sldNum" sz="quarter" idx="5"/>
          </p:nvPr>
        </p:nvSpPr>
        <p:spPr/>
        <p:txBody>
          <a:bodyPr/>
          <a:lstStyle/>
          <a:p>
            <a:fld id="{EFB517AE-DEA1-48B1-A643-F065018EDF16}" type="slidenum">
              <a:rPr lang="en-US" smtClean="0"/>
              <a:t>7</a:t>
            </a:fld>
            <a:endParaRPr lang="en-US"/>
          </a:p>
        </p:txBody>
      </p:sp>
    </p:spTree>
    <p:extLst>
      <p:ext uri="{BB962C8B-B14F-4D97-AF65-F5344CB8AC3E}">
        <p14:creationId xmlns:p14="http://schemas.microsoft.com/office/powerpoint/2010/main" val="449108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Same as before, a reminder to use the most current version of the Fugitive Emission Workbook.</a:t>
            </a:r>
          </a:p>
          <a:p>
            <a:endParaRPr lang="en-US"/>
          </a:p>
          <a:p>
            <a:r>
              <a:rPr lang="en-US"/>
              <a:t>If there are fugitive emission consolidations or changes, an updated workbook is required. Ideally, the update will be comprehensive and include all components in the fugitive EPN.</a:t>
            </a:r>
          </a:p>
        </p:txBody>
      </p:sp>
      <p:sp>
        <p:nvSpPr>
          <p:cNvPr id="4" name="Slide Number Placeholder 3"/>
          <p:cNvSpPr>
            <a:spLocks noGrp="1"/>
          </p:cNvSpPr>
          <p:nvPr>
            <p:ph type="sldNum" sz="quarter" idx="5"/>
          </p:nvPr>
        </p:nvSpPr>
        <p:spPr/>
        <p:txBody>
          <a:bodyPr/>
          <a:lstStyle/>
          <a:p>
            <a:fld id="{EFB517AE-DEA1-48B1-A643-F065018EDF16}" type="slidenum">
              <a:rPr lang="en-US" smtClean="0"/>
              <a:t>8</a:t>
            </a:fld>
            <a:endParaRPr lang="en-US"/>
          </a:p>
        </p:txBody>
      </p:sp>
    </p:spTree>
    <p:extLst>
      <p:ext uri="{BB962C8B-B14F-4D97-AF65-F5344CB8AC3E}">
        <p14:creationId xmlns:p14="http://schemas.microsoft.com/office/powerpoint/2010/main" val="1055604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 want to cover and highlight a couple of areas that we have seen that have required either amended notice documents to be sent or the republication of notice documents. There is a presentation after the lunch break that is focused more on public notice and public participation in both the NSR and Title V review process.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NORI: Required for initial applications, renewal applications, and some amendments.</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Please note that it is the applicant's responsibility to review the draft NORI that APIRT sends to ensure that it is correct.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Many of these same items apply to the issuance of the </a:t>
            </a:r>
            <a:r>
              <a:rPr lang="en-US" dirty="0" err="1"/>
              <a:t>NAPD</a:t>
            </a:r>
            <a:r>
              <a:rPr lang="en-US" dirty="0"/>
              <a:t>. If we have a correct and accurate NORI, it streamlines the NORI process and helps streamline the </a:t>
            </a:r>
            <a:r>
              <a:rPr lang="en-US" dirty="0" err="1"/>
              <a:t>NAPD</a:t>
            </a:r>
            <a:r>
              <a:rPr lang="en-US" dirty="0"/>
              <a:t> process.</a:t>
            </a:r>
          </a:p>
        </p:txBody>
      </p:sp>
      <p:sp>
        <p:nvSpPr>
          <p:cNvPr id="4" name="Slide Number Placeholder 3"/>
          <p:cNvSpPr>
            <a:spLocks noGrp="1"/>
          </p:cNvSpPr>
          <p:nvPr>
            <p:ph type="sldNum" sz="quarter" idx="5"/>
          </p:nvPr>
        </p:nvSpPr>
        <p:spPr/>
        <p:txBody>
          <a:bodyPr/>
          <a:lstStyle/>
          <a:p>
            <a:fld id="{EFB517AE-DEA1-48B1-A643-F065018EDF16}" type="slidenum">
              <a:rPr lang="en-US" smtClean="0"/>
              <a:t>9</a:t>
            </a:fld>
            <a:endParaRPr lang="en-US"/>
          </a:p>
        </p:txBody>
      </p:sp>
    </p:spTree>
    <p:extLst>
      <p:ext uri="{BB962C8B-B14F-4D97-AF65-F5344CB8AC3E}">
        <p14:creationId xmlns:p14="http://schemas.microsoft.com/office/powerpoint/2010/main" val="3920907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053494"/>
          </a:xfrm>
        </p:spPr>
        <p:txBody>
          <a:bodyPr/>
          <a:lstStyle/>
          <a:p>
            <a:pPr marL="171450" indent="-171450">
              <a:buFont typeface="Arial" panose="020B0604020202020204" pitchFamily="34" charset="0"/>
              <a:buChar char="•"/>
            </a:pPr>
            <a:r>
              <a:rPr lang="en-US" dirty="0"/>
              <a:t>Please ensure HAPs is listed in the PI-1, Public Notice tab, Row 41. Specifically, HAPs should be listed in all Energy projects and most Chemical projects.</a:t>
            </a:r>
          </a:p>
          <a:p>
            <a:pPr marL="171450" indent="-171450">
              <a:buFont typeface="Arial" panose="020B0604020202020204" pitchFamily="34" charset="0"/>
              <a:buChar char="•"/>
            </a:pPr>
            <a:r>
              <a:rPr lang="en-US" dirty="0"/>
              <a:t>Even if HAPs are included in the VOC or Particulate matter (PM) emissions and are not speciated on the MAERT, they should be included in the pollutant list for the NORI and NAPD.</a:t>
            </a:r>
          </a:p>
          <a:p>
            <a:pPr marL="171450" indent="-171450">
              <a:buFont typeface="Arial" panose="020B0604020202020204" pitchFamily="34" charset="0"/>
              <a:buChar char="•"/>
            </a:pPr>
            <a:r>
              <a:rPr lang="en-US" dirty="0"/>
              <a:t>As a reminder, although the NORI and NAPD documents are finalized by APD, they are sent out by the Office of the Chief Clerk (OCC). Any deviation from the finalized documents may require republication. Any requested changes must be communicated to APD so that an amended notice document can be issued.</a:t>
            </a:r>
          </a:p>
          <a:p>
            <a:pPr marL="171450" indent="-171450">
              <a:buFont typeface="Arial" panose="020B0604020202020204" pitchFamily="34" charset="0"/>
              <a:buChar char="•"/>
            </a:pPr>
            <a:r>
              <a:rPr lang="en-US" dirty="0"/>
              <a:t>Review the NORI documents and coordinate with the APIRT reviewer. Addresses issues quickly to prevent delays in publishing or re-publishing.</a:t>
            </a:r>
          </a:p>
          <a:p>
            <a:pPr marL="171450" indent="-171450">
              <a:buFont typeface="Arial" panose="020B0604020202020204" pitchFamily="34" charset="0"/>
              <a:buChar char="•"/>
            </a:pPr>
            <a:r>
              <a:rPr lang="en-US" dirty="0"/>
              <a:t>Review NAPD documents and coordinate with permit reviewer.</a:t>
            </a:r>
          </a:p>
          <a:p>
            <a:pPr marL="171450" indent="-171450">
              <a:buFont typeface="Arial" panose="020B0604020202020204" pitchFamily="34" charset="0"/>
              <a:buChar char="•"/>
            </a:pPr>
            <a:r>
              <a:rPr lang="en-US" dirty="0"/>
              <a:t>Notice Periods and dates are calculated in accordance with 30 TAC §1.7. The period shall begin on the day after the act, event, or default in question and shall conclude on the last day of the designated period, unless that day is a Saturday, Sunday, or legal holiday on which the Office of the Chief Clerk is closed. In that event, the period runs until the end of the next day that is neither a Saturday, Sunday, nor a legal holiday on which the Office of the Chief Clerk is closed.</a:t>
            </a:r>
          </a:p>
        </p:txBody>
      </p:sp>
      <p:sp>
        <p:nvSpPr>
          <p:cNvPr id="4" name="Slide Number Placeholder 3"/>
          <p:cNvSpPr>
            <a:spLocks noGrp="1"/>
          </p:cNvSpPr>
          <p:nvPr>
            <p:ph type="sldNum" sz="quarter" idx="5"/>
          </p:nvPr>
        </p:nvSpPr>
        <p:spPr/>
        <p:txBody>
          <a:bodyPr/>
          <a:lstStyle/>
          <a:p>
            <a:fld id="{EFB517AE-DEA1-48B1-A643-F065018EDF16}" type="slidenum">
              <a:rPr lang="en-US" smtClean="0"/>
              <a:t>10</a:t>
            </a:fld>
            <a:endParaRPr lang="en-US"/>
          </a:p>
        </p:txBody>
      </p:sp>
    </p:spTree>
    <p:extLst>
      <p:ext uri="{BB962C8B-B14F-4D97-AF65-F5344CB8AC3E}">
        <p14:creationId xmlns:p14="http://schemas.microsoft.com/office/powerpoint/2010/main" val="3076855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3F24E-0622-59BE-2F88-95717D4F5D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0DEB29-4156-7B69-ACA1-32D9503E6E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6EC7C3-A026-DC1D-AB66-AC0D75D55A31}"/>
              </a:ext>
            </a:extLst>
          </p:cNvPr>
          <p:cNvSpPr>
            <a:spLocks noGrp="1"/>
          </p:cNvSpPr>
          <p:nvPr>
            <p:ph type="body" idx="1"/>
          </p:nvPr>
        </p:nvSpPr>
        <p:spPr/>
        <p:txBody>
          <a:bodyPr/>
          <a:lstStyle/>
          <a:p>
            <a:pPr marL="171450" indent="-171450">
              <a:buFont typeface="Arial" panose="020B0604020202020204" pitchFamily="34" charset="0"/>
              <a:buChar char="•"/>
            </a:pPr>
            <a:r>
              <a:rPr lang="en-US"/>
              <a:t>The PI-1 workbook Public Notice (PN) tab has logic built in to determine if public notice is required.</a:t>
            </a:r>
          </a:p>
          <a:p>
            <a:pPr marL="0" indent="0">
              <a:buFont typeface="Arial" panose="020B0604020202020204" pitchFamily="34" charset="0"/>
              <a:buNone/>
            </a:pPr>
            <a:endParaRPr lang="en-US"/>
          </a:p>
          <a:p>
            <a:pPr marL="171450" indent="-171450">
              <a:buFont typeface="Arial" panose="020B0604020202020204" pitchFamily="34" charset="0"/>
              <a:buChar char="•"/>
            </a:pPr>
            <a:r>
              <a:rPr lang="en-US"/>
              <a:t>This logic includes public notice thresholds, new contaminants, change in character of emissions, and authorization or reauthorization of HAPs.</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Note that if HAPs have not been “to notice” in a prior permitting action, it may trigger the NORI based on HAPs being a new pollutant to the permit.</a:t>
            </a:r>
          </a:p>
        </p:txBody>
      </p:sp>
      <p:sp>
        <p:nvSpPr>
          <p:cNvPr id="4" name="Slide Number Placeholder 3">
            <a:extLst>
              <a:ext uri="{FF2B5EF4-FFF2-40B4-BE49-F238E27FC236}">
                <a16:creationId xmlns:a16="http://schemas.microsoft.com/office/drawing/2014/main" id="{3A43BCDE-A366-D4D3-5D5B-57CF4FC8C5D6}"/>
              </a:ext>
            </a:extLst>
          </p:cNvPr>
          <p:cNvSpPr>
            <a:spLocks noGrp="1"/>
          </p:cNvSpPr>
          <p:nvPr>
            <p:ph type="sldNum" sz="quarter" idx="5"/>
          </p:nvPr>
        </p:nvSpPr>
        <p:spPr/>
        <p:txBody>
          <a:bodyPr/>
          <a:lstStyle/>
          <a:p>
            <a:fld id="{EFB517AE-DEA1-48B1-A643-F065018EDF16}" type="slidenum">
              <a:rPr lang="en-US" smtClean="0"/>
              <a:t>11</a:t>
            </a:fld>
            <a:endParaRPr lang="en-US"/>
          </a:p>
        </p:txBody>
      </p:sp>
    </p:spTree>
    <p:extLst>
      <p:ext uri="{BB962C8B-B14F-4D97-AF65-F5344CB8AC3E}">
        <p14:creationId xmlns:p14="http://schemas.microsoft.com/office/powerpoint/2010/main" val="3952445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Public notice requirements are dictated by 30 TAC Chapters 39, 55, and 116.</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Based on 30 TAC Chapter 39, criteria pollutants regulated under NAAQS or state regulations are required to be included in the notice document.</a:t>
            </a:r>
          </a:p>
          <a:p>
            <a:pPr marL="628650" lvl="1" indent="-171450">
              <a:buFont typeface="Arial" panose="020B0604020202020204" pitchFamily="34" charset="0"/>
              <a:buChar char="•"/>
            </a:pPr>
            <a:r>
              <a:rPr lang="en-US"/>
              <a:t>111: visible emissions, opacity</a:t>
            </a:r>
          </a:p>
          <a:p>
            <a:pPr marL="628650" lvl="1" indent="-171450">
              <a:buFont typeface="Arial" panose="020B0604020202020204" pitchFamily="34" charset="0"/>
              <a:buChar char="•"/>
            </a:pPr>
            <a:r>
              <a:rPr lang="en-US"/>
              <a:t>112: sulfur compounds</a:t>
            </a:r>
          </a:p>
          <a:p>
            <a:pPr marL="628650" lvl="1" indent="-171450">
              <a:buFont typeface="Arial" panose="020B0604020202020204" pitchFamily="34" charset="0"/>
              <a:buChar char="•"/>
            </a:pPr>
            <a:r>
              <a:rPr lang="en-US"/>
              <a:t>113: HAPs</a:t>
            </a:r>
          </a:p>
          <a:p>
            <a:pPr marL="628650" lvl="1" indent="-171450">
              <a:buFont typeface="Arial" panose="020B0604020202020204" pitchFamily="34" charset="0"/>
              <a:buChar char="•"/>
            </a:pPr>
            <a:r>
              <a:rPr lang="en-US"/>
              <a:t>115: VOC</a:t>
            </a:r>
          </a:p>
          <a:p>
            <a:pPr marL="628650" lvl="1" indent="-171450">
              <a:buFont typeface="Arial" panose="020B0604020202020204" pitchFamily="34" charset="0"/>
              <a:buChar char="•"/>
            </a:pPr>
            <a:r>
              <a:rPr lang="en-US"/>
              <a:t>117: NOx and CO</a:t>
            </a:r>
          </a:p>
          <a:p>
            <a:pPr lvl="1"/>
            <a:endParaRPr lang="en-US"/>
          </a:p>
          <a:p>
            <a:pPr marL="171450" indent="-171450">
              <a:buFont typeface="Arial" panose="020B0604020202020204" pitchFamily="34" charset="0"/>
              <a:buChar char="•"/>
            </a:pPr>
            <a:r>
              <a:rPr lang="en-US"/>
              <a:t>Additionally, we have included the list of PSD pollutants, which also includes lead, fluorides, and sulfuric acid mist.</a:t>
            </a:r>
          </a:p>
          <a:p>
            <a:endParaRPr lang="en-US"/>
          </a:p>
          <a:p>
            <a:pPr marL="171450" indent="-171450">
              <a:buFont typeface="Arial" panose="020B0604020202020204" pitchFamily="34" charset="0"/>
              <a:buChar char="•"/>
            </a:pPr>
            <a:r>
              <a:rPr lang="en-US"/>
              <a:t>Please note, that the applicant can request that the pollutants list be more specific (i.e., ammonia, inorganics, hydrogen chloride). </a:t>
            </a:r>
          </a:p>
          <a:p>
            <a:endParaRPr lang="en-US"/>
          </a:p>
          <a:p>
            <a:pPr marL="171450" indent="-171450">
              <a:buFont typeface="Arial" panose="020B0604020202020204" pitchFamily="34" charset="0"/>
              <a:buChar char="•"/>
            </a:pPr>
            <a:r>
              <a:rPr lang="en-US"/>
              <a:t>Additional pollutants would be those in counties that have air pollutant watch list chemicals.</a:t>
            </a:r>
          </a:p>
        </p:txBody>
      </p:sp>
      <p:sp>
        <p:nvSpPr>
          <p:cNvPr id="4" name="Slide Number Placeholder 3"/>
          <p:cNvSpPr>
            <a:spLocks noGrp="1"/>
          </p:cNvSpPr>
          <p:nvPr>
            <p:ph type="sldNum" sz="quarter" idx="5"/>
          </p:nvPr>
        </p:nvSpPr>
        <p:spPr/>
        <p:txBody>
          <a:bodyPr/>
          <a:lstStyle/>
          <a:p>
            <a:fld id="{EFB517AE-DEA1-48B1-A643-F065018EDF16}" type="slidenum">
              <a:rPr lang="en-US" smtClean="0"/>
              <a:t>12</a:t>
            </a:fld>
            <a:endParaRPr lang="en-US"/>
          </a:p>
        </p:txBody>
      </p:sp>
    </p:spTree>
    <p:extLst>
      <p:ext uri="{BB962C8B-B14F-4D97-AF65-F5344CB8AC3E}">
        <p14:creationId xmlns:p14="http://schemas.microsoft.com/office/powerpoint/2010/main" val="1871147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AA517-5C6F-BCDC-EEA0-BCF3128FFB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343777-330B-6871-BA4F-F62219D58F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7CD3E6-EFEA-4129-1839-83FC0B41176F}"/>
              </a:ext>
            </a:extLst>
          </p:cNvPr>
          <p:cNvSpPr>
            <a:spLocks noGrp="1"/>
          </p:cNvSpPr>
          <p:nvPr>
            <p:ph type="body" idx="1"/>
          </p:nvPr>
        </p:nvSpPr>
        <p:spPr/>
        <p:txBody>
          <a:bodyPr/>
          <a:lstStyle/>
          <a:p>
            <a:pPr marL="171450" indent="-171450">
              <a:buFont typeface="Arial" panose="020B0604020202020204" pitchFamily="34" charset="0"/>
              <a:buChar char="•"/>
            </a:pPr>
            <a:r>
              <a:rPr lang="en-US" dirty="0"/>
              <a:t>In this example, we have included a basic renewal NORI document.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For NSR permit renewals, the public comment and notice period is 15 days.</a:t>
            </a:r>
          </a:p>
          <a:p>
            <a:endParaRPr lang="en-US" dirty="0"/>
          </a:p>
          <a:p>
            <a:pPr marL="171450" indent="-171450">
              <a:buFont typeface="Arial" panose="020B0604020202020204" pitchFamily="34" charset="0"/>
              <a:buChar char="•"/>
            </a:pPr>
            <a:r>
              <a:rPr lang="en-US" dirty="0"/>
              <a:t>Key Items:</a:t>
            </a:r>
          </a:p>
          <a:p>
            <a:pPr marL="628650" lvl="1" indent="-171450">
              <a:buFont typeface="Arial" panose="020B0604020202020204" pitchFamily="34" charset="0"/>
              <a:buChar char="•"/>
            </a:pPr>
            <a:r>
              <a:rPr lang="en-US" dirty="0"/>
              <a:t>Renewal language</a:t>
            </a:r>
          </a:p>
          <a:p>
            <a:pPr marL="628650" lvl="1" indent="-171450">
              <a:buFont typeface="Arial" panose="020B0604020202020204" pitchFamily="34" charset="0"/>
              <a:buChar char="•"/>
            </a:pPr>
            <a:r>
              <a:rPr lang="en-US" dirty="0"/>
              <a:t>Site/facility type</a:t>
            </a:r>
          </a:p>
          <a:p>
            <a:pPr marL="628650" lvl="1" indent="-171450">
              <a:buFont typeface="Arial" panose="020B0604020202020204" pitchFamily="34" charset="0"/>
              <a:buChar char="•"/>
            </a:pPr>
            <a:r>
              <a:rPr lang="en-US" dirty="0"/>
              <a:t>Physical location</a:t>
            </a:r>
          </a:p>
          <a:p>
            <a:pPr marL="628650" lvl="1" indent="-171450">
              <a:buFont typeface="Arial" panose="020B0604020202020204" pitchFamily="34" charset="0"/>
              <a:buChar char="•"/>
            </a:pPr>
            <a:r>
              <a:rPr lang="en-US" dirty="0"/>
              <a:t>Map link</a:t>
            </a:r>
          </a:p>
          <a:p>
            <a:pPr marL="628650" lvl="1" indent="-171450">
              <a:buFont typeface="Arial" panose="020B0604020202020204" pitchFamily="34" charset="0"/>
              <a:buChar char="•"/>
            </a:pPr>
            <a:r>
              <a:rPr lang="en-US" dirty="0"/>
              <a:t>Pollutants list</a:t>
            </a:r>
          </a:p>
          <a:p>
            <a:endParaRPr lang="en-US" dirty="0"/>
          </a:p>
        </p:txBody>
      </p:sp>
      <p:sp>
        <p:nvSpPr>
          <p:cNvPr id="4" name="Slide Number Placeholder 3">
            <a:extLst>
              <a:ext uri="{FF2B5EF4-FFF2-40B4-BE49-F238E27FC236}">
                <a16:creationId xmlns:a16="http://schemas.microsoft.com/office/drawing/2014/main" id="{48593994-C3B0-A3A4-4BD8-47C7E649FD5B}"/>
              </a:ext>
            </a:extLst>
          </p:cNvPr>
          <p:cNvSpPr>
            <a:spLocks noGrp="1"/>
          </p:cNvSpPr>
          <p:nvPr>
            <p:ph type="sldNum" sz="quarter" idx="5"/>
          </p:nvPr>
        </p:nvSpPr>
        <p:spPr/>
        <p:txBody>
          <a:bodyPr/>
          <a:lstStyle/>
          <a:p>
            <a:fld id="{EFB517AE-DEA1-48B1-A643-F065018EDF16}" type="slidenum">
              <a:rPr lang="en-US" smtClean="0"/>
              <a:t>13</a:t>
            </a:fld>
            <a:endParaRPr lang="en-US"/>
          </a:p>
        </p:txBody>
      </p:sp>
    </p:spTree>
    <p:extLst>
      <p:ext uri="{BB962C8B-B14F-4D97-AF65-F5344CB8AC3E}">
        <p14:creationId xmlns:p14="http://schemas.microsoft.com/office/powerpoint/2010/main" val="9634538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530A3-0BFA-7FAE-4ECB-61B433DBB4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26092F-F882-160D-EA9B-1C1A2B75A5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E186AA-04DB-5E23-FFD6-2C54107E6CDB}"/>
              </a:ext>
            </a:extLst>
          </p:cNvPr>
          <p:cNvSpPr>
            <a:spLocks noGrp="1"/>
          </p:cNvSpPr>
          <p:nvPr>
            <p:ph type="body" idx="1"/>
          </p:nvPr>
        </p:nvSpPr>
        <p:spPr/>
        <p:txBody>
          <a:bodyPr/>
          <a:lstStyle/>
          <a:p>
            <a:pPr marL="171450" indent="-171450">
              <a:buFont typeface="Arial" panose="020B0604020202020204" pitchFamily="34" charset="0"/>
              <a:buChar char="•"/>
            </a:pPr>
            <a:r>
              <a:rPr lang="en-US" dirty="0"/>
              <a:t>In this example, we have included a renewal and amendment with notice.</a:t>
            </a:r>
          </a:p>
          <a:p>
            <a:pPr marL="171450" indent="-171450">
              <a:buFont typeface="Arial" panose="020B0604020202020204" pitchFamily="34" charset="0"/>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For NSR permit initial applications and amendments that require notice, the public comment and notice period is 30 days. This also applies to the NAPD, which mentioned later in the presentation.</a:t>
            </a:r>
          </a:p>
          <a:p>
            <a:endParaRPr lang="en-US" dirty="0"/>
          </a:p>
          <a:p>
            <a:pPr marL="171450" indent="-171450">
              <a:buFont typeface="Arial" panose="020B0604020202020204" pitchFamily="34" charset="0"/>
              <a:buChar char="•"/>
            </a:pPr>
            <a:r>
              <a:rPr lang="en-US" dirty="0"/>
              <a:t>Key Items:</a:t>
            </a:r>
          </a:p>
          <a:p>
            <a:pPr marL="628650" lvl="1" indent="-171450">
              <a:buFont typeface="Arial" panose="020B0604020202020204" pitchFamily="34" charset="0"/>
              <a:buChar char="•"/>
            </a:pPr>
            <a:r>
              <a:rPr lang="en-US" dirty="0"/>
              <a:t>Renewal and amendment language</a:t>
            </a:r>
          </a:p>
          <a:p>
            <a:pPr marL="628650" lvl="1" indent="-171450">
              <a:buFont typeface="Arial" panose="020B0604020202020204" pitchFamily="34" charset="0"/>
              <a:buChar char="•"/>
            </a:pPr>
            <a:r>
              <a:rPr lang="en-US" dirty="0"/>
              <a:t>Note that a major modification will include the pollutants that are emitted in significant amounts</a:t>
            </a:r>
          </a:p>
          <a:p>
            <a:pPr marL="628650" lvl="1" indent="-171450">
              <a:buFont typeface="Arial" panose="020B0604020202020204" pitchFamily="34" charset="0"/>
              <a:buChar char="•"/>
            </a:pPr>
            <a:r>
              <a:rPr lang="en-US" dirty="0"/>
              <a:t>Site/facility type</a:t>
            </a:r>
          </a:p>
          <a:p>
            <a:pPr marL="628650" lvl="1" indent="-171450">
              <a:buFont typeface="Arial" panose="020B0604020202020204" pitchFamily="34" charset="0"/>
              <a:buChar char="•"/>
            </a:pPr>
            <a:r>
              <a:rPr lang="en-US" dirty="0"/>
              <a:t>Physical location</a:t>
            </a:r>
          </a:p>
          <a:p>
            <a:pPr marL="628650" lvl="1" indent="-171450">
              <a:buFont typeface="Arial" panose="020B0604020202020204" pitchFamily="34" charset="0"/>
              <a:buChar char="•"/>
            </a:pPr>
            <a:r>
              <a:rPr lang="en-US" dirty="0"/>
              <a:t>Map link</a:t>
            </a:r>
          </a:p>
          <a:p>
            <a:pPr marL="628650" lvl="1" indent="-171450">
              <a:buFont typeface="Arial" panose="020B0604020202020204" pitchFamily="34" charset="0"/>
              <a:buChar char="•"/>
            </a:pPr>
            <a:r>
              <a:rPr lang="en-US" dirty="0"/>
              <a:t>Pollutants list</a:t>
            </a:r>
          </a:p>
        </p:txBody>
      </p:sp>
      <p:sp>
        <p:nvSpPr>
          <p:cNvPr id="4" name="Slide Number Placeholder 3">
            <a:extLst>
              <a:ext uri="{FF2B5EF4-FFF2-40B4-BE49-F238E27FC236}">
                <a16:creationId xmlns:a16="http://schemas.microsoft.com/office/drawing/2014/main" id="{1C7127BB-2286-6366-AADB-0DE386BA7691}"/>
              </a:ext>
            </a:extLst>
          </p:cNvPr>
          <p:cNvSpPr>
            <a:spLocks noGrp="1"/>
          </p:cNvSpPr>
          <p:nvPr>
            <p:ph type="sldNum" sz="quarter" idx="5"/>
          </p:nvPr>
        </p:nvSpPr>
        <p:spPr/>
        <p:txBody>
          <a:bodyPr/>
          <a:lstStyle/>
          <a:p>
            <a:fld id="{EFB517AE-DEA1-48B1-A643-F065018EDF16}" type="slidenum">
              <a:rPr lang="en-US" smtClean="0"/>
              <a:t>14</a:t>
            </a:fld>
            <a:endParaRPr lang="en-US"/>
          </a:p>
        </p:txBody>
      </p:sp>
    </p:spTree>
    <p:extLst>
      <p:ext uri="{BB962C8B-B14F-4D97-AF65-F5344CB8AC3E}">
        <p14:creationId xmlns:p14="http://schemas.microsoft.com/office/powerpoint/2010/main" val="10264967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reminders on the notice documents. And just another reminder that Joe Nicosia and Rhyan Stone will be covering additional public notice issues with a focus on public participation and involvement after lunch.</a:t>
            </a:r>
          </a:p>
          <a:p>
            <a:endParaRPr lang="en-US" dirty="0"/>
          </a:p>
          <a:p>
            <a:r>
              <a:rPr lang="en-US" dirty="0"/>
              <a:t>Final reminders:</a:t>
            </a:r>
          </a:p>
          <a:p>
            <a:pPr marL="171450" indent="-171450">
              <a:buFont typeface="Arial" panose="020B0604020202020204" pitchFamily="34" charset="0"/>
              <a:buChar char="•"/>
            </a:pPr>
            <a:r>
              <a:rPr lang="en-US" dirty="0"/>
              <a:t>Ensure that the approved notice documents and the published notice documents match.</a:t>
            </a:r>
          </a:p>
          <a:p>
            <a:pPr marL="171450" indent="-171450">
              <a:buFont typeface="Arial" panose="020B0604020202020204" pitchFamily="34" charset="0"/>
              <a:buChar char="•"/>
            </a:pPr>
            <a:r>
              <a:rPr lang="en-US" dirty="0"/>
              <a:t>Is publication in an alternative language required? 30 TAC Chapter 39.426. If a bilingual education program is required, the alternative language notice is generally required. If there is no alternative language </a:t>
            </a:r>
          </a:p>
          <a:p>
            <a:pPr marL="171450" indent="-171450">
              <a:buFont typeface="Arial" panose="020B0604020202020204" pitchFamily="34" charset="0"/>
              <a:buChar char="•"/>
            </a:pPr>
            <a:r>
              <a:rPr lang="en-US" dirty="0"/>
              <a:t>Ensure that the newspaper meets the general circulation requirements in 30 TAC Chapter 39.603. If there is a question on the newspaper, please check early.</a:t>
            </a:r>
          </a:p>
          <a:p>
            <a:pPr marL="171450" indent="-171450">
              <a:buFont typeface="Arial" panose="020B0604020202020204" pitchFamily="34" charset="0"/>
              <a:buChar char="•"/>
            </a:pPr>
            <a:r>
              <a:rPr lang="en-US" dirty="0"/>
              <a:t>Applicants are required to make the permit documents and application documents available for public viewing at the location listed in the notice document. Note that the administratively and technically complete documents will be made available on the TCEQ website through the new Permit Search Portal. We have a few slides on the updates portal at the end of this presentation.</a:t>
            </a:r>
          </a:p>
          <a:p>
            <a:endParaRPr lang="en-US" dirty="0"/>
          </a:p>
          <a:p>
            <a:r>
              <a:rPr lang="en-US" dirty="0"/>
              <a:t>Failure to meet these requirements can result in either extensions of the comment period OR the requirement to re-notice a permit.</a:t>
            </a:r>
          </a:p>
        </p:txBody>
      </p:sp>
      <p:sp>
        <p:nvSpPr>
          <p:cNvPr id="4" name="Slide Number Placeholder 3"/>
          <p:cNvSpPr>
            <a:spLocks noGrp="1"/>
          </p:cNvSpPr>
          <p:nvPr>
            <p:ph type="sldNum" sz="quarter" idx="5"/>
          </p:nvPr>
        </p:nvSpPr>
        <p:spPr/>
        <p:txBody>
          <a:bodyPr/>
          <a:lstStyle/>
          <a:p>
            <a:fld id="{EFB517AE-DEA1-48B1-A643-F065018EDF16}" type="slidenum">
              <a:rPr lang="en-US" smtClean="0"/>
              <a:t>15</a:t>
            </a:fld>
            <a:endParaRPr lang="en-US"/>
          </a:p>
        </p:txBody>
      </p:sp>
    </p:spTree>
    <p:extLst>
      <p:ext uri="{BB962C8B-B14F-4D97-AF65-F5344CB8AC3E}">
        <p14:creationId xmlns:p14="http://schemas.microsoft.com/office/powerpoint/2010/main" val="30045928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have a helpful document </a:t>
            </a:r>
            <a:r>
              <a:rPr lang="en-US" dirty="0" err="1"/>
              <a:t>APDG</a:t>
            </a:r>
            <a:r>
              <a:rPr lang="en-US" dirty="0"/>
              <a:t> 6277 that lists the common notice errors.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hlinkClick r:id="rId3"/>
              </a:rPr>
              <a:t>TCEQ-External </a:t>
            </a:r>
            <a:r>
              <a:rPr lang="en-US" dirty="0" err="1">
                <a:hlinkClick r:id="rId3"/>
              </a:rPr>
              <a:t>PN</a:t>
            </a:r>
            <a:r>
              <a:rPr lang="en-US" dirty="0">
                <a:hlinkClick r:id="rId3"/>
              </a:rPr>
              <a:t> Common Notice Errors</a:t>
            </a:r>
            <a:endParaRPr lang="en-US" dirty="0"/>
          </a:p>
        </p:txBody>
      </p:sp>
      <p:sp>
        <p:nvSpPr>
          <p:cNvPr id="4" name="Slide Number Placeholder 3"/>
          <p:cNvSpPr>
            <a:spLocks noGrp="1"/>
          </p:cNvSpPr>
          <p:nvPr>
            <p:ph type="sldNum" sz="quarter" idx="5"/>
          </p:nvPr>
        </p:nvSpPr>
        <p:spPr/>
        <p:txBody>
          <a:bodyPr/>
          <a:lstStyle/>
          <a:p>
            <a:fld id="{EFB517AE-DEA1-48B1-A643-F065018EDF16}" type="slidenum">
              <a:rPr lang="en-US" smtClean="0"/>
              <a:t>16</a:t>
            </a:fld>
            <a:endParaRPr lang="en-US"/>
          </a:p>
        </p:txBody>
      </p:sp>
    </p:spTree>
    <p:extLst>
      <p:ext uri="{BB962C8B-B14F-4D97-AF65-F5344CB8AC3E}">
        <p14:creationId xmlns:p14="http://schemas.microsoft.com/office/powerpoint/2010/main" val="39338183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DBB39-478F-B036-58D4-99CB3DE9A6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E9BE7-BD2B-FBCC-8883-7FF4012C4A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5CB2B8-6EC5-8710-138D-A83211E02B30}"/>
              </a:ext>
            </a:extLst>
          </p:cNvPr>
          <p:cNvSpPr>
            <a:spLocks noGrp="1"/>
          </p:cNvSpPr>
          <p:nvPr>
            <p:ph type="body" idx="1"/>
          </p:nvPr>
        </p:nvSpPr>
        <p:spPr/>
        <p:txBody>
          <a:bodyPr/>
          <a:lstStyle/>
          <a:p>
            <a:r>
              <a:rPr lang="en-US"/>
              <a:t>The next phase in the NSR Permit review process is the Technical Review. </a:t>
            </a:r>
          </a:p>
          <a:p>
            <a:endParaRPr lang="en-US"/>
          </a:p>
          <a:p>
            <a:r>
              <a:rPr lang="en-US">
                <a:solidFill>
                  <a:srgbClr val="000000"/>
                </a:solidFill>
                <a:ea typeface="Calibri"/>
                <a:cs typeface="Calibri"/>
              </a:rPr>
              <a:t>The Technical Review includes:</a:t>
            </a:r>
          </a:p>
          <a:p>
            <a:pPr marL="171450" indent="-171450">
              <a:buFont typeface="Arial" panose="020B0604020202020204" pitchFamily="34" charset="0"/>
              <a:buChar char="•"/>
            </a:pPr>
            <a:r>
              <a:rPr lang="en-US">
                <a:solidFill>
                  <a:srgbClr val="000000"/>
                </a:solidFill>
                <a:ea typeface="Calibri"/>
                <a:cs typeface="Calibri"/>
              </a:rPr>
              <a:t>Federal review</a:t>
            </a:r>
          </a:p>
          <a:p>
            <a:pPr marL="171450" indent="-171450">
              <a:buFont typeface="Arial" panose="020B0604020202020204" pitchFamily="34" charset="0"/>
              <a:buChar char="•"/>
            </a:pPr>
            <a:r>
              <a:rPr lang="en-US">
                <a:solidFill>
                  <a:srgbClr val="000000"/>
                </a:solidFill>
                <a:ea typeface="Calibri"/>
                <a:cs typeface="Calibri"/>
              </a:rPr>
              <a:t>Emission methodology and calculation verification</a:t>
            </a:r>
          </a:p>
          <a:p>
            <a:pPr marL="171450" indent="-171450">
              <a:buFont typeface="Arial" panose="020B0604020202020204" pitchFamily="34" charset="0"/>
              <a:buChar char="•"/>
            </a:pPr>
            <a:r>
              <a:rPr lang="en-US">
                <a:solidFill>
                  <a:srgbClr val="000000"/>
                </a:solidFill>
                <a:ea typeface="Calibri"/>
                <a:cs typeface="Calibri"/>
              </a:rPr>
              <a:t>BACT review</a:t>
            </a:r>
          </a:p>
        </p:txBody>
      </p:sp>
      <p:sp>
        <p:nvSpPr>
          <p:cNvPr id="4" name="Slide Number Placeholder 3">
            <a:extLst>
              <a:ext uri="{FF2B5EF4-FFF2-40B4-BE49-F238E27FC236}">
                <a16:creationId xmlns:a16="http://schemas.microsoft.com/office/drawing/2014/main" id="{D2CB30B9-4608-6184-C3F0-DB9962FA6243}"/>
              </a:ext>
            </a:extLst>
          </p:cNvPr>
          <p:cNvSpPr>
            <a:spLocks noGrp="1"/>
          </p:cNvSpPr>
          <p:nvPr>
            <p:ph type="sldNum" sz="quarter" idx="5"/>
          </p:nvPr>
        </p:nvSpPr>
        <p:spPr/>
        <p:txBody>
          <a:bodyPr/>
          <a:lstStyle/>
          <a:p>
            <a:fld id="{EFB517AE-DEA1-48B1-A643-F065018EDF16}" type="slidenum">
              <a:rPr lang="en-US" smtClean="0"/>
              <a:t>17</a:t>
            </a:fld>
            <a:endParaRPr lang="en-US"/>
          </a:p>
        </p:txBody>
      </p:sp>
    </p:spTree>
    <p:extLst>
      <p:ext uri="{BB962C8B-B14F-4D97-AF65-F5344CB8AC3E}">
        <p14:creationId xmlns:p14="http://schemas.microsoft.com/office/powerpoint/2010/main" val="26382470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this portion of the presentation, we will cover the following, starting with project scope. </a:t>
            </a:r>
          </a:p>
          <a:p>
            <a:endParaRPr lang="en-US"/>
          </a:p>
          <a:p>
            <a:r>
              <a:rPr lang="en-US"/>
              <a:t>Several of the topics covered here blend together, but we will generally separate them into the following:</a:t>
            </a:r>
          </a:p>
          <a:p>
            <a:pPr marL="171450" indent="-171450">
              <a:buFont typeface="Arial" panose="020B0604020202020204" pitchFamily="34" charset="0"/>
              <a:buChar char="•"/>
            </a:pPr>
            <a:r>
              <a:rPr lang="en-US"/>
              <a:t>Project Scope and Overview</a:t>
            </a:r>
          </a:p>
          <a:p>
            <a:pPr marL="171450" indent="-171450">
              <a:buFont typeface="Arial" panose="020B0604020202020204" pitchFamily="34" charset="0"/>
              <a:buChar char="•"/>
            </a:pPr>
            <a:r>
              <a:rPr lang="en-US">
                <a:sym typeface="Wingdings" panose="05000000000000000000" pitchFamily="2" charset="2"/>
              </a:rPr>
              <a:t>PBR and SP Incorporation</a:t>
            </a:r>
          </a:p>
          <a:p>
            <a:pPr marL="171450" indent="-171450">
              <a:buFont typeface="Arial" panose="020B0604020202020204" pitchFamily="34" charset="0"/>
              <a:buChar char="•"/>
            </a:pPr>
            <a:r>
              <a:rPr lang="en-US">
                <a:sym typeface="Wingdings" panose="05000000000000000000" pitchFamily="2" charset="2"/>
              </a:rPr>
              <a:t>Maintenance, Startup, and Shutdown (MSS)</a:t>
            </a:r>
          </a:p>
          <a:p>
            <a:pPr marL="171450" indent="-171450">
              <a:buFont typeface="Arial" panose="020B0604020202020204" pitchFamily="34" charset="0"/>
              <a:buChar char="•"/>
            </a:pPr>
            <a:r>
              <a:rPr lang="en-US">
                <a:sym typeface="Wingdings" panose="05000000000000000000" pitchFamily="2" charset="2"/>
              </a:rPr>
              <a:t>Best Available Control Technology (BACT) Review</a:t>
            </a:r>
          </a:p>
          <a:p>
            <a:pPr marL="171450" indent="-171450">
              <a:buFont typeface="Arial" panose="020B0604020202020204" pitchFamily="34" charset="0"/>
              <a:buChar char="•"/>
            </a:pPr>
            <a:r>
              <a:rPr lang="en-US">
                <a:sym typeface="Wingdings" panose="05000000000000000000" pitchFamily="2" charset="2"/>
              </a:rPr>
              <a:t>Federal Applicability (PSD/NNSR)</a:t>
            </a:r>
          </a:p>
          <a:p>
            <a:pPr marL="628650" lvl="1" indent="-171450">
              <a:buFont typeface="Arial" panose="020B0604020202020204" pitchFamily="34" charset="0"/>
              <a:buChar char="•"/>
            </a:pPr>
            <a:r>
              <a:rPr lang="en-US">
                <a:sym typeface="Wingdings" panose="05000000000000000000" pitchFamily="2" charset="2"/>
              </a:rPr>
              <a:t>Including Retrospective</a:t>
            </a:r>
          </a:p>
          <a:p>
            <a:pPr marL="171450" indent="-171450">
              <a:buFont typeface="Arial" panose="020B0604020202020204" pitchFamily="34" charset="0"/>
              <a:buChar char="•"/>
            </a:pPr>
            <a:r>
              <a:rPr lang="en-US">
                <a:sym typeface="Wingdings" panose="05000000000000000000" pitchFamily="2" charset="2"/>
              </a:rPr>
              <a:t>Emission Calculations</a:t>
            </a:r>
            <a:endParaRPr lang="en-US"/>
          </a:p>
        </p:txBody>
      </p:sp>
      <p:sp>
        <p:nvSpPr>
          <p:cNvPr id="4" name="Slide Number Placeholder 3"/>
          <p:cNvSpPr>
            <a:spLocks noGrp="1"/>
          </p:cNvSpPr>
          <p:nvPr>
            <p:ph type="sldNum" sz="quarter" idx="5"/>
          </p:nvPr>
        </p:nvSpPr>
        <p:spPr/>
        <p:txBody>
          <a:bodyPr/>
          <a:lstStyle/>
          <a:p>
            <a:fld id="{EFB517AE-DEA1-48B1-A643-F065018EDF16}" type="slidenum">
              <a:rPr lang="en-US" smtClean="0"/>
              <a:t>18</a:t>
            </a:fld>
            <a:endParaRPr lang="en-US"/>
          </a:p>
        </p:txBody>
      </p:sp>
    </p:spTree>
    <p:extLst>
      <p:ext uri="{BB962C8B-B14F-4D97-AF65-F5344CB8AC3E}">
        <p14:creationId xmlns:p14="http://schemas.microsoft.com/office/powerpoint/2010/main" val="10200318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760D2-7675-1516-E150-6CF37F7F46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44BEBF-AE00-AF6E-6B73-17861293F3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22761B-8942-5295-7D55-AD74C6AD9BA1}"/>
              </a:ext>
            </a:extLst>
          </p:cNvPr>
          <p:cNvSpPr>
            <a:spLocks noGrp="1"/>
          </p:cNvSpPr>
          <p:nvPr>
            <p:ph type="body" idx="1"/>
          </p:nvPr>
        </p:nvSpPr>
        <p:spPr/>
        <p:txBody>
          <a:bodyPr/>
          <a:lstStyle/>
          <a:p>
            <a:r>
              <a:rPr lang="en-US" dirty="0">
                <a:sym typeface="Wingdings" panose="05000000000000000000" pitchFamily="2" charset="2"/>
              </a:rPr>
              <a:t>A common issue that we see often is Alterations being submitted when an Amendment is the correct permitting mechanism. The examples are too many to add, but we wanted to highlight a few. Note that any time an alteration is applicable, and amendment may be submitted instead.</a:t>
            </a:r>
          </a:p>
          <a:p>
            <a:endParaRPr lang="en-US" dirty="0">
              <a:sym typeface="Wingdings" panose="05000000000000000000" pitchFamily="2" charset="2"/>
            </a:endParaRPr>
          </a:p>
          <a:p>
            <a:r>
              <a:rPr lang="en-US" dirty="0">
                <a:sym typeface="Wingdings" panose="05000000000000000000" pitchFamily="2" charset="2"/>
              </a:rPr>
              <a:t>When deciding if a project is an alteration, please remember these checks:</a:t>
            </a:r>
          </a:p>
          <a:p>
            <a:pPr marL="171450" indent="-171450">
              <a:buFont typeface="Arial" panose="020B0604020202020204" pitchFamily="34" charset="0"/>
              <a:buChar char="•"/>
            </a:pPr>
            <a:r>
              <a:rPr lang="en-US" dirty="0">
                <a:sym typeface="Wingdings" panose="05000000000000000000" pitchFamily="2" charset="2"/>
              </a:rPr>
              <a:t>Is there an actual or allowable increase in emissions? This is usually one of the first NOD questions asked or one of the first items we try to address when reviewing alteration projects. If there is an increase in emissions, either allowable or actual, an amendment is the correct project type.</a:t>
            </a:r>
          </a:p>
          <a:p>
            <a:pPr marL="171450" indent="-171450">
              <a:buFont typeface="Arial" panose="020B0604020202020204" pitchFamily="34" charset="0"/>
              <a:buChar char="•"/>
            </a:pPr>
            <a:r>
              <a:rPr lang="en-US" dirty="0">
                <a:sym typeface="Wingdings" panose="05000000000000000000" pitchFamily="2" charset="2"/>
              </a:rPr>
              <a:t>Will the requested change require a BACT analysis? If so, an amendment is the proper project type.</a:t>
            </a:r>
          </a:p>
          <a:p>
            <a:pPr marL="171450" indent="-171450">
              <a:buFont typeface="Arial" panose="020B0604020202020204" pitchFamily="34" charset="0"/>
              <a:buChar char="•"/>
            </a:pPr>
            <a:r>
              <a:rPr lang="en-US" dirty="0">
                <a:sym typeface="Wingdings" panose="05000000000000000000" pitchFamily="2" charset="2"/>
              </a:rPr>
              <a:t>If there is a change in stack height, or a potential impacts review associated, an alteration may be used depending on the results of the impacts analysis. If no emission rates are changing, and the source parameters have an equal or better impacts result, an alteration may be used.</a:t>
            </a:r>
          </a:p>
          <a:p>
            <a:pPr marL="171450" indent="-171450">
              <a:buFont typeface="Arial" panose="020B0604020202020204" pitchFamily="34" charset="0"/>
              <a:buChar char="•"/>
            </a:pPr>
            <a:r>
              <a:rPr lang="en-US" dirty="0">
                <a:sym typeface="Wingdings" panose="05000000000000000000" pitchFamily="2" charset="2"/>
              </a:rPr>
              <a:t>Add a referenced PBR, Standard Permit, or Alternative Methods of Control (AMOC) may be accommodated in an alteration. Consolidation of a PBR, SP, and some AMOCs generally require an amendment.</a:t>
            </a:r>
          </a:p>
          <a:p>
            <a:pPr marL="171450" indent="-171450">
              <a:buFont typeface="Arial" panose="020B0604020202020204" pitchFamily="34" charset="0"/>
              <a:buChar char="•"/>
            </a:pPr>
            <a:r>
              <a:rPr lang="en-US" dirty="0">
                <a:sym typeface="Wingdings" panose="05000000000000000000" pitchFamily="2" charset="2"/>
              </a:rPr>
              <a:t>Requested updates to permit conditions to reflect current boilerplate conditions may be accommodated with an alteration.</a:t>
            </a:r>
          </a:p>
          <a:p>
            <a:pPr marL="171450" indent="-171450">
              <a:buFont typeface="Arial" panose="020B0604020202020204" pitchFamily="34" charset="0"/>
              <a:buChar char="•"/>
            </a:pPr>
            <a:r>
              <a:rPr lang="en-US" dirty="0">
                <a:sym typeface="Wingdings" panose="05000000000000000000" pitchFamily="2" charset="2"/>
              </a:rPr>
              <a:t>This next item is two separate items, but both the addition of speciated VOCs or the relaxation of a permit limit, including monitoring, would require an amendment.</a:t>
            </a:r>
          </a:p>
          <a:p>
            <a:pPr marL="171450" indent="-171450">
              <a:buFont typeface="Arial" panose="020B0604020202020204" pitchFamily="34" charset="0"/>
              <a:buChar char="•"/>
            </a:pPr>
            <a:r>
              <a:rPr lang="en-US" dirty="0">
                <a:sym typeface="Wingdings" panose="05000000000000000000" pitchFamily="2" charset="2"/>
              </a:rPr>
              <a:t>Again, these are two separate items. Changes in the method of control or a facility replacement would be an amendment. New facilities are not authorized in an alteration.</a:t>
            </a:r>
          </a:p>
          <a:p>
            <a:pPr marL="171450" indent="-171450">
              <a:buFont typeface="Arial" panose="020B0604020202020204" pitchFamily="34" charset="0"/>
              <a:buChar char="•"/>
            </a:pPr>
            <a:r>
              <a:rPr lang="en-US" dirty="0">
                <a:sym typeface="Wingdings" panose="05000000000000000000" pitchFamily="2" charset="2"/>
              </a:rPr>
              <a:t>A reduction in the permit allowable emission may be accommodated using an alteration. This could be removal of EPNs, reductions in throughputs or hours of operations, or other updates that would not require a BACT review.</a:t>
            </a:r>
          </a:p>
          <a:p>
            <a:pPr marL="171450" indent="-171450">
              <a:buFont typeface="Arial" panose="020B0604020202020204" pitchFamily="34" charset="0"/>
              <a:buChar char="•"/>
            </a:pPr>
            <a:endParaRPr lang="en-US" dirty="0">
              <a:sym typeface="Wingdings" panose="05000000000000000000" pitchFamily="2" charset="2"/>
            </a:endParaRPr>
          </a:p>
          <a:p>
            <a:pPr marL="171450" indent="-171450">
              <a:buFont typeface="Arial" panose="020B0604020202020204" pitchFamily="34" charset="0"/>
              <a:buChar char="•"/>
            </a:pPr>
            <a:endParaRPr lang="en-US" dirty="0">
              <a:sym typeface="Wingdings" panose="05000000000000000000" pitchFamily="2" charset="2"/>
            </a:endParaRPr>
          </a:p>
          <a:p>
            <a:pPr marL="171450" indent="-171450">
              <a:buFont typeface="Arial" panose="020B0604020202020204" pitchFamily="34" charset="0"/>
              <a:buChar char="•"/>
            </a:pPr>
            <a:endParaRPr lang="en-US" dirty="0">
              <a:sym typeface="Wingdings" panose="05000000000000000000" pitchFamily="2" charset="2"/>
            </a:endParaRPr>
          </a:p>
          <a:p>
            <a:endParaRPr lang="en-US" dirty="0">
              <a:sym typeface="Wingdings" panose="05000000000000000000" pitchFamily="2" charset="2"/>
            </a:endParaRPr>
          </a:p>
        </p:txBody>
      </p:sp>
      <p:sp>
        <p:nvSpPr>
          <p:cNvPr id="4" name="Slide Number Placeholder 3">
            <a:extLst>
              <a:ext uri="{FF2B5EF4-FFF2-40B4-BE49-F238E27FC236}">
                <a16:creationId xmlns:a16="http://schemas.microsoft.com/office/drawing/2014/main" id="{98E0A7F4-C3AA-DAC4-9C35-AEDF051DC398}"/>
              </a:ext>
            </a:extLst>
          </p:cNvPr>
          <p:cNvSpPr>
            <a:spLocks noGrp="1"/>
          </p:cNvSpPr>
          <p:nvPr>
            <p:ph type="sldNum" sz="quarter" idx="5"/>
          </p:nvPr>
        </p:nvSpPr>
        <p:spPr/>
        <p:txBody>
          <a:bodyPr/>
          <a:lstStyle/>
          <a:p>
            <a:fld id="{EFB517AE-DEA1-48B1-A643-F065018EDF16}" type="slidenum">
              <a:rPr lang="en-US" smtClean="0"/>
              <a:t>19</a:t>
            </a:fld>
            <a:endParaRPr lang="en-US"/>
          </a:p>
        </p:txBody>
      </p:sp>
    </p:spTree>
    <p:extLst>
      <p:ext uri="{BB962C8B-B14F-4D97-AF65-F5344CB8AC3E}">
        <p14:creationId xmlns:p14="http://schemas.microsoft.com/office/powerpoint/2010/main" val="40459937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386004"/>
          </a:xfrm>
        </p:spPr>
        <p:txBody>
          <a:bodyPr/>
          <a:lstStyle/>
          <a:p>
            <a:pPr marL="171450" indent="-171450">
              <a:buFont typeface="Arial" panose="020B0604020202020204" pitchFamily="34" charset="0"/>
              <a:buChar char="•"/>
            </a:pPr>
            <a:r>
              <a:rPr lang="en-US" dirty="0"/>
              <a:t>In general, everything represented in the PI-1 should match the project representations. This includes the project description matching the application supplemental information, EPN names matching, incorporation of </a:t>
            </a:r>
            <a:r>
              <a:rPr lang="en-US" dirty="0" err="1"/>
              <a:t>PBRs</a:t>
            </a:r>
            <a:r>
              <a:rPr lang="en-US" dirty="0"/>
              <a:t> and SPs by reference and consolidation etc.  </a:t>
            </a:r>
          </a:p>
          <a:p>
            <a:pPr marL="171450" indent="-171450">
              <a:buFont typeface="Arial" panose="020B0604020202020204" pitchFamily="34" charset="0"/>
              <a:buChar char="•"/>
            </a:pPr>
            <a:r>
              <a:rPr lang="en-US" dirty="0"/>
              <a:t>It is also very important that the Units Type Emission Rate (UTER) tab matches all representations throughout the rest of the permit application. </a:t>
            </a:r>
            <a:endParaRPr lang="en-US" dirty="0">
              <a:sym typeface="Wingdings" panose="05000000000000000000" pitchFamily="2" charset="2"/>
            </a:endParaRPr>
          </a:p>
          <a:p>
            <a:pPr marL="628650" lvl="1" indent="-171450">
              <a:buFont typeface="Arial" panose="020B0604020202020204" pitchFamily="34" charset="0"/>
              <a:buChar char="•"/>
            </a:pPr>
            <a:r>
              <a:rPr lang="en-US" dirty="0">
                <a:sym typeface="Wingdings" panose="05000000000000000000" pitchFamily="2" charset="2"/>
              </a:rPr>
              <a:t>New/Modified, Consolidated, and/or Removed EPNs in the UTER tab should always be clearly outlined and discussed in the project description. </a:t>
            </a:r>
          </a:p>
          <a:p>
            <a:pPr marL="171450" indent="-171450">
              <a:buFont typeface="Arial" panose="020B0604020202020204" pitchFamily="34" charset="0"/>
              <a:buChar char="•"/>
            </a:pPr>
            <a:r>
              <a:rPr lang="en-US" dirty="0">
                <a:sym typeface="Wingdings" panose="05000000000000000000" pitchFamily="2" charset="2"/>
              </a:rPr>
              <a:t>In the example above, are the following items adequately addressed in the application representations?</a:t>
            </a:r>
          </a:p>
          <a:p>
            <a:pPr marL="628650" lvl="1" indent="-171450">
              <a:buFont typeface="Arial" panose="020B0604020202020204" pitchFamily="34" charset="0"/>
              <a:buChar char="•"/>
            </a:pPr>
            <a:r>
              <a:rPr lang="en-US" dirty="0">
                <a:sym typeface="Wingdings" panose="05000000000000000000" pitchFamily="2" charset="2"/>
              </a:rPr>
              <a:t>Description of the PTE increase for TNK1 and TNK2 (i.e., for TNK2, the description should indicate that the increase in emissions is from the </a:t>
            </a:r>
            <a:r>
              <a:rPr lang="en-US" dirty="0" err="1">
                <a:sym typeface="Wingdings" panose="05000000000000000000" pitchFamily="2" charset="2"/>
              </a:rPr>
              <a:t>PBR</a:t>
            </a:r>
            <a:r>
              <a:rPr lang="en-US" dirty="0">
                <a:sym typeface="Wingdings" panose="05000000000000000000" pitchFamily="2" charset="2"/>
              </a:rPr>
              <a:t> consolidation).</a:t>
            </a:r>
          </a:p>
          <a:p>
            <a:pPr marL="628650" lvl="1" indent="-171450">
              <a:buFont typeface="Arial" panose="020B0604020202020204" pitchFamily="34" charset="0"/>
              <a:buChar char="•"/>
            </a:pPr>
            <a:r>
              <a:rPr lang="en-US" dirty="0" err="1">
                <a:sym typeface="Wingdings" panose="05000000000000000000" pitchFamily="2" charset="2"/>
              </a:rPr>
              <a:t>PBR</a:t>
            </a:r>
            <a:r>
              <a:rPr lang="en-US" dirty="0">
                <a:sym typeface="Wingdings" panose="05000000000000000000" pitchFamily="2" charset="2"/>
              </a:rPr>
              <a:t> representations addressing consolidated emissions for TNK2.</a:t>
            </a:r>
          </a:p>
          <a:p>
            <a:pPr marL="628650" lvl="1" indent="-171450">
              <a:buFont typeface="Arial" panose="020B0604020202020204" pitchFamily="34" charset="0"/>
              <a:buChar char="•"/>
            </a:pPr>
            <a:r>
              <a:rPr lang="en-US" dirty="0">
                <a:sym typeface="Wingdings" panose="05000000000000000000" pitchFamily="2" charset="2"/>
              </a:rPr>
              <a:t>Impacts and modeling addressing emission increases for TNK1 and TNK2.</a:t>
            </a:r>
          </a:p>
          <a:p>
            <a:pPr marL="628650" lvl="1" indent="-171450">
              <a:buFont typeface="Arial" panose="020B0604020202020204" pitchFamily="34" charset="0"/>
              <a:buChar char="•"/>
            </a:pPr>
            <a:r>
              <a:rPr lang="en-US" dirty="0" err="1">
                <a:sym typeface="Wingdings" panose="05000000000000000000" pitchFamily="2" charset="2"/>
              </a:rPr>
              <a:t>BACT</a:t>
            </a:r>
            <a:r>
              <a:rPr lang="en-US" dirty="0">
                <a:sym typeface="Wingdings" panose="05000000000000000000" pitchFamily="2" charset="2"/>
              </a:rPr>
              <a:t> for tanks.</a:t>
            </a:r>
          </a:p>
          <a:p>
            <a:pPr marL="628650" lvl="1" indent="-171450">
              <a:buFont typeface="Arial" panose="020B0604020202020204" pitchFamily="34" charset="0"/>
              <a:buChar char="•"/>
            </a:pPr>
            <a:r>
              <a:rPr lang="en-US" dirty="0">
                <a:sym typeface="Wingdings" panose="05000000000000000000" pitchFamily="2" charset="2"/>
              </a:rPr>
              <a:t>Federal applicability determination.</a:t>
            </a:r>
          </a:p>
          <a:p>
            <a:pPr marL="171450" indent="-171450">
              <a:buFont typeface="Arial" panose="020B0604020202020204" pitchFamily="34" charset="0"/>
              <a:buChar char="•"/>
            </a:pPr>
            <a:r>
              <a:rPr lang="en-US" dirty="0"/>
              <a:t>Emphasize that the PI-1 is a tool, but it is also required. Supporting documentation provides the justification for the information in the PI-1 workbook.</a:t>
            </a:r>
          </a:p>
        </p:txBody>
      </p:sp>
      <p:sp>
        <p:nvSpPr>
          <p:cNvPr id="4" name="Slide Number Placeholder 3"/>
          <p:cNvSpPr>
            <a:spLocks noGrp="1"/>
          </p:cNvSpPr>
          <p:nvPr>
            <p:ph type="sldNum" sz="quarter" idx="5"/>
          </p:nvPr>
        </p:nvSpPr>
        <p:spPr/>
        <p:txBody>
          <a:bodyPr/>
          <a:lstStyle/>
          <a:p>
            <a:fld id="{EFB517AE-DEA1-48B1-A643-F065018EDF16}" type="slidenum">
              <a:rPr lang="en-US" smtClean="0"/>
              <a:t>20</a:t>
            </a:fld>
            <a:endParaRPr lang="en-US"/>
          </a:p>
        </p:txBody>
      </p:sp>
    </p:spTree>
    <p:extLst>
      <p:ext uri="{BB962C8B-B14F-4D97-AF65-F5344CB8AC3E}">
        <p14:creationId xmlns:p14="http://schemas.microsoft.com/office/powerpoint/2010/main" val="27702434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DD279-C1CE-D9FD-A475-3250D44BF9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18E793-672C-0420-ADBB-2732F24135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1F6485-CEF8-13B7-4879-43C8173044C6}"/>
              </a:ext>
            </a:extLst>
          </p:cNvPr>
          <p:cNvSpPr>
            <a:spLocks noGrp="1"/>
          </p:cNvSpPr>
          <p:nvPr>
            <p:ph type="body" idx="1"/>
          </p:nvPr>
        </p:nvSpPr>
        <p:spPr/>
        <p:txBody>
          <a:bodyPr/>
          <a:lstStyle/>
          <a:p>
            <a:r>
              <a:rPr lang="en-US" dirty="0"/>
              <a:t>Scope Changes are another item that we wanted to highlight.</a:t>
            </a:r>
          </a:p>
          <a:p>
            <a:endParaRPr lang="en-US" dirty="0"/>
          </a:p>
          <a:p>
            <a:pPr marL="0" indent="0">
              <a:buFont typeface="Arial" panose="020B0604020202020204" pitchFamily="34" charset="0"/>
              <a:buNone/>
            </a:pPr>
            <a:r>
              <a:rPr lang="en-US" dirty="0"/>
              <a:t>If a scope change is requested during the review process, this will be routed for management consideration and decision. Questions that are evaluated with a scope change include:</a:t>
            </a:r>
          </a:p>
          <a:p>
            <a:pPr marL="628650" lvl="1" indent="-171450">
              <a:buFont typeface="Arial" panose="020B0604020202020204" pitchFamily="34" charset="0"/>
              <a:buChar char="•"/>
            </a:pPr>
            <a:r>
              <a:rPr lang="en-US" dirty="0"/>
              <a:t>Where are we in the review process, </a:t>
            </a:r>
          </a:p>
          <a:p>
            <a:pPr marL="628650" lvl="1" indent="-171450">
              <a:buFont typeface="Arial" panose="020B0604020202020204" pitchFamily="34" charset="0"/>
              <a:buChar char="•"/>
            </a:pPr>
            <a:r>
              <a:rPr lang="en-US" dirty="0"/>
              <a:t>Does this impact calculations, </a:t>
            </a:r>
          </a:p>
          <a:p>
            <a:pPr marL="628650" lvl="1" indent="-171450">
              <a:buFont typeface="Arial" panose="020B0604020202020204" pitchFamily="34" charset="0"/>
              <a:buChar char="•"/>
            </a:pPr>
            <a:r>
              <a:rPr lang="en-US" dirty="0"/>
              <a:t>Will it require an update to the BACT review and/or impacts, </a:t>
            </a:r>
          </a:p>
          <a:p>
            <a:pPr marL="628650" lvl="1" indent="-171450">
              <a:buFont typeface="Arial" panose="020B0604020202020204" pitchFamily="34" charset="0"/>
              <a:buChar char="•"/>
            </a:pPr>
            <a:r>
              <a:rPr lang="en-US" dirty="0"/>
              <a:t>Have drafts been agreed to, is modeling audit underway, etc.?</a:t>
            </a:r>
          </a:p>
          <a:p>
            <a:pPr marL="0" lvl="0" indent="0">
              <a:buFont typeface="Arial" panose="020B0604020202020204" pitchFamily="34" charset="0"/>
              <a:buNone/>
            </a:pPr>
            <a:endParaRPr lang="en-US" dirty="0"/>
          </a:p>
          <a:p>
            <a:pPr marL="0" lvl="0" indent="0">
              <a:buFont typeface="Arial" panose="020B0604020202020204" pitchFamily="34" charset="0"/>
              <a:buNone/>
            </a:pPr>
            <a:r>
              <a:rPr lang="en-US" dirty="0"/>
              <a:t>Note that depending on the scope change, we may request that the project be withdrawn or voided. Alternatively, we may request that a separate project be submitted. In either case, the resubmittal or new project requires would need to address any questions being asked or address any outstanding items.</a:t>
            </a:r>
          </a:p>
        </p:txBody>
      </p:sp>
      <p:sp>
        <p:nvSpPr>
          <p:cNvPr id="4" name="Slide Number Placeholder 3">
            <a:extLst>
              <a:ext uri="{FF2B5EF4-FFF2-40B4-BE49-F238E27FC236}">
                <a16:creationId xmlns:a16="http://schemas.microsoft.com/office/drawing/2014/main" id="{20A80B10-C155-AD79-F2BC-7706F8B9CBFE}"/>
              </a:ext>
            </a:extLst>
          </p:cNvPr>
          <p:cNvSpPr>
            <a:spLocks noGrp="1"/>
          </p:cNvSpPr>
          <p:nvPr>
            <p:ph type="sldNum" sz="quarter" idx="5"/>
          </p:nvPr>
        </p:nvSpPr>
        <p:spPr/>
        <p:txBody>
          <a:bodyPr/>
          <a:lstStyle/>
          <a:p>
            <a:fld id="{EFB517AE-DEA1-48B1-A643-F065018EDF16}" type="slidenum">
              <a:rPr lang="en-US" smtClean="0"/>
              <a:t>21</a:t>
            </a:fld>
            <a:endParaRPr lang="en-US"/>
          </a:p>
        </p:txBody>
      </p:sp>
    </p:spTree>
    <p:extLst>
      <p:ext uri="{BB962C8B-B14F-4D97-AF65-F5344CB8AC3E}">
        <p14:creationId xmlns:p14="http://schemas.microsoft.com/office/powerpoint/2010/main" val="4331318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7B0AF-B3C4-07DE-90DA-B7D170341F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38FB17-D420-1E50-2EB8-EE82E9D7DC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89A44C-9409-8682-7623-0C03BB02ACCD}"/>
              </a:ext>
            </a:extLst>
          </p:cNvPr>
          <p:cNvSpPr>
            <a:spLocks noGrp="1"/>
          </p:cNvSpPr>
          <p:nvPr>
            <p:ph type="body" idx="1"/>
          </p:nvPr>
        </p:nvSpPr>
        <p:spPr/>
        <p:txBody>
          <a:bodyPr/>
          <a:lstStyle/>
          <a:p>
            <a:pPr marL="171450" indent="-171450">
              <a:buFont typeface="Arial" panose="020B0604020202020204" pitchFamily="34" charset="0"/>
              <a:buChar char="•"/>
            </a:pPr>
            <a:r>
              <a:rPr lang="en-US"/>
              <a:t>30 TAC §116.116(d)(2)</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Permit by Rules (PBRs) and Standard Permit (SPs) must be incorporated into the associated NSR permit by reference or consolidation at the next amendment and at the latest, by the next renewal. </a:t>
            </a:r>
          </a:p>
          <a:p>
            <a:pPr marL="628650" lvl="1" indent="-171450">
              <a:buFont typeface="Arial" panose="020B0604020202020204" pitchFamily="34" charset="0"/>
              <a:buChar char="•"/>
            </a:pPr>
            <a:r>
              <a:rPr lang="en-US"/>
              <a:t>Consolidation requires emission calculations, BACT analysis, and impacts to be submitted. The PBR will be consolidated into the NSR which means that the emissions/sources will be added to the MAERT and representations included in the Conditions. The PBR will be voided upon issuance of the NSR project. (Please note that it’s highly recommended that Pollution Control Standard Permits (PCPs) be consolidated unless a valid reason is provided.)</a:t>
            </a:r>
          </a:p>
          <a:p>
            <a:pPr marL="628650" lvl="1" indent="-171450">
              <a:buFont typeface="Arial" panose="020B0604020202020204" pitchFamily="34" charset="0"/>
              <a:buChar char="•"/>
            </a:pPr>
            <a:r>
              <a:rPr lang="en-US"/>
              <a:t>Reference: The PBR remains active/retained. A Special Condition will be added listing the PBR(s) that are referenced and what the PBR authorizes.</a:t>
            </a:r>
          </a:p>
          <a:p>
            <a:endParaRPr lang="en-US"/>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AFE2A23C-00FB-953C-F428-C68870516C21}"/>
              </a:ext>
            </a:extLst>
          </p:cNvPr>
          <p:cNvSpPr>
            <a:spLocks noGrp="1"/>
          </p:cNvSpPr>
          <p:nvPr>
            <p:ph type="sldNum" sz="quarter" idx="5"/>
          </p:nvPr>
        </p:nvSpPr>
        <p:spPr/>
        <p:txBody>
          <a:bodyPr/>
          <a:lstStyle/>
          <a:p>
            <a:fld id="{EFB517AE-DEA1-48B1-A643-F065018EDF16}" type="slidenum">
              <a:rPr lang="en-US" smtClean="0"/>
              <a:t>22</a:t>
            </a:fld>
            <a:endParaRPr lang="en-US"/>
          </a:p>
        </p:txBody>
      </p:sp>
    </p:spTree>
    <p:extLst>
      <p:ext uri="{BB962C8B-B14F-4D97-AF65-F5344CB8AC3E}">
        <p14:creationId xmlns:p14="http://schemas.microsoft.com/office/powerpoint/2010/main" val="27948916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22F71-8740-2888-2FAF-6BB2E921E1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5D32F4-4805-0C10-5D36-C301BE28AF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3566FF-853D-6CA0-5D7E-18F43FB0B7ED}"/>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In this slide we will revisit the example from earlier.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TNK2’s proposed allowable emissions are increasing due to the consolidation of a PBR. Therefore, the project should include the supporting/updated emission calculations and BACT analysis for TNK2. In addition, the increase in emissions from the PBR consolidated should be included in the impacts analysis. (Please note that the consolidated emissions must match what was authorized in the PBR.)</a:t>
            </a:r>
          </a:p>
        </p:txBody>
      </p:sp>
      <p:sp>
        <p:nvSpPr>
          <p:cNvPr id="4" name="Slide Number Placeholder 3">
            <a:extLst>
              <a:ext uri="{FF2B5EF4-FFF2-40B4-BE49-F238E27FC236}">
                <a16:creationId xmlns:a16="http://schemas.microsoft.com/office/drawing/2014/main" id="{31C889DB-CA71-DADE-C53B-63344B1F552E}"/>
              </a:ext>
            </a:extLst>
          </p:cNvPr>
          <p:cNvSpPr>
            <a:spLocks noGrp="1"/>
          </p:cNvSpPr>
          <p:nvPr>
            <p:ph type="sldNum" sz="quarter" idx="5"/>
          </p:nvPr>
        </p:nvSpPr>
        <p:spPr/>
        <p:txBody>
          <a:bodyPr/>
          <a:lstStyle/>
          <a:p>
            <a:fld id="{EFB517AE-DEA1-48B1-A643-F065018EDF16}" type="slidenum">
              <a:rPr lang="en-US" smtClean="0"/>
              <a:t>23</a:t>
            </a:fld>
            <a:endParaRPr lang="en-US"/>
          </a:p>
        </p:txBody>
      </p:sp>
    </p:spTree>
    <p:extLst>
      <p:ext uri="{BB962C8B-B14F-4D97-AF65-F5344CB8AC3E}">
        <p14:creationId xmlns:p14="http://schemas.microsoft.com/office/powerpoint/2010/main" val="18345306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1785B-DA6C-4E1F-1FDD-C43DA0B87E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0B79C5-40B3-E77A-67D7-69C6474F27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6F818B-FB71-A954-EF6F-A8C120241875}"/>
              </a:ext>
            </a:extLst>
          </p:cNvPr>
          <p:cNvSpPr>
            <a:spLocks noGrp="1"/>
          </p:cNvSpPr>
          <p:nvPr>
            <p:ph type="body" idx="1"/>
          </p:nvPr>
        </p:nvSpPr>
        <p:spPr/>
        <p:txBody>
          <a:bodyPr/>
          <a:lstStyle/>
          <a:p>
            <a:pPr marL="0" indent="0">
              <a:buFont typeface="Arial" panose="020B0604020202020204" pitchFamily="34" charset="0"/>
              <a:buNone/>
            </a:pPr>
            <a:r>
              <a:rPr lang="en-US" dirty="0"/>
              <a:t>In the executive summary please ensure that MSS is addressed. This is also a required entry in the PI-1 workbook on the General Tab, Rows 64 and 65 for initial, renewal, and amendment projects.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MSS emissions must be addressed for initial, renewal, and amendment projects.</a:t>
            </a:r>
          </a:p>
          <a:p>
            <a:pPr marL="171450" indent="-171450">
              <a:buFont typeface="Arial" panose="020B0604020202020204" pitchFamily="34" charset="0"/>
              <a:buChar char="•"/>
            </a:pPr>
            <a:r>
              <a:rPr lang="en-US" dirty="0"/>
              <a:t>Is planned MSS authorized in the current NSR permit, another NSR permit, or via PBR 106.263.</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We have seen an increased number of initial projects recently. For these projects, planned MSS operations must be included and accounted for in the initial permit.</a:t>
            </a:r>
          </a:p>
          <a:p>
            <a:pPr marL="171450" indent="-171450">
              <a:buFont typeface="Arial" panose="020B0604020202020204" pitchFamily="34" charset="0"/>
              <a:buChar char="•"/>
            </a:pPr>
            <a:r>
              <a:rPr lang="en-US" dirty="0"/>
              <a:t>PBRs may not be used in addressing MSS. Overall, PBRs and SPs related to the process may not be used in conjunction with an initial permit.</a:t>
            </a:r>
          </a:p>
          <a:p>
            <a:pPr marL="171450" indent="-171450">
              <a:buFont typeface="Arial" panose="020B0604020202020204" pitchFamily="34" charset="0"/>
              <a:buChar char="•"/>
            </a:pPr>
            <a:r>
              <a:rPr lang="en-US" sz="1200" dirty="0"/>
              <a:t>30 TAC §</a:t>
            </a:r>
            <a:r>
              <a:rPr lang="en-US" dirty="0"/>
              <a:t>116.111(a)(2) is an example of a citation that requires all emissions from the facility, including MSS, be included in the NSR permit application.</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Is MSS changing in the project? i.e., are there updates to MSS activities including the number of events and/or duration that MSS occurs?</a:t>
            </a:r>
          </a:p>
        </p:txBody>
      </p:sp>
      <p:sp>
        <p:nvSpPr>
          <p:cNvPr id="4" name="Slide Number Placeholder 3">
            <a:extLst>
              <a:ext uri="{FF2B5EF4-FFF2-40B4-BE49-F238E27FC236}">
                <a16:creationId xmlns:a16="http://schemas.microsoft.com/office/drawing/2014/main" id="{112A1586-E892-B873-3F10-F0F9DDB9F4EB}"/>
              </a:ext>
            </a:extLst>
          </p:cNvPr>
          <p:cNvSpPr>
            <a:spLocks noGrp="1"/>
          </p:cNvSpPr>
          <p:nvPr>
            <p:ph type="sldNum" sz="quarter" idx="5"/>
          </p:nvPr>
        </p:nvSpPr>
        <p:spPr/>
        <p:txBody>
          <a:bodyPr/>
          <a:lstStyle/>
          <a:p>
            <a:fld id="{EFB517AE-DEA1-48B1-A643-F065018EDF16}" type="slidenum">
              <a:rPr lang="en-US" smtClean="0"/>
              <a:t>24</a:t>
            </a:fld>
            <a:endParaRPr lang="en-US"/>
          </a:p>
        </p:txBody>
      </p:sp>
    </p:spTree>
    <p:extLst>
      <p:ext uri="{BB962C8B-B14F-4D97-AF65-F5344CB8AC3E}">
        <p14:creationId xmlns:p14="http://schemas.microsoft.com/office/powerpoint/2010/main" val="30405388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30050-C973-F8EA-C6C2-1EB6E92E87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1B5917-86D1-B5A3-8B83-AD119DA0D3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C60859-4056-F3DF-BF9E-CC62DF3BB2B6}"/>
              </a:ext>
            </a:extLst>
          </p:cNvPr>
          <p:cNvSpPr>
            <a:spLocks noGrp="1"/>
          </p:cNvSpPr>
          <p:nvPr>
            <p:ph type="body" idx="1"/>
          </p:nvPr>
        </p:nvSpPr>
        <p:spPr>
          <a:xfrm>
            <a:off x="685800" y="4400549"/>
            <a:ext cx="5486400" cy="3978679"/>
          </a:xfrm>
        </p:spPr>
        <p:txBody>
          <a:bodyPr/>
          <a:lstStyle/>
          <a:p>
            <a:pPr marL="171450" indent="-171450">
              <a:buFont typeface="Arial" panose="020B0604020202020204" pitchFamily="34" charset="0"/>
              <a:buChar char="•"/>
            </a:pPr>
            <a:r>
              <a:rPr lang="en-US" dirty="0"/>
              <a:t>As part of the Technical Review process, a Best Available Control Technology (</a:t>
            </a:r>
            <a:r>
              <a:rPr lang="en-US" dirty="0" err="1"/>
              <a:t>BACT</a:t>
            </a:r>
            <a:r>
              <a:rPr lang="en-US" dirty="0"/>
              <a:t>) analysis may be required. Specifically, a </a:t>
            </a:r>
            <a:r>
              <a:rPr lang="en-US" dirty="0" err="1"/>
              <a:t>BACT</a:t>
            </a:r>
            <a:r>
              <a:rPr lang="en-US" dirty="0"/>
              <a:t> analysis is required for the following:</a:t>
            </a:r>
          </a:p>
          <a:p>
            <a:pPr marL="628650" lvl="1" indent="-171450">
              <a:buFont typeface="Arial" panose="020B0604020202020204" pitchFamily="34" charset="0"/>
              <a:buChar char="•"/>
            </a:pPr>
            <a:r>
              <a:rPr lang="en-US" dirty="0"/>
              <a:t>Consolidation of Permit-by-Rule and/or Standard Permit</a:t>
            </a:r>
          </a:p>
          <a:p>
            <a:pPr marL="628650" lvl="1" indent="-171450">
              <a:buFont typeface="Arial" panose="020B0604020202020204" pitchFamily="34" charset="0"/>
              <a:buChar char="•"/>
            </a:pPr>
            <a:r>
              <a:rPr lang="en-US" dirty="0">
                <a:sym typeface="Wingdings" panose="05000000000000000000" pitchFamily="2" charset="2"/>
              </a:rPr>
              <a:t>Modifications to facilities and </a:t>
            </a:r>
            <a:r>
              <a:rPr lang="en-US" dirty="0" err="1">
                <a:sym typeface="Wingdings" panose="05000000000000000000" pitchFamily="2" charset="2"/>
              </a:rPr>
              <a:t>BACT</a:t>
            </a:r>
            <a:endParaRPr lang="en-US" dirty="0">
              <a:sym typeface="Wingdings" panose="05000000000000000000" pitchFamily="2" charset="2"/>
            </a:endParaRPr>
          </a:p>
          <a:p>
            <a:pPr marL="628650" lvl="1" indent="-171450">
              <a:buFont typeface="Arial" panose="020B0604020202020204" pitchFamily="34" charset="0"/>
              <a:buChar char="•"/>
            </a:pPr>
            <a:r>
              <a:rPr lang="en-US" dirty="0">
                <a:sym typeface="Wingdings" panose="05000000000000000000" pitchFamily="2" charset="2"/>
              </a:rPr>
              <a:t>Federal (PSD, </a:t>
            </a:r>
            <a:r>
              <a:rPr lang="en-US" dirty="0" err="1">
                <a:sym typeface="Wingdings" panose="05000000000000000000" pitchFamily="2" charset="2"/>
              </a:rPr>
              <a:t>NNSR</a:t>
            </a:r>
            <a:r>
              <a:rPr lang="en-US" dirty="0">
                <a:sym typeface="Wingdings" panose="05000000000000000000" pitchFamily="2" charset="2"/>
              </a:rPr>
              <a:t>) Permits and </a:t>
            </a:r>
            <a:r>
              <a:rPr lang="en-US" dirty="0" err="1">
                <a:sym typeface="Wingdings" panose="05000000000000000000" pitchFamily="2" charset="2"/>
              </a:rPr>
              <a:t>BACT</a:t>
            </a:r>
            <a:endParaRPr lang="en-US" dirty="0"/>
          </a:p>
          <a:p>
            <a:pPr marL="171450" indent="-171450">
              <a:buFont typeface="Arial" panose="020B0604020202020204" pitchFamily="34" charset="0"/>
              <a:buChar char="•"/>
            </a:pPr>
            <a:r>
              <a:rPr lang="en-US" dirty="0"/>
              <a:t>A few reminders, specifically related to guidance and the overall expectation for </a:t>
            </a:r>
            <a:r>
              <a:rPr lang="en-US" dirty="0" err="1"/>
              <a:t>BACT</a:t>
            </a:r>
            <a:r>
              <a:rPr lang="en-US" dirty="0"/>
              <a:t> reviews:</a:t>
            </a:r>
          </a:p>
          <a:p>
            <a:pPr marL="628650" lvl="1" indent="-171450">
              <a:buFont typeface="Arial" panose="020B0604020202020204" pitchFamily="34" charset="0"/>
              <a:buChar char="•"/>
            </a:pPr>
            <a:r>
              <a:rPr lang="en-US" dirty="0"/>
              <a:t>External long-form guidance is in </a:t>
            </a:r>
            <a:r>
              <a:rPr lang="en-US" dirty="0" err="1"/>
              <a:t>APDG</a:t>
            </a:r>
            <a:r>
              <a:rPr lang="en-US" dirty="0"/>
              <a:t> 6110</a:t>
            </a:r>
          </a:p>
          <a:p>
            <a:pPr marL="628650" lvl="1" indent="-171450">
              <a:buFont typeface="Arial" panose="020B0604020202020204" pitchFamily="34" charset="0"/>
              <a:buChar char="•"/>
            </a:pPr>
            <a:r>
              <a:rPr lang="en-US" dirty="0">
                <a:hlinkClick r:id="rId3"/>
              </a:rPr>
              <a:t>https://www.tceq.texas.gov/assets/public/permitting/air/Guidance/NewSourceReview/airpoll_guidance.pdf</a:t>
            </a:r>
            <a:r>
              <a:rPr lang="en-US" dirty="0"/>
              <a:t> </a:t>
            </a:r>
          </a:p>
          <a:p>
            <a:pPr marL="171450" lvl="0" indent="-171450">
              <a:buFont typeface="Arial" panose="020B0604020202020204" pitchFamily="34" charset="0"/>
              <a:buChar char="•"/>
            </a:pPr>
            <a:r>
              <a:rPr lang="en-US" dirty="0"/>
              <a:t>TCEQ employs a 3-tiered </a:t>
            </a:r>
            <a:r>
              <a:rPr lang="en-US" dirty="0" err="1"/>
              <a:t>BACT</a:t>
            </a:r>
            <a:r>
              <a:rPr lang="en-US" dirty="0"/>
              <a:t> review process.</a:t>
            </a:r>
          </a:p>
          <a:p>
            <a:pPr marL="171450" lvl="0" indent="-171450">
              <a:buFont typeface="Arial" panose="020B0604020202020204" pitchFamily="34" charset="0"/>
              <a:buChar char="•"/>
            </a:pPr>
            <a:r>
              <a:rPr lang="en-US" dirty="0"/>
              <a:t>The EPA’s 5 step top-down process may also be used.</a:t>
            </a:r>
          </a:p>
          <a:p>
            <a:pPr marL="628650" lvl="1" indent="-171450">
              <a:buFont typeface="Arial" panose="020B0604020202020204" pitchFamily="34" charset="0"/>
              <a:buChar char="•"/>
            </a:pPr>
            <a:r>
              <a:rPr lang="en-US" dirty="0"/>
              <a:t>Identify all possible options</a:t>
            </a:r>
          </a:p>
          <a:p>
            <a:pPr marL="628650" lvl="1" indent="-171450">
              <a:buFont typeface="Arial" panose="020B0604020202020204" pitchFamily="34" charset="0"/>
              <a:buChar char="•"/>
            </a:pPr>
            <a:r>
              <a:rPr lang="en-US" dirty="0"/>
              <a:t>Exclude technically infeasible</a:t>
            </a:r>
          </a:p>
          <a:p>
            <a:pPr marL="628650" lvl="1" indent="-171450">
              <a:buFont typeface="Arial" panose="020B0604020202020204" pitchFamily="34" charset="0"/>
              <a:buChar char="•"/>
            </a:pPr>
            <a:r>
              <a:rPr lang="en-US" dirty="0"/>
              <a:t>Rank remaining by control efficiency</a:t>
            </a:r>
          </a:p>
          <a:p>
            <a:pPr marL="628650" lvl="1" indent="-171450">
              <a:buFont typeface="Arial" panose="020B0604020202020204" pitchFamily="34" charset="0"/>
              <a:buChar char="•"/>
            </a:pPr>
            <a:r>
              <a:rPr lang="en-US" dirty="0"/>
              <a:t>Evaluate adverse or secondary impacts</a:t>
            </a:r>
          </a:p>
          <a:p>
            <a:pPr marL="628650" lvl="1" indent="-171450">
              <a:buFont typeface="Arial" panose="020B0604020202020204" pitchFamily="34" charset="0"/>
              <a:buChar char="•"/>
            </a:pPr>
            <a:r>
              <a:rPr lang="en-US" dirty="0"/>
              <a:t>Select </a:t>
            </a:r>
            <a:r>
              <a:rPr lang="en-US" dirty="0" err="1"/>
              <a:t>BACT</a:t>
            </a:r>
            <a:endParaRPr lang="en-US" dirty="0"/>
          </a:p>
          <a:p>
            <a:pPr marL="171450" lvl="0" indent="-171450">
              <a:buFont typeface="Arial" panose="020B0604020202020204" pitchFamily="34" charset="0"/>
              <a:buChar char="•"/>
            </a:pPr>
            <a:r>
              <a:rPr lang="en-US" dirty="0"/>
              <a:t>The end result should be the same regardless of which process is used.</a:t>
            </a:r>
          </a:p>
          <a:p>
            <a:pPr marL="171450" lvl="0" indent="-171450">
              <a:buFont typeface="Arial" panose="020B0604020202020204" pitchFamily="34" charset="0"/>
              <a:buChar char="•"/>
            </a:pPr>
            <a:r>
              <a:rPr lang="en-US" dirty="0"/>
              <a:t>Reminder that permit conditions and boilerplate conditions are written to ensure compliance with represented </a:t>
            </a:r>
            <a:r>
              <a:rPr lang="en-US" dirty="0" err="1"/>
              <a:t>BACT</a:t>
            </a:r>
            <a:r>
              <a:rPr lang="en-US" dirty="0"/>
              <a:t> for each facility.</a:t>
            </a:r>
          </a:p>
        </p:txBody>
      </p:sp>
      <p:sp>
        <p:nvSpPr>
          <p:cNvPr id="4" name="Slide Number Placeholder 3">
            <a:extLst>
              <a:ext uri="{FF2B5EF4-FFF2-40B4-BE49-F238E27FC236}">
                <a16:creationId xmlns:a16="http://schemas.microsoft.com/office/drawing/2014/main" id="{5EC2CA9E-03DF-FB70-168E-155AA0258BD5}"/>
              </a:ext>
            </a:extLst>
          </p:cNvPr>
          <p:cNvSpPr>
            <a:spLocks noGrp="1"/>
          </p:cNvSpPr>
          <p:nvPr>
            <p:ph type="sldNum" sz="quarter" idx="5"/>
          </p:nvPr>
        </p:nvSpPr>
        <p:spPr/>
        <p:txBody>
          <a:bodyPr/>
          <a:lstStyle/>
          <a:p>
            <a:fld id="{EFB517AE-DEA1-48B1-A643-F065018EDF16}" type="slidenum">
              <a:rPr lang="en-US" smtClean="0"/>
              <a:t>25</a:t>
            </a:fld>
            <a:endParaRPr lang="en-US"/>
          </a:p>
        </p:txBody>
      </p:sp>
    </p:spTree>
    <p:extLst>
      <p:ext uri="{BB962C8B-B14F-4D97-AF65-F5344CB8AC3E}">
        <p14:creationId xmlns:p14="http://schemas.microsoft.com/office/powerpoint/2010/main" val="22238430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EFDC2-86CE-4A52-5D39-317A4CA65F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7F41E6-378C-4644-5F84-95FF8CB669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FED6D9-8826-171F-E23F-0451CE21E767}"/>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For modifications to facilities, we look at two main determining factors.</a:t>
            </a:r>
          </a:p>
          <a:p>
            <a:pPr marL="628650" lvl="1" indent="-171450">
              <a:buFont typeface="Arial" panose="020B0604020202020204" pitchFamily="34" charset="0"/>
              <a:buChar char="•"/>
              <a:defRPr/>
            </a:pPr>
            <a:r>
              <a:rPr lang="en-US" dirty="0"/>
              <a:t>30 TAC §116.10(9) in the definitions.</a:t>
            </a:r>
          </a:p>
          <a:p>
            <a:pPr marL="628650" lvl="1" indent="-171450">
              <a:buFont typeface="Arial" panose="020B0604020202020204" pitchFamily="34" charset="0"/>
              <a:buChar char="•"/>
              <a:defRPr/>
            </a:pPr>
            <a:r>
              <a:rPr lang="en-US" dirty="0"/>
              <a:t>We also look at APDG 5881, which is the Major NSR Applicability Determination Document.</a:t>
            </a:r>
          </a:p>
          <a:p>
            <a:pPr marL="1085850" lvl="2" indent="-171450">
              <a:buFont typeface="Arial" panose="020B0604020202020204" pitchFamily="34" charset="0"/>
              <a:buChar char="•"/>
              <a:defRPr/>
            </a:pPr>
            <a:r>
              <a:rPr lang="en-US" dirty="0"/>
              <a:t>Air Permit Reviewer Reference Guide – Major New Source Review – Applicability Determination</a:t>
            </a:r>
            <a:endParaRPr lang="en-US" sz="1200" u="none" kern="1200" dirty="0">
              <a:solidFill>
                <a:schemeClr val="tx1"/>
              </a:solidFill>
              <a:effectLst/>
              <a:latin typeface="+mn-lt"/>
              <a:ea typeface="+mn-ea"/>
              <a:cs typeface="+mn-cs"/>
              <a:hlinkClick r:id="rId3"/>
            </a:endParaRPr>
          </a:p>
          <a:p>
            <a:pPr marL="1085850" lvl="2" indent="-171450">
              <a:buFont typeface="Arial" panose="020B0604020202020204" pitchFamily="34" charset="0"/>
              <a:buChar char="•"/>
              <a:defRPr/>
            </a:pPr>
            <a:r>
              <a:rPr lang="en-US" sz="1200" u="sng" kern="1200" dirty="0">
                <a:solidFill>
                  <a:schemeClr val="tx1"/>
                </a:solidFill>
                <a:effectLst/>
                <a:latin typeface="+mn-lt"/>
                <a:ea typeface="+mn-ea"/>
                <a:cs typeface="+mn-cs"/>
                <a:hlinkClick r:id="rId3"/>
              </a:rPr>
              <a:t>https://www.tceq.texas.gov/assets/public/permitting/air/Guidance/NewSourceReview/fnsr_app_determ.pdf</a:t>
            </a:r>
            <a:endParaRPr lang="en-US" sz="1200" u="sng" kern="1200" dirty="0">
              <a:solidFill>
                <a:schemeClr val="tx1"/>
              </a:solidFill>
              <a:effectLst/>
              <a:latin typeface="+mn-lt"/>
              <a:ea typeface="+mn-ea"/>
              <a:cs typeface="+mn-cs"/>
            </a:endParaRPr>
          </a:p>
          <a:p>
            <a:pPr marL="457200" lvl="1" indent="0">
              <a:buFont typeface="Arial" panose="020B0604020202020204" pitchFamily="34" charset="0"/>
              <a:buNone/>
              <a:defRPr/>
            </a:pPr>
            <a:endParaRPr lang="en-US" dirty="0"/>
          </a:p>
          <a:p>
            <a:pPr marL="171450" indent="-171450">
              <a:buFont typeface="Arial" panose="020B0604020202020204" pitchFamily="34" charset="0"/>
              <a:buChar char="•"/>
              <a:defRPr/>
            </a:pPr>
            <a:r>
              <a:rPr lang="en-US" dirty="0"/>
              <a:t>30 TAC </a:t>
            </a:r>
            <a:r>
              <a:rPr lang="en-US" b="1" dirty="0"/>
              <a:t>§</a:t>
            </a:r>
            <a:r>
              <a:rPr lang="en-US" dirty="0"/>
              <a:t>116.160(c)(2)(C) is specific to relaxations of enforceable limitations, which incorporates </a:t>
            </a:r>
            <a:r>
              <a:rPr lang="en-US" kern="1200" dirty="0">
                <a:solidFill>
                  <a:schemeClr val="tx1"/>
                </a:solidFill>
                <a:effectLst/>
                <a:latin typeface="+mn-lt"/>
                <a:ea typeface="+mn-ea"/>
                <a:cs typeface="+mn-cs"/>
              </a:rPr>
              <a:t>40 CFR </a:t>
            </a:r>
            <a:r>
              <a:rPr lang="en-US" b="1" dirty="0"/>
              <a:t>§</a:t>
            </a:r>
            <a:r>
              <a:rPr lang="en-US" kern="1200" dirty="0">
                <a:solidFill>
                  <a:schemeClr val="tx1"/>
                </a:solidFill>
                <a:effectLst/>
                <a:latin typeface="+mn-lt"/>
                <a:ea typeface="+mn-ea"/>
                <a:cs typeface="+mn-cs"/>
              </a:rPr>
              <a:t>52.21(r)(4) by reference.</a:t>
            </a:r>
          </a:p>
          <a:p>
            <a:pPr>
              <a:defRPr/>
            </a:pPr>
            <a:endParaRPr lang="en-US" kern="1200" dirty="0">
              <a:solidFill>
                <a:schemeClr val="tx1"/>
              </a:solidFill>
              <a:effectLst/>
              <a:latin typeface="+mn-lt"/>
              <a:ea typeface="+mn-ea"/>
              <a:cs typeface="+mn-cs"/>
            </a:endParaRPr>
          </a:p>
          <a:p>
            <a:pPr marL="171450" indent="-171450">
              <a:buFont typeface="Arial" panose="020B0604020202020204" pitchFamily="34" charset="0"/>
              <a:buChar char="•"/>
              <a:defRPr/>
            </a:pPr>
            <a:r>
              <a:rPr lang="en-US" sz="1200" kern="1200" dirty="0">
                <a:solidFill>
                  <a:schemeClr val="tx1"/>
                </a:solidFill>
                <a:effectLst/>
                <a:latin typeface="+mn-lt"/>
                <a:ea typeface="+mn-ea"/>
                <a:cs typeface="+mn-cs"/>
              </a:rPr>
              <a:t>Also as a reminder, </a:t>
            </a:r>
            <a:r>
              <a:rPr lang="en-US" sz="1200" b="1" dirty="0"/>
              <a:t>§</a:t>
            </a:r>
            <a:r>
              <a:rPr lang="en-US" sz="1200" kern="1200" dirty="0">
                <a:solidFill>
                  <a:schemeClr val="tx1"/>
                </a:solidFill>
                <a:effectLst/>
                <a:latin typeface="+mn-lt"/>
                <a:ea typeface="+mn-ea"/>
                <a:cs typeface="+mn-cs"/>
              </a:rPr>
              <a:t>52.21(r)(4) is specific to source obligation and that a relaxation of an enforceable limitation is treated as a modification.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EBCC7806-F9F2-ACA9-7B97-9C83A3781EE3}"/>
              </a:ext>
            </a:extLst>
          </p:cNvPr>
          <p:cNvSpPr>
            <a:spLocks noGrp="1"/>
          </p:cNvSpPr>
          <p:nvPr>
            <p:ph type="sldNum" sz="quarter" idx="5"/>
          </p:nvPr>
        </p:nvSpPr>
        <p:spPr/>
        <p:txBody>
          <a:bodyPr/>
          <a:lstStyle/>
          <a:p>
            <a:fld id="{EFB517AE-DEA1-48B1-A643-F065018EDF16}" type="slidenum">
              <a:rPr lang="en-US" smtClean="0"/>
              <a:t>26</a:t>
            </a:fld>
            <a:endParaRPr lang="en-US"/>
          </a:p>
        </p:txBody>
      </p:sp>
    </p:spTree>
    <p:extLst>
      <p:ext uri="{BB962C8B-B14F-4D97-AF65-F5344CB8AC3E}">
        <p14:creationId xmlns:p14="http://schemas.microsoft.com/office/powerpoint/2010/main" val="32343189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434E5-5B84-D169-7DBD-F02AE97552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D01842-40A3-6700-FCC6-CEBBF732F3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D59F82-F0E1-09E5-EDE2-C4413E883243}"/>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For modifications to facilities, we look at two main determining factors.</a:t>
            </a:r>
          </a:p>
          <a:p>
            <a:pPr marL="628650" lvl="1" indent="-171450">
              <a:buFont typeface="Arial" panose="020B0604020202020204" pitchFamily="34" charset="0"/>
              <a:buChar char="•"/>
              <a:defRPr/>
            </a:pPr>
            <a:r>
              <a:rPr lang="en-US"/>
              <a:t>30 TAC §116.10(9) in the definitions.</a:t>
            </a:r>
          </a:p>
          <a:p>
            <a:pPr marL="628650" lvl="1" indent="-171450">
              <a:buFont typeface="Arial" panose="020B0604020202020204" pitchFamily="34" charset="0"/>
              <a:buChar char="•"/>
              <a:defRPr/>
            </a:pPr>
            <a:r>
              <a:rPr lang="en-US"/>
              <a:t>We also look at APDG 5881, which is the Major NSR Applicability Determination Document.</a:t>
            </a:r>
          </a:p>
          <a:p>
            <a:pPr lvl="1">
              <a:defRPr/>
            </a:pPr>
            <a:endParaRPr lang="en-US"/>
          </a:p>
          <a:p>
            <a:pPr marL="171450" indent="-171450">
              <a:buFont typeface="Arial" panose="020B0604020202020204" pitchFamily="34" charset="0"/>
              <a:buChar char="•"/>
              <a:defRPr/>
            </a:pPr>
            <a:r>
              <a:rPr lang="en-US"/>
              <a:t>30 TAC §116.160(c)(2)(C) is specific to relaxations of enforceable limitations, which incorporates </a:t>
            </a:r>
            <a:r>
              <a:rPr lang="en-US" kern="1200">
                <a:solidFill>
                  <a:schemeClr val="tx1"/>
                </a:solidFill>
                <a:effectLst/>
                <a:latin typeface="+mn-lt"/>
                <a:ea typeface="+mn-ea"/>
                <a:cs typeface="+mn-cs"/>
              </a:rPr>
              <a:t>40 CFR </a:t>
            </a:r>
            <a:r>
              <a:rPr lang="en-US"/>
              <a:t>§</a:t>
            </a:r>
            <a:r>
              <a:rPr lang="en-US" kern="1200">
                <a:solidFill>
                  <a:schemeClr val="tx1"/>
                </a:solidFill>
                <a:effectLst/>
                <a:latin typeface="+mn-lt"/>
                <a:ea typeface="+mn-ea"/>
                <a:cs typeface="+mn-cs"/>
              </a:rPr>
              <a:t>52.21(r)(4) by reference.</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a:extLst>
              <a:ext uri="{FF2B5EF4-FFF2-40B4-BE49-F238E27FC236}">
                <a16:creationId xmlns:a16="http://schemas.microsoft.com/office/drawing/2014/main" id="{90551067-7CE7-EE79-0073-79AC470A25B7}"/>
              </a:ext>
            </a:extLst>
          </p:cNvPr>
          <p:cNvSpPr>
            <a:spLocks noGrp="1"/>
          </p:cNvSpPr>
          <p:nvPr>
            <p:ph type="sldNum" sz="quarter" idx="5"/>
          </p:nvPr>
        </p:nvSpPr>
        <p:spPr/>
        <p:txBody>
          <a:bodyPr/>
          <a:lstStyle/>
          <a:p>
            <a:fld id="{EFB517AE-DEA1-48B1-A643-F065018EDF16}" type="slidenum">
              <a:rPr lang="en-US" smtClean="0"/>
              <a:t>27</a:t>
            </a:fld>
            <a:endParaRPr lang="en-US"/>
          </a:p>
        </p:txBody>
      </p:sp>
    </p:spTree>
    <p:extLst>
      <p:ext uri="{BB962C8B-B14F-4D97-AF65-F5344CB8AC3E}">
        <p14:creationId xmlns:p14="http://schemas.microsoft.com/office/powerpoint/2010/main" val="13017500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EB712-DB81-792B-7A93-5212F04C98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C5BDAC-6B06-55C1-DE2D-E4F4CA53E0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7FDD6A-2A00-7035-DA39-FCE00A9679F9}"/>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An additional few reminders, specific to PSD and NNSR reviews.</a:t>
            </a:r>
          </a:p>
          <a:p>
            <a:pPr marL="628650" lvl="1" indent="-171450">
              <a:buFont typeface="Arial" panose="020B0604020202020204" pitchFamily="34" charset="0"/>
              <a:buChar char="•"/>
              <a:defRPr/>
            </a:pPr>
            <a:r>
              <a:rPr lang="en-US"/>
              <a:t>When a project triggers NNSR, LAER is required for the triggered pollutants. </a:t>
            </a:r>
          </a:p>
          <a:p>
            <a:pPr marL="628650" lvl="1" indent="-171450">
              <a:buFont typeface="Arial" panose="020B0604020202020204" pitchFamily="34" charset="0"/>
              <a:buChar char="•"/>
              <a:defRPr/>
            </a:pPr>
            <a:r>
              <a:rPr lang="en-US"/>
              <a:t>When a project triggers PSD, BACT review is required.</a:t>
            </a:r>
          </a:p>
          <a:p>
            <a:pPr marL="628650" lvl="1" indent="-171450">
              <a:buFont typeface="Arial" panose="020B0604020202020204" pitchFamily="34" charset="0"/>
              <a:buChar char="•"/>
              <a:defRPr/>
            </a:pPr>
            <a:r>
              <a:rPr lang="en-US"/>
              <a:t>For all projects that trigger PSD and/or NNSR a summary of the research/findings in the RBLC should be included in the application.</a:t>
            </a:r>
          </a:p>
          <a:p>
            <a:endParaRPr lang="en-US"/>
          </a:p>
        </p:txBody>
      </p:sp>
      <p:sp>
        <p:nvSpPr>
          <p:cNvPr id="4" name="Slide Number Placeholder 3">
            <a:extLst>
              <a:ext uri="{FF2B5EF4-FFF2-40B4-BE49-F238E27FC236}">
                <a16:creationId xmlns:a16="http://schemas.microsoft.com/office/drawing/2014/main" id="{1BAA3F85-D13F-695B-A9A0-FF4AD4CB2E77}"/>
              </a:ext>
            </a:extLst>
          </p:cNvPr>
          <p:cNvSpPr>
            <a:spLocks noGrp="1"/>
          </p:cNvSpPr>
          <p:nvPr>
            <p:ph type="sldNum" sz="quarter" idx="5"/>
          </p:nvPr>
        </p:nvSpPr>
        <p:spPr/>
        <p:txBody>
          <a:bodyPr/>
          <a:lstStyle/>
          <a:p>
            <a:fld id="{EFB517AE-DEA1-48B1-A643-F065018EDF16}" type="slidenum">
              <a:rPr lang="en-US" smtClean="0"/>
              <a:t>28</a:t>
            </a:fld>
            <a:endParaRPr lang="en-US"/>
          </a:p>
        </p:txBody>
      </p:sp>
    </p:spTree>
    <p:extLst>
      <p:ext uri="{BB962C8B-B14F-4D97-AF65-F5344CB8AC3E}">
        <p14:creationId xmlns:p14="http://schemas.microsoft.com/office/powerpoint/2010/main" val="23260294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2C2CD-32CD-4808-DE35-B7DF4CAF4B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08F622-3F9D-CDC4-B5F1-51272C7FC7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E71EC0-B5A6-B076-32CB-48F41109616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 have a couple of examples here, specific to emission caps. It is common to have permits with various emission caps.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An emission cap is a total emission limit that applies to a group of facilities or emission points. These are most commonly applied at sites where there are multiple of the same facility or unit type. Instead of having an individual limit, may sites will group the similar facilities together under a single limit.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When an emission CAP is created or modified (i.e., sources are added or removed from a cap) the cap is considered modified and BACT review is required for all sources under the cap.</a:t>
            </a:r>
          </a:p>
        </p:txBody>
      </p:sp>
      <p:sp>
        <p:nvSpPr>
          <p:cNvPr id="4" name="Slide Number Placeholder 3">
            <a:extLst>
              <a:ext uri="{FF2B5EF4-FFF2-40B4-BE49-F238E27FC236}">
                <a16:creationId xmlns:a16="http://schemas.microsoft.com/office/drawing/2014/main" id="{FD1984F6-C031-0B97-6B9A-6CAE65F4673E}"/>
              </a:ext>
            </a:extLst>
          </p:cNvPr>
          <p:cNvSpPr>
            <a:spLocks noGrp="1"/>
          </p:cNvSpPr>
          <p:nvPr>
            <p:ph type="sldNum" sz="quarter" idx="5"/>
          </p:nvPr>
        </p:nvSpPr>
        <p:spPr/>
        <p:txBody>
          <a:bodyPr/>
          <a:lstStyle/>
          <a:p>
            <a:fld id="{EFB517AE-DEA1-48B1-A643-F065018EDF16}" type="slidenum">
              <a:rPr lang="en-US" smtClean="0"/>
              <a:t>29</a:t>
            </a:fld>
            <a:endParaRPr lang="en-US"/>
          </a:p>
        </p:txBody>
      </p:sp>
    </p:spTree>
    <p:extLst>
      <p:ext uri="{BB962C8B-B14F-4D97-AF65-F5344CB8AC3E}">
        <p14:creationId xmlns:p14="http://schemas.microsoft.com/office/powerpoint/2010/main" val="13365078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E99D1-5B91-50F8-0AF5-1FA2C012C8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96B024-8167-AB85-590F-27445D3E44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8DCFD7-4C06-61A0-DE34-08FCA1BA1BD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In this example, we have a non-restrictive emission cap.</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The tanks are limited to 300 </a:t>
            </a:r>
            <a:r>
              <a:rPr lang="en-US" err="1"/>
              <a:t>tpy</a:t>
            </a:r>
            <a:r>
              <a:rPr lang="en-US"/>
              <a:t> annual emissions.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There is no individual annual emission limit for each tank.</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Each tank may emit up to the total for the tank cap as the most conservative scenario.</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All facilities in this example may increase their annual emissions based on the increase of the cap since there are no individual annual emissions.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BACT is required for all facilities, even TANK1, in this case since the annual emissions may increase for each tank depending on how they are operated.</a:t>
            </a:r>
          </a:p>
          <a:p>
            <a:endParaRPr lang="en-US"/>
          </a:p>
        </p:txBody>
      </p:sp>
      <p:sp>
        <p:nvSpPr>
          <p:cNvPr id="4" name="Slide Number Placeholder 3">
            <a:extLst>
              <a:ext uri="{FF2B5EF4-FFF2-40B4-BE49-F238E27FC236}">
                <a16:creationId xmlns:a16="http://schemas.microsoft.com/office/drawing/2014/main" id="{DF9592E4-C357-2B86-AB0B-A9851E19501B}"/>
              </a:ext>
            </a:extLst>
          </p:cNvPr>
          <p:cNvSpPr>
            <a:spLocks noGrp="1"/>
          </p:cNvSpPr>
          <p:nvPr>
            <p:ph type="sldNum" sz="quarter" idx="5"/>
          </p:nvPr>
        </p:nvSpPr>
        <p:spPr/>
        <p:txBody>
          <a:bodyPr/>
          <a:lstStyle/>
          <a:p>
            <a:fld id="{EFB517AE-DEA1-48B1-A643-F065018EDF16}" type="slidenum">
              <a:rPr lang="en-US" smtClean="0"/>
              <a:t>30</a:t>
            </a:fld>
            <a:endParaRPr lang="en-US"/>
          </a:p>
        </p:txBody>
      </p:sp>
    </p:spTree>
    <p:extLst>
      <p:ext uri="{BB962C8B-B14F-4D97-AF65-F5344CB8AC3E}">
        <p14:creationId xmlns:p14="http://schemas.microsoft.com/office/powerpoint/2010/main" val="12841735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0136D-DC78-3A05-0C32-8E8D2F6AB9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CBE217-87BA-7C44-5A89-CE2C6082CC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D0D5A4-AF07-2650-8D83-B2D188C2DE2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this example, we have a restrictive emission cap.</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tanks are currently limited to 200 </a:t>
            </a:r>
            <a:r>
              <a:rPr lang="en-US" dirty="0" err="1"/>
              <a:t>tpy</a:t>
            </a:r>
            <a:r>
              <a:rPr lang="en-US" dirty="0"/>
              <a:t> annual emissions.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sum of the individual tank emissions is 250 </a:t>
            </a:r>
            <a:r>
              <a:rPr lang="en-US" dirty="0" err="1"/>
              <a:t>tpy</a:t>
            </a:r>
            <a:r>
              <a:rPr lang="en-US" dirty="0"/>
              <a:t>, so the cap is less than the sum.</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If each tank emits up to the individual limit, the cap will be exceeded for the year.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 the proposed project: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TANK1 has no changes authorized as part of this project. It is not modified even though the cap has increased. The cap contribution of TANK1 is still limited to 40tpy.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t>BACT</a:t>
            </a:r>
            <a:r>
              <a:rPr lang="en-US" dirty="0"/>
              <a:t> is required to be evaluated for the other 3 tanks since they have all be modified with an individual emission increase.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cap is still considered restrictive since the sum of the annual limits for the 4 tanks is 280tpy but the cap is limited to 210tpy.</a:t>
            </a:r>
          </a:p>
          <a:p>
            <a:endParaRPr lang="en-US" dirty="0"/>
          </a:p>
        </p:txBody>
      </p:sp>
      <p:sp>
        <p:nvSpPr>
          <p:cNvPr id="4" name="Slide Number Placeholder 3">
            <a:extLst>
              <a:ext uri="{FF2B5EF4-FFF2-40B4-BE49-F238E27FC236}">
                <a16:creationId xmlns:a16="http://schemas.microsoft.com/office/drawing/2014/main" id="{7847B0C2-FCB8-A9B8-7480-FD058202B3DA}"/>
              </a:ext>
            </a:extLst>
          </p:cNvPr>
          <p:cNvSpPr>
            <a:spLocks noGrp="1"/>
          </p:cNvSpPr>
          <p:nvPr>
            <p:ph type="sldNum" sz="quarter" idx="5"/>
          </p:nvPr>
        </p:nvSpPr>
        <p:spPr/>
        <p:txBody>
          <a:bodyPr/>
          <a:lstStyle/>
          <a:p>
            <a:fld id="{EFB517AE-DEA1-48B1-A643-F065018EDF16}" type="slidenum">
              <a:rPr lang="en-US" smtClean="0"/>
              <a:t>31</a:t>
            </a:fld>
            <a:endParaRPr lang="en-US"/>
          </a:p>
        </p:txBody>
      </p:sp>
    </p:spTree>
    <p:extLst>
      <p:ext uri="{BB962C8B-B14F-4D97-AF65-F5344CB8AC3E}">
        <p14:creationId xmlns:p14="http://schemas.microsoft.com/office/powerpoint/2010/main" val="8431101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21340-288D-4CDE-2A76-E1A71B1753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5DCE0A-61B0-7517-368D-863A7E8BF3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31A762-1F0F-1555-B7AA-DE45FAA1BC6F}"/>
              </a:ext>
            </a:extLst>
          </p:cNvPr>
          <p:cNvSpPr>
            <a:spLocks noGrp="1"/>
          </p:cNvSpPr>
          <p:nvPr>
            <p:ph type="body" idx="1"/>
          </p:nvPr>
        </p:nvSpPr>
        <p:spPr/>
        <p:txBody>
          <a:bodyPr/>
          <a:lstStyle/>
          <a:p>
            <a:r>
              <a:rPr lang="en-US" dirty="0"/>
              <a:t>This is a reminder slide to re-iterate the expectation that the PI-1 workbook and supplemental application materials match.</a:t>
            </a:r>
          </a:p>
          <a:p>
            <a:endParaRPr lang="en-US" dirty="0"/>
          </a:p>
          <a:p>
            <a:r>
              <a:rPr lang="en-US" dirty="0"/>
              <a:t>All EPNs listed as New/Modified on the PI-1 Unit Types and Emission Rates tab must adequately address BACT.</a:t>
            </a:r>
          </a:p>
          <a:p>
            <a:endParaRPr lang="en-US" dirty="0"/>
          </a:p>
          <a:p>
            <a:r>
              <a:rPr lang="en-US" dirty="0"/>
              <a:t>If Tier I </a:t>
            </a:r>
            <a:r>
              <a:rPr lang="en-US" dirty="0" err="1"/>
              <a:t>BACT</a:t>
            </a:r>
            <a:r>
              <a:rPr lang="en-US" dirty="0"/>
              <a:t> is met, a “yes” response with the corresponding specifics in the Additional Notes cell is expected. If </a:t>
            </a:r>
            <a:r>
              <a:rPr lang="en-US" dirty="0" err="1"/>
              <a:t>BACT</a:t>
            </a:r>
            <a:r>
              <a:rPr lang="en-US" dirty="0"/>
              <a:t> is not addressed adequately in the PI-1 workbook nor in the supplemental application, this will be a Notice of Deficiency item.</a:t>
            </a:r>
          </a:p>
          <a:p>
            <a:endParaRPr lang="en-US" dirty="0"/>
          </a:p>
          <a:p>
            <a:r>
              <a:rPr lang="en-US" dirty="0"/>
              <a:t>If Tier I </a:t>
            </a:r>
            <a:r>
              <a:rPr lang="en-US" dirty="0" err="1"/>
              <a:t>BACT</a:t>
            </a:r>
            <a:r>
              <a:rPr lang="en-US" dirty="0"/>
              <a:t> is not met, please indicate “no” and provide supplemental information in the PI-1 workbook. The supplemental application files should also explain, in detail, the reason that Tier 1 </a:t>
            </a:r>
            <a:r>
              <a:rPr lang="en-US" dirty="0" err="1"/>
              <a:t>BACT</a:t>
            </a:r>
            <a:r>
              <a:rPr lang="en-US" dirty="0"/>
              <a:t> is not met and provide the appropriate justification for the proposed </a:t>
            </a:r>
            <a:r>
              <a:rPr lang="en-US" dirty="0" err="1"/>
              <a:t>BACT</a:t>
            </a:r>
            <a:r>
              <a:rPr lang="en-US" dirty="0"/>
              <a:t> determination.</a:t>
            </a:r>
          </a:p>
          <a:p>
            <a:endParaRPr lang="en-US" dirty="0"/>
          </a:p>
          <a:p>
            <a:r>
              <a:rPr lang="en-US" dirty="0"/>
              <a:t>More information is preferred here and reduces the back and forth between the permit reviewer and applicant/consultant in the technical review process.</a:t>
            </a:r>
          </a:p>
          <a:p>
            <a:endParaRPr lang="en-US" dirty="0"/>
          </a:p>
          <a:p>
            <a:endParaRPr lang="en-US" dirty="0"/>
          </a:p>
        </p:txBody>
      </p:sp>
      <p:sp>
        <p:nvSpPr>
          <p:cNvPr id="4" name="Slide Number Placeholder 3">
            <a:extLst>
              <a:ext uri="{FF2B5EF4-FFF2-40B4-BE49-F238E27FC236}">
                <a16:creationId xmlns:a16="http://schemas.microsoft.com/office/drawing/2014/main" id="{ED4C04F6-59A8-40CD-4D40-CCB0CED77B1D}"/>
              </a:ext>
            </a:extLst>
          </p:cNvPr>
          <p:cNvSpPr>
            <a:spLocks noGrp="1"/>
          </p:cNvSpPr>
          <p:nvPr>
            <p:ph type="sldNum" sz="quarter" idx="5"/>
          </p:nvPr>
        </p:nvSpPr>
        <p:spPr/>
        <p:txBody>
          <a:bodyPr/>
          <a:lstStyle/>
          <a:p>
            <a:fld id="{EFB517AE-DEA1-48B1-A643-F065018EDF16}" type="slidenum">
              <a:rPr lang="en-US" smtClean="0"/>
              <a:t>32</a:t>
            </a:fld>
            <a:endParaRPr lang="en-US"/>
          </a:p>
        </p:txBody>
      </p:sp>
    </p:spTree>
    <p:extLst>
      <p:ext uri="{BB962C8B-B14F-4D97-AF65-F5344CB8AC3E}">
        <p14:creationId xmlns:p14="http://schemas.microsoft.com/office/powerpoint/2010/main" val="11001012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past, we have had an entire presentation dedicated to federal applicability. This year, we wanted to highlight a few reminders about federal applicability expectations for projects.</a:t>
            </a:r>
          </a:p>
          <a:p>
            <a:endParaRPr lang="en-US"/>
          </a:p>
          <a:p>
            <a:r>
              <a:rPr lang="en-US"/>
              <a:t>We will have a quick review of the two federal programs as well as the associated major source and major modification thresholds associated with each.</a:t>
            </a:r>
          </a:p>
          <a:p>
            <a:endParaRPr lang="en-US"/>
          </a:p>
          <a:p>
            <a:r>
              <a:rPr lang="en-US"/>
              <a:t>After that, we will highlight the 2-step process for completing a federal applicability analysis and finish with a brief discussion of retrospective reviews.</a:t>
            </a:r>
          </a:p>
        </p:txBody>
      </p:sp>
      <p:sp>
        <p:nvSpPr>
          <p:cNvPr id="4" name="Slide Number Placeholder 3"/>
          <p:cNvSpPr>
            <a:spLocks noGrp="1"/>
          </p:cNvSpPr>
          <p:nvPr>
            <p:ph type="sldNum" sz="quarter" idx="5"/>
          </p:nvPr>
        </p:nvSpPr>
        <p:spPr/>
        <p:txBody>
          <a:bodyPr/>
          <a:lstStyle/>
          <a:p>
            <a:fld id="{EFB517AE-DEA1-48B1-A643-F065018EDF16}" type="slidenum">
              <a:rPr lang="en-US" smtClean="0"/>
              <a:t>33</a:t>
            </a:fld>
            <a:endParaRPr lang="en-US"/>
          </a:p>
        </p:txBody>
      </p:sp>
    </p:spTree>
    <p:extLst>
      <p:ext uri="{BB962C8B-B14F-4D97-AF65-F5344CB8AC3E}">
        <p14:creationId xmlns:p14="http://schemas.microsoft.com/office/powerpoint/2010/main" val="25826264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469130"/>
          </a:xfrm>
        </p:spPr>
        <p:txBody>
          <a:bodyPr/>
          <a:lstStyle/>
          <a:p>
            <a:pPr marL="171450" indent="-171450">
              <a:buFont typeface="Arial" panose="020B0604020202020204" pitchFamily="34" charset="0"/>
              <a:buChar char="•"/>
            </a:pPr>
            <a:r>
              <a:rPr lang="en-US"/>
              <a:t>This slide is fairly self-explanatory. Fugitive emissions are considered in Named Sources. </a:t>
            </a:r>
          </a:p>
          <a:p>
            <a:pPr marL="171450" indent="-171450">
              <a:buFont typeface="Arial" panose="020B0604020202020204" pitchFamily="34" charset="0"/>
              <a:buChar char="•"/>
            </a:pPr>
            <a:r>
              <a:rPr lang="en-US"/>
              <a:t>The slide note have a list of all the named sources, and additional information may be found in APDG 5881.</a:t>
            </a:r>
          </a:p>
          <a:p>
            <a:pPr marL="628650" lvl="1" indent="-171450">
              <a:buFont typeface="Arial" panose="020B0604020202020204" pitchFamily="34" charset="0"/>
              <a:buChar char="•"/>
            </a:pPr>
            <a:r>
              <a:rPr lang="en-US">
                <a:hlinkClick r:id="rId3"/>
              </a:rPr>
              <a:t>https://www.tceq.texas.gov/assets/public/permitting/air/Guidance/NewSourceReview/fnsr_app_determ.pdf</a:t>
            </a:r>
            <a:r>
              <a:rPr lang="en-US"/>
              <a:t> </a:t>
            </a:r>
          </a:p>
          <a:p>
            <a:pPr marL="171450" indent="-171450">
              <a:buFont typeface="Arial" panose="020B0604020202020204" pitchFamily="34" charset="0"/>
              <a:buChar char="•"/>
            </a:pPr>
            <a:r>
              <a:rPr lang="en-US"/>
              <a:t>The following are considered named sources:</a:t>
            </a:r>
          </a:p>
          <a:p>
            <a:pPr marL="628650" lvl="1" indent="-171450">
              <a:buFont typeface="Arial" panose="020B0604020202020204" pitchFamily="34" charset="0"/>
              <a:buChar char="•"/>
            </a:pPr>
            <a:r>
              <a:rPr lang="en-US"/>
              <a:t>Coal cleaning plants (with thermal dryers); Kraft pulp mills; Portland cement plants; Primary zinc smelters; Iron and steel mills; Primary aluminum ore reduction plants; Primary copper smelters; Municipal incinerators capable of charging more than 250 tons of refuse per day; Hydrofluoric, sulfuric, or nitric acid plants; Petroleum refineries; Lime plants; Phosphate rock processing plants; Coke oven batteries; Sulfur recovery plants; Carbon black plants (furnace process); </a:t>
            </a:r>
            <a:r>
              <a:rPr lang="en-US" err="1"/>
              <a:t>rimary</a:t>
            </a:r>
            <a:r>
              <a:rPr lang="en-US"/>
              <a:t> lead smelters; Fuel conversion plants; Sintering plants; Secondary metal production plants; Chemical process plants (Not including facilities that produce ethanol by natural fermentation included in the North American Industry Classification System codes 325193 or 312140); Fossil-fuel boilers (or combinations thereof) totaling greater than 250 million British thermal units (BTUs) per hour of heat input; Petroleum storage and transfer units with total storage capacity above 300,000 barrels; Taconite ore processing plants; Glass fiber processing plants; Charcoal production plants; and Fossil fuel-fired steam electric plants greater than 250 million BTUs per hour of heat input.</a:t>
            </a:r>
          </a:p>
        </p:txBody>
      </p:sp>
      <p:sp>
        <p:nvSpPr>
          <p:cNvPr id="4" name="Slide Number Placeholder 3"/>
          <p:cNvSpPr>
            <a:spLocks noGrp="1"/>
          </p:cNvSpPr>
          <p:nvPr>
            <p:ph type="sldNum" sz="quarter" idx="5"/>
          </p:nvPr>
        </p:nvSpPr>
        <p:spPr/>
        <p:txBody>
          <a:bodyPr/>
          <a:lstStyle/>
          <a:p>
            <a:fld id="{EFB517AE-DEA1-48B1-A643-F065018EDF16}" type="slidenum">
              <a:rPr lang="en-US" smtClean="0"/>
              <a:t>34</a:t>
            </a:fld>
            <a:endParaRPr lang="en-US"/>
          </a:p>
        </p:txBody>
      </p:sp>
    </p:spTree>
    <p:extLst>
      <p:ext uri="{BB962C8B-B14F-4D97-AF65-F5344CB8AC3E}">
        <p14:creationId xmlns:p14="http://schemas.microsoft.com/office/powerpoint/2010/main" val="5154983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a source/site exceeds the major source thresholds on the previous slide for any pollutant, the above major modification threshold apply for PSD.</a:t>
            </a:r>
          </a:p>
          <a:p>
            <a:endParaRPr lang="en-US" dirty="0"/>
          </a:p>
          <a:p>
            <a:r>
              <a:rPr lang="en-US" dirty="0"/>
              <a:t>As a reminder, once a site is a major source or exceeds the PSD major source threshold for one pollutant, the site is considered major for all. In this case, the above major modification thresholds or significant emission rates apply.</a:t>
            </a:r>
          </a:p>
          <a:p>
            <a:endParaRPr lang="en-US" dirty="0"/>
          </a:p>
          <a:p>
            <a:r>
              <a:rPr lang="en-US" dirty="0"/>
              <a:t>*Greenhouse Gases are only subject to PSD review for existing major sources that have triggered PSD for a non-GHG pollutant. These are also called PSD Anyway sources.</a:t>
            </a:r>
          </a:p>
        </p:txBody>
      </p:sp>
      <p:sp>
        <p:nvSpPr>
          <p:cNvPr id="4" name="Slide Number Placeholder 3"/>
          <p:cNvSpPr>
            <a:spLocks noGrp="1"/>
          </p:cNvSpPr>
          <p:nvPr>
            <p:ph type="sldNum" sz="quarter" idx="5"/>
          </p:nvPr>
        </p:nvSpPr>
        <p:spPr/>
        <p:txBody>
          <a:bodyPr/>
          <a:lstStyle/>
          <a:p>
            <a:fld id="{EFB517AE-DEA1-48B1-A643-F065018EDF16}" type="slidenum">
              <a:rPr lang="en-US" smtClean="0"/>
              <a:t>35</a:t>
            </a:fld>
            <a:endParaRPr lang="en-US"/>
          </a:p>
        </p:txBody>
      </p:sp>
    </p:spTree>
    <p:extLst>
      <p:ext uri="{BB962C8B-B14F-4D97-AF65-F5344CB8AC3E}">
        <p14:creationId xmlns:p14="http://schemas.microsoft.com/office/powerpoint/2010/main" val="5882853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contrast to PSD, Nonattainment New Source Review (NNSR) applies only in areas that do not meet the NAAQS for a particular pollutant. </a:t>
            </a:r>
          </a:p>
          <a:p>
            <a:endParaRPr lang="en-US"/>
          </a:p>
          <a:p>
            <a:r>
              <a:rPr lang="en-US"/>
              <a:t>While there are a few additional non-attainment areas in Texas specific to PM or SO2, the slide shown is specific to the areas in Texas that are designated as nonattainment for ozone. The ozone precursors NOx and VOC are evaluated against the above thresholds in these areas in determining the major source status or whether a project is considered a major modification or requires netting.</a:t>
            </a:r>
          </a:p>
        </p:txBody>
      </p:sp>
      <p:sp>
        <p:nvSpPr>
          <p:cNvPr id="4" name="Slide Number Placeholder 3"/>
          <p:cNvSpPr>
            <a:spLocks noGrp="1"/>
          </p:cNvSpPr>
          <p:nvPr>
            <p:ph type="sldNum" sz="quarter" idx="5"/>
          </p:nvPr>
        </p:nvSpPr>
        <p:spPr/>
        <p:txBody>
          <a:bodyPr/>
          <a:lstStyle/>
          <a:p>
            <a:fld id="{EFB517AE-DEA1-48B1-A643-F065018EDF16}" type="slidenum">
              <a:rPr lang="en-US" smtClean="0"/>
              <a:t>36</a:t>
            </a:fld>
            <a:endParaRPr lang="en-US"/>
          </a:p>
        </p:txBody>
      </p:sp>
    </p:spTree>
    <p:extLst>
      <p:ext uri="{BB962C8B-B14F-4D97-AF65-F5344CB8AC3E}">
        <p14:creationId xmlns:p14="http://schemas.microsoft.com/office/powerpoint/2010/main" val="5379461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conservative approach is to include a federal applicability analysis for all case-by-case permitting projects.</a:t>
            </a:r>
          </a:p>
          <a:p>
            <a:pPr marL="171450" indent="-171450">
              <a:buFont typeface="Arial" panose="020B0604020202020204" pitchFamily="34" charset="0"/>
              <a:buChar char="•"/>
            </a:pPr>
            <a:r>
              <a:rPr lang="en-US"/>
              <a:t>If the site is an existing minor source and will remain a minor source after the project, the analysis can stop there.</a:t>
            </a:r>
          </a:p>
          <a:p>
            <a:pPr marL="171450" indent="-171450">
              <a:buFont typeface="Arial" panose="020B0604020202020204" pitchFamily="34" charset="0"/>
              <a:buChar char="•"/>
            </a:pPr>
            <a:r>
              <a:rPr lang="en-US"/>
              <a:t>If the site is an existing minor source but will exceed the previously mentioned major source thresholds after a project, a federal applicability analysis is required.</a:t>
            </a:r>
          </a:p>
          <a:p>
            <a:pPr marL="171450" indent="-171450">
              <a:buFont typeface="Arial" panose="020B0604020202020204" pitchFamily="34" charset="0"/>
              <a:buChar char="•"/>
            </a:pPr>
            <a:r>
              <a:rPr lang="en-US"/>
              <a:t>New major sources require an analysis.</a:t>
            </a:r>
          </a:p>
          <a:p>
            <a:pPr marL="171450" indent="-171450">
              <a:buFont typeface="Arial" panose="020B0604020202020204" pitchFamily="34" charset="0"/>
              <a:buChar char="•"/>
            </a:pPr>
            <a:r>
              <a:rPr lang="en-US"/>
              <a:t>Changes at existing major sources require an analysis.</a:t>
            </a:r>
          </a:p>
          <a:p>
            <a:pPr marL="171450" indent="-171450">
              <a:buFontTx/>
              <a:buChar char="-"/>
            </a:pPr>
            <a:endParaRPr lang="en-US"/>
          </a:p>
          <a:p>
            <a:pPr marL="0" indent="0">
              <a:buFontTx/>
              <a:buNone/>
            </a:pPr>
            <a:r>
              <a:rPr lang="en-US"/>
              <a:t>As previously discussed in the BACT section, modifications will trigger a federal applicability analysis.</a:t>
            </a:r>
          </a:p>
          <a:p>
            <a:pPr marL="171450" indent="-171450">
              <a:buFont typeface="Arial" panose="020B0604020202020204" pitchFamily="34" charset="0"/>
              <a:buChar char="•"/>
            </a:pPr>
            <a:r>
              <a:rPr lang="en-US"/>
              <a:t>Affected facilities that are upstream or downstream of the modification should also be included in the federal analysis.</a:t>
            </a:r>
          </a:p>
          <a:p>
            <a:pPr marL="0" indent="0">
              <a:buFontTx/>
              <a:buNone/>
            </a:pPr>
            <a:endParaRPr lang="en-US"/>
          </a:p>
          <a:p>
            <a:pPr marL="0" indent="0">
              <a:buFontTx/>
              <a:buNone/>
            </a:pPr>
            <a:r>
              <a:rPr lang="en-US"/>
              <a:t>The next slide outlines the simplified expectation for the 2-step federal applicability analysis.</a:t>
            </a:r>
          </a:p>
        </p:txBody>
      </p:sp>
      <p:sp>
        <p:nvSpPr>
          <p:cNvPr id="4" name="Slide Number Placeholder 3"/>
          <p:cNvSpPr>
            <a:spLocks noGrp="1"/>
          </p:cNvSpPr>
          <p:nvPr>
            <p:ph type="sldNum" sz="quarter" idx="5"/>
          </p:nvPr>
        </p:nvSpPr>
        <p:spPr/>
        <p:txBody>
          <a:bodyPr/>
          <a:lstStyle/>
          <a:p>
            <a:fld id="{EFB517AE-DEA1-48B1-A643-F065018EDF16}" type="slidenum">
              <a:rPr lang="en-US" smtClean="0"/>
              <a:t>37</a:t>
            </a:fld>
            <a:endParaRPr lang="en-US"/>
          </a:p>
        </p:txBody>
      </p:sp>
    </p:spTree>
    <p:extLst>
      <p:ext uri="{BB962C8B-B14F-4D97-AF65-F5344CB8AC3E}">
        <p14:creationId xmlns:p14="http://schemas.microsoft.com/office/powerpoint/2010/main" val="12708535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very general and high-level overview of the 2-step process to be completed in a federal applicability analysis.</a:t>
            </a:r>
          </a:p>
          <a:p>
            <a:endParaRPr lang="en-US" dirty="0"/>
          </a:p>
          <a:p>
            <a:r>
              <a:rPr lang="en-US" dirty="0"/>
              <a:t>Step 1 is to calculate the Project Emission Increase (PEI)</a:t>
            </a:r>
          </a:p>
          <a:p>
            <a:endParaRPr lang="en-US" dirty="0"/>
          </a:p>
          <a:p>
            <a:r>
              <a:rPr lang="en-US" dirty="0"/>
              <a:t>Step 2 is to perform the netting exercise. For “step 2” netting, the contemporaneous period is defined in 30 TAC 116.12(12) as the period from five years prior to the start of construction through the start of operation date.</a:t>
            </a:r>
          </a:p>
          <a:p>
            <a:endParaRPr lang="en-US" dirty="0"/>
          </a:p>
          <a:p>
            <a:r>
              <a:rPr lang="en-US" dirty="0"/>
              <a:t>Again, for each project submitted federal applicability should be addressed. Please ensure that the PI-1 workbook federal applicability tab and supporting application materials match.</a:t>
            </a:r>
          </a:p>
          <a:p>
            <a:pPr marL="171450" indent="-171450">
              <a:buFont typeface="Arial" panose="020B0604020202020204" pitchFamily="34" charset="0"/>
              <a:buChar char="•"/>
            </a:pPr>
            <a:r>
              <a:rPr lang="en-US" dirty="0"/>
              <a:t>Potential to Emit (PTE)</a:t>
            </a:r>
          </a:p>
          <a:p>
            <a:pPr marL="171450" indent="-171450">
              <a:buFont typeface="Arial" panose="020B0604020202020204" pitchFamily="34" charset="0"/>
              <a:buChar char="•"/>
            </a:pPr>
            <a:r>
              <a:rPr lang="en-US" dirty="0"/>
              <a:t>Baseline Actual Emissions (BAE)</a:t>
            </a:r>
          </a:p>
          <a:p>
            <a:pPr marL="171450" indent="-171450">
              <a:buFont typeface="Arial" panose="020B0604020202020204" pitchFamily="34" charset="0"/>
              <a:buChar char="•"/>
            </a:pPr>
            <a:r>
              <a:rPr lang="en-US" dirty="0"/>
              <a:t>Projected Actual Emissions (PAE)</a:t>
            </a:r>
          </a:p>
          <a:p>
            <a:pPr marL="171450" indent="-171450">
              <a:buFont typeface="Arial" panose="020B0604020202020204" pitchFamily="34" charset="0"/>
              <a:buChar char="•"/>
            </a:pPr>
            <a:r>
              <a:rPr lang="en-US" dirty="0"/>
              <a:t>Could Have Accommodated (CHA)</a:t>
            </a:r>
          </a:p>
        </p:txBody>
      </p:sp>
      <p:sp>
        <p:nvSpPr>
          <p:cNvPr id="4" name="Slide Number Placeholder 3"/>
          <p:cNvSpPr>
            <a:spLocks noGrp="1"/>
          </p:cNvSpPr>
          <p:nvPr>
            <p:ph type="sldNum" sz="quarter" idx="5"/>
          </p:nvPr>
        </p:nvSpPr>
        <p:spPr/>
        <p:txBody>
          <a:bodyPr/>
          <a:lstStyle/>
          <a:p>
            <a:fld id="{EFB517AE-DEA1-48B1-A643-F065018EDF16}" type="slidenum">
              <a:rPr lang="en-US" smtClean="0"/>
              <a:t>38</a:t>
            </a:fld>
            <a:endParaRPr lang="en-US"/>
          </a:p>
        </p:txBody>
      </p:sp>
    </p:spTree>
    <p:extLst>
      <p:ext uri="{BB962C8B-B14F-4D97-AF65-F5344CB8AC3E}">
        <p14:creationId xmlns:p14="http://schemas.microsoft.com/office/powerpoint/2010/main" val="6519630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visual learners, this is a review of the Federal Applicability Process.</a:t>
            </a:r>
          </a:p>
          <a:p>
            <a:endParaRPr lang="en-US" dirty="0"/>
          </a:p>
          <a:p>
            <a:r>
              <a:rPr lang="en-US" dirty="0"/>
              <a:t>PEI = Project Emissions Increase</a:t>
            </a:r>
          </a:p>
          <a:p>
            <a:endParaRPr lang="en-US" dirty="0"/>
          </a:p>
          <a:p>
            <a:r>
              <a:rPr lang="en-US" dirty="0"/>
              <a:t>NEI = Net Emissions Increase</a:t>
            </a:r>
          </a:p>
          <a:p>
            <a:endParaRPr lang="en-US" dirty="0"/>
          </a:p>
          <a:p>
            <a:r>
              <a:rPr lang="en-US" dirty="0"/>
              <a:t>Major Modification Thresholds = Significant Emission Increase for PSD</a:t>
            </a:r>
          </a:p>
          <a:p>
            <a:endParaRPr lang="en-US" dirty="0"/>
          </a:p>
          <a:p>
            <a:r>
              <a:rPr lang="en-US" dirty="0"/>
              <a:t>As previously discussed, a federal applicability analysis is required for greenfield sites, existing minor sources, and existing major sources. The image above shows the 2-step process for existing major sources.</a:t>
            </a:r>
          </a:p>
          <a:p>
            <a:endParaRPr lang="en-US" dirty="0"/>
          </a:p>
          <a:p>
            <a:r>
              <a:rPr lang="en-US" dirty="0"/>
              <a:t>We should note that this slide is a simplified overview of the process. In the case of an existing major source for a single pollutant, for instance, the PEI should also be compared to the significant emission rates for other PSD pollutants.</a:t>
            </a:r>
          </a:p>
        </p:txBody>
      </p:sp>
      <p:sp>
        <p:nvSpPr>
          <p:cNvPr id="4" name="Slide Number Placeholder 3"/>
          <p:cNvSpPr>
            <a:spLocks noGrp="1"/>
          </p:cNvSpPr>
          <p:nvPr>
            <p:ph type="sldNum" sz="quarter" idx="5"/>
          </p:nvPr>
        </p:nvSpPr>
        <p:spPr/>
        <p:txBody>
          <a:bodyPr/>
          <a:lstStyle/>
          <a:p>
            <a:fld id="{EFB517AE-DEA1-48B1-A643-F065018EDF16}" type="slidenum">
              <a:rPr lang="en-US" smtClean="0"/>
              <a:t>39</a:t>
            </a:fld>
            <a:endParaRPr lang="en-US"/>
          </a:p>
        </p:txBody>
      </p:sp>
    </p:spTree>
    <p:extLst>
      <p:ext uri="{BB962C8B-B14F-4D97-AF65-F5344CB8AC3E}">
        <p14:creationId xmlns:p14="http://schemas.microsoft.com/office/powerpoint/2010/main" val="13798674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Some examples of retrospective projects include corrections related to:</a:t>
            </a:r>
          </a:p>
          <a:p>
            <a:pPr marL="171450" indent="-171450">
              <a:buFont typeface="Arial" panose="020B0604020202020204" pitchFamily="34" charset="0"/>
              <a:buChar char="•"/>
            </a:pPr>
            <a:r>
              <a:rPr lang="en-US" dirty="0"/>
              <a:t>Omitted pollutants.</a:t>
            </a:r>
          </a:p>
          <a:p>
            <a:pPr marL="171450" indent="-171450">
              <a:buFont typeface="Arial" panose="020B0604020202020204" pitchFamily="34" charset="0"/>
              <a:buChar char="•"/>
            </a:pPr>
            <a:r>
              <a:rPr lang="en-US" dirty="0"/>
              <a:t>Vent flow rate to control device.</a:t>
            </a:r>
          </a:p>
          <a:p>
            <a:pPr marL="171450" indent="-171450">
              <a:buFont typeface="Arial" panose="020B0604020202020204" pitchFamily="34" charset="0"/>
              <a:buChar char="•"/>
            </a:pPr>
            <a:r>
              <a:rPr lang="en-US" dirty="0"/>
              <a:t>Stream composition.</a:t>
            </a:r>
          </a:p>
          <a:p>
            <a:pPr marL="171450" indent="-171450">
              <a:buFont typeface="Arial" panose="020B0604020202020204" pitchFamily="34" charset="0"/>
              <a:buChar char="•"/>
            </a:pPr>
            <a:r>
              <a:rPr lang="en-US" dirty="0"/>
              <a:t>Equipment capacity/specifications.</a:t>
            </a:r>
          </a:p>
          <a:p>
            <a:pPr marL="171450" indent="-171450">
              <a:buFont typeface="Arial" panose="020B0604020202020204" pitchFamily="34" charset="0"/>
              <a:buChar char="•"/>
            </a:pPr>
            <a:r>
              <a:rPr lang="en-US" dirty="0"/>
              <a:t>Fugitive component count.</a:t>
            </a:r>
          </a:p>
          <a:p>
            <a:pPr marL="171450" indent="-171450">
              <a:buFont typeface="Arial" panose="020B0604020202020204" pitchFamily="34" charset="0"/>
              <a:buChar char="•"/>
            </a:pPr>
            <a:r>
              <a:rPr lang="en-US" dirty="0"/>
              <a:t>Tank fitting types/counts.</a:t>
            </a:r>
          </a:p>
          <a:p>
            <a:pPr marL="171450" indent="-171450">
              <a:buFont typeface="Arial" panose="020B0604020202020204" pitchFamily="34" charset="0"/>
              <a:buChar char="•"/>
            </a:pPr>
            <a:r>
              <a:rPr lang="en-US" dirty="0"/>
              <a:t>Stack parameters.</a:t>
            </a:r>
          </a:p>
        </p:txBody>
      </p:sp>
      <p:sp>
        <p:nvSpPr>
          <p:cNvPr id="4" name="Slide Number Placeholder 3"/>
          <p:cNvSpPr>
            <a:spLocks noGrp="1"/>
          </p:cNvSpPr>
          <p:nvPr>
            <p:ph type="sldNum" sz="quarter" idx="5"/>
          </p:nvPr>
        </p:nvSpPr>
        <p:spPr/>
        <p:txBody>
          <a:bodyPr/>
          <a:lstStyle/>
          <a:p>
            <a:fld id="{EFB517AE-DEA1-48B1-A643-F065018EDF16}" type="slidenum">
              <a:rPr lang="en-US" smtClean="0"/>
              <a:t>40</a:t>
            </a:fld>
            <a:endParaRPr lang="en-US"/>
          </a:p>
        </p:txBody>
      </p:sp>
    </p:spTree>
    <p:extLst>
      <p:ext uri="{BB962C8B-B14F-4D97-AF65-F5344CB8AC3E}">
        <p14:creationId xmlns:p14="http://schemas.microsoft.com/office/powerpoint/2010/main" val="17058144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B7CC1-2EC3-1975-6079-A00B078DED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7B458B-1FC0-8FAA-E137-A5A13ABD09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AAD34D-927A-CA25-C193-CBC165CE3C86}"/>
              </a:ext>
            </a:extLst>
          </p:cNvPr>
          <p:cNvSpPr>
            <a:spLocks noGrp="1"/>
          </p:cNvSpPr>
          <p:nvPr>
            <p:ph type="body" idx="1"/>
          </p:nvPr>
        </p:nvSpPr>
        <p:spPr/>
        <p:txBody>
          <a:bodyPr/>
          <a:lstStyle/>
          <a:p>
            <a:r>
              <a:rPr lang="en-US"/>
              <a:t>This slide provides a visual representation of the retrospective review process.</a:t>
            </a:r>
          </a:p>
        </p:txBody>
      </p:sp>
      <p:sp>
        <p:nvSpPr>
          <p:cNvPr id="4" name="Slide Number Placeholder 3">
            <a:extLst>
              <a:ext uri="{FF2B5EF4-FFF2-40B4-BE49-F238E27FC236}">
                <a16:creationId xmlns:a16="http://schemas.microsoft.com/office/drawing/2014/main" id="{05A4788D-9CBE-C068-2C62-02E1D9238229}"/>
              </a:ext>
            </a:extLst>
          </p:cNvPr>
          <p:cNvSpPr>
            <a:spLocks noGrp="1"/>
          </p:cNvSpPr>
          <p:nvPr>
            <p:ph type="sldNum" sz="quarter" idx="5"/>
          </p:nvPr>
        </p:nvSpPr>
        <p:spPr/>
        <p:txBody>
          <a:bodyPr/>
          <a:lstStyle/>
          <a:p>
            <a:fld id="{EFB517AE-DEA1-48B1-A643-F065018EDF16}" type="slidenum">
              <a:rPr lang="en-US" smtClean="0"/>
              <a:t>41</a:t>
            </a:fld>
            <a:endParaRPr lang="en-US"/>
          </a:p>
        </p:txBody>
      </p:sp>
    </p:spTree>
    <p:extLst>
      <p:ext uri="{BB962C8B-B14F-4D97-AF65-F5344CB8AC3E}">
        <p14:creationId xmlns:p14="http://schemas.microsoft.com/office/powerpoint/2010/main" val="24536001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34B4E-8B06-D146-9A1E-5E3D942A11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9F7BE1-120F-C712-729C-4A2843A81D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F20958-16AA-44FE-D68B-ED5C5B4A5DEE}"/>
              </a:ext>
            </a:extLst>
          </p:cNvPr>
          <p:cNvSpPr>
            <a:spLocks noGrp="1"/>
          </p:cNvSpPr>
          <p:nvPr>
            <p:ph type="body" idx="1"/>
          </p:nvPr>
        </p:nvSpPr>
        <p:spPr/>
        <p:txBody>
          <a:bodyPr/>
          <a:lstStyle/>
          <a:p>
            <a:r>
              <a:rPr lang="en-US" dirty="0"/>
              <a:t>In the case where a project has both retrospective and prospective/current changes, a combined analysis may be required. Tips for this analysis include:</a:t>
            </a:r>
          </a:p>
          <a:p>
            <a:pPr marL="171450" indent="-171450">
              <a:buFontTx/>
              <a:buChar char="-"/>
            </a:pPr>
            <a:r>
              <a:rPr lang="en-US" dirty="0"/>
              <a:t>Submission of a retrospective federal analysis for that project component.</a:t>
            </a:r>
          </a:p>
          <a:p>
            <a:pPr marL="171450" indent="-171450">
              <a:buFontTx/>
              <a:buChar char="-"/>
            </a:pPr>
            <a:r>
              <a:rPr lang="en-US" dirty="0"/>
              <a:t>A corresponding federal analysis for the current project.</a:t>
            </a:r>
          </a:p>
          <a:p>
            <a:pPr marL="171450" indent="-171450">
              <a:buFontTx/>
              <a:buChar char="-"/>
            </a:pPr>
            <a:r>
              <a:rPr lang="en-US" dirty="0"/>
              <a:t>Clearly state which analysis is being represented in the PI-1 workbook on the federal applicability tab.</a:t>
            </a:r>
          </a:p>
          <a:p>
            <a:pPr marL="0" indent="0">
              <a:buFontTx/>
              <a:buNone/>
            </a:pPr>
            <a:endParaRPr lang="en-US" dirty="0"/>
          </a:p>
          <a:p>
            <a:pPr marL="0" indent="0">
              <a:buFontTx/>
              <a:buNone/>
            </a:pPr>
            <a:r>
              <a:rPr lang="en-US" dirty="0"/>
              <a:t>For clarity, it is best to clearly describe each analysis including the modifications associated with the retrospective review and current project.</a:t>
            </a:r>
          </a:p>
          <a:p>
            <a:pPr marL="0" indent="0">
              <a:buFontTx/>
              <a:buNone/>
            </a:pPr>
            <a:endParaRPr lang="en-US" dirty="0"/>
          </a:p>
          <a:p>
            <a:pPr marL="0" indent="0">
              <a:buFontTx/>
              <a:buNone/>
            </a:pPr>
            <a:r>
              <a:rPr lang="en-US" dirty="0"/>
              <a:t>It is possible, depending on the scope of each project, to trigger federal review both retrospectively AND with a current project.</a:t>
            </a:r>
          </a:p>
        </p:txBody>
      </p:sp>
      <p:sp>
        <p:nvSpPr>
          <p:cNvPr id="4" name="Slide Number Placeholder 3">
            <a:extLst>
              <a:ext uri="{FF2B5EF4-FFF2-40B4-BE49-F238E27FC236}">
                <a16:creationId xmlns:a16="http://schemas.microsoft.com/office/drawing/2014/main" id="{B070EB6C-1E24-E8A6-306E-6A5477573284}"/>
              </a:ext>
            </a:extLst>
          </p:cNvPr>
          <p:cNvSpPr>
            <a:spLocks noGrp="1"/>
          </p:cNvSpPr>
          <p:nvPr>
            <p:ph type="sldNum" sz="quarter" idx="5"/>
          </p:nvPr>
        </p:nvSpPr>
        <p:spPr/>
        <p:txBody>
          <a:bodyPr/>
          <a:lstStyle/>
          <a:p>
            <a:fld id="{EFB517AE-DEA1-48B1-A643-F065018EDF16}" type="slidenum">
              <a:rPr lang="en-US" smtClean="0"/>
              <a:t>42</a:t>
            </a:fld>
            <a:endParaRPr lang="en-US"/>
          </a:p>
        </p:txBody>
      </p:sp>
    </p:spTree>
    <p:extLst>
      <p:ext uri="{BB962C8B-B14F-4D97-AF65-F5344CB8AC3E}">
        <p14:creationId xmlns:p14="http://schemas.microsoft.com/office/powerpoint/2010/main" val="22190285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The goal of the emission calculations is to allow the permit reviewer to duplicate the calculations and verify the emissions.</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If the applicant has an Excel file with their calculations and is willing to provide it with the application, this helps speed up this process.</a:t>
            </a:r>
          </a:p>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EFB517AE-DEA1-48B1-A643-F065018EDF16}" type="slidenum">
              <a:rPr lang="en-US" smtClean="0"/>
              <a:t>43</a:t>
            </a:fld>
            <a:endParaRPr lang="en-US"/>
          </a:p>
        </p:txBody>
      </p:sp>
    </p:spTree>
    <p:extLst>
      <p:ext uri="{BB962C8B-B14F-4D97-AF65-F5344CB8AC3E}">
        <p14:creationId xmlns:p14="http://schemas.microsoft.com/office/powerpoint/2010/main" val="4203199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C70E1-693F-BD3D-16F1-5CFB454B11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BB427A-4F18-F44B-048D-084063AAE2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1F9D16-E4F8-04FC-42C5-AF454DABB08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remember, if you are using a vendor emission factor or an emission factor from a stack test, the vendor data sheet and/or the stack test must be submitted with the application.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the vendor or manufacturer data is being used, ensure that the vendor/manufacturer data sheet is included in the project submittal.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emission factors from a stack test are being used, ensure that the stack test report is included in the project submittal.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Continuous Emission Monitoring System (CEMS): If factors or emission rates are based on CEMS data, please provide the relevant data and supporting justification for the request.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Continuous Monitoring System (CMS): If monitored parameters are requested to be updated for emission factors or other justification, please provide the relevant data and supporting justification for the request.</a:t>
            </a:r>
          </a:p>
        </p:txBody>
      </p:sp>
      <p:sp>
        <p:nvSpPr>
          <p:cNvPr id="4" name="Slide Number Placeholder 3">
            <a:extLst>
              <a:ext uri="{FF2B5EF4-FFF2-40B4-BE49-F238E27FC236}">
                <a16:creationId xmlns:a16="http://schemas.microsoft.com/office/drawing/2014/main" id="{7AD1D1D5-CA6B-554E-2296-83024D29BD59}"/>
              </a:ext>
            </a:extLst>
          </p:cNvPr>
          <p:cNvSpPr>
            <a:spLocks noGrp="1"/>
          </p:cNvSpPr>
          <p:nvPr>
            <p:ph type="sldNum" sz="quarter" idx="5"/>
          </p:nvPr>
        </p:nvSpPr>
        <p:spPr/>
        <p:txBody>
          <a:bodyPr/>
          <a:lstStyle/>
          <a:p>
            <a:fld id="{EFB517AE-DEA1-48B1-A643-F065018EDF16}" type="slidenum">
              <a:rPr lang="en-US" smtClean="0"/>
              <a:t>44</a:t>
            </a:fld>
            <a:endParaRPr lang="en-US"/>
          </a:p>
        </p:txBody>
      </p:sp>
    </p:spTree>
    <p:extLst>
      <p:ext uri="{BB962C8B-B14F-4D97-AF65-F5344CB8AC3E}">
        <p14:creationId xmlns:p14="http://schemas.microsoft.com/office/powerpoint/2010/main" val="1373277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calculations must reflect BACT, i.e., control efficiency, concentration, etc. The calculations and representations will be used for both MAERT emission limits as well as permit special conditions.</a:t>
            </a:r>
          </a:p>
          <a:p>
            <a:pPr marL="171450" indent="-171450">
              <a:buFont typeface="Arial" panose="020B0604020202020204" pitchFamily="34" charset="0"/>
              <a:buChar char="•"/>
            </a:pPr>
            <a:endParaRPr lang="en-US"/>
          </a:p>
          <a:p>
            <a:r>
              <a:rPr lang="en-US"/>
              <a:t>If a “safety” factor is being requested/integrated into the emissions calculations, please explain/justify the need for the “safety” factor so we can determine if this is acceptable. Safety factors that are greater than 5-10% require robust justification.</a:t>
            </a: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EFB517AE-DEA1-48B1-A643-F065018EDF16}" type="slidenum">
              <a:rPr lang="en-US" smtClean="0"/>
              <a:t>45</a:t>
            </a:fld>
            <a:endParaRPr lang="en-US"/>
          </a:p>
        </p:txBody>
      </p:sp>
    </p:spTree>
    <p:extLst>
      <p:ext uri="{BB962C8B-B14F-4D97-AF65-F5344CB8AC3E}">
        <p14:creationId xmlns:p14="http://schemas.microsoft.com/office/powerpoint/2010/main" val="42648581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8580E-E674-FEEF-70E0-79A48ED493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53B33F-C0A5-9492-4AE1-FF4327E9A8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06BEC9-B132-8A8B-BBC1-71EC3C80700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slide is intended to give you an inside look at the technical review process.</a:t>
            </a:r>
          </a:p>
          <a:p>
            <a:endParaRPr lang="en-US"/>
          </a:p>
          <a:p>
            <a:r>
              <a:rPr lang="en-US"/>
              <a:t>NOD response times are based on the number of questions and type of questions being asked.</a:t>
            </a:r>
          </a:p>
          <a:p>
            <a:endParaRPr lang="en-US"/>
          </a:p>
          <a:p>
            <a:r>
              <a:rPr lang="en-US"/>
              <a:t>If more time is needed to respond, please send an extension request to the permit reviewer. Include the proposed new due date and why an extension is needed in the extension request. Note, an extension is not automatically granted, it is considered by management and may be approved, adjusted, or denied. </a:t>
            </a:r>
          </a:p>
        </p:txBody>
      </p:sp>
      <p:sp>
        <p:nvSpPr>
          <p:cNvPr id="4" name="Slide Number Placeholder 3">
            <a:extLst>
              <a:ext uri="{FF2B5EF4-FFF2-40B4-BE49-F238E27FC236}">
                <a16:creationId xmlns:a16="http://schemas.microsoft.com/office/drawing/2014/main" id="{2B3C5636-4BE5-4BA6-DFFA-FC1D19649D32}"/>
              </a:ext>
            </a:extLst>
          </p:cNvPr>
          <p:cNvSpPr>
            <a:spLocks noGrp="1"/>
          </p:cNvSpPr>
          <p:nvPr>
            <p:ph type="sldNum" sz="quarter" idx="5"/>
          </p:nvPr>
        </p:nvSpPr>
        <p:spPr/>
        <p:txBody>
          <a:bodyPr/>
          <a:lstStyle/>
          <a:p>
            <a:fld id="{EFB517AE-DEA1-48B1-A643-F065018EDF16}" type="slidenum">
              <a:rPr lang="en-US" smtClean="0"/>
              <a:t>46</a:t>
            </a:fld>
            <a:endParaRPr lang="en-US"/>
          </a:p>
        </p:txBody>
      </p:sp>
    </p:spTree>
    <p:extLst>
      <p:ext uri="{BB962C8B-B14F-4D97-AF65-F5344CB8AC3E}">
        <p14:creationId xmlns:p14="http://schemas.microsoft.com/office/powerpoint/2010/main" val="7991072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6A116-4AB8-D39B-9D90-104148B514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20038E-F37D-7897-2EFA-6C7EDEC5FC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0FEF14-E33A-D803-31AC-E700B0D393C7}"/>
              </a:ext>
            </a:extLst>
          </p:cNvPr>
          <p:cNvSpPr>
            <a:spLocks noGrp="1"/>
          </p:cNvSpPr>
          <p:nvPr>
            <p:ph type="body" idx="1"/>
          </p:nvPr>
        </p:nvSpPr>
        <p:spPr/>
        <p:txBody>
          <a:bodyPr/>
          <a:lstStyle/>
          <a:p>
            <a:r>
              <a:rPr lang="en-US"/>
              <a:t>Examples of NOD items:</a:t>
            </a:r>
          </a:p>
          <a:p>
            <a:pPr marL="171450" indent="-171450">
              <a:buFont typeface="Arial" panose="020B0604020202020204" pitchFamily="34" charset="0"/>
              <a:buChar char="•"/>
            </a:pPr>
            <a:r>
              <a:rPr lang="en-US"/>
              <a:t>For renewal projects, if it’s not noted in the application summary, we will ask if the tanks’ emissions have been updated to the latest AP-42 and our guidance. If there are increases, updated calculations and impacts are required. If they have been updated, we will ask for the project number.</a:t>
            </a:r>
          </a:p>
          <a:p>
            <a:pPr marL="171450" indent="-171450">
              <a:buFont typeface="Arial" panose="020B0604020202020204" pitchFamily="34" charset="0"/>
              <a:buChar char="•"/>
            </a:pPr>
            <a:r>
              <a:rPr lang="en-US"/>
              <a:t>When using vendor emissions factor or stack test-based emissions factor, please include the source of the factor in the application materials. If the vendor data sheet or stack test is not provided, we will ask for this information as part of an NOD.</a:t>
            </a:r>
          </a:p>
        </p:txBody>
      </p:sp>
      <p:sp>
        <p:nvSpPr>
          <p:cNvPr id="4" name="Slide Number Placeholder 3">
            <a:extLst>
              <a:ext uri="{FF2B5EF4-FFF2-40B4-BE49-F238E27FC236}">
                <a16:creationId xmlns:a16="http://schemas.microsoft.com/office/drawing/2014/main" id="{1727F092-6FE4-02E6-BB82-EDD114E126F2}"/>
              </a:ext>
            </a:extLst>
          </p:cNvPr>
          <p:cNvSpPr>
            <a:spLocks noGrp="1"/>
          </p:cNvSpPr>
          <p:nvPr>
            <p:ph type="sldNum" sz="quarter" idx="5"/>
          </p:nvPr>
        </p:nvSpPr>
        <p:spPr/>
        <p:txBody>
          <a:bodyPr/>
          <a:lstStyle/>
          <a:p>
            <a:fld id="{EFB517AE-DEA1-48B1-A643-F065018EDF16}" type="slidenum">
              <a:rPr lang="en-US" smtClean="0"/>
              <a:t>47</a:t>
            </a:fld>
            <a:endParaRPr lang="en-US"/>
          </a:p>
        </p:txBody>
      </p:sp>
    </p:spTree>
    <p:extLst>
      <p:ext uri="{BB962C8B-B14F-4D97-AF65-F5344CB8AC3E}">
        <p14:creationId xmlns:p14="http://schemas.microsoft.com/office/powerpoint/2010/main" val="11033649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C62E5-54B7-DF5C-33C7-C18403D6E8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9CBA01-921D-F78B-0144-1178A0BDD4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B0C990-D5D8-D6CA-72B0-0A8FC84E67A5}"/>
              </a:ext>
            </a:extLst>
          </p:cNvPr>
          <p:cNvSpPr>
            <a:spLocks noGrp="1"/>
          </p:cNvSpPr>
          <p:nvPr>
            <p:ph type="body" idx="1"/>
          </p:nvPr>
        </p:nvSpPr>
        <p:spPr/>
        <p:txBody>
          <a:bodyPr/>
          <a:lstStyle/>
          <a:p>
            <a:r>
              <a:rPr lang="en-US"/>
              <a:t>Before wrapping up, we’ll cover a few items in the draft permit and modeling review process.</a:t>
            </a:r>
          </a:p>
          <a:p>
            <a:endParaRPr lang="en-US"/>
          </a:p>
          <a:p>
            <a:r>
              <a:rPr lang="en-US"/>
              <a:t>As mentioned previously, draft permit negotiations and modeling are separate steps that generally occur simultaneously in the permit review process.</a:t>
            </a:r>
          </a:p>
          <a:p>
            <a:endParaRPr lang="en-US">
              <a:solidFill>
                <a:srgbClr val="000000"/>
              </a:solidFill>
              <a:ea typeface="Calibri"/>
              <a:cs typeface="Calibri"/>
            </a:endParaRPr>
          </a:p>
          <a:p>
            <a:r>
              <a:rPr lang="en-US">
                <a:solidFill>
                  <a:srgbClr val="000000"/>
                </a:solidFill>
                <a:ea typeface="Calibri"/>
                <a:cs typeface="Calibri"/>
              </a:rPr>
              <a:t>Consistent with the theme of the prior slides, we will highlight a few areas where additional coordination will help with the overall permit review process.</a:t>
            </a:r>
            <a:endParaRPr lang="en-US"/>
          </a:p>
        </p:txBody>
      </p:sp>
      <p:sp>
        <p:nvSpPr>
          <p:cNvPr id="4" name="Slide Number Placeholder 3">
            <a:extLst>
              <a:ext uri="{FF2B5EF4-FFF2-40B4-BE49-F238E27FC236}">
                <a16:creationId xmlns:a16="http://schemas.microsoft.com/office/drawing/2014/main" id="{7AA7D33A-28DC-EC69-959E-AC99B2576591}"/>
              </a:ext>
            </a:extLst>
          </p:cNvPr>
          <p:cNvSpPr>
            <a:spLocks noGrp="1"/>
          </p:cNvSpPr>
          <p:nvPr>
            <p:ph type="sldNum" sz="quarter" idx="5"/>
          </p:nvPr>
        </p:nvSpPr>
        <p:spPr/>
        <p:txBody>
          <a:bodyPr/>
          <a:lstStyle/>
          <a:p>
            <a:fld id="{EFB517AE-DEA1-48B1-A643-F065018EDF16}" type="slidenum">
              <a:rPr lang="en-US" smtClean="0"/>
              <a:t>48</a:t>
            </a:fld>
            <a:endParaRPr lang="en-US"/>
          </a:p>
        </p:txBody>
      </p:sp>
    </p:spTree>
    <p:extLst>
      <p:ext uri="{BB962C8B-B14F-4D97-AF65-F5344CB8AC3E}">
        <p14:creationId xmlns:p14="http://schemas.microsoft.com/office/powerpoint/2010/main" val="28506196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BE327-C98D-C2BC-D8A3-F56085736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E99119-2576-548A-D40F-30C40D29B6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478208-045C-832B-99D1-E2A0D829F3F5}"/>
              </a:ext>
            </a:extLst>
          </p:cNvPr>
          <p:cNvSpPr>
            <a:spLocks noGrp="1"/>
          </p:cNvSpPr>
          <p:nvPr>
            <p:ph type="body" idx="1"/>
          </p:nvPr>
        </p:nvSpPr>
        <p:spPr>
          <a:xfrm>
            <a:off x="685800" y="4400549"/>
            <a:ext cx="5486400" cy="4020243"/>
          </a:xfrm>
        </p:spPr>
        <p:txBody>
          <a:bodyPr/>
          <a:lstStyle/>
          <a:p>
            <a:r>
              <a:rPr lang="en-US"/>
              <a:t>Once the technical review process is complete, the permit reviewer will update the permit documents and send a draft for review.</a:t>
            </a:r>
          </a:p>
          <a:p>
            <a:endParaRPr lang="en-US"/>
          </a:p>
          <a:p>
            <a:pPr marL="171450" indent="-171450">
              <a:buFont typeface="Arial" panose="020B0604020202020204" pitchFamily="34" charset="0"/>
              <a:buChar char="•"/>
            </a:pPr>
            <a:r>
              <a:rPr lang="en-US"/>
              <a:t>Special Conditions will be updated consistent with application representations.</a:t>
            </a:r>
          </a:p>
          <a:p>
            <a:pPr marL="628650" lvl="1" indent="-171450">
              <a:buFont typeface="Arial" panose="020B0604020202020204" pitchFamily="34" charset="0"/>
              <a:buChar char="•"/>
            </a:pPr>
            <a:r>
              <a:rPr lang="en-US"/>
              <a:t>Boilerplate conditions are the starting point for most condition updates.</a:t>
            </a:r>
          </a:p>
          <a:p>
            <a:pPr marL="628650" lvl="1" indent="-171450">
              <a:buFont typeface="Arial" panose="020B0604020202020204" pitchFamily="34" charset="0"/>
              <a:buChar char="•"/>
            </a:pPr>
            <a:r>
              <a:rPr lang="en-US"/>
              <a:t>Sufficient justification is expected in application materials for special condition changes.</a:t>
            </a:r>
          </a:p>
          <a:p>
            <a:pPr marL="628650" lvl="1" indent="-171450">
              <a:buFontTx/>
              <a:buChar char="-"/>
            </a:pPr>
            <a:endParaRPr lang="en-US"/>
          </a:p>
          <a:p>
            <a:pPr marL="171450" lvl="0" indent="-171450">
              <a:buFont typeface="Arial" panose="020B0604020202020204" pitchFamily="34" charset="0"/>
              <a:buChar char="•"/>
            </a:pPr>
            <a:r>
              <a:rPr lang="en-US"/>
              <a:t>Maximum Allowable Emission Rate Table (MAERT) updates will be based on the PI-1 workbook submittal.</a:t>
            </a:r>
          </a:p>
          <a:p>
            <a:pPr lvl="0"/>
            <a:endParaRPr lang="en-US"/>
          </a:p>
          <a:p>
            <a:pPr marL="171450" lvl="0" indent="-171450">
              <a:buFont typeface="Arial" panose="020B0604020202020204" pitchFamily="34" charset="0"/>
              <a:buChar char="•"/>
            </a:pPr>
            <a:r>
              <a:rPr lang="en-US"/>
              <a:t>One common item we see during this stage, is to request changes to special conditions that may not have been part of the application as submitted.</a:t>
            </a:r>
          </a:p>
          <a:p>
            <a:pPr marL="628650" lvl="1" indent="-171450">
              <a:buFont typeface="Arial" panose="020B0604020202020204" pitchFamily="34" charset="0"/>
              <a:buChar char="•"/>
            </a:pPr>
            <a:r>
              <a:rPr lang="en-US"/>
              <a:t>These changes may be viewed as a project scope change and prompt additional NODs or Requests for Information.</a:t>
            </a:r>
          </a:p>
          <a:p>
            <a:pPr marL="628650" lvl="1" indent="-171450">
              <a:buFont typeface="Arial" panose="020B0604020202020204" pitchFamily="34" charset="0"/>
              <a:buChar char="•"/>
            </a:pPr>
            <a:r>
              <a:rPr lang="en-US"/>
              <a:t>If there are change requests, please include sufficient justification with the requested change.</a:t>
            </a:r>
          </a:p>
          <a:p>
            <a:pPr marL="628650" lvl="1" indent="-171450">
              <a:buFont typeface="Arial" panose="020B0604020202020204" pitchFamily="34" charset="0"/>
              <a:buChar char="•"/>
            </a:pPr>
            <a:r>
              <a:rPr lang="en-US"/>
              <a:t>Changes that are determined to be outside of the scope of the originally submitted project will require management approval.</a:t>
            </a:r>
          </a:p>
        </p:txBody>
      </p:sp>
      <p:sp>
        <p:nvSpPr>
          <p:cNvPr id="4" name="Slide Number Placeholder 3">
            <a:extLst>
              <a:ext uri="{FF2B5EF4-FFF2-40B4-BE49-F238E27FC236}">
                <a16:creationId xmlns:a16="http://schemas.microsoft.com/office/drawing/2014/main" id="{E45D0814-C5EE-83E5-983B-F8BC68704ACF}"/>
              </a:ext>
            </a:extLst>
          </p:cNvPr>
          <p:cNvSpPr>
            <a:spLocks noGrp="1"/>
          </p:cNvSpPr>
          <p:nvPr>
            <p:ph type="sldNum" sz="quarter" idx="5"/>
          </p:nvPr>
        </p:nvSpPr>
        <p:spPr/>
        <p:txBody>
          <a:bodyPr/>
          <a:lstStyle/>
          <a:p>
            <a:fld id="{EFB517AE-DEA1-48B1-A643-F065018EDF16}" type="slidenum">
              <a:rPr lang="en-US" smtClean="0"/>
              <a:t>49</a:t>
            </a:fld>
            <a:endParaRPr lang="en-US"/>
          </a:p>
        </p:txBody>
      </p:sp>
    </p:spTree>
    <p:extLst>
      <p:ext uri="{BB962C8B-B14F-4D97-AF65-F5344CB8AC3E}">
        <p14:creationId xmlns:p14="http://schemas.microsoft.com/office/powerpoint/2010/main" val="23760303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A1314-86D5-5A1F-8128-A8D1B2E501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4D5AE1-909C-6191-1DAA-DA0B507BC1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5D9493-245F-1772-73E7-8CC30AAC53E1}"/>
              </a:ext>
            </a:extLst>
          </p:cNvPr>
          <p:cNvSpPr>
            <a:spLocks noGrp="1"/>
          </p:cNvSpPr>
          <p:nvPr>
            <p:ph type="body" idx="1"/>
          </p:nvPr>
        </p:nvSpPr>
        <p:spPr>
          <a:xfrm>
            <a:off x="440575" y="4229100"/>
            <a:ext cx="5993476" cy="4665518"/>
          </a:xfrm>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ym typeface="Wingdings" panose="05000000000000000000" pitchFamily="2" charset="2"/>
              </a:rPr>
              <a:t>Once the technical review process is complete, “final” modeling is typically requested and runs concurrent with the draft permit review. We wanted to highlight a few slides with modeling reminders and items that APD, specifically the Air Dispersion Modeling Team (ADMT) has been seeing in submittals.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Impacts review and modeling are required for projects with emission increases.</a:t>
            </a:r>
          </a:p>
          <a:p>
            <a:pPr marL="628650" lvl="1" indent="-171450">
              <a:buFont typeface="Arial" panose="020B0604020202020204" pitchFamily="34" charset="0"/>
              <a:buChar char="•"/>
            </a:pPr>
            <a:r>
              <a:rPr lang="en-US" sz="1100" dirty="0"/>
              <a:t>This includes increases in a VOC species to address impacts via the Modeling Effects and Review Applicability (MERA) guidance.</a:t>
            </a:r>
          </a:p>
          <a:p>
            <a:pPr marL="171450" indent="-171450">
              <a:buFont typeface="Arial" panose="020B0604020202020204" pitchFamily="34" charset="0"/>
              <a:buChar char="•"/>
            </a:pPr>
            <a:r>
              <a:rPr lang="en-US" sz="1100" dirty="0"/>
              <a:t>Related to the submitting modeling with the permit application, we wanted to highlight a few reminders.</a:t>
            </a:r>
          </a:p>
          <a:p>
            <a:pPr marL="628650" lvl="1" indent="-171450">
              <a:buFont typeface="Arial" panose="020B0604020202020204" pitchFamily="34" charset="0"/>
              <a:buChar char="•"/>
            </a:pPr>
            <a:r>
              <a:rPr lang="en-US" sz="1100" dirty="0"/>
              <a:t>Applicants have been selecting “Yes” in the EMEW indicating modeling files were submitted with the permit application. Unfortunately, in many cases, the modeling files are not submitted, requiring staff to contact the applicant to obtain them. </a:t>
            </a:r>
          </a:p>
          <a:p>
            <a:pPr marL="628650" lvl="1" indent="-171450">
              <a:buFont typeface="Arial" panose="020B0604020202020204" pitchFamily="34" charset="0"/>
              <a:buChar char="•"/>
            </a:pPr>
            <a:r>
              <a:rPr lang="en-US" sz="1100" dirty="0"/>
              <a:t>Submitting modeling files with the application is recommended but optional. If an applicant wishes to submit them, they should be submitted to APIRT via TCEQ Send on the same day the permit application is submitted.</a:t>
            </a:r>
          </a:p>
          <a:p>
            <a:pPr marL="628650" lvl="1" indent="-171450">
              <a:buFont typeface="Arial" panose="020B0604020202020204" pitchFamily="34" charset="0"/>
              <a:buChar char="•"/>
            </a:pPr>
            <a:endParaRPr lang="en-US" sz="900" dirty="0"/>
          </a:p>
        </p:txBody>
      </p:sp>
      <p:sp>
        <p:nvSpPr>
          <p:cNvPr id="4" name="Slide Number Placeholder 3">
            <a:extLst>
              <a:ext uri="{FF2B5EF4-FFF2-40B4-BE49-F238E27FC236}">
                <a16:creationId xmlns:a16="http://schemas.microsoft.com/office/drawing/2014/main" id="{A664230B-58FE-3E5D-EFE0-CBBD47159FB5}"/>
              </a:ext>
            </a:extLst>
          </p:cNvPr>
          <p:cNvSpPr>
            <a:spLocks noGrp="1"/>
          </p:cNvSpPr>
          <p:nvPr>
            <p:ph type="sldNum" sz="quarter" idx="5"/>
          </p:nvPr>
        </p:nvSpPr>
        <p:spPr/>
        <p:txBody>
          <a:bodyPr/>
          <a:lstStyle/>
          <a:p>
            <a:fld id="{EFB517AE-DEA1-48B1-A643-F065018EDF16}" type="slidenum">
              <a:rPr lang="en-US" smtClean="0"/>
              <a:t>50</a:t>
            </a:fld>
            <a:endParaRPr lang="en-US"/>
          </a:p>
        </p:txBody>
      </p:sp>
    </p:spTree>
    <p:extLst>
      <p:ext uri="{BB962C8B-B14F-4D97-AF65-F5344CB8AC3E}">
        <p14:creationId xmlns:p14="http://schemas.microsoft.com/office/powerpoint/2010/main" val="12775667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2EA94-35C1-3033-FCA4-DAD978F27C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D4A314-EDC6-19A7-5DAC-18203063D0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21FFC7-223A-557B-D23D-8D4CAAC1BB36}"/>
              </a:ext>
            </a:extLst>
          </p:cNvPr>
          <p:cNvSpPr>
            <a:spLocks noGrp="1"/>
          </p:cNvSpPr>
          <p:nvPr>
            <p:ph type="body" idx="1"/>
          </p:nvPr>
        </p:nvSpPr>
        <p:spPr>
          <a:xfrm>
            <a:off x="606828" y="4254283"/>
            <a:ext cx="5760721" cy="466032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 couple of reminders specific to projects that trigger PSD or are a PSD major modification: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PSD modeling protocol must be submitted instead of impacts review for PSD projects.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PSD pollutants must be included in the AQA.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Pollutants not triggering PSD may be included in the EMEW, but optionally they can include all pollutants in the AQA for PSD projects.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APD’s preference is to include an EMEW for those pollutants not triggering PSD. </a:t>
            </a:r>
          </a:p>
          <a:p>
            <a:r>
              <a:rPr lang="en-US"/>
              <a:t>We are seeing an increase in additional PSD modeling protocol reviews. This delays the technical review. Common causes for revised protocols include: </a:t>
            </a:r>
          </a:p>
          <a:p>
            <a:pPr marL="171450" indent="-171450">
              <a:buFont typeface="Arial" panose="020B0604020202020204" pitchFamily="34" charset="0"/>
              <a:buChar char="•"/>
            </a:pPr>
            <a:r>
              <a:rPr lang="en-US"/>
              <a:t>Incomplete source characterization and operational scenario documentation. Applicants must fully document all operational scenarios, including MSS, and demonstrate how the worst-case operating scenario was determined. This issue has become especially common for power generation projects with turbines and engines. </a:t>
            </a:r>
          </a:p>
          <a:p>
            <a:pPr marL="171450" indent="-171450">
              <a:buFont typeface="Arial" panose="020B0604020202020204" pitchFamily="34" charset="0"/>
              <a:buChar char="•"/>
            </a:pPr>
            <a:r>
              <a:rPr lang="en-US"/>
              <a:t>EPA intermittent guidance. Applicants have not been providing sufficient justification to support its use and have been applying it to situations that clearly do not meet the intent of the guidance. Similar to the item above, this issue has become especially common for power generation projects. Additionally, this issue spans beyond initial modeling submittals; it is a general issue as well.</a:t>
            </a:r>
          </a:p>
          <a:p>
            <a:pPr marL="171450" indent="-171450">
              <a:buFont typeface="Arial" panose="020B0604020202020204" pitchFamily="34" charset="0"/>
              <a:buChar char="•"/>
            </a:pPr>
            <a:r>
              <a:rPr lang="en-US"/>
              <a:t>Insufficient documentation, justification, and methodology for NOx-to-NO₂ Tier III analyses. This includes model inputs, such as meteorological data, monitoring data, and in-stack ratio (ISR) justifications. </a:t>
            </a:r>
          </a:p>
          <a:p>
            <a:pPr marL="171450" indent="-171450">
              <a:buFont typeface="Arial" panose="020B0604020202020204" pitchFamily="34" charset="0"/>
              <a:buChar char="•"/>
            </a:pPr>
            <a:r>
              <a:rPr lang="en-US"/>
              <a:t>Insufficient justification for background monitor selections. Note this issue spans beyond initial modeling submittals; it is a general issue as well.</a:t>
            </a:r>
          </a:p>
        </p:txBody>
      </p:sp>
      <p:sp>
        <p:nvSpPr>
          <p:cNvPr id="4" name="Slide Number Placeholder 3">
            <a:extLst>
              <a:ext uri="{FF2B5EF4-FFF2-40B4-BE49-F238E27FC236}">
                <a16:creationId xmlns:a16="http://schemas.microsoft.com/office/drawing/2014/main" id="{F5E2BFE5-D927-AA4D-DA58-B2D356DF809F}"/>
              </a:ext>
            </a:extLst>
          </p:cNvPr>
          <p:cNvSpPr>
            <a:spLocks noGrp="1"/>
          </p:cNvSpPr>
          <p:nvPr>
            <p:ph type="sldNum" sz="quarter" idx="5"/>
          </p:nvPr>
        </p:nvSpPr>
        <p:spPr/>
        <p:txBody>
          <a:bodyPr/>
          <a:lstStyle/>
          <a:p>
            <a:fld id="{EFB517AE-DEA1-48B1-A643-F065018EDF16}" type="slidenum">
              <a:rPr lang="en-US" smtClean="0"/>
              <a:t>51</a:t>
            </a:fld>
            <a:endParaRPr lang="en-US"/>
          </a:p>
        </p:txBody>
      </p:sp>
    </p:spTree>
    <p:extLst>
      <p:ext uri="{BB962C8B-B14F-4D97-AF65-F5344CB8AC3E}">
        <p14:creationId xmlns:p14="http://schemas.microsoft.com/office/powerpoint/2010/main" val="2178817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F25F1-C672-0490-23CF-051F2199EB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CE8695-335D-DBD2-D5D3-17044830BC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280EB4-C9DD-E2E4-361F-486A89066082}"/>
              </a:ext>
            </a:extLst>
          </p:cNvPr>
          <p:cNvSpPr>
            <a:spLocks noGrp="1"/>
          </p:cNvSpPr>
          <p:nvPr>
            <p:ph type="body" idx="1"/>
          </p:nvPr>
        </p:nvSpPr>
        <p:spPr>
          <a:xfrm>
            <a:off x="685800" y="4400549"/>
            <a:ext cx="5486400" cy="3978679"/>
          </a:xfrm>
        </p:spPr>
        <p:txBody>
          <a:bodyPr/>
          <a:lstStyle/>
          <a:p>
            <a:r>
              <a:rPr lang="en-US" sz="1600" dirty="0"/>
              <a:t>A few other items to consider for a streamlined a quick impacts and modeling review.</a:t>
            </a:r>
          </a:p>
          <a:p>
            <a:pPr marL="171450" indent="-171450">
              <a:buFont typeface="Arial" panose="020B0604020202020204" pitchFamily="34" charset="0"/>
              <a:buChar char="•"/>
            </a:pPr>
            <a:r>
              <a:rPr lang="en-US" sz="1600" dirty="0"/>
              <a:t>Please ensure that all deficient items in the initial EMEW/modeling review are clearly addressed when final modeling is requested.</a:t>
            </a:r>
          </a:p>
          <a:p>
            <a:pPr marL="171450" indent="-171450">
              <a:buFont typeface="Arial" panose="020B0604020202020204" pitchFamily="34" charset="0"/>
              <a:buChar char="•"/>
            </a:pPr>
            <a:r>
              <a:rPr lang="en-US" sz="1600" dirty="0"/>
              <a:t>For retrospective projects, the AQA needs to clearly indicate that the project is retrospective as well as how the retrospective emissions are being evaluated.</a:t>
            </a:r>
          </a:p>
          <a:p>
            <a:pPr marL="171450" indent="-171450">
              <a:buFont typeface="Arial" panose="020B0604020202020204" pitchFamily="34" charset="0"/>
              <a:buChar char="•"/>
            </a:pPr>
            <a:r>
              <a:rPr lang="en-US" sz="1600" dirty="0"/>
              <a:t>As mentioned above related to increases of emissions, including individual species, clearly communicating in the AQA at which step (step 0, 1, 2) a pollutant “fell out” of the analysis helps to ensure a streamlined review process.</a:t>
            </a:r>
          </a:p>
          <a:p>
            <a:pPr marL="171450" indent="-171450">
              <a:buFont typeface="Arial" panose="020B0604020202020204" pitchFamily="34" charset="0"/>
              <a:buChar char="•"/>
            </a:pPr>
            <a:r>
              <a:rPr lang="en-US" sz="1600" dirty="0"/>
              <a:t>Regulated entities co-located at the project site need to be documented and the relationship to the applicant should be fully explained. Additionally, it should be clear whether their emissions need to be included in the modeling analysis and whether the site is considered ambient air relative to the applicant. </a:t>
            </a:r>
          </a:p>
          <a:p>
            <a:pPr marL="171450" indent="-171450">
              <a:buFont typeface="Arial" panose="020B0604020202020204" pitchFamily="34" charset="0"/>
              <a:buChar char="•"/>
            </a:pPr>
            <a:r>
              <a:rPr lang="en-US" sz="1600" dirty="0"/>
              <a:t>Not all files are included in the final modeling submittal. Missing modeling files prompt ADMT to conduct additional internal analysis or make requests for information from the applicant, both of which delay the review.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For sites with a Single Property Line Designation (SPLD), </a:t>
            </a:r>
            <a:r>
              <a:rPr lang="en-US" sz="1600" dirty="0">
                <a:sym typeface="Wingdings" panose="05000000000000000000" pitchFamily="2" charset="2"/>
              </a:rPr>
              <a:t>All applicable emissions from SPLD tenants must be included in site-wide modeling.</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923E51A4-A395-E308-ECC2-647CF612DF40}"/>
              </a:ext>
            </a:extLst>
          </p:cNvPr>
          <p:cNvSpPr>
            <a:spLocks noGrp="1"/>
          </p:cNvSpPr>
          <p:nvPr>
            <p:ph type="sldNum" sz="quarter" idx="5"/>
          </p:nvPr>
        </p:nvSpPr>
        <p:spPr/>
        <p:txBody>
          <a:bodyPr/>
          <a:lstStyle/>
          <a:p>
            <a:fld id="{EFB517AE-DEA1-48B1-A643-F065018EDF16}" type="slidenum">
              <a:rPr lang="en-US" smtClean="0"/>
              <a:t>52</a:t>
            </a:fld>
            <a:endParaRPr lang="en-US"/>
          </a:p>
        </p:txBody>
      </p:sp>
    </p:spTree>
    <p:extLst>
      <p:ext uri="{BB962C8B-B14F-4D97-AF65-F5344CB8AC3E}">
        <p14:creationId xmlns:p14="http://schemas.microsoft.com/office/powerpoint/2010/main" val="10794615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FE598-09F2-05F7-1544-1E09140269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CA98BB-D4F1-B717-5D97-775D84A2C1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A7DE14-BEE1-7433-D5D4-8B15D348AE46}"/>
              </a:ext>
            </a:extLst>
          </p:cNvPr>
          <p:cNvSpPr>
            <a:spLocks noGrp="1"/>
          </p:cNvSpPr>
          <p:nvPr>
            <p:ph type="body" idx="1"/>
          </p:nvPr>
        </p:nvSpPr>
        <p:spPr/>
        <p:txBody>
          <a:bodyPr/>
          <a:lstStyle/>
          <a:p>
            <a:r>
              <a:rPr lang="en-US"/>
              <a:t>Much like this presentation, the permitting process is long…</a:t>
            </a:r>
          </a:p>
          <a:p>
            <a:endParaRPr lang="en-US"/>
          </a:p>
          <a:p>
            <a:r>
              <a:rPr lang="en-US"/>
              <a:t>Congratulations! We are almost to the end of both, and you’ve made it this far.</a:t>
            </a:r>
          </a:p>
          <a:p>
            <a:endParaRPr lang="en-US"/>
          </a:p>
          <a:p>
            <a:r>
              <a:rPr lang="en-US"/>
              <a:t>Notice of Preliminary Decision (“NAPD”)</a:t>
            </a:r>
          </a:p>
          <a:p>
            <a:endParaRPr lang="en-US"/>
          </a:p>
          <a:p>
            <a:r>
              <a:rPr lang="en-US"/>
              <a:t>The last couple of steps in the permitting process include the 2</a:t>
            </a:r>
            <a:r>
              <a:rPr lang="en-US" baseline="30000"/>
              <a:t>nd</a:t>
            </a:r>
            <a:r>
              <a:rPr lang="en-US"/>
              <a:t> notice or NAPD. This is required for all initial projects as well as some amendments.</a:t>
            </a:r>
          </a:p>
          <a:p>
            <a:endParaRPr lang="en-US">
              <a:solidFill>
                <a:srgbClr val="000000"/>
              </a:solidFill>
              <a:latin typeface="Calibri"/>
              <a:ea typeface="Calibri"/>
              <a:cs typeface="Calibri"/>
            </a:endParaRPr>
          </a:p>
        </p:txBody>
      </p:sp>
      <p:sp>
        <p:nvSpPr>
          <p:cNvPr id="4" name="Slide Number Placeholder 3">
            <a:extLst>
              <a:ext uri="{FF2B5EF4-FFF2-40B4-BE49-F238E27FC236}">
                <a16:creationId xmlns:a16="http://schemas.microsoft.com/office/drawing/2014/main" id="{99916A10-045B-C2B0-7E3D-16DC7EB397AD}"/>
              </a:ext>
            </a:extLst>
          </p:cNvPr>
          <p:cNvSpPr>
            <a:spLocks noGrp="1"/>
          </p:cNvSpPr>
          <p:nvPr>
            <p:ph type="sldNum" sz="quarter" idx="5"/>
          </p:nvPr>
        </p:nvSpPr>
        <p:spPr/>
        <p:txBody>
          <a:bodyPr/>
          <a:lstStyle/>
          <a:p>
            <a:fld id="{EFB517AE-DEA1-48B1-A643-F065018EDF16}" type="slidenum">
              <a:rPr lang="en-US" smtClean="0"/>
              <a:t>53</a:t>
            </a:fld>
            <a:endParaRPr lang="en-US"/>
          </a:p>
        </p:txBody>
      </p:sp>
    </p:spTree>
    <p:extLst>
      <p:ext uri="{BB962C8B-B14F-4D97-AF65-F5344CB8AC3E}">
        <p14:creationId xmlns:p14="http://schemas.microsoft.com/office/powerpoint/2010/main" val="302185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E06AA-11FC-F143-8C11-51335170E1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B22525-FA27-00B0-D799-EBE5C2F6DF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A0207E-8335-D990-B4E0-67651551F4C0}"/>
              </a:ext>
            </a:extLst>
          </p:cNvPr>
          <p:cNvSpPr>
            <a:spLocks noGrp="1"/>
          </p:cNvSpPr>
          <p:nvPr>
            <p:ph type="body" idx="1"/>
          </p:nvPr>
        </p:nvSpPr>
        <p:spPr/>
        <p:txBody>
          <a:bodyPr/>
          <a:lstStyle/>
          <a:p>
            <a:r>
              <a:rPr lang="en-US"/>
              <a:t>If this slide looks familiar, you have been paying attention.</a:t>
            </a:r>
          </a:p>
          <a:p>
            <a:pPr marL="171450" indent="-171450">
              <a:buFont typeface="Arial" panose="020B0604020202020204" pitchFamily="34" charset="0"/>
              <a:buChar char="•"/>
            </a:pPr>
            <a:endParaRPr lang="en-US"/>
          </a:p>
          <a:p>
            <a:r>
              <a:rPr lang="en-US"/>
              <a:t>We want to cover and highlight a couple of areas that we have seen that have required either amended notice documents to be sent OR have required a re-publication of notice documents.</a:t>
            </a:r>
          </a:p>
          <a:p>
            <a:endParaRPr lang="en-US"/>
          </a:p>
          <a:p>
            <a:pPr marL="171450" indent="-171450">
              <a:buFont typeface="Arial" panose="020B0604020202020204" pitchFamily="34" charset="0"/>
              <a:buChar char="•"/>
            </a:pPr>
            <a:r>
              <a:rPr lang="en-US"/>
              <a:t>NAPD: Required for initial applications some amendments.</a:t>
            </a:r>
          </a:p>
          <a:p>
            <a:endParaRPr lang="en-US"/>
          </a:p>
          <a:p>
            <a:pPr marL="628650" lvl="1" indent="-171450">
              <a:buFont typeface="Arial" panose="020B0604020202020204" pitchFamily="34" charset="0"/>
              <a:buChar char="•"/>
            </a:pPr>
            <a:r>
              <a:rPr lang="en-US"/>
              <a:t>Please note that it is the applicant's responsibility to review the draft NAPD that the permit reviewer sends to ensure it is correct.</a:t>
            </a:r>
          </a:p>
          <a:p>
            <a:pPr marL="171450" indent="-171450">
              <a:buFont typeface="Arial" panose="020B0604020202020204" pitchFamily="34" charset="0"/>
              <a:buChar char="•"/>
            </a:pPr>
            <a:endParaRPr lang="en-US"/>
          </a:p>
          <a:p>
            <a:pPr marL="628650" lvl="1" indent="-171450">
              <a:buFont typeface="Arial" panose="020B0604020202020204" pitchFamily="34" charset="0"/>
              <a:buChar char="•"/>
            </a:pPr>
            <a:r>
              <a:rPr lang="en-US"/>
              <a:t>As a reminder, if we have a correct and accurate NORI, it streamlines the NORI process and helps streamline the NAPD process.</a:t>
            </a:r>
          </a:p>
        </p:txBody>
      </p:sp>
      <p:sp>
        <p:nvSpPr>
          <p:cNvPr id="4" name="Slide Number Placeholder 3">
            <a:extLst>
              <a:ext uri="{FF2B5EF4-FFF2-40B4-BE49-F238E27FC236}">
                <a16:creationId xmlns:a16="http://schemas.microsoft.com/office/drawing/2014/main" id="{2E2703DD-46A3-04EC-FD6A-73193C0BB87D}"/>
              </a:ext>
            </a:extLst>
          </p:cNvPr>
          <p:cNvSpPr>
            <a:spLocks noGrp="1"/>
          </p:cNvSpPr>
          <p:nvPr>
            <p:ph type="sldNum" sz="quarter" idx="5"/>
          </p:nvPr>
        </p:nvSpPr>
        <p:spPr/>
        <p:txBody>
          <a:bodyPr/>
          <a:lstStyle/>
          <a:p>
            <a:fld id="{EFB517AE-DEA1-48B1-A643-F065018EDF16}" type="slidenum">
              <a:rPr lang="en-US" smtClean="0"/>
              <a:t>54</a:t>
            </a:fld>
            <a:endParaRPr lang="en-US"/>
          </a:p>
        </p:txBody>
      </p:sp>
    </p:spTree>
    <p:extLst>
      <p:ext uri="{BB962C8B-B14F-4D97-AF65-F5344CB8AC3E}">
        <p14:creationId xmlns:p14="http://schemas.microsoft.com/office/powerpoint/2010/main" val="18225744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0FF50-2035-0C13-CDB3-A0429F6A93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9699EF-ED41-45C8-74C4-3ED2A2C601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37B54B-4C52-572A-7FA4-8CAD332BAB53}"/>
              </a:ext>
            </a:extLst>
          </p:cNvPr>
          <p:cNvSpPr>
            <a:spLocks noGrp="1"/>
          </p:cNvSpPr>
          <p:nvPr>
            <p:ph type="body" idx="1"/>
          </p:nvPr>
        </p:nvSpPr>
        <p:spPr/>
        <p:txBody>
          <a:bodyPr/>
          <a:lstStyle/>
          <a:p>
            <a:r>
              <a:rPr lang="en-US"/>
              <a:t>Another reminder, please ensure HAPs is listed in the PI-1, Public Notice tab, Row 41.</a:t>
            </a:r>
          </a:p>
          <a:p>
            <a:pPr marL="171450" indent="-171450">
              <a:buFont typeface="Arial" panose="020B0604020202020204" pitchFamily="34" charset="0"/>
              <a:buChar char="•"/>
            </a:pPr>
            <a:endParaRPr lang="en-US"/>
          </a:p>
          <a:p>
            <a:r>
              <a:rPr lang="en-US"/>
              <a:t>Review NAPD documents and coordinate with permit reviewer.</a:t>
            </a:r>
          </a:p>
        </p:txBody>
      </p:sp>
      <p:sp>
        <p:nvSpPr>
          <p:cNvPr id="4" name="Slide Number Placeholder 3">
            <a:extLst>
              <a:ext uri="{FF2B5EF4-FFF2-40B4-BE49-F238E27FC236}">
                <a16:creationId xmlns:a16="http://schemas.microsoft.com/office/drawing/2014/main" id="{782C90CE-A94A-2967-C881-F5874DC4FFCD}"/>
              </a:ext>
            </a:extLst>
          </p:cNvPr>
          <p:cNvSpPr>
            <a:spLocks noGrp="1"/>
          </p:cNvSpPr>
          <p:nvPr>
            <p:ph type="sldNum" sz="quarter" idx="5"/>
          </p:nvPr>
        </p:nvSpPr>
        <p:spPr/>
        <p:txBody>
          <a:bodyPr/>
          <a:lstStyle/>
          <a:p>
            <a:fld id="{EFB517AE-DEA1-48B1-A643-F065018EDF16}" type="slidenum">
              <a:rPr lang="en-US" smtClean="0"/>
              <a:t>55</a:t>
            </a:fld>
            <a:endParaRPr lang="en-US"/>
          </a:p>
        </p:txBody>
      </p:sp>
    </p:spTree>
    <p:extLst>
      <p:ext uri="{BB962C8B-B14F-4D97-AF65-F5344CB8AC3E}">
        <p14:creationId xmlns:p14="http://schemas.microsoft.com/office/powerpoint/2010/main" val="17559627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44F42-0C09-1A4F-E373-F73E096442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1F693C-3B5C-E06E-DD9D-738520A451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E0A711-4E32-4D06-B81F-4D4C207E8761}"/>
              </a:ext>
            </a:extLst>
          </p:cNvPr>
          <p:cNvSpPr>
            <a:spLocks noGrp="1"/>
          </p:cNvSpPr>
          <p:nvPr>
            <p:ph type="body" idx="1"/>
          </p:nvPr>
        </p:nvSpPr>
        <p:spPr/>
        <p:txBody>
          <a:bodyPr/>
          <a:lstStyle/>
          <a:p>
            <a:r>
              <a:rPr lang="en-US"/>
              <a:t>The last step is the issuance of your NSR permit.</a:t>
            </a:r>
          </a:p>
          <a:p>
            <a:endParaRPr lang="en-US">
              <a:solidFill>
                <a:srgbClr val="000000"/>
              </a:solidFill>
              <a:latin typeface="Calibri"/>
              <a:ea typeface="Calibri"/>
              <a:cs typeface="Calibri"/>
            </a:endParaRPr>
          </a:p>
        </p:txBody>
      </p:sp>
      <p:sp>
        <p:nvSpPr>
          <p:cNvPr id="4" name="Slide Number Placeholder 3">
            <a:extLst>
              <a:ext uri="{FF2B5EF4-FFF2-40B4-BE49-F238E27FC236}">
                <a16:creationId xmlns:a16="http://schemas.microsoft.com/office/drawing/2014/main" id="{2D33AF1A-75B8-A2B6-4CA0-136425F4023A}"/>
              </a:ext>
            </a:extLst>
          </p:cNvPr>
          <p:cNvSpPr>
            <a:spLocks noGrp="1"/>
          </p:cNvSpPr>
          <p:nvPr>
            <p:ph type="sldNum" sz="quarter" idx="5"/>
          </p:nvPr>
        </p:nvSpPr>
        <p:spPr/>
        <p:txBody>
          <a:bodyPr/>
          <a:lstStyle/>
          <a:p>
            <a:fld id="{EFB517AE-DEA1-48B1-A643-F065018EDF16}" type="slidenum">
              <a:rPr lang="en-US" smtClean="0"/>
              <a:t>56</a:t>
            </a:fld>
            <a:endParaRPr lang="en-US"/>
          </a:p>
        </p:txBody>
      </p:sp>
    </p:spTree>
    <p:extLst>
      <p:ext uri="{BB962C8B-B14F-4D97-AF65-F5344CB8AC3E}">
        <p14:creationId xmlns:p14="http://schemas.microsoft.com/office/powerpoint/2010/main" val="213585164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A4345-3AA3-4219-B24B-82E7E2AF90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2DFBA4-B2BD-489A-C20D-AB3E1E6393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1BB759-F7F9-B0C6-5270-B8D498BE8BEF}"/>
              </a:ext>
            </a:extLst>
          </p:cNvPr>
          <p:cNvSpPr>
            <a:spLocks noGrp="1"/>
          </p:cNvSpPr>
          <p:nvPr>
            <p:ph type="body" idx="1"/>
          </p:nvPr>
        </p:nvSpPr>
        <p:spPr/>
        <p:txBody>
          <a:bodyPr/>
          <a:lstStyle/>
          <a:p>
            <a:r>
              <a:rPr lang="en-US"/>
              <a:t>As mentioned in the short NAPD discussion, timely submittal of affidavits and public notice verification forms to the Office of the Chief Clerk and the Permit Reviewer helps with a timely issuance.</a:t>
            </a:r>
          </a:p>
          <a:p>
            <a:endParaRPr lang="en-US"/>
          </a:p>
          <a:p>
            <a:r>
              <a:rPr lang="en-US"/>
              <a:t>Public meetings and notice issues will be discussed in a presentation this afternoon as well, primarily focused on the increased public participation that both the Title V and NSR sections have seen.</a:t>
            </a:r>
          </a:p>
          <a:p>
            <a:endParaRPr lang="en-US"/>
          </a:p>
          <a:p>
            <a:r>
              <a:rPr lang="en-US"/>
              <a:t>If a response to comments is not required, if there are no public meetings to be held, no agenda dates or contested case hearings to work around, the next step is the permit issuance.</a:t>
            </a:r>
          </a:p>
        </p:txBody>
      </p:sp>
      <p:sp>
        <p:nvSpPr>
          <p:cNvPr id="4" name="Slide Number Placeholder 3">
            <a:extLst>
              <a:ext uri="{FF2B5EF4-FFF2-40B4-BE49-F238E27FC236}">
                <a16:creationId xmlns:a16="http://schemas.microsoft.com/office/drawing/2014/main" id="{7B36E9AE-8CDE-EF4B-FC84-E24B5B89C9D0}"/>
              </a:ext>
            </a:extLst>
          </p:cNvPr>
          <p:cNvSpPr>
            <a:spLocks noGrp="1"/>
          </p:cNvSpPr>
          <p:nvPr>
            <p:ph type="sldNum" sz="quarter" idx="5"/>
          </p:nvPr>
        </p:nvSpPr>
        <p:spPr/>
        <p:txBody>
          <a:bodyPr/>
          <a:lstStyle/>
          <a:p>
            <a:fld id="{EFB517AE-DEA1-48B1-A643-F065018EDF16}" type="slidenum">
              <a:rPr lang="en-US" smtClean="0"/>
              <a:t>57</a:t>
            </a:fld>
            <a:endParaRPr lang="en-US"/>
          </a:p>
        </p:txBody>
      </p:sp>
    </p:spTree>
    <p:extLst>
      <p:ext uri="{BB962C8B-B14F-4D97-AF65-F5344CB8AC3E}">
        <p14:creationId xmlns:p14="http://schemas.microsoft.com/office/powerpoint/2010/main" val="6142317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2FC47-5C65-0397-C07E-9DAF83487C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8DC254-C2CA-20AD-9EE0-A328AC6319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3B9171-FD07-9D56-FDD7-29D1B4195E2C}"/>
              </a:ext>
            </a:extLst>
          </p:cNvPr>
          <p:cNvSpPr>
            <a:spLocks noGrp="1"/>
          </p:cNvSpPr>
          <p:nvPr>
            <p:ph type="body" idx="1"/>
          </p:nvPr>
        </p:nvSpPr>
        <p:spPr/>
        <p:txBody>
          <a:bodyPr/>
          <a:lstStyle/>
          <a:p>
            <a:r>
              <a:rPr lang="en-US"/>
              <a:t>A few quick updates to start.</a:t>
            </a:r>
          </a:p>
        </p:txBody>
      </p:sp>
      <p:sp>
        <p:nvSpPr>
          <p:cNvPr id="4" name="Slide Number Placeholder 3">
            <a:extLst>
              <a:ext uri="{FF2B5EF4-FFF2-40B4-BE49-F238E27FC236}">
                <a16:creationId xmlns:a16="http://schemas.microsoft.com/office/drawing/2014/main" id="{908C33BB-8B03-245C-E8FC-D85224A6B666}"/>
              </a:ext>
            </a:extLst>
          </p:cNvPr>
          <p:cNvSpPr>
            <a:spLocks noGrp="1"/>
          </p:cNvSpPr>
          <p:nvPr>
            <p:ph type="sldNum" sz="quarter" idx="5"/>
          </p:nvPr>
        </p:nvSpPr>
        <p:spPr/>
        <p:txBody>
          <a:bodyPr/>
          <a:lstStyle/>
          <a:p>
            <a:fld id="{EFB517AE-DEA1-48B1-A643-F065018EDF16}" type="slidenum">
              <a:rPr lang="en-US" smtClean="0"/>
              <a:t>58</a:t>
            </a:fld>
            <a:endParaRPr lang="en-US"/>
          </a:p>
        </p:txBody>
      </p:sp>
    </p:spTree>
    <p:extLst>
      <p:ext uri="{BB962C8B-B14F-4D97-AF65-F5344CB8AC3E}">
        <p14:creationId xmlns:p14="http://schemas.microsoft.com/office/powerpoint/2010/main" val="22859531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4E6A7-F8C0-65F9-D756-606ED9DC47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BFBF6B-B5AF-6B28-50A2-359847A770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C38E5A-4953-FBC7-74C7-DFF5CB8FD0B5}"/>
              </a:ext>
            </a:extLst>
          </p:cNvPr>
          <p:cNvSpPr>
            <a:spLocks noGrp="1"/>
          </p:cNvSpPr>
          <p:nvPr>
            <p:ph type="body" idx="1"/>
          </p:nvPr>
        </p:nvSpPr>
        <p:spPr/>
        <p:txBody>
          <a:bodyPr/>
          <a:lstStyle/>
          <a:p>
            <a:r>
              <a:rPr lang="en-US"/>
              <a:t>The permits have moved!</a:t>
            </a:r>
          </a:p>
        </p:txBody>
      </p:sp>
      <p:sp>
        <p:nvSpPr>
          <p:cNvPr id="4" name="Slide Number Placeholder 3">
            <a:extLst>
              <a:ext uri="{FF2B5EF4-FFF2-40B4-BE49-F238E27FC236}">
                <a16:creationId xmlns:a16="http://schemas.microsoft.com/office/drawing/2014/main" id="{C9ADCE3E-70B8-E8F8-DE94-6913AAEE1897}"/>
              </a:ext>
            </a:extLst>
          </p:cNvPr>
          <p:cNvSpPr>
            <a:spLocks noGrp="1"/>
          </p:cNvSpPr>
          <p:nvPr>
            <p:ph type="sldNum" sz="quarter" idx="5"/>
          </p:nvPr>
        </p:nvSpPr>
        <p:spPr/>
        <p:txBody>
          <a:bodyPr/>
          <a:lstStyle/>
          <a:p>
            <a:fld id="{EFB517AE-DEA1-48B1-A643-F065018EDF16}" type="slidenum">
              <a:rPr lang="en-US" smtClean="0"/>
              <a:t>59</a:t>
            </a:fld>
            <a:endParaRPr lang="en-US"/>
          </a:p>
        </p:txBody>
      </p:sp>
    </p:spTree>
    <p:extLst>
      <p:ext uri="{BB962C8B-B14F-4D97-AF65-F5344CB8AC3E}">
        <p14:creationId xmlns:p14="http://schemas.microsoft.com/office/powerpoint/2010/main" val="34514405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103A9-90C5-96A1-C531-933C364324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D19FBE-1C82-25E2-3314-8DDEB9A04B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CDA38C-7804-F1ED-481A-60E28E41A37B}"/>
              </a:ext>
            </a:extLst>
          </p:cNvPr>
          <p:cNvSpPr>
            <a:spLocks noGrp="1"/>
          </p:cNvSpPr>
          <p:nvPr>
            <p:ph type="body" idx="1"/>
          </p:nvPr>
        </p:nvSpPr>
        <p:spPr/>
        <p:txBody>
          <a:bodyPr/>
          <a:lstStyle/>
          <a:p>
            <a:pPr marL="171450" indent="-171450">
              <a:buFont typeface="Arial" panose="020B0604020202020204" pitchFamily="34" charset="0"/>
              <a:buChar char="•"/>
            </a:pPr>
            <a:r>
              <a:rPr lang="en-US" dirty="0"/>
              <a:t>TCEQ has recently updated the permit search to be a Permit Search portal.</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Using this tool, it is possible to find permit documents for regulated entities.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This tool will is also where notice documents, administratively complete and technically complete application files will be found.</a:t>
            </a:r>
          </a:p>
        </p:txBody>
      </p:sp>
      <p:sp>
        <p:nvSpPr>
          <p:cNvPr id="4" name="Slide Number Placeholder 3">
            <a:extLst>
              <a:ext uri="{FF2B5EF4-FFF2-40B4-BE49-F238E27FC236}">
                <a16:creationId xmlns:a16="http://schemas.microsoft.com/office/drawing/2014/main" id="{81738CF1-3526-6F86-B920-1497F00748C7}"/>
              </a:ext>
            </a:extLst>
          </p:cNvPr>
          <p:cNvSpPr>
            <a:spLocks noGrp="1"/>
          </p:cNvSpPr>
          <p:nvPr>
            <p:ph type="sldNum" sz="quarter" idx="5"/>
          </p:nvPr>
        </p:nvSpPr>
        <p:spPr/>
        <p:txBody>
          <a:bodyPr/>
          <a:lstStyle/>
          <a:p>
            <a:fld id="{EFB517AE-DEA1-48B1-A643-F065018EDF16}" type="slidenum">
              <a:rPr lang="en-US" smtClean="0"/>
              <a:t>60</a:t>
            </a:fld>
            <a:endParaRPr lang="en-US"/>
          </a:p>
        </p:txBody>
      </p:sp>
    </p:spTree>
    <p:extLst>
      <p:ext uri="{BB962C8B-B14F-4D97-AF65-F5344CB8AC3E}">
        <p14:creationId xmlns:p14="http://schemas.microsoft.com/office/powerpoint/2010/main" val="326201860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81922-E3F4-0885-D32C-657BD22D23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0A1C65-C998-CD3B-8A06-319BDA1920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3ACCE4-EEEA-0E9D-4257-4FC5DB078F85}"/>
              </a:ext>
            </a:extLst>
          </p:cNvPr>
          <p:cNvSpPr>
            <a:spLocks noGrp="1"/>
          </p:cNvSpPr>
          <p:nvPr>
            <p:ph type="body" idx="1"/>
          </p:nvPr>
        </p:nvSpPr>
        <p:spPr/>
        <p:txBody>
          <a:bodyPr/>
          <a:lstStyle/>
          <a:p>
            <a:pPr marL="171450" indent="-171450">
              <a:buFont typeface="Arial" panose="020B0604020202020204" pitchFamily="34" charset="0"/>
              <a:buChar char="•"/>
            </a:pPr>
            <a:r>
              <a:rPr lang="en-US" dirty="0"/>
              <a:t>The portal is searchable by location which could be a specific address including county or zip, near me, or all of Texas.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Options are provided for application types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Options are also available for media: air, water, waste</a:t>
            </a:r>
          </a:p>
        </p:txBody>
      </p:sp>
      <p:sp>
        <p:nvSpPr>
          <p:cNvPr id="4" name="Slide Number Placeholder 3">
            <a:extLst>
              <a:ext uri="{FF2B5EF4-FFF2-40B4-BE49-F238E27FC236}">
                <a16:creationId xmlns:a16="http://schemas.microsoft.com/office/drawing/2014/main" id="{B92AA1AF-AE66-E55F-0E6F-7DBEF9E00CD0}"/>
              </a:ext>
            </a:extLst>
          </p:cNvPr>
          <p:cNvSpPr>
            <a:spLocks noGrp="1"/>
          </p:cNvSpPr>
          <p:nvPr>
            <p:ph type="sldNum" sz="quarter" idx="5"/>
          </p:nvPr>
        </p:nvSpPr>
        <p:spPr/>
        <p:txBody>
          <a:bodyPr/>
          <a:lstStyle/>
          <a:p>
            <a:fld id="{EFB517AE-DEA1-48B1-A643-F065018EDF16}" type="slidenum">
              <a:rPr lang="en-US" smtClean="0"/>
              <a:t>61</a:t>
            </a:fld>
            <a:endParaRPr lang="en-US"/>
          </a:p>
        </p:txBody>
      </p:sp>
    </p:spTree>
    <p:extLst>
      <p:ext uri="{BB962C8B-B14F-4D97-AF65-F5344CB8AC3E}">
        <p14:creationId xmlns:p14="http://schemas.microsoft.com/office/powerpoint/2010/main" val="421242365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0A0A6-8B03-DD25-4D07-6DD0B9DBFE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434137-58E4-92C1-6BD6-F521332D51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95111B-81BF-CAFA-0168-03174FE4DBD8}"/>
              </a:ext>
            </a:extLst>
          </p:cNvPr>
          <p:cNvSpPr>
            <a:spLocks noGrp="1"/>
          </p:cNvSpPr>
          <p:nvPr>
            <p:ph type="body" idx="1"/>
          </p:nvPr>
        </p:nvSpPr>
        <p:spPr/>
        <p:txBody>
          <a:bodyPr/>
          <a:lstStyle/>
          <a:p>
            <a:pPr marL="171450" indent="-171450">
              <a:buFont typeface="Arial" panose="020B0604020202020204" pitchFamily="34" charset="0"/>
              <a:buChar char="•"/>
            </a:pPr>
            <a:r>
              <a:rPr lang="en-US" dirty="0"/>
              <a:t>Once you have found the desired area, it is possible to further navigate to the actual permit or registration number.</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Selecting more details will provide additional information about the permit including the issuance date, an overview, tracking elements, active projects, etc.</a:t>
            </a:r>
          </a:p>
        </p:txBody>
      </p:sp>
      <p:sp>
        <p:nvSpPr>
          <p:cNvPr id="4" name="Slide Number Placeholder 3">
            <a:extLst>
              <a:ext uri="{FF2B5EF4-FFF2-40B4-BE49-F238E27FC236}">
                <a16:creationId xmlns:a16="http://schemas.microsoft.com/office/drawing/2014/main" id="{68B97243-A0B4-1A2C-E698-C83AF1615EBA}"/>
              </a:ext>
            </a:extLst>
          </p:cNvPr>
          <p:cNvSpPr>
            <a:spLocks noGrp="1"/>
          </p:cNvSpPr>
          <p:nvPr>
            <p:ph type="sldNum" sz="quarter" idx="5"/>
          </p:nvPr>
        </p:nvSpPr>
        <p:spPr/>
        <p:txBody>
          <a:bodyPr/>
          <a:lstStyle/>
          <a:p>
            <a:fld id="{EFB517AE-DEA1-48B1-A643-F065018EDF16}" type="slidenum">
              <a:rPr lang="en-US" smtClean="0"/>
              <a:t>62</a:t>
            </a:fld>
            <a:endParaRPr lang="en-US"/>
          </a:p>
        </p:txBody>
      </p:sp>
    </p:spTree>
    <p:extLst>
      <p:ext uri="{BB962C8B-B14F-4D97-AF65-F5344CB8AC3E}">
        <p14:creationId xmlns:p14="http://schemas.microsoft.com/office/powerpoint/2010/main" val="24493264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B9701-9822-FEA0-2B82-C365C7D595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1257BD-8BD1-971B-0768-9A2C2873B4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4DFA13-D7EE-A079-3BD5-3B3AAAC0DC4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B781BCD-743A-C1A3-7EB5-3785BC411DB4}"/>
              </a:ext>
            </a:extLst>
          </p:cNvPr>
          <p:cNvSpPr>
            <a:spLocks noGrp="1"/>
          </p:cNvSpPr>
          <p:nvPr>
            <p:ph type="sldNum" sz="quarter" idx="5"/>
          </p:nvPr>
        </p:nvSpPr>
        <p:spPr/>
        <p:txBody>
          <a:bodyPr/>
          <a:lstStyle/>
          <a:p>
            <a:fld id="{EFB517AE-DEA1-48B1-A643-F065018EDF16}" type="slidenum">
              <a:rPr lang="en-US" smtClean="0"/>
              <a:t>63</a:t>
            </a:fld>
            <a:endParaRPr lang="en-US"/>
          </a:p>
        </p:txBody>
      </p:sp>
    </p:spTree>
    <p:extLst>
      <p:ext uri="{BB962C8B-B14F-4D97-AF65-F5344CB8AC3E}">
        <p14:creationId xmlns:p14="http://schemas.microsoft.com/office/powerpoint/2010/main" val="1239675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8A665-906D-E10D-B9AF-144F326CDC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07CBE7B-F299-F903-2BE1-1E9649112C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D4399D-15AC-C5D4-731A-414B3CDE448D}"/>
              </a:ext>
            </a:extLst>
          </p:cNvPr>
          <p:cNvSpPr>
            <a:spLocks noGrp="1"/>
          </p:cNvSpPr>
          <p:nvPr>
            <p:ph type="dt" sz="half" idx="10"/>
          </p:nvPr>
        </p:nvSpPr>
        <p:spPr/>
        <p:txBody>
          <a:bodyPr/>
          <a:lstStyle/>
          <a:p>
            <a:fld id="{17256461-8788-3642-AC7D-A78792B06118}" type="datetimeFigureOut">
              <a:rPr lang="en-US" smtClean="0"/>
              <a:t>10/1/2026</a:t>
            </a:fld>
            <a:endParaRPr lang="en-US"/>
          </a:p>
        </p:txBody>
      </p:sp>
      <p:sp>
        <p:nvSpPr>
          <p:cNvPr id="5" name="Footer Placeholder 4">
            <a:extLst>
              <a:ext uri="{FF2B5EF4-FFF2-40B4-BE49-F238E27FC236}">
                <a16:creationId xmlns:a16="http://schemas.microsoft.com/office/drawing/2014/main" id="{F05D8514-5346-E281-DA85-DC16BA1D1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256DA6-89F2-1A5F-95FF-20682A7D7152}"/>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2770260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F5DAF-1181-E826-F6C3-336614248F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4143F5-BE62-B8EB-4E79-D923C3BA7B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17C2EA-61C4-C74D-B367-0AC67163747F}"/>
              </a:ext>
            </a:extLst>
          </p:cNvPr>
          <p:cNvSpPr>
            <a:spLocks noGrp="1"/>
          </p:cNvSpPr>
          <p:nvPr>
            <p:ph type="dt" sz="half" idx="10"/>
          </p:nvPr>
        </p:nvSpPr>
        <p:spPr/>
        <p:txBody>
          <a:bodyPr/>
          <a:lstStyle/>
          <a:p>
            <a:fld id="{17256461-8788-3642-AC7D-A78792B06118}" type="datetimeFigureOut">
              <a:rPr lang="en-US" smtClean="0"/>
              <a:t>10/1/2026</a:t>
            </a:fld>
            <a:endParaRPr lang="en-US"/>
          </a:p>
        </p:txBody>
      </p:sp>
      <p:sp>
        <p:nvSpPr>
          <p:cNvPr id="5" name="Footer Placeholder 4">
            <a:extLst>
              <a:ext uri="{FF2B5EF4-FFF2-40B4-BE49-F238E27FC236}">
                <a16:creationId xmlns:a16="http://schemas.microsoft.com/office/drawing/2014/main" id="{0CAE13E1-953F-E55F-0195-F3005BD46F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0884A0-4054-C1E5-FBD7-319FE9DDAF08}"/>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1061613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7CC3B-420D-AE24-F087-BC14D8E830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8C3A96-57C6-DE78-1DD7-757CBC3F4D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BA46B0-F1C9-95A5-F3A8-0375104378F8}"/>
              </a:ext>
            </a:extLst>
          </p:cNvPr>
          <p:cNvSpPr>
            <a:spLocks noGrp="1"/>
          </p:cNvSpPr>
          <p:nvPr>
            <p:ph type="dt" sz="half" idx="10"/>
          </p:nvPr>
        </p:nvSpPr>
        <p:spPr/>
        <p:txBody>
          <a:bodyPr/>
          <a:lstStyle/>
          <a:p>
            <a:fld id="{17256461-8788-3642-AC7D-A78792B06118}" type="datetimeFigureOut">
              <a:rPr lang="en-US" smtClean="0"/>
              <a:t>10/1/2026</a:t>
            </a:fld>
            <a:endParaRPr lang="en-US"/>
          </a:p>
        </p:txBody>
      </p:sp>
      <p:sp>
        <p:nvSpPr>
          <p:cNvPr id="5" name="Footer Placeholder 4">
            <a:extLst>
              <a:ext uri="{FF2B5EF4-FFF2-40B4-BE49-F238E27FC236}">
                <a16:creationId xmlns:a16="http://schemas.microsoft.com/office/drawing/2014/main" id="{05BB2600-5616-C73C-9654-808631DFDA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CA6B57-8630-D420-398F-ED633F573027}"/>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233463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F9619-3D84-1CE0-5268-A4B7937FD2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3B9283-B381-3879-80B5-B34D1A8322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D775E2-3B72-F82B-D535-4BC9F80FE93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B7E7AC2-9388-B24D-0AC3-0DAAEFD96D58}"/>
              </a:ext>
            </a:extLst>
          </p:cNvPr>
          <p:cNvSpPr>
            <a:spLocks noGrp="1"/>
          </p:cNvSpPr>
          <p:nvPr>
            <p:ph type="dt" sz="half" idx="10"/>
          </p:nvPr>
        </p:nvSpPr>
        <p:spPr/>
        <p:txBody>
          <a:bodyPr/>
          <a:lstStyle/>
          <a:p>
            <a:fld id="{17256461-8788-3642-AC7D-A78792B06118}" type="datetimeFigureOut">
              <a:rPr lang="en-US" smtClean="0"/>
              <a:t>10/1/2026</a:t>
            </a:fld>
            <a:endParaRPr lang="en-US"/>
          </a:p>
        </p:txBody>
      </p:sp>
      <p:sp>
        <p:nvSpPr>
          <p:cNvPr id="6" name="Footer Placeholder 5">
            <a:extLst>
              <a:ext uri="{FF2B5EF4-FFF2-40B4-BE49-F238E27FC236}">
                <a16:creationId xmlns:a16="http://schemas.microsoft.com/office/drawing/2014/main" id="{2707A491-CF6E-922C-D0C8-EC328CEE5D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D2AB69-727D-7DD7-53C7-FD4E3C43511A}"/>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3003340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B9BC2-023D-9A69-9A46-93F9363ABC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36EFA6-4D7C-5CB9-09E0-F747C113FC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9F9DBF4-35D2-8EAB-4781-DB12AF4619F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0F1099-6FF1-ABED-5745-E888917E6B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B76ABB-4E0B-2290-6FD0-64D699A719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347CBB-38D3-0CB0-601A-4D1AA27A7AC1}"/>
              </a:ext>
            </a:extLst>
          </p:cNvPr>
          <p:cNvSpPr>
            <a:spLocks noGrp="1"/>
          </p:cNvSpPr>
          <p:nvPr>
            <p:ph type="dt" sz="half" idx="10"/>
          </p:nvPr>
        </p:nvSpPr>
        <p:spPr/>
        <p:txBody>
          <a:bodyPr/>
          <a:lstStyle/>
          <a:p>
            <a:fld id="{17256461-8788-3642-AC7D-A78792B06118}" type="datetimeFigureOut">
              <a:rPr lang="en-US" smtClean="0"/>
              <a:t>10/1/2026</a:t>
            </a:fld>
            <a:endParaRPr lang="en-US"/>
          </a:p>
        </p:txBody>
      </p:sp>
      <p:sp>
        <p:nvSpPr>
          <p:cNvPr id="8" name="Footer Placeholder 7">
            <a:extLst>
              <a:ext uri="{FF2B5EF4-FFF2-40B4-BE49-F238E27FC236}">
                <a16:creationId xmlns:a16="http://schemas.microsoft.com/office/drawing/2014/main" id="{F6C3C0A9-C116-C08F-6350-93BFF371B0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F61B11-AEE7-0AC9-C666-7E2DFFA33CB8}"/>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3317548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530CC-1410-0CF5-2880-0D8F9657A39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0E5CD0A-D913-C55F-36AB-E88B772E3ABC}"/>
              </a:ext>
            </a:extLst>
          </p:cNvPr>
          <p:cNvSpPr>
            <a:spLocks noGrp="1"/>
          </p:cNvSpPr>
          <p:nvPr>
            <p:ph type="dt" sz="half" idx="10"/>
          </p:nvPr>
        </p:nvSpPr>
        <p:spPr/>
        <p:txBody>
          <a:bodyPr/>
          <a:lstStyle/>
          <a:p>
            <a:fld id="{17256461-8788-3642-AC7D-A78792B06118}" type="datetimeFigureOut">
              <a:rPr lang="en-US" smtClean="0"/>
              <a:t>10/1/2026</a:t>
            </a:fld>
            <a:endParaRPr lang="en-US"/>
          </a:p>
        </p:txBody>
      </p:sp>
      <p:sp>
        <p:nvSpPr>
          <p:cNvPr id="4" name="Footer Placeholder 3">
            <a:extLst>
              <a:ext uri="{FF2B5EF4-FFF2-40B4-BE49-F238E27FC236}">
                <a16:creationId xmlns:a16="http://schemas.microsoft.com/office/drawing/2014/main" id="{388A5F65-9F0A-84AA-C20B-A3D9306DA4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8089670-D192-4489-8D21-DCA316BCFAA4}"/>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2091067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C33E23-A41A-C1DC-EF5E-061B879654EE}"/>
              </a:ext>
            </a:extLst>
          </p:cNvPr>
          <p:cNvSpPr>
            <a:spLocks noGrp="1"/>
          </p:cNvSpPr>
          <p:nvPr>
            <p:ph type="dt" sz="half" idx="10"/>
          </p:nvPr>
        </p:nvSpPr>
        <p:spPr/>
        <p:txBody>
          <a:bodyPr/>
          <a:lstStyle/>
          <a:p>
            <a:fld id="{17256461-8788-3642-AC7D-A78792B06118}" type="datetimeFigureOut">
              <a:rPr lang="en-US" smtClean="0"/>
              <a:t>10/1/2026</a:t>
            </a:fld>
            <a:endParaRPr lang="en-US"/>
          </a:p>
        </p:txBody>
      </p:sp>
      <p:sp>
        <p:nvSpPr>
          <p:cNvPr id="3" name="Footer Placeholder 2">
            <a:extLst>
              <a:ext uri="{FF2B5EF4-FFF2-40B4-BE49-F238E27FC236}">
                <a16:creationId xmlns:a16="http://schemas.microsoft.com/office/drawing/2014/main" id="{E50AB340-8D59-4F15-34DB-00D2B4CBDC7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79B31C-9F2C-CF5E-2313-4F384815AE9A}"/>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4275579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D287B-E3FA-2ABD-0724-7761032FCB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05A5DA-7FE2-4051-872F-27E4C6C00E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7E92D8-2A18-3683-9712-78178BD747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3C4FC8-C7DE-0F35-1A8F-531F8BB2271E}"/>
              </a:ext>
            </a:extLst>
          </p:cNvPr>
          <p:cNvSpPr>
            <a:spLocks noGrp="1"/>
          </p:cNvSpPr>
          <p:nvPr>
            <p:ph type="dt" sz="half" idx="10"/>
          </p:nvPr>
        </p:nvSpPr>
        <p:spPr/>
        <p:txBody>
          <a:bodyPr/>
          <a:lstStyle/>
          <a:p>
            <a:fld id="{17256461-8788-3642-AC7D-A78792B06118}" type="datetimeFigureOut">
              <a:rPr lang="en-US" smtClean="0"/>
              <a:t>10/1/2026</a:t>
            </a:fld>
            <a:endParaRPr lang="en-US"/>
          </a:p>
        </p:txBody>
      </p:sp>
      <p:sp>
        <p:nvSpPr>
          <p:cNvPr id="6" name="Footer Placeholder 5">
            <a:extLst>
              <a:ext uri="{FF2B5EF4-FFF2-40B4-BE49-F238E27FC236}">
                <a16:creationId xmlns:a16="http://schemas.microsoft.com/office/drawing/2014/main" id="{AD610F9A-2EE7-0A9B-7B9D-F925D52D71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634193-4124-4177-47FA-04A3FC8A9BD5}"/>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2873101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DF42B-3501-CE45-F9E4-013BC86414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EC6E6D-7ECF-45AA-E45C-7C177E053E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8490BE1-B3F3-01F2-F162-9B68A2A9AE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FF158C-22B2-5684-113F-4FD505D20D4E}"/>
              </a:ext>
            </a:extLst>
          </p:cNvPr>
          <p:cNvSpPr>
            <a:spLocks noGrp="1"/>
          </p:cNvSpPr>
          <p:nvPr>
            <p:ph type="dt" sz="half" idx="10"/>
          </p:nvPr>
        </p:nvSpPr>
        <p:spPr/>
        <p:txBody>
          <a:bodyPr/>
          <a:lstStyle/>
          <a:p>
            <a:fld id="{17256461-8788-3642-AC7D-A78792B06118}" type="datetimeFigureOut">
              <a:rPr lang="en-US" smtClean="0"/>
              <a:t>10/1/2026</a:t>
            </a:fld>
            <a:endParaRPr lang="en-US"/>
          </a:p>
        </p:txBody>
      </p:sp>
      <p:sp>
        <p:nvSpPr>
          <p:cNvPr id="6" name="Footer Placeholder 5">
            <a:extLst>
              <a:ext uri="{FF2B5EF4-FFF2-40B4-BE49-F238E27FC236}">
                <a16:creationId xmlns:a16="http://schemas.microsoft.com/office/drawing/2014/main" id="{F9EF7744-4C78-2C9A-C273-0DD655ED59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AE7D1E-9EE3-11E7-E542-74FD9ED9C145}"/>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3683669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B248C-E4E5-EA68-F6D6-16AA8631525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39F2479-72E7-FB35-8CA9-74EEEBC48F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998EA1-B336-FFB1-8304-B3A080D9C2AE}"/>
              </a:ext>
            </a:extLst>
          </p:cNvPr>
          <p:cNvSpPr>
            <a:spLocks noGrp="1"/>
          </p:cNvSpPr>
          <p:nvPr>
            <p:ph type="dt" sz="half" idx="10"/>
          </p:nvPr>
        </p:nvSpPr>
        <p:spPr/>
        <p:txBody>
          <a:bodyPr/>
          <a:lstStyle/>
          <a:p>
            <a:fld id="{17256461-8788-3642-AC7D-A78792B06118}" type="datetimeFigureOut">
              <a:rPr lang="en-US" smtClean="0"/>
              <a:t>10/1/2026</a:t>
            </a:fld>
            <a:endParaRPr lang="en-US"/>
          </a:p>
        </p:txBody>
      </p:sp>
      <p:sp>
        <p:nvSpPr>
          <p:cNvPr id="5" name="Footer Placeholder 4">
            <a:extLst>
              <a:ext uri="{FF2B5EF4-FFF2-40B4-BE49-F238E27FC236}">
                <a16:creationId xmlns:a16="http://schemas.microsoft.com/office/drawing/2014/main" id="{D2514E44-AC1F-1470-3C4E-6625B8DEE0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101EAA-4E96-606D-C97D-6837DB8D55B8}"/>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2668054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284E2A-9D32-A904-DC7D-3F41730711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D3D6171-6F7C-60F2-EC13-E965492A49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8EAEE-52BA-8F0F-0A31-041EA27033E3}"/>
              </a:ext>
            </a:extLst>
          </p:cNvPr>
          <p:cNvSpPr>
            <a:spLocks noGrp="1"/>
          </p:cNvSpPr>
          <p:nvPr>
            <p:ph type="dt" sz="half" idx="10"/>
          </p:nvPr>
        </p:nvSpPr>
        <p:spPr/>
        <p:txBody>
          <a:bodyPr/>
          <a:lstStyle/>
          <a:p>
            <a:fld id="{17256461-8788-3642-AC7D-A78792B06118}" type="datetimeFigureOut">
              <a:rPr lang="en-US" smtClean="0"/>
              <a:t>10/1/2026</a:t>
            </a:fld>
            <a:endParaRPr lang="en-US"/>
          </a:p>
        </p:txBody>
      </p:sp>
      <p:sp>
        <p:nvSpPr>
          <p:cNvPr id="5" name="Footer Placeholder 4">
            <a:extLst>
              <a:ext uri="{FF2B5EF4-FFF2-40B4-BE49-F238E27FC236}">
                <a16:creationId xmlns:a16="http://schemas.microsoft.com/office/drawing/2014/main" id="{7F25D391-2FE1-0E59-1477-A6301126EE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501EBD-FEFF-FE08-10DF-40B4FB0181EC}"/>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1656868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9F62C2-BD80-35CB-0E27-B1A8E8708D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49EE91-D981-488D-EF99-889EED9299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BA7A80-4E47-CFB6-56D3-0EFED28A95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7256461-8788-3642-AC7D-A78792B06118}" type="datetimeFigureOut">
              <a:rPr lang="en-US" smtClean="0"/>
              <a:t>10/1/2026</a:t>
            </a:fld>
            <a:endParaRPr lang="en-US"/>
          </a:p>
        </p:txBody>
      </p:sp>
      <p:sp>
        <p:nvSpPr>
          <p:cNvPr id="5" name="Footer Placeholder 4">
            <a:extLst>
              <a:ext uri="{FF2B5EF4-FFF2-40B4-BE49-F238E27FC236}">
                <a16:creationId xmlns:a16="http://schemas.microsoft.com/office/drawing/2014/main" id="{B95B848D-8BDE-2FE2-04AC-0F8E76BB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2D99B90-DA39-699D-D87A-A00FF7D6A2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AF49D47-0EE1-4F41-AF26-FA37C89A6211}" type="slidenum">
              <a:rPr lang="en-US" smtClean="0"/>
              <a:t>‹#›</a:t>
            </a:fld>
            <a:endParaRPr lang="en-US"/>
          </a:p>
        </p:txBody>
      </p:sp>
    </p:spTree>
    <p:extLst>
      <p:ext uri="{BB962C8B-B14F-4D97-AF65-F5344CB8AC3E}">
        <p14:creationId xmlns:p14="http://schemas.microsoft.com/office/powerpoint/2010/main" val="9457444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brandon.marsh@tceq.texas.gov" TargetMode="Externa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jpeg"/><Relationship Id="rId7" Type="http://schemas.openxmlformats.org/officeDocument/2006/relationships/diagramColors" Target="../diagrams/colors3.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6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6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6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hyperlink" Target="mailto:brandon.marsh@tceq.texa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5455E2C-B3E5-5D75-E0C0-34AFF5379A3B}"/>
              </a:ext>
              <a:ext uri="{C183D7F6-B498-43B3-948B-1728B52AA6E4}">
                <adec:decorative xmlns:adec="http://schemas.microsoft.com/office/drawing/2017/decorative" val="1"/>
              </a:ext>
            </a:extLst>
          </p:cNvPr>
          <p:cNvPicPr>
            <a:picLocks noChangeAspect="1"/>
          </p:cNvPicPr>
          <p:nvPr/>
        </p:nvPicPr>
        <p:blipFill>
          <a:blip r:embed="rId3">
            <a:alphaModFix amt="70000"/>
          </a:blip>
          <a:srcRect/>
          <a:stretch/>
        </p:blipFill>
        <p:spPr>
          <a:xfrm>
            <a:off x="-4740" y="3"/>
            <a:ext cx="12196740" cy="6857997"/>
          </a:xfrm>
          <a:prstGeom prst="rect">
            <a:avLst/>
          </a:prstGeom>
        </p:spPr>
      </p:pic>
      <p:sp>
        <p:nvSpPr>
          <p:cNvPr id="2" name="Title 1">
            <a:extLst>
              <a:ext uri="{FF2B5EF4-FFF2-40B4-BE49-F238E27FC236}">
                <a16:creationId xmlns:a16="http://schemas.microsoft.com/office/drawing/2014/main" id="{5048A65F-971A-4C9F-88A8-73C30D5BF39B}"/>
              </a:ext>
            </a:extLst>
          </p:cNvPr>
          <p:cNvSpPr>
            <a:spLocks noGrp="1"/>
          </p:cNvSpPr>
          <p:nvPr>
            <p:ph type="title"/>
          </p:nvPr>
        </p:nvSpPr>
        <p:spPr>
          <a:xfrm>
            <a:off x="609600" y="1114636"/>
            <a:ext cx="10972800" cy="1828800"/>
          </a:xfrm>
        </p:spPr>
        <p:txBody>
          <a:bodyPr>
            <a:normAutofit/>
          </a:bodyPr>
          <a:lstStyle/>
          <a:p>
            <a:pPr algn="ctr"/>
            <a:r>
              <a:rPr lang="en-US" sz="6000" b="1">
                <a:cs typeface="Arial" panose="020B0604020202020204" pitchFamily="34" charset="0"/>
              </a:rPr>
              <a:t>Case-by-Case Permits:</a:t>
            </a:r>
            <a:br>
              <a:rPr lang="en-US" sz="5300" b="1">
                <a:cs typeface="Arial" panose="020B0604020202020204" pitchFamily="34" charset="0"/>
              </a:rPr>
            </a:br>
            <a:r>
              <a:rPr lang="en-US" sz="5300">
                <a:cs typeface="Arial" panose="020B0604020202020204" pitchFamily="34" charset="0"/>
              </a:rPr>
              <a:t>C</a:t>
            </a:r>
            <a:r>
              <a:rPr lang="en-US" sz="5000">
                <a:cs typeface="Arial" panose="020B0604020202020204" pitchFamily="34" charset="0"/>
              </a:rPr>
              <a:t>ommon Issues and Updates</a:t>
            </a:r>
          </a:p>
        </p:txBody>
      </p:sp>
      <p:sp>
        <p:nvSpPr>
          <p:cNvPr id="3" name="Content Placeholder 2">
            <a:extLst>
              <a:ext uri="{FF2B5EF4-FFF2-40B4-BE49-F238E27FC236}">
                <a16:creationId xmlns:a16="http://schemas.microsoft.com/office/drawing/2014/main" id="{DA87D188-8598-9D85-7A49-286672621DA9}"/>
              </a:ext>
            </a:extLst>
          </p:cNvPr>
          <p:cNvSpPr>
            <a:spLocks noGrp="1"/>
          </p:cNvSpPr>
          <p:nvPr>
            <p:ph idx="1"/>
          </p:nvPr>
        </p:nvSpPr>
        <p:spPr>
          <a:xfrm>
            <a:off x="609600" y="3428998"/>
            <a:ext cx="6400800" cy="1828800"/>
          </a:xfrm>
        </p:spPr>
        <p:txBody>
          <a:bodyPr>
            <a:normAutofit/>
          </a:bodyPr>
          <a:lstStyle/>
          <a:p>
            <a:pPr marL="0" indent="0">
              <a:lnSpc>
                <a:spcPct val="100000"/>
              </a:lnSpc>
              <a:spcBef>
                <a:spcPts val="600"/>
              </a:spcBef>
              <a:buNone/>
            </a:pPr>
            <a:r>
              <a:rPr lang="en-US" sz="2400" b="1">
                <a:cs typeface="Arial" panose="020B0604020202020204" pitchFamily="34" charset="0"/>
              </a:rPr>
              <a:t>Brandon Marsh, P.E.</a:t>
            </a:r>
          </a:p>
          <a:p>
            <a:pPr marL="0" indent="0">
              <a:lnSpc>
                <a:spcPct val="100000"/>
              </a:lnSpc>
              <a:spcBef>
                <a:spcPts val="600"/>
              </a:spcBef>
              <a:buNone/>
            </a:pPr>
            <a:r>
              <a:rPr lang="en-US" sz="2400">
                <a:cs typeface="Arial" panose="020B0604020202020204" pitchFamily="34" charset="0"/>
              </a:rPr>
              <a:t>Technical Specialist, NSR Chemical Section</a:t>
            </a:r>
          </a:p>
          <a:p>
            <a:pPr marL="0" indent="0">
              <a:lnSpc>
                <a:spcPct val="100000"/>
              </a:lnSpc>
              <a:spcBef>
                <a:spcPts val="600"/>
              </a:spcBef>
              <a:buNone/>
            </a:pPr>
            <a:r>
              <a:rPr lang="en-US" sz="2400">
                <a:cs typeface="Arial" panose="020B0604020202020204" pitchFamily="34" charset="0"/>
              </a:rPr>
              <a:t>Phone: (512) 239-1280</a:t>
            </a:r>
          </a:p>
          <a:p>
            <a:pPr marL="0" indent="0">
              <a:lnSpc>
                <a:spcPct val="100000"/>
              </a:lnSpc>
              <a:spcBef>
                <a:spcPts val="600"/>
              </a:spcBef>
              <a:buNone/>
            </a:pPr>
            <a:r>
              <a:rPr lang="en-US" sz="2400">
                <a:cs typeface="Arial" panose="020B0604020202020204" pitchFamily="34" charset="0"/>
              </a:rPr>
              <a:t>Email: </a:t>
            </a:r>
            <a:r>
              <a:rPr lang="en-US" sz="2400">
                <a:cs typeface="Arial" panose="020B0604020202020204" pitchFamily="34" charset="0"/>
                <a:hlinkClick r:id="rId4"/>
              </a:rPr>
              <a:t>brandon.marsh@tceq.texas.gov</a:t>
            </a:r>
            <a:r>
              <a:rPr lang="en-US" sz="2400">
                <a:cs typeface="Arial" panose="020B0604020202020204" pitchFamily="34" charset="0"/>
              </a:rPr>
              <a:t> </a:t>
            </a:r>
          </a:p>
          <a:p>
            <a:pPr lvl="1"/>
            <a:endParaRPr lang="en-US"/>
          </a:p>
        </p:txBody>
      </p:sp>
    </p:spTree>
    <p:extLst>
      <p:ext uri="{BB962C8B-B14F-4D97-AF65-F5344CB8AC3E}">
        <p14:creationId xmlns:p14="http://schemas.microsoft.com/office/powerpoint/2010/main" val="2823570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E02D5-2482-B471-C0A6-C9FF0B386E5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2BD7B35-2AD2-060B-2A0C-AFF4D0E3815C}"/>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0" y="0"/>
            <a:ext cx="12196740" cy="6857997"/>
          </a:xfrm>
          <a:prstGeom prst="rect">
            <a:avLst/>
          </a:prstGeom>
        </p:spPr>
      </p:pic>
      <p:sp>
        <p:nvSpPr>
          <p:cNvPr id="2" name="Title 1">
            <a:extLst>
              <a:ext uri="{FF2B5EF4-FFF2-40B4-BE49-F238E27FC236}">
                <a16:creationId xmlns:a16="http://schemas.microsoft.com/office/drawing/2014/main" id="{0ECB62F9-02B5-A251-9D01-56B7E1046892}"/>
              </a:ext>
            </a:extLst>
          </p:cNvPr>
          <p:cNvSpPr>
            <a:spLocks noGrp="1"/>
          </p:cNvSpPr>
          <p:nvPr>
            <p:ph type="title"/>
          </p:nvPr>
        </p:nvSpPr>
        <p:spPr>
          <a:xfrm>
            <a:off x="609600" y="1114636"/>
            <a:ext cx="10972800" cy="914400"/>
          </a:xfrm>
        </p:spPr>
        <p:txBody>
          <a:bodyPr>
            <a:normAutofit/>
          </a:bodyPr>
          <a:lstStyle/>
          <a:p>
            <a:pPr algn="ctr"/>
            <a:r>
              <a:rPr lang="en-US" sz="4800" b="1"/>
              <a:t>NSR Permitting Process</a:t>
            </a:r>
          </a:p>
        </p:txBody>
      </p:sp>
      <p:graphicFrame>
        <p:nvGraphicFramePr>
          <p:cNvPr id="8" name="Content Placeholder 2" descr="Presentation outline:&#10;Admin Review&#10;Technical Review Process&#10;Draft Permit Review&#10;NSR Updates">
            <a:extLst>
              <a:ext uri="{FF2B5EF4-FFF2-40B4-BE49-F238E27FC236}">
                <a16:creationId xmlns:a16="http://schemas.microsoft.com/office/drawing/2014/main" id="{E383A2EB-0DC9-58CC-731A-636626344813}"/>
              </a:ext>
            </a:extLst>
          </p:cNvPr>
          <p:cNvGraphicFramePr>
            <a:graphicFrameLocks noGrp="1"/>
          </p:cNvGraphicFramePr>
          <p:nvPr>
            <p:ph idx="1"/>
            <p:extLst>
              <p:ext uri="{D42A27DB-BD31-4B8C-83A1-F6EECF244321}">
                <p14:modId xmlns:p14="http://schemas.microsoft.com/office/powerpoint/2010/main" val="3253531718"/>
              </p:ext>
            </p:extLst>
          </p:nvPr>
        </p:nvGraphicFramePr>
        <p:xfrm>
          <a:off x="838200" y="2158584"/>
          <a:ext cx="10515600" cy="41370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94628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97579-CAFC-6417-AFBE-48CA2FC1F239}"/>
            </a:ext>
          </a:extLst>
        </p:cNvPr>
        <p:cNvGrpSpPr/>
        <p:nvPr/>
      </p:nvGrpSpPr>
      <p:grpSpPr>
        <a:xfrm>
          <a:off x="0" y="0"/>
          <a:ext cx="0" cy="0"/>
          <a:chOff x="0" y="0"/>
          <a:chExt cx="0" cy="0"/>
        </a:xfrm>
      </p:grpSpPr>
      <p:pic>
        <p:nvPicPr>
          <p:cNvPr id="5" name="Picture 4" descr="This is an image outlining the general permitting steps:&#10;1. Administrative process.&#10;2. Technical review, including federal review and emission calculations.&#10;3. Draft permit and modeling.&#10;4. 2nd public notice.&#10;5. Issue permit.">
            <a:extLst>
              <a:ext uri="{FF2B5EF4-FFF2-40B4-BE49-F238E27FC236}">
                <a16:creationId xmlns:a16="http://schemas.microsoft.com/office/drawing/2014/main" id="{A14CDF06-41B9-F5EE-DF6A-418942A470CE}"/>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F3489D3A-5971-B83C-BE2B-FE324172ACF5}"/>
              </a:ext>
            </a:extLst>
          </p:cNvPr>
          <p:cNvSpPr>
            <a:spLocks noGrp="1"/>
          </p:cNvSpPr>
          <p:nvPr>
            <p:ph type="title"/>
          </p:nvPr>
        </p:nvSpPr>
        <p:spPr>
          <a:xfrm>
            <a:off x="609600" y="1114636"/>
            <a:ext cx="10972800" cy="914400"/>
          </a:xfrm>
        </p:spPr>
        <p:txBody>
          <a:bodyPr>
            <a:normAutofit/>
          </a:bodyPr>
          <a:lstStyle/>
          <a:p>
            <a:pPr algn="ctr"/>
            <a:r>
              <a:rPr lang="en-US" sz="4800" b="1"/>
              <a:t>Permitting Steps - Overview</a:t>
            </a:r>
          </a:p>
        </p:txBody>
      </p:sp>
      <p:grpSp>
        <p:nvGrpSpPr>
          <p:cNvPr id="14" name="Group 13" descr="This is an image outlining the steps in the permitting review process. They will be discussed in the following order:&#10;Administrative process.&#10;Technical review process.&#10;Draft permit and modling reivew.&#10;2nd public notice.&#10;Permit Issuance.">
            <a:extLst>
              <a:ext uri="{FF2B5EF4-FFF2-40B4-BE49-F238E27FC236}">
                <a16:creationId xmlns:a16="http://schemas.microsoft.com/office/drawing/2014/main" id="{130E3176-752B-C1A3-C4F1-DFC624BCF9E4}"/>
              </a:ext>
            </a:extLst>
          </p:cNvPr>
          <p:cNvGrpSpPr/>
          <p:nvPr/>
        </p:nvGrpSpPr>
        <p:grpSpPr>
          <a:xfrm>
            <a:off x="129250" y="2144210"/>
            <a:ext cx="11933499" cy="3915846"/>
            <a:chOff x="129250" y="2144210"/>
            <a:chExt cx="11933499" cy="3915846"/>
          </a:xfrm>
        </p:grpSpPr>
        <p:sp>
          <p:nvSpPr>
            <p:cNvPr id="8" name="Right Arrow 6">
              <a:extLst>
                <a:ext uri="{FF2B5EF4-FFF2-40B4-BE49-F238E27FC236}">
                  <a16:creationId xmlns:a16="http://schemas.microsoft.com/office/drawing/2014/main" id="{BCF61CAC-9315-3913-ED11-A7EA397E2A66}"/>
                </a:ext>
              </a:extLst>
            </p:cNvPr>
            <p:cNvSpPr/>
            <p:nvPr/>
          </p:nvSpPr>
          <p:spPr>
            <a:xfrm>
              <a:off x="129250" y="2144210"/>
              <a:ext cx="11933499" cy="3915846"/>
            </a:xfrm>
            <a:prstGeom prst="rightArrow">
              <a:avLst/>
            </a:prstGeom>
            <a:solidFill>
              <a:schemeClr val="tx2">
                <a:lumMod val="25000"/>
                <a:lumOff val="75000"/>
              </a:scheme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solidFill>
                  <a:schemeClr val="bg1"/>
                </a:solidFill>
              </a:endParaRPr>
            </a:p>
          </p:txBody>
        </p:sp>
        <p:sp>
          <p:nvSpPr>
            <p:cNvPr id="9" name="Freeform 8">
              <a:extLst>
                <a:ext uri="{FF2B5EF4-FFF2-40B4-BE49-F238E27FC236}">
                  <a16:creationId xmlns:a16="http://schemas.microsoft.com/office/drawing/2014/main" id="{00E07A92-7325-0EE6-49FD-A0971000F5EB}"/>
                </a:ext>
              </a:extLst>
            </p:cNvPr>
            <p:cNvSpPr/>
            <p:nvPr/>
          </p:nvSpPr>
          <p:spPr>
            <a:xfrm>
              <a:off x="2563857" y="3316856"/>
              <a:ext cx="2228483" cy="1584087"/>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accent4">
                <a:lumMod val="7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pPr>
              <a:r>
                <a:rPr lang="en-US" sz="2400" kern="1200">
                  <a:solidFill>
                    <a:schemeClr val="bg1"/>
                  </a:solidFill>
                </a:rPr>
                <a:t>Technical Review/</a:t>
              </a:r>
            </a:p>
            <a:p>
              <a:pPr lvl="0" algn="ctr" defTabSz="1066800" rtl="0">
                <a:lnSpc>
                  <a:spcPct val="90000"/>
                </a:lnSpc>
                <a:spcBef>
                  <a:spcPct val="0"/>
                </a:spcBef>
              </a:pPr>
              <a:r>
                <a:rPr lang="en-US" sz="2400" kern="1200">
                  <a:solidFill>
                    <a:schemeClr val="bg1"/>
                  </a:solidFill>
                </a:rPr>
                <a:t>Federal Review</a:t>
              </a:r>
            </a:p>
          </p:txBody>
        </p:sp>
        <p:sp>
          <p:nvSpPr>
            <p:cNvPr id="10" name="Freeform 9">
              <a:extLst>
                <a:ext uri="{FF2B5EF4-FFF2-40B4-BE49-F238E27FC236}">
                  <a16:creationId xmlns:a16="http://schemas.microsoft.com/office/drawing/2014/main" id="{B6DBDB70-DECF-0EAC-349C-0AC947F8C4A9}"/>
                </a:ext>
              </a:extLst>
            </p:cNvPr>
            <p:cNvSpPr/>
            <p:nvPr/>
          </p:nvSpPr>
          <p:spPr>
            <a:xfrm>
              <a:off x="4920473" y="3316856"/>
              <a:ext cx="2228483" cy="1584087"/>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accent4">
                <a:lumMod val="7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spcAft>
                  <a:spcPct val="35000"/>
                </a:spcAft>
              </a:pPr>
              <a:r>
                <a:rPr lang="en-US" sz="2400" kern="1200">
                  <a:solidFill>
                    <a:schemeClr val="bg1"/>
                  </a:solidFill>
                </a:rPr>
                <a:t>Draft Permit and Modeling</a:t>
              </a:r>
            </a:p>
          </p:txBody>
        </p:sp>
        <p:sp>
          <p:nvSpPr>
            <p:cNvPr id="11" name="Freeform 10">
              <a:extLst>
                <a:ext uri="{FF2B5EF4-FFF2-40B4-BE49-F238E27FC236}">
                  <a16:creationId xmlns:a16="http://schemas.microsoft.com/office/drawing/2014/main" id="{E8DCE217-59D7-22BF-349C-D93F20A8430D}"/>
                </a:ext>
              </a:extLst>
            </p:cNvPr>
            <p:cNvSpPr/>
            <p:nvPr/>
          </p:nvSpPr>
          <p:spPr>
            <a:xfrm>
              <a:off x="7277088" y="3316856"/>
              <a:ext cx="2228483" cy="1584087"/>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accent4">
                <a:lumMod val="7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pPr>
              <a:r>
                <a:rPr lang="en-US" sz="2400" kern="1200">
                  <a:solidFill>
                    <a:schemeClr val="bg1"/>
                  </a:solidFill>
                </a:rPr>
                <a:t>2</a:t>
              </a:r>
              <a:r>
                <a:rPr lang="en-US" sz="2400" kern="1200" baseline="30000">
                  <a:solidFill>
                    <a:schemeClr val="bg1"/>
                  </a:solidFill>
                </a:rPr>
                <a:t>nd</a:t>
              </a:r>
              <a:endParaRPr lang="en-US" sz="2400" kern="1200">
                <a:solidFill>
                  <a:schemeClr val="bg1"/>
                </a:solidFill>
              </a:endParaRPr>
            </a:p>
            <a:p>
              <a:pPr lvl="0" algn="ctr" defTabSz="1066800" rtl="0">
                <a:lnSpc>
                  <a:spcPct val="90000"/>
                </a:lnSpc>
                <a:spcBef>
                  <a:spcPct val="0"/>
                </a:spcBef>
                <a:spcAft>
                  <a:spcPct val="35000"/>
                </a:spcAft>
              </a:pPr>
              <a:r>
                <a:rPr lang="en-US" sz="2400" kern="1200">
                  <a:solidFill>
                    <a:schemeClr val="bg1"/>
                  </a:solidFill>
                </a:rPr>
                <a:t>Notice</a:t>
              </a:r>
            </a:p>
            <a:p>
              <a:pPr lvl="0" algn="ctr" defTabSz="1066800" rtl="0">
                <a:lnSpc>
                  <a:spcPct val="90000"/>
                </a:lnSpc>
                <a:spcBef>
                  <a:spcPct val="0"/>
                </a:spcBef>
                <a:spcAft>
                  <a:spcPct val="35000"/>
                </a:spcAft>
              </a:pPr>
              <a:r>
                <a:rPr lang="en-US" sz="2400">
                  <a:solidFill>
                    <a:schemeClr val="bg1"/>
                  </a:solidFill>
                </a:rPr>
                <a:t>(NAPD)</a:t>
              </a:r>
              <a:r>
                <a:rPr lang="en-US" sz="2400" kern="1200">
                  <a:solidFill>
                    <a:schemeClr val="bg1"/>
                  </a:solidFill>
                </a:rPr>
                <a:t> </a:t>
              </a:r>
            </a:p>
          </p:txBody>
        </p:sp>
        <p:sp>
          <p:nvSpPr>
            <p:cNvPr id="12" name="Freeform 11">
              <a:extLst>
                <a:ext uri="{FF2B5EF4-FFF2-40B4-BE49-F238E27FC236}">
                  <a16:creationId xmlns:a16="http://schemas.microsoft.com/office/drawing/2014/main" id="{5938B326-D3F6-BA40-8B44-FAD9165A6C57}"/>
                </a:ext>
              </a:extLst>
            </p:cNvPr>
            <p:cNvSpPr/>
            <p:nvPr/>
          </p:nvSpPr>
          <p:spPr>
            <a:xfrm>
              <a:off x="9633703" y="3316856"/>
              <a:ext cx="2228483" cy="1584087"/>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accent4">
                <a:lumMod val="7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spcAft>
                  <a:spcPct val="35000"/>
                </a:spcAft>
              </a:pPr>
              <a:r>
                <a:rPr lang="en-US" sz="2400" kern="1200">
                  <a:solidFill>
                    <a:schemeClr val="bg1"/>
                  </a:solidFill>
                </a:rPr>
                <a:t>Issue Permit</a:t>
              </a:r>
            </a:p>
          </p:txBody>
        </p:sp>
        <p:sp>
          <p:nvSpPr>
            <p:cNvPr id="13" name="Freeform 7">
              <a:extLst>
                <a:ext uri="{FF2B5EF4-FFF2-40B4-BE49-F238E27FC236}">
                  <a16:creationId xmlns:a16="http://schemas.microsoft.com/office/drawing/2014/main" id="{3A66A626-C2E9-BDCB-A675-53174A26C703}"/>
                </a:ext>
              </a:extLst>
            </p:cNvPr>
            <p:cNvSpPr/>
            <p:nvPr/>
          </p:nvSpPr>
          <p:spPr>
            <a:xfrm>
              <a:off x="207242" y="3316856"/>
              <a:ext cx="2228483" cy="1584087"/>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accent4">
                <a:lumMod val="7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pPr>
              <a:r>
                <a:rPr lang="en-US" sz="2400" kern="1200">
                  <a:solidFill>
                    <a:schemeClr val="bg1"/>
                  </a:solidFill>
                </a:rPr>
                <a:t>Administrative Process and 1</a:t>
              </a:r>
              <a:r>
                <a:rPr lang="en-US" sz="2400" kern="1200" baseline="30000">
                  <a:solidFill>
                    <a:schemeClr val="bg1"/>
                  </a:solidFill>
                </a:rPr>
                <a:t>st</a:t>
              </a:r>
              <a:r>
                <a:rPr lang="en-US" sz="2400" kern="1200">
                  <a:solidFill>
                    <a:schemeClr val="bg1"/>
                  </a:solidFill>
                </a:rPr>
                <a:t> Notice (NORI)</a:t>
              </a:r>
            </a:p>
          </p:txBody>
        </p:sp>
      </p:grpSp>
    </p:spTree>
    <p:extLst>
      <p:ext uri="{BB962C8B-B14F-4D97-AF65-F5344CB8AC3E}">
        <p14:creationId xmlns:p14="http://schemas.microsoft.com/office/powerpoint/2010/main" val="2283948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368DD-0EDF-3650-8E71-B11B47EC43B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68CA0A7-CBFA-801B-081B-524BA5A9E623}"/>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35E6D19F-B83D-B10D-BA13-751948AC6CC5}"/>
              </a:ext>
            </a:extLst>
          </p:cNvPr>
          <p:cNvSpPr>
            <a:spLocks noGrp="1"/>
          </p:cNvSpPr>
          <p:nvPr>
            <p:ph type="title"/>
          </p:nvPr>
        </p:nvSpPr>
        <p:spPr>
          <a:xfrm>
            <a:off x="609600" y="1114636"/>
            <a:ext cx="10972800" cy="914400"/>
          </a:xfrm>
        </p:spPr>
        <p:txBody>
          <a:bodyPr>
            <a:normAutofit/>
          </a:bodyPr>
          <a:lstStyle/>
          <a:p>
            <a:pPr algn="ctr"/>
            <a:r>
              <a:rPr lang="en-US" sz="4800" b="1"/>
              <a:t>Permitting Steps - NORI</a:t>
            </a:r>
          </a:p>
        </p:txBody>
      </p:sp>
      <p:grpSp>
        <p:nvGrpSpPr>
          <p:cNvPr id="14" name="Group 13" descr="This is an image outlining the first step in the permitting review process, the administrative review.">
            <a:extLst>
              <a:ext uri="{FF2B5EF4-FFF2-40B4-BE49-F238E27FC236}">
                <a16:creationId xmlns:a16="http://schemas.microsoft.com/office/drawing/2014/main" id="{2A9E6760-2C62-2A4A-E28E-F358B727BD96}"/>
              </a:ext>
            </a:extLst>
          </p:cNvPr>
          <p:cNvGrpSpPr/>
          <p:nvPr/>
        </p:nvGrpSpPr>
        <p:grpSpPr>
          <a:xfrm>
            <a:off x="129250" y="2144210"/>
            <a:ext cx="11933499" cy="3915846"/>
            <a:chOff x="129250" y="2144210"/>
            <a:chExt cx="11933499" cy="3915846"/>
          </a:xfrm>
        </p:grpSpPr>
        <p:sp>
          <p:nvSpPr>
            <p:cNvPr id="8" name="Right Arrow 6">
              <a:extLst>
                <a:ext uri="{FF2B5EF4-FFF2-40B4-BE49-F238E27FC236}">
                  <a16:creationId xmlns:a16="http://schemas.microsoft.com/office/drawing/2014/main" id="{73206D27-A9E6-7B08-B899-916EF0C8E38F}"/>
                </a:ext>
              </a:extLst>
            </p:cNvPr>
            <p:cNvSpPr/>
            <p:nvPr/>
          </p:nvSpPr>
          <p:spPr>
            <a:xfrm>
              <a:off x="129250" y="2144210"/>
              <a:ext cx="11933499" cy="3915846"/>
            </a:xfrm>
            <a:prstGeom prst="rightArrow">
              <a:avLst/>
            </a:prstGeom>
            <a:solidFill>
              <a:schemeClr val="tx2">
                <a:lumMod val="25000"/>
                <a:lumOff val="75000"/>
              </a:scheme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9" name="Freeform 8">
              <a:extLst>
                <a:ext uri="{FF2B5EF4-FFF2-40B4-BE49-F238E27FC236}">
                  <a16:creationId xmlns:a16="http://schemas.microsoft.com/office/drawing/2014/main" id="{0A9EF419-88B1-AD70-6B3F-65D1314FC65C}"/>
                </a:ext>
              </a:extLst>
            </p:cNvPr>
            <p:cNvSpPr/>
            <p:nvPr/>
          </p:nvSpPr>
          <p:spPr>
            <a:xfrm>
              <a:off x="2563857" y="3316856"/>
              <a:ext cx="2228483" cy="1584087"/>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tx2">
                <a:lumMod val="25000"/>
                <a:lumOff val="75000"/>
              </a:schemeClr>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pPr>
              <a:r>
                <a:rPr lang="en-US" sz="2400" kern="1200">
                  <a:solidFill>
                    <a:schemeClr val="tx1">
                      <a:lumMod val="65000"/>
                      <a:lumOff val="35000"/>
                    </a:schemeClr>
                  </a:solidFill>
                </a:rPr>
                <a:t>Technical Review/</a:t>
              </a:r>
            </a:p>
            <a:p>
              <a:pPr lvl="0" algn="ctr" defTabSz="1066800" rtl="0">
                <a:lnSpc>
                  <a:spcPct val="90000"/>
                </a:lnSpc>
                <a:spcBef>
                  <a:spcPct val="0"/>
                </a:spcBef>
              </a:pPr>
              <a:r>
                <a:rPr lang="en-US" sz="2400" kern="1200">
                  <a:solidFill>
                    <a:schemeClr val="tx1">
                      <a:lumMod val="65000"/>
                      <a:lumOff val="35000"/>
                    </a:schemeClr>
                  </a:solidFill>
                </a:rPr>
                <a:t>Federal Review</a:t>
              </a:r>
            </a:p>
          </p:txBody>
        </p:sp>
        <p:sp>
          <p:nvSpPr>
            <p:cNvPr id="10" name="Freeform 9">
              <a:extLst>
                <a:ext uri="{FF2B5EF4-FFF2-40B4-BE49-F238E27FC236}">
                  <a16:creationId xmlns:a16="http://schemas.microsoft.com/office/drawing/2014/main" id="{4B41F9DF-321B-818B-2DDA-1666E45B597E}"/>
                </a:ext>
              </a:extLst>
            </p:cNvPr>
            <p:cNvSpPr/>
            <p:nvPr/>
          </p:nvSpPr>
          <p:spPr>
            <a:xfrm>
              <a:off x="4920473" y="3316856"/>
              <a:ext cx="2228483" cy="1584087"/>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tx2">
                <a:lumMod val="25000"/>
                <a:lumOff val="75000"/>
              </a:schemeClr>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spcAft>
                  <a:spcPct val="35000"/>
                </a:spcAft>
              </a:pPr>
              <a:r>
                <a:rPr lang="en-US" sz="2400" kern="1200">
                  <a:solidFill>
                    <a:schemeClr val="tx1">
                      <a:lumMod val="65000"/>
                      <a:lumOff val="35000"/>
                    </a:schemeClr>
                  </a:solidFill>
                </a:rPr>
                <a:t>Draft Permit and modeling</a:t>
              </a:r>
            </a:p>
          </p:txBody>
        </p:sp>
        <p:sp>
          <p:nvSpPr>
            <p:cNvPr id="11" name="Freeform 10">
              <a:extLst>
                <a:ext uri="{FF2B5EF4-FFF2-40B4-BE49-F238E27FC236}">
                  <a16:creationId xmlns:a16="http://schemas.microsoft.com/office/drawing/2014/main" id="{116C91E5-E78A-6A6B-C879-1685B365D731}"/>
                </a:ext>
              </a:extLst>
            </p:cNvPr>
            <p:cNvSpPr/>
            <p:nvPr/>
          </p:nvSpPr>
          <p:spPr>
            <a:xfrm>
              <a:off x="7277088" y="3316856"/>
              <a:ext cx="2228483" cy="1584087"/>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tx2">
                <a:lumMod val="25000"/>
                <a:lumOff val="75000"/>
              </a:schemeClr>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pPr>
              <a:r>
                <a:rPr lang="en-US" sz="2400" kern="1200">
                  <a:solidFill>
                    <a:schemeClr val="tx1">
                      <a:lumMod val="65000"/>
                      <a:lumOff val="35000"/>
                    </a:schemeClr>
                  </a:solidFill>
                </a:rPr>
                <a:t>2</a:t>
              </a:r>
              <a:r>
                <a:rPr lang="en-US" sz="2400" kern="1200" baseline="30000">
                  <a:solidFill>
                    <a:schemeClr val="tx1">
                      <a:lumMod val="65000"/>
                      <a:lumOff val="35000"/>
                    </a:schemeClr>
                  </a:solidFill>
                </a:rPr>
                <a:t>nd</a:t>
              </a:r>
              <a:endParaRPr lang="en-US" sz="2400" kern="1200">
                <a:solidFill>
                  <a:schemeClr val="tx1">
                    <a:lumMod val="65000"/>
                    <a:lumOff val="35000"/>
                  </a:schemeClr>
                </a:solidFill>
              </a:endParaRPr>
            </a:p>
            <a:p>
              <a:pPr lvl="0" algn="ctr" defTabSz="1066800" rtl="0">
                <a:lnSpc>
                  <a:spcPct val="90000"/>
                </a:lnSpc>
                <a:spcBef>
                  <a:spcPct val="0"/>
                </a:spcBef>
                <a:spcAft>
                  <a:spcPct val="35000"/>
                </a:spcAft>
              </a:pPr>
              <a:r>
                <a:rPr lang="en-US" sz="2400" kern="1200">
                  <a:solidFill>
                    <a:schemeClr val="tx1">
                      <a:lumMod val="65000"/>
                      <a:lumOff val="35000"/>
                    </a:schemeClr>
                  </a:solidFill>
                </a:rPr>
                <a:t>Notice</a:t>
              </a:r>
            </a:p>
            <a:p>
              <a:pPr lvl="0" algn="ctr" defTabSz="1066800" rtl="0">
                <a:lnSpc>
                  <a:spcPct val="90000"/>
                </a:lnSpc>
                <a:spcBef>
                  <a:spcPct val="0"/>
                </a:spcBef>
                <a:spcAft>
                  <a:spcPct val="35000"/>
                </a:spcAft>
              </a:pPr>
              <a:r>
                <a:rPr lang="en-US" sz="2400">
                  <a:solidFill>
                    <a:schemeClr val="tx1">
                      <a:lumMod val="65000"/>
                      <a:lumOff val="35000"/>
                    </a:schemeClr>
                  </a:solidFill>
                </a:rPr>
                <a:t>(NAPD)</a:t>
              </a:r>
              <a:r>
                <a:rPr lang="en-US" sz="2400" kern="1200">
                  <a:solidFill>
                    <a:schemeClr val="tx1">
                      <a:lumMod val="65000"/>
                      <a:lumOff val="35000"/>
                    </a:schemeClr>
                  </a:solidFill>
                </a:rPr>
                <a:t> </a:t>
              </a:r>
            </a:p>
          </p:txBody>
        </p:sp>
        <p:sp>
          <p:nvSpPr>
            <p:cNvPr id="12" name="Freeform 11">
              <a:extLst>
                <a:ext uri="{FF2B5EF4-FFF2-40B4-BE49-F238E27FC236}">
                  <a16:creationId xmlns:a16="http://schemas.microsoft.com/office/drawing/2014/main" id="{D7A34D46-BE1F-F534-61A0-7FA34458D6BA}"/>
                </a:ext>
              </a:extLst>
            </p:cNvPr>
            <p:cNvSpPr/>
            <p:nvPr/>
          </p:nvSpPr>
          <p:spPr>
            <a:xfrm>
              <a:off x="9633703" y="3316856"/>
              <a:ext cx="2228483" cy="1584087"/>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tx2">
                <a:lumMod val="25000"/>
                <a:lumOff val="75000"/>
              </a:schemeClr>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spcAft>
                  <a:spcPct val="35000"/>
                </a:spcAft>
              </a:pPr>
              <a:r>
                <a:rPr lang="en-US" sz="2400" kern="1200">
                  <a:solidFill>
                    <a:schemeClr val="tx1">
                      <a:lumMod val="65000"/>
                      <a:lumOff val="35000"/>
                    </a:schemeClr>
                  </a:solidFill>
                </a:rPr>
                <a:t>Issue Permit</a:t>
              </a:r>
            </a:p>
          </p:txBody>
        </p:sp>
        <p:sp>
          <p:nvSpPr>
            <p:cNvPr id="13" name="Freeform 7">
              <a:extLst>
                <a:ext uri="{FF2B5EF4-FFF2-40B4-BE49-F238E27FC236}">
                  <a16:creationId xmlns:a16="http://schemas.microsoft.com/office/drawing/2014/main" id="{2AF31E96-A410-F25D-FC33-326CCBF309B5}"/>
                </a:ext>
              </a:extLst>
            </p:cNvPr>
            <p:cNvSpPr>
              <a:spLocks noChangeAspect="1"/>
            </p:cNvSpPr>
            <p:nvPr/>
          </p:nvSpPr>
          <p:spPr>
            <a:xfrm>
              <a:off x="207238" y="2926080"/>
              <a:ext cx="3215928" cy="2286000"/>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accent4">
                <a:lumMod val="75000"/>
              </a:schemeClr>
            </a:solidFill>
            <a:ln w="28575">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pPr>
              <a:r>
                <a:rPr lang="en-US" sz="3200" b="1" kern="1200">
                  <a:solidFill>
                    <a:schemeClr val="bg1"/>
                  </a:solidFill>
                </a:rPr>
                <a:t>Administrative Process and </a:t>
              </a:r>
            </a:p>
            <a:p>
              <a:pPr lvl="0" algn="ctr" defTabSz="1066800" rtl="0">
                <a:lnSpc>
                  <a:spcPct val="90000"/>
                </a:lnSpc>
                <a:spcBef>
                  <a:spcPct val="0"/>
                </a:spcBef>
              </a:pPr>
              <a:r>
                <a:rPr lang="en-US" sz="3200" b="1" kern="1200">
                  <a:solidFill>
                    <a:schemeClr val="bg1"/>
                  </a:solidFill>
                </a:rPr>
                <a:t>1</a:t>
              </a:r>
              <a:r>
                <a:rPr lang="en-US" sz="3200" b="1" kern="1200" baseline="30000">
                  <a:solidFill>
                    <a:schemeClr val="bg1"/>
                  </a:solidFill>
                </a:rPr>
                <a:t>st</a:t>
              </a:r>
              <a:r>
                <a:rPr lang="en-US" sz="3200" b="1" kern="1200">
                  <a:solidFill>
                    <a:schemeClr val="bg1"/>
                  </a:solidFill>
                </a:rPr>
                <a:t> Notice </a:t>
              </a:r>
            </a:p>
            <a:p>
              <a:pPr lvl="0" algn="ctr" defTabSz="1066800" rtl="0">
                <a:lnSpc>
                  <a:spcPct val="90000"/>
                </a:lnSpc>
                <a:spcBef>
                  <a:spcPct val="0"/>
                </a:spcBef>
              </a:pPr>
              <a:r>
                <a:rPr lang="en-US" sz="3200" b="1" kern="1200">
                  <a:solidFill>
                    <a:schemeClr val="bg1"/>
                  </a:solidFill>
                </a:rPr>
                <a:t>(NORI)</a:t>
              </a:r>
            </a:p>
          </p:txBody>
        </p:sp>
      </p:grpSp>
    </p:spTree>
    <p:extLst>
      <p:ext uri="{BB962C8B-B14F-4D97-AF65-F5344CB8AC3E}">
        <p14:creationId xmlns:p14="http://schemas.microsoft.com/office/powerpoint/2010/main" val="1224392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01C17-B97D-71B6-EEBC-16EC5788A51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74639EA-7DF9-C21A-2434-1E054DC3BCB9}"/>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065D065C-B882-888C-1E0F-3DB5EDF10F41}"/>
              </a:ext>
            </a:extLst>
          </p:cNvPr>
          <p:cNvSpPr>
            <a:spLocks noGrp="1"/>
          </p:cNvSpPr>
          <p:nvPr>
            <p:ph type="title"/>
          </p:nvPr>
        </p:nvSpPr>
        <p:spPr>
          <a:xfrm>
            <a:off x="609600" y="1114636"/>
            <a:ext cx="10972800" cy="914400"/>
          </a:xfrm>
        </p:spPr>
        <p:txBody>
          <a:bodyPr>
            <a:normAutofit/>
          </a:bodyPr>
          <a:lstStyle/>
          <a:p>
            <a:pPr algn="ctr"/>
            <a:r>
              <a:rPr lang="en-US" sz="4800" b="1"/>
              <a:t>Administrative Process with APIRT</a:t>
            </a:r>
          </a:p>
        </p:txBody>
      </p:sp>
      <p:graphicFrame>
        <p:nvGraphicFramePr>
          <p:cNvPr id="8" name="Content Placeholder 2" descr="This image is an outline of the Administrative Process:&#10;Review submitted application files.&#10;Generate NORI.&#10;Review the plain language summary.&#10;Declare project administratively complete.&#10;Transfer to technical staff.">
            <a:extLst>
              <a:ext uri="{FF2B5EF4-FFF2-40B4-BE49-F238E27FC236}">
                <a16:creationId xmlns:a16="http://schemas.microsoft.com/office/drawing/2014/main" id="{772E488D-012A-826B-BBCC-7F5A4D20C819}"/>
              </a:ext>
            </a:extLst>
          </p:cNvPr>
          <p:cNvGraphicFramePr>
            <a:graphicFrameLocks noGrp="1"/>
          </p:cNvGraphicFramePr>
          <p:nvPr>
            <p:ph idx="1"/>
            <p:extLst>
              <p:ext uri="{D42A27DB-BD31-4B8C-83A1-F6EECF244321}">
                <p14:modId xmlns:p14="http://schemas.microsoft.com/office/powerpoint/2010/main" val="400362497"/>
              </p:ext>
            </p:extLst>
          </p:nvPr>
        </p:nvGraphicFramePr>
        <p:xfrm>
          <a:off x="838200" y="2158584"/>
          <a:ext cx="10515600" cy="41370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27126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3468D-9F57-D3B4-466E-87D41BC1694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0B3199A-65A6-3529-7A20-E5F0C30B9C64}"/>
              </a:ext>
              <a:ext uri="{C183D7F6-B498-43B3-948B-1728B52AA6E4}">
                <adec:decorative xmlns:adec="http://schemas.microsoft.com/office/drawing/2017/decorative" val="1"/>
              </a:ext>
            </a:extLst>
          </p:cNvPr>
          <p:cNvPicPr>
            <a:picLocks noChangeAspect="1"/>
          </p:cNvPicPr>
          <p:nvPr/>
        </p:nvPicPr>
        <p:blipFill>
          <a:blip r:embed="rId3">
            <a:alphaModFix amt="70000"/>
          </a:blip>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3C2FB549-09F2-1998-46C2-DCD10912A9ED}"/>
              </a:ext>
            </a:extLst>
          </p:cNvPr>
          <p:cNvSpPr>
            <a:spLocks noGrp="1"/>
          </p:cNvSpPr>
          <p:nvPr>
            <p:ph type="title"/>
          </p:nvPr>
        </p:nvSpPr>
        <p:spPr>
          <a:xfrm>
            <a:off x="609600" y="1114636"/>
            <a:ext cx="10972800" cy="914400"/>
          </a:xfrm>
        </p:spPr>
        <p:txBody>
          <a:bodyPr>
            <a:normAutofit/>
          </a:bodyPr>
          <a:lstStyle/>
          <a:p>
            <a:pPr algn="ctr"/>
            <a:r>
              <a:rPr lang="en-US" sz="4800" b="1"/>
              <a:t>Administrative Information and Files</a:t>
            </a:r>
          </a:p>
        </p:txBody>
      </p:sp>
      <p:sp>
        <p:nvSpPr>
          <p:cNvPr id="3" name="Content Placeholder 2">
            <a:extLst>
              <a:ext uri="{FF2B5EF4-FFF2-40B4-BE49-F238E27FC236}">
                <a16:creationId xmlns:a16="http://schemas.microsoft.com/office/drawing/2014/main" id="{130B4A39-31EA-F7E2-8A4E-6E959BDDCA36}"/>
              </a:ext>
            </a:extLst>
          </p:cNvPr>
          <p:cNvSpPr>
            <a:spLocks noGrp="1"/>
          </p:cNvSpPr>
          <p:nvPr>
            <p:ph idx="1"/>
          </p:nvPr>
        </p:nvSpPr>
        <p:spPr>
          <a:xfrm>
            <a:off x="838200" y="2011679"/>
            <a:ext cx="10515600" cy="4345577"/>
          </a:xfrm>
        </p:spPr>
        <p:txBody>
          <a:bodyPr>
            <a:normAutofit fontScale="92500" lnSpcReduction="10000"/>
          </a:bodyPr>
          <a:lstStyle/>
          <a:p>
            <a:pPr>
              <a:lnSpc>
                <a:spcPct val="100000"/>
              </a:lnSpc>
              <a:spcBef>
                <a:spcPts val="600"/>
              </a:spcBef>
            </a:pPr>
            <a:r>
              <a:rPr lang="en-US" sz="3200" dirty="0"/>
              <a:t>Consistency in information and contacts</a:t>
            </a:r>
          </a:p>
          <a:p>
            <a:pPr lvl="1">
              <a:lnSpc>
                <a:spcPct val="100000"/>
              </a:lnSpc>
              <a:spcBef>
                <a:spcPts val="600"/>
              </a:spcBef>
            </a:pPr>
            <a:r>
              <a:rPr lang="en-US" sz="2800" dirty="0"/>
              <a:t>PI-1 and CORE Data Form</a:t>
            </a:r>
          </a:p>
          <a:p>
            <a:pPr lvl="1">
              <a:lnSpc>
                <a:spcPct val="100000"/>
              </a:lnSpc>
              <a:spcBef>
                <a:spcPts val="600"/>
              </a:spcBef>
            </a:pPr>
            <a:r>
              <a:rPr lang="en-US" sz="2800" dirty="0"/>
              <a:t>Contacts are current</a:t>
            </a:r>
          </a:p>
          <a:p>
            <a:pPr>
              <a:lnSpc>
                <a:spcPct val="100000"/>
              </a:lnSpc>
              <a:spcBef>
                <a:spcPts val="600"/>
              </a:spcBef>
            </a:pPr>
            <a:r>
              <a:rPr lang="en-US" sz="3200" dirty="0"/>
              <a:t>Workbooks Required at Submittal</a:t>
            </a:r>
          </a:p>
          <a:p>
            <a:pPr lvl="1">
              <a:lnSpc>
                <a:spcPct val="100000"/>
              </a:lnSpc>
              <a:spcBef>
                <a:spcPts val="600"/>
              </a:spcBef>
            </a:pPr>
            <a:r>
              <a:rPr lang="en-US" sz="2800" dirty="0"/>
              <a:t>PI-1 Workbook required for all case-by-case submittals</a:t>
            </a:r>
          </a:p>
          <a:p>
            <a:pPr lvl="1">
              <a:lnSpc>
                <a:spcPct val="100000"/>
              </a:lnSpc>
              <a:spcBef>
                <a:spcPts val="600"/>
              </a:spcBef>
            </a:pPr>
            <a:r>
              <a:rPr lang="en-US" sz="2800" dirty="0">
                <a:sym typeface="Wingdings" panose="05000000000000000000" pitchFamily="2" charset="2"/>
              </a:rPr>
              <a:t>Fugitive Workbook required for fugitive emissions or consolidation</a:t>
            </a:r>
          </a:p>
          <a:p>
            <a:pPr lvl="1">
              <a:lnSpc>
                <a:spcPct val="100000"/>
              </a:lnSpc>
              <a:spcBef>
                <a:spcPts val="600"/>
              </a:spcBef>
            </a:pPr>
            <a:r>
              <a:rPr lang="en-US" sz="2800" dirty="0">
                <a:sym typeface="Wingdings" panose="05000000000000000000" pitchFamily="2" charset="2"/>
              </a:rPr>
              <a:t>Electronic Modeling Evaluation Workbook (EMEW) required for all minor modeling analyses</a:t>
            </a:r>
          </a:p>
          <a:p>
            <a:pPr>
              <a:lnSpc>
                <a:spcPct val="100000"/>
              </a:lnSpc>
              <a:spcBef>
                <a:spcPts val="600"/>
              </a:spcBef>
            </a:pPr>
            <a:r>
              <a:rPr lang="en-US" sz="3200" dirty="0"/>
              <a:t>Response Timelines</a:t>
            </a:r>
          </a:p>
        </p:txBody>
      </p:sp>
    </p:spTree>
    <p:extLst>
      <p:ext uri="{BB962C8B-B14F-4D97-AF65-F5344CB8AC3E}">
        <p14:creationId xmlns:p14="http://schemas.microsoft.com/office/powerpoint/2010/main" val="3307799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DEDFE-2A14-EE7F-9D3E-2CE551A841F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F8303FD-A134-1643-13BB-48997D498B66}"/>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1A2E2DDF-3D7E-ED48-5B03-DA8D4E6E6BBB}"/>
              </a:ext>
            </a:extLst>
          </p:cNvPr>
          <p:cNvSpPr>
            <a:spLocks noGrp="1"/>
          </p:cNvSpPr>
          <p:nvPr>
            <p:ph type="title"/>
          </p:nvPr>
        </p:nvSpPr>
        <p:spPr>
          <a:xfrm>
            <a:off x="609600" y="1114636"/>
            <a:ext cx="10972800" cy="914400"/>
          </a:xfrm>
        </p:spPr>
        <p:txBody>
          <a:bodyPr>
            <a:normAutofit/>
          </a:bodyPr>
          <a:lstStyle/>
          <a:p>
            <a:pPr algn="ctr"/>
            <a:r>
              <a:rPr lang="en-US" sz="4800" b="1"/>
              <a:t>PI-1 Workbook v7.0</a:t>
            </a:r>
          </a:p>
        </p:txBody>
      </p:sp>
      <p:pic>
        <p:nvPicPr>
          <p:cNvPr id="6" name="Content Placeholder 5" descr="This is an image of the PI-1 workbook on the first page, which provides the version number. The most recent version is version 7.0.">
            <a:extLst>
              <a:ext uri="{FF2B5EF4-FFF2-40B4-BE49-F238E27FC236}">
                <a16:creationId xmlns:a16="http://schemas.microsoft.com/office/drawing/2014/main" id="{56267256-C087-43CB-F28D-B8DC300F9921}"/>
              </a:ext>
            </a:extLst>
          </p:cNvPr>
          <p:cNvPicPr>
            <a:picLocks noGrp="1" noChangeAspect="1"/>
          </p:cNvPicPr>
          <p:nvPr>
            <p:ph idx="1"/>
          </p:nvPr>
        </p:nvPicPr>
        <p:blipFill>
          <a:blip r:embed="rId4"/>
          <a:stretch>
            <a:fillRect/>
          </a:stretch>
        </p:blipFill>
        <p:spPr>
          <a:xfrm>
            <a:off x="2438400" y="2011680"/>
            <a:ext cx="7315200" cy="4707806"/>
          </a:xfrm>
          <a:prstGeom prst="rect">
            <a:avLst/>
          </a:prstGeom>
          <a:ln w="19050">
            <a:solidFill>
              <a:schemeClr val="tx1"/>
            </a:solidFill>
          </a:ln>
        </p:spPr>
      </p:pic>
    </p:spTree>
    <p:extLst>
      <p:ext uri="{BB962C8B-B14F-4D97-AF65-F5344CB8AC3E}">
        <p14:creationId xmlns:p14="http://schemas.microsoft.com/office/powerpoint/2010/main" val="855776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9136F-EB3D-17DB-B785-2906E91E80D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3F7053A-2805-5049-9D4E-EF487D7428C0}"/>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3638F6C7-C62B-358E-43D5-6AD11F8791DC}"/>
              </a:ext>
            </a:extLst>
          </p:cNvPr>
          <p:cNvSpPr>
            <a:spLocks noGrp="1"/>
          </p:cNvSpPr>
          <p:nvPr>
            <p:ph type="title"/>
          </p:nvPr>
        </p:nvSpPr>
        <p:spPr>
          <a:xfrm>
            <a:off x="609600" y="1114636"/>
            <a:ext cx="10972800" cy="914400"/>
          </a:xfrm>
        </p:spPr>
        <p:txBody>
          <a:bodyPr>
            <a:normAutofit/>
          </a:bodyPr>
          <a:lstStyle/>
          <a:p>
            <a:pPr algn="ctr"/>
            <a:r>
              <a:rPr lang="en-US" sz="4800" b="1"/>
              <a:t>Fugitive Workbook v3.1</a:t>
            </a:r>
          </a:p>
        </p:txBody>
      </p:sp>
      <p:pic>
        <p:nvPicPr>
          <p:cNvPr id="8" name="Picture 7" descr="This is an image of the Fugitive Emission workbook which provides the version number. The most recent version is version 3.1.">
            <a:extLst>
              <a:ext uri="{FF2B5EF4-FFF2-40B4-BE49-F238E27FC236}">
                <a16:creationId xmlns:a16="http://schemas.microsoft.com/office/drawing/2014/main" id="{6798E5F0-45F5-2F00-EF17-4AF51FFFCFDE}"/>
              </a:ext>
            </a:extLst>
          </p:cNvPr>
          <p:cNvPicPr>
            <a:picLocks noChangeAspect="1"/>
          </p:cNvPicPr>
          <p:nvPr/>
        </p:nvPicPr>
        <p:blipFill>
          <a:blip r:embed="rId4"/>
          <a:stretch>
            <a:fillRect/>
          </a:stretch>
        </p:blipFill>
        <p:spPr>
          <a:xfrm>
            <a:off x="1491049" y="2215252"/>
            <a:ext cx="9209901" cy="3528112"/>
          </a:xfrm>
          <a:prstGeom prst="rect">
            <a:avLst/>
          </a:prstGeom>
          <a:ln w="19050">
            <a:solidFill>
              <a:schemeClr val="tx1"/>
            </a:solidFill>
          </a:ln>
        </p:spPr>
      </p:pic>
    </p:spTree>
    <p:extLst>
      <p:ext uri="{BB962C8B-B14F-4D97-AF65-F5344CB8AC3E}">
        <p14:creationId xmlns:p14="http://schemas.microsoft.com/office/powerpoint/2010/main" val="2645588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0D850-1121-5CF6-99EB-E83E4F66618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44812D8-C5B6-D040-B66F-4F47ED1B8B24}"/>
              </a:ext>
              <a:ext uri="{C183D7F6-B498-43B3-948B-1728B52AA6E4}">
                <adec:decorative xmlns:adec="http://schemas.microsoft.com/office/drawing/2017/decorative" val="1"/>
              </a:ext>
            </a:extLst>
          </p:cNvPr>
          <p:cNvPicPr>
            <a:picLocks noChangeAspect="1"/>
          </p:cNvPicPr>
          <p:nvPr/>
        </p:nvPicPr>
        <p:blipFill>
          <a:blip r:embed="rId3">
            <a:alphaModFix amt="70000"/>
          </a:blip>
          <a:srcRect/>
          <a:stretch/>
        </p:blipFill>
        <p:spPr>
          <a:xfrm>
            <a:off x="-4740" y="0"/>
            <a:ext cx="12196740" cy="6857997"/>
          </a:xfrm>
          <a:prstGeom prst="rect">
            <a:avLst/>
          </a:prstGeom>
        </p:spPr>
      </p:pic>
      <p:sp>
        <p:nvSpPr>
          <p:cNvPr id="2" name="Title 1">
            <a:extLst>
              <a:ext uri="{FF2B5EF4-FFF2-40B4-BE49-F238E27FC236}">
                <a16:creationId xmlns:a16="http://schemas.microsoft.com/office/drawing/2014/main" id="{E86ABC56-5D44-FD88-8F30-57E5A1588455}"/>
              </a:ext>
            </a:extLst>
          </p:cNvPr>
          <p:cNvSpPr>
            <a:spLocks noGrp="1"/>
          </p:cNvSpPr>
          <p:nvPr>
            <p:ph type="title"/>
          </p:nvPr>
        </p:nvSpPr>
        <p:spPr>
          <a:xfrm>
            <a:off x="609600" y="1114636"/>
            <a:ext cx="10972800" cy="914400"/>
          </a:xfrm>
        </p:spPr>
        <p:txBody>
          <a:bodyPr>
            <a:normAutofit/>
          </a:bodyPr>
          <a:lstStyle/>
          <a:p>
            <a:pPr algn="ctr"/>
            <a:r>
              <a:rPr lang="en-US" sz="4800" b="1"/>
              <a:t>NORI Tips to Avoid Pitfalls – Part 1</a:t>
            </a:r>
          </a:p>
        </p:txBody>
      </p:sp>
      <p:sp>
        <p:nvSpPr>
          <p:cNvPr id="3" name="Content Placeholder 2">
            <a:extLst>
              <a:ext uri="{FF2B5EF4-FFF2-40B4-BE49-F238E27FC236}">
                <a16:creationId xmlns:a16="http://schemas.microsoft.com/office/drawing/2014/main" id="{A689EF35-20F3-839D-3340-BFA3347F32F0}"/>
              </a:ext>
            </a:extLst>
          </p:cNvPr>
          <p:cNvSpPr>
            <a:spLocks noGrp="1"/>
          </p:cNvSpPr>
          <p:nvPr>
            <p:ph idx="1"/>
          </p:nvPr>
        </p:nvSpPr>
        <p:spPr>
          <a:xfrm>
            <a:off x="838200" y="2158584"/>
            <a:ext cx="10515600" cy="4137084"/>
          </a:xfrm>
        </p:spPr>
        <p:txBody>
          <a:bodyPr>
            <a:normAutofit fontScale="92500" lnSpcReduction="10000"/>
          </a:bodyPr>
          <a:lstStyle/>
          <a:p>
            <a:pPr>
              <a:lnSpc>
                <a:spcPct val="100000"/>
              </a:lnSpc>
              <a:spcBef>
                <a:spcPts val="600"/>
              </a:spcBef>
            </a:pPr>
            <a:r>
              <a:rPr lang="en-US" sz="3200">
                <a:sym typeface="Wingdings" panose="05000000000000000000" pitchFamily="2" charset="2"/>
              </a:rPr>
              <a:t>Coordinate with APIRT before finalizing NORI</a:t>
            </a:r>
          </a:p>
          <a:p>
            <a:pPr lvl="1">
              <a:lnSpc>
                <a:spcPct val="100000"/>
              </a:lnSpc>
              <a:spcBef>
                <a:spcPts val="600"/>
              </a:spcBef>
            </a:pPr>
            <a:r>
              <a:rPr lang="en-US" sz="2600">
                <a:sym typeface="Wingdings" panose="05000000000000000000" pitchFamily="2" charset="2"/>
              </a:rPr>
              <a:t>Review documents within 2 days of receipt</a:t>
            </a:r>
          </a:p>
          <a:p>
            <a:pPr>
              <a:lnSpc>
                <a:spcPct val="100000"/>
              </a:lnSpc>
              <a:spcBef>
                <a:spcPts val="600"/>
              </a:spcBef>
            </a:pPr>
            <a:r>
              <a:rPr lang="en-US" sz="3200">
                <a:sym typeface="Wingdings" panose="05000000000000000000" pitchFamily="2" charset="2"/>
              </a:rPr>
              <a:t>Key Items to Check</a:t>
            </a:r>
          </a:p>
          <a:p>
            <a:pPr lvl="1">
              <a:lnSpc>
                <a:spcPct val="100000"/>
              </a:lnSpc>
              <a:spcBef>
                <a:spcPts val="600"/>
              </a:spcBef>
            </a:pPr>
            <a:r>
              <a:rPr lang="en-US" sz="2600">
                <a:sym typeface="Wingdings" panose="05000000000000000000" pitchFamily="2" charset="2"/>
              </a:rPr>
              <a:t>Is the notice location correct?</a:t>
            </a:r>
          </a:p>
          <a:p>
            <a:pPr lvl="1">
              <a:lnSpc>
                <a:spcPct val="100000"/>
              </a:lnSpc>
              <a:spcBef>
                <a:spcPts val="600"/>
              </a:spcBef>
            </a:pPr>
            <a:r>
              <a:rPr lang="en-US" sz="2600">
                <a:sym typeface="Wingdings" panose="05000000000000000000" pitchFamily="2" charset="2"/>
              </a:rPr>
              <a:t>Is the site location link correct?</a:t>
            </a:r>
          </a:p>
          <a:p>
            <a:pPr lvl="1">
              <a:lnSpc>
                <a:spcPct val="100000"/>
              </a:lnSpc>
              <a:spcBef>
                <a:spcPts val="600"/>
              </a:spcBef>
            </a:pPr>
            <a:r>
              <a:rPr lang="en-US" sz="2600">
                <a:sym typeface="Wingdings" panose="05000000000000000000" pitchFamily="2" charset="2"/>
              </a:rPr>
              <a:t>Is the project type correct?</a:t>
            </a:r>
          </a:p>
          <a:p>
            <a:pPr lvl="1">
              <a:lnSpc>
                <a:spcPct val="100000"/>
              </a:lnSpc>
              <a:spcBef>
                <a:spcPts val="600"/>
              </a:spcBef>
            </a:pPr>
            <a:r>
              <a:rPr lang="en-US" sz="2600"/>
              <a:t>Are the pollutants correct and accurate?</a:t>
            </a:r>
          </a:p>
          <a:p>
            <a:pPr>
              <a:lnSpc>
                <a:spcPct val="100000"/>
              </a:lnSpc>
              <a:spcBef>
                <a:spcPts val="600"/>
              </a:spcBef>
            </a:pPr>
            <a:r>
              <a:rPr lang="en-US" sz="3200"/>
              <a:t>Newspaper Consistency</a:t>
            </a:r>
          </a:p>
          <a:p>
            <a:pPr lvl="1">
              <a:lnSpc>
                <a:spcPct val="100000"/>
              </a:lnSpc>
              <a:spcBef>
                <a:spcPts val="600"/>
              </a:spcBef>
            </a:pPr>
            <a:r>
              <a:rPr lang="en-US" sz="2600"/>
              <a:t>Must meet general circulation requirements in 30 TAC Chapter </a:t>
            </a:r>
            <a:r>
              <a:rPr lang="en-US"/>
              <a:t>§</a:t>
            </a:r>
            <a:r>
              <a:rPr lang="en-US" sz="2600"/>
              <a:t>39.603(e)</a:t>
            </a:r>
          </a:p>
        </p:txBody>
      </p:sp>
    </p:spTree>
    <p:extLst>
      <p:ext uri="{BB962C8B-B14F-4D97-AF65-F5344CB8AC3E}">
        <p14:creationId xmlns:p14="http://schemas.microsoft.com/office/powerpoint/2010/main" val="2080299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0CAB3-5DE2-106E-B5D6-9538B38C74E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7858FA9-EEC3-2150-98A0-754BCC8FCA24}"/>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B86CF1E6-EB7D-4417-B6CE-59EAE154CEE4}"/>
              </a:ext>
            </a:extLst>
          </p:cNvPr>
          <p:cNvSpPr>
            <a:spLocks noGrp="1"/>
          </p:cNvSpPr>
          <p:nvPr>
            <p:ph type="title"/>
          </p:nvPr>
        </p:nvSpPr>
        <p:spPr>
          <a:xfrm>
            <a:off x="609600" y="1114636"/>
            <a:ext cx="10972800" cy="914400"/>
          </a:xfrm>
        </p:spPr>
        <p:txBody>
          <a:bodyPr>
            <a:normAutofit/>
          </a:bodyPr>
          <a:lstStyle/>
          <a:p>
            <a:pPr algn="ctr"/>
            <a:r>
              <a:rPr lang="en-US" sz="4800" b="1"/>
              <a:t>NORI Tips to Avoid Pitfalls – Part 2</a:t>
            </a:r>
          </a:p>
        </p:txBody>
      </p:sp>
      <p:sp>
        <p:nvSpPr>
          <p:cNvPr id="3" name="Content Placeholder 2">
            <a:extLst>
              <a:ext uri="{FF2B5EF4-FFF2-40B4-BE49-F238E27FC236}">
                <a16:creationId xmlns:a16="http://schemas.microsoft.com/office/drawing/2014/main" id="{C71CB379-1671-16C6-0B57-14E3099DAA7E}"/>
              </a:ext>
            </a:extLst>
          </p:cNvPr>
          <p:cNvSpPr>
            <a:spLocks noGrp="1"/>
          </p:cNvSpPr>
          <p:nvPr>
            <p:ph idx="1"/>
          </p:nvPr>
        </p:nvSpPr>
        <p:spPr>
          <a:xfrm>
            <a:off x="838200" y="2158584"/>
            <a:ext cx="10515600" cy="4137084"/>
          </a:xfrm>
        </p:spPr>
        <p:txBody>
          <a:bodyPr vert="horz" lIns="91440" tIns="45720" rIns="91440" bIns="45720" rtlCol="0" anchor="t">
            <a:normAutofit/>
          </a:bodyPr>
          <a:lstStyle/>
          <a:p>
            <a:pPr>
              <a:lnSpc>
                <a:spcPct val="100000"/>
              </a:lnSpc>
              <a:spcBef>
                <a:spcPts val="600"/>
              </a:spcBef>
            </a:pPr>
            <a:r>
              <a:rPr lang="en-US" sz="3200" dirty="0"/>
              <a:t>Include hazardous air pollutants (HAPs) in notices</a:t>
            </a:r>
          </a:p>
          <a:p>
            <a:pPr lvl="1">
              <a:lnSpc>
                <a:spcPct val="100000"/>
              </a:lnSpc>
              <a:spcBef>
                <a:spcPts val="600"/>
              </a:spcBef>
            </a:pPr>
            <a:r>
              <a:rPr lang="en-US" sz="2600" dirty="0">
                <a:sym typeface="Wingdings" panose="05000000000000000000" pitchFamily="2" charset="2"/>
              </a:rPr>
              <a:t>NG combustion = HAPs</a:t>
            </a:r>
          </a:p>
          <a:p>
            <a:pPr>
              <a:lnSpc>
                <a:spcPct val="100000"/>
              </a:lnSpc>
              <a:spcBef>
                <a:spcPts val="600"/>
              </a:spcBef>
            </a:pPr>
            <a:r>
              <a:rPr lang="en-US" sz="3200" dirty="0">
                <a:sym typeface="Wingdings" panose="05000000000000000000" pitchFamily="2" charset="2"/>
              </a:rPr>
              <a:t>Publish NORI and NAPD in the same newspaper</a:t>
            </a:r>
          </a:p>
          <a:p>
            <a:pPr lvl="1">
              <a:lnSpc>
                <a:spcPct val="100000"/>
              </a:lnSpc>
              <a:spcBef>
                <a:spcPts val="600"/>
              </a:spcBef>
            </a:pPr>
            <a:r>
              <a:rPr lang="en-US" sz="2600" dirty="0">
                <a:sym typeface="Wingdings" panose="05000000000000000000" pitchFamily="2" charset="2"/>
              </a:rPr>
              <a:t>Publish as sent by TCEQ</a:t>
            </a:r>
          </a:p>
          <a:p>
            <a:pPr>
              <a:lnSpc>
                <a:spcPct val="100000"/>
              </a:lnSpc>
              <a:spcBef>
                <a:spcPts val="600"/>
              </a:spcBef>
            </a:pPr>
            <a:r>
              <a:rPr lang="en-US" sz="3200" dirty="0">
                <a:sym typeface="Wingdings" panose="05000000000000000000" pitchFamily="2" charset="2"/>
              </a:rPr>
              <a:t>Submit timely affidavits and accurate verification forms</a:t>
            </a:r>
          </a:p>
          <a:p>
            <a:pPr lvl="1">
              <a:lnSpc>
                <a:spcPct val="100000"/>
              </a:lnSpc>
              <a:spcBef>
                <a:spcPts val="600"/>
              </a:spcBef>
            </a:pPr>
            <a:r>
              <a:rPr lang="en-US" sz="2600" dirty="0">
                <a:sym typeface="Wingdings" panose="05000000000000000000" pitchFamily="2" charset="2"/>
              </a:rPr>
              <a:t>If notice ends on a weekend or holiday, the comment period ends on the next weekday as specified in 30 TAC §1.7</a:t>
            </a:r>
          </a:p>
        </p:txBody>
      </p:sp>
    </p:spTree>
    <p:extLst>
      <p:ext uri="{BB962C8B-B14F-4D97-AF65-F5344CB8AC3E}">
        <p14:creationId xmlns:p14="http://schemas.microsoft.com/office/powerpoint/2010/main" val="1614292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69D32-46E9-365F-5618-FB696938392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F84CBB7-8FDB-BFCB-EE09-C142E01BA943}"/>
              </a:ext>
              <a:ext uri="{C183D7F6-B498-43B3-948B-1728B52AA6E4}">
                <adec:decorative xmlns:adec="http://schemas.microsoft.com/office/drawing/2017/decorative" val="1"/>
              </a:ext>
            </a:extLst>
          </p:cNvPr>
          <p:cNvPicPr>
            <a:picLocks noChangeAspect="1"/>
          </p:cNvPicPr>
          <p:nvPr/>
        </p:nvPicPr>
        <p:blipFill>
          <a:blip r:embed="rId3">
            <a:alphaModFix amt="50000"/>
          </a:blip>
          <a:srcRect/>
          <a:stretch/>
        </p:blipFill>
        <p:spPr>
          <a:xfrm>
            <a:off x="0" y="3"/>
            <a:ext cx="12196740" cy="6857997"/>
          </a:xfrm>
          <a:prstGeom prst="rect">
            <a:avLst/>
          </a:prstGeom>
        </p:spPr>
      </p:pic>
      <p:sp>
        <p:nvSpPr>
          <p:cNvPr id="2" name="Title 1">
            <a:extLst>
              <a:ext uri="{FF2B5EF4-FFF2-40B4-BE49-F238E27FC236}">
                <a16:creationId xmlns:a16="http://schemas.microsoft.com/office/drawing/2014/main" id="{9AFC3A88-CBC2-1CD8-D101-F65D6CCF752E}"/>
              </a:ext>
            </a:extLst>
          </p:cNvPr>
          <p:cNvSpPr>
            <a:spLocks noGrp="1"/>
          </p:cNvSpPr>
          <p:nvPr>
            <p:ph type="title"/>
          </p:nvPr>
        </p:nvSpPr>
        <p:spPr>
          <a:xfrm>
            <a:off x="609600" y="1114636"/>
            <a:ext cx="10972800" cy="914400"/>
          </a:xfrm>
        </p:spPr>
        <p:txBody>
          <a:bodyPr>
            <a:normAutofit/>
          </a:bodyPr>
          <a:lstStyle/>
          <a:p>
            <a:pPr algn="ctr"/>
            <a:r>
              <a:rPr lang="en-US" sz="4800" b="1"/>
              <a:t>Key Cells on PI-1 Public Notice Tab</a:t>
            </a:r>
          </a:p>
        </p:txBody>
      </p:sp>
      <p:pic>
        <p:nvPicPr>
          <p:cNvPr id="6" name="Picture 5" descr="Screenshot of PI-1 workbook public notice tab. Rows 32 through 37.">
            <a:extLst>
              <a:ext uri="{FF2B5EF4-FFF2-40B4-BE49-F238E27FC236}">
                <a16:creationId xmlns:a16="http://schemas.microsoft.com/office/drawing/2014/main" id="{37E93205-CEDC-4548-CAAB-45032EF5288E}"/>
              </a:ext>
            </a:extLst>
          </p:cNvPr>
          <p:cNvPicPr>
            <a:picLocks noChangeAspect="1"/>
          </p:cNvPicPr>
          <p:nvPr/>
        </p:nvPicPr>
        <p:blipFill>
          <a:blip r:embed="rId4"/>
          <a:stretch>
            <a:fillRect/>
          </a:stretch>
        </p:blipFill>
        <p:spPr>
          <a:xfrm>
            <a:off x="609599" y="2029036"/>
            <a:ext cx="5486401" cy="2743200"/>
          </a:xfrm>
          <a:prstGeom prst="rect">
            <a:avLst/>
          </a:prstGeom>
          <a:ln w="19050">
            <a:solidFill>
              <a:schemeClr val="tx1"/>
            </a:solidFill>
          </a:ln>
        </p:spPr>
      </p:pic>
      <p:pic>
        <p:nvPicPr>
          <p:cNvPr id="8" name="Picture 7" descr="Snip of the PI-1 Workbook public notice tab showing the Project change in allowable emission and the public notice thresholds.">
            <a:extLst>
              <a:ext uri="{FF2B5EF4-FFF2-40B4-BE49-F238E27FC236}">
                <a16:creationId xmlns:a16="http://schemas.microsoft.com/office/drawing/2014/main" id="{FE825233-5361-9D8F-F01E-49EFAFB70848}"/>
              </a:ext>
            </a:extLst>
          </p:cNvPr>
          <p:cNvPicPr>
            <a:picLocks noChangeAspect="1"/>
          </p:cNvPicPr>
          <p:nvPr/>
        </p:nvPicPr>
        <p:blipFill>
          <a:blip r:embed="rId5"/>
          <a:stretch>
            <a:fillRect/>
          </a:stretch>
        </p:blipFill>
        <p:spPr>
          <a:xfrm>
            <a:off x="7102957" y="2029036"/>
            <a:ext cx="3858468" cy="2743200"/>
          </a:xfrm>
          <a:prstGeom prst="rect">
            <a:avLst/>
          </a:prstGeom>
          <a:ln w="19050">
            <a:solidFill>
              <a:schemeClr val="tx1"/>
            </a:solidFill>
          </a:ln>
        </p:spPr>
      </p:pic>
      <p:pic>
        <p:nvPicPr>
          <p:cNvPr id="12" name="Picture 11" descr="Rows 38 through 42 of the PI-1 workbook public notice tab. These rows are specific to the authorization of hazardous air pollutants and public notice requirements.">
            <a:extLst>
              <a:ext uri="{FF2B5EF4-FFF2-40B4-BE49-F238E27FC236}">
                <a16:creationId xmlns:a16="http://schemas.microsoft.com/office/drawing/2014/main" id="{48A428B8-A4AE-7969-903F-0644CBEE20B5}"/>
              </a:ext>
            </a:extLst>
          </p:cNvPr>
          <p:cNvPicPr>
            <a:picLocks noChangeAspect="1"/>
          </p:cNvPicPr>
          <p:nvPr/>
        </p:nvPicPr>
        <p:blipFill>
          <a:blip r:embed="rId6"/>
          <a:stretch>
            <a:fillRect/>
          </a:stretch>
        </p:blipFill>
        <p:spPr>
          <a:xfrm>
            <a:off x="2946683" y="4992158"/>
            <a:ext cx="6298633" cy="1645920"/>
          </a:xfrm>
          <a:prstGeom prst="rect">
            <a:avLst/>
          </a:prstGeom>
          <a:ln w="19050">
            <a:solidFill>
              <a:schemeClr val="tx1"/>
            </a:solidFill>
          </a:ln>
        </p:spPr>
      </p:pic>
    </p:spTree>
    <p:extLst>
      <p:ext uri="{BB962C8B-B14F-4D97-AF65-F5344CB8AC3E}">
        <p14:creationId xmlns:p14="http://schemas.microsoft.com/office/powerpoint/2010/main" val="2104415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1417E-D62B-139D-D9DB-EB1ABE9D1A2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A00492E-6FF6-40E0-2C64-7E996A47377D}"/>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ABE9F94D-FA8D-914C-381C-95065FADD5DF}"/>
              </a:ext>
            </a:extLst>
          </p:cNvPr>
          <p:cNvSpPr>
            <a:spLocks noGrp="1"/>
          </p:cNvSpPr>
          <p:nvPr>
            <p:ph type="title"/>
          </p:nvPr>
        </p:nvSpPr>
        <p:spPr>
          <a:xfrm>
            <a:off x="609600" y="1114636"/>
            <a:ext cx="10972800" cy="914400"/>
          </a:xfrm>
        </p:spPr>
        <p:txBody>
          <a:bodyPr>
            <a:normAutofit/>
          </a:bodyPr>
          <a:lstStyle/>
          <a:p>
            <a:pPr algn="ctr"/>
            <a:r>
              <a:rPr lang="en-US" sz="4800" b="1"/>
              <a:t>Required Pollutants</a:t>
            </a:r>
          </a:p>
        </p:txBody>
      </p:sp>
      <p:sp>
        <p:nvSpPr>
          <p:cNvPr id="3" name="Content Placeholder 2">
            <a:extLst>
              <a:ext uri="{FF2B5EF4-FFF2-40B4-BE49-F238E27FC236}">
                <a16:creationId xmlns:a16="http://schemas.microsoft.com/office/drawing/2014/main" id="{1A175246-4010-B816-3C85-A5F54EEE74E9}"/>
              </a:ext>
            </a:extLst>
          </p:cNvPr>
          <p:cNvSpPr>
            <a:spLocks noGrp="1"/>
          </p:cNvSpPr>
          <p:nvPr>
            <p:ph idx="1"/>
          </p:nvPr>
        </p:nvSpPr>
        <p:spPr>
          <a:xfrm>
            <a:off x="838200" y="2158583"/>
            <a:ext cx="10515600" cy="4371525"/>
          </a:xfrm>
        </p:spPr>
        <p:txBody>
          <a:bodyPr>
            <a:normAutofit/>
          </a:bodyPr>
          <a:lstStyle/>
          <a:p>
            <a:r>
              <a:rPr lang="en-US" sz="3200" b="1">
                <a:sym typeface="Wingdings" panose="05000000000000000000" pitchFamily="2" charset="2"/>
              </a:rPr>
              <a:t>30 TAC </a:t>
            </a:r>
            <a:r>
              <a:rPr lang="en-US" sz="3200" b="1"/>
              <a:t>§</a:t>
            </a:r>
            <a:r>
              <a:rPr lang="en-US" sz="3200" b="1">
                <a:sym typeface="Wingdings" panose="05000000000000000000" pitchFamily="2" charset="2"/>
              </a:rPr>
              <a:t>39.411(e)(10)</a:t>
            </a:r>
          </a:p>
          <a:p>
            <a:endParaRPr lang="en-US">
              <a:sym typeface="Wingdings" panose="05000000000000000000" pitchFamily="2" charset="2"/>
            </a:endParaRPr>
          </a:p>
          <a:p>
            <a:endParaRPr lang="en-US">
              <a:sym typeface="Wingdings" panose="05000000000000000000" pitchFamily="2" charset="2"/>
            </a:endParaRPr>
          </a:p>
          <a:p>
            <a:r>
              <a:rPr lang="en-US" sz="3200" b="1">
                <a:sym typeface="Wingdings" panose="05000000000000000000" pitchFamily="2" charset="2"/>
              </a:rPr>
              <a:t>40 CFR Part 52, Subpart A, §52.21(b)(23)</a:t>
            </a:r>
          </a:p>
        </p:txBody>
      </p:sp>
      <p:pic>
        <p:nvPicPr>
          <p:cNvPr id="6" name="Picture 5" descr="This is a screenshot of regulatory citation 40 Code of Federal Regulations Part 52, Subpart A. Specifically 52.21(b(23), which lists the prevention of significant deterioration criteria pollutants that are required to be included in the public notice.">
            <a:extLst>
              <a:ext uri="{FF2B5EF4-FFF2-40B4-BE49-F238E27FC236}">
                <a16:creationId xmlns:a16="http://schemas.microsoft.com/office/drawing/2014/main" id="{CD8CE14F-5FDD-679E-7D27-9F88FCD41FBB}"/>
              </a:ext>
            </a:extLst>
          </p:cNvPr>
          <p:cNvPicPr>
            <a:picLocks noChangeAspect="1"/>
          </p:cNvPicPr>
          <p:nvPr/>
        </p:nvPicPr>
        <p:blipFill>
          <a:blip r:embed="rId4"/>
          <a:srcRect t="12609"/>
          <a:stretch>
            <a:fillRect/>
          </a:stretch>
        </p:blipFill>
        <p:spPr>
          <a:xfrm>
            <a:off x="838200" y="4262352"/>
            <a:ext cx="5381512" cy="2397303"/>
          </a:xfrm>
          <a:prstGeom prst="rect">
            <a:avLst/>
          </a:prstGeom>
          <a:ln w="19050">
            <a:solidFill>
              <a:schemeClr val="tx1"/>
            </a:solidFill>
          </a:ln>
        </p:spPr>
      </p:pic>
      <p:pic>
        <p:nvPicPr>
          <p:cNvPr id="7" name="Picture 6" descr="This is a screenshot of regulatory citation 30 Texas Administrative code, Chapter 39.411(e)(10). It is specific to what pollutants are required to be included in the public notice.">
            <a:extLst>
              <a:ext uri="{FF2B5EF4-FFF2-40B4-BE49-F238E27FC236}">
                <a16:creationId xmlns:a16="http://schemas.microsoft.com/office/drawing/2014/main" id="{F8DC0748-26AC-0150-23D0-52D9FF39D455}"/>
              </a:ext>
            </a:extLst>
          </p:cNvPr>
          <p:cNvPicPr>
            <a:picLocks noChangeAspect="1"/>
          </p:cNvPicPr>
          <p:nvPr/>
        </p:nvPicPr>
        <p:blipFill>
          <a:blip r:embed="rId5"/>
          <a:stretch>
            <a:fillRect/>
          </a:stretch>
        </p:blipFill>
        <p:spPr>
          <a:xfrm>
            <a:off x="838200" y="2662593"/>
            <a:ext cx="10515600" cy="951681"/>
          </a:xfrm>
          <a:prstGeom prst="rect">
            <a:avLst/>
          </a:prstGeom>
          <a:ln w="19050">
            <a:solidFill>
              <a:schemeClr val="tx1"/>
            </a:solidFill>
          </a:ln>
        </p:spPr>
      </p:pic>
    </p:spTree>
    <p:extLst>
      <p:ext uri="{BB962C8B-B14F-4D97-AF65-F5344CB8AC3E}">
        <p14:creationId xmlns:p14="http://schemas.microsoft.com/office/powerpoint/2010/main" val="2969660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F9538-ED5C-3316-3628-6BECB62EA56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4F20FBA-6374-F613-ED6A-97364AB5B4CD}"/>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FBBDE177-1D41-46FF-BA41-8D880D1F29F5}"/>
              </a:ext>
            </a:extLst>
          </p:cNvPr>
          <p:cNvSpPr>
            <a:spLocks noGrp="1"/>
          </p:cNvSpPr>
          <p:nvPr>
            <p:ph type="title"/>
          </p:nvPr>
        </p:nvSpPr>
        <p:spPr>
          <a:xfrm>
            <a:off x="609600" y="1114636"/>
            <a:ext cx="10972800" cy="914400"/>
          </a:xfrm>
        </p:spPr>
        <p:txBody>
          <a:bodyPr>
            <a:normAutofit/>
          </a:bodyPr>
          <a:lstStyle/>
          <a:p>
            <a:pPr algn="ctr"/>
            <a:r>
              <a:rPr lang="en-US" sz="4800" b="1"/>
              <a:t>NORI Review: Renewal</a:t>
            </a:r>
          </a:p>
        </p:txBody>
      </p:sp>
      <p:pic>
        <p:nvPicPr>
          <p:cNvPr id="12" name="Picture 11" descr="This is a sample of the Notice of Receipt of Application and Intent to obtain an Air Permit Renewal document. Also called the NORI.">
            <a:extLst>
              <a:ext uri="{FF2B5EF4-FFF2-40B4-BE49-F238E27FC236}">
                <a16:creationId xmlns:a16="http://schemas.microsoft.com/office/drawing/2014/main" id="{889DEF0F-07DB-9EA3-EA23-F84DDC9E4F0C}"/>
              </a:ext>
            </a:extLst>
          </p:cNvPr>
          <p:cNvPicPr>
            <a:picLocks noChangeAspect="1"/>
          </p:cNvPicPr>
          <p:nvPr/>
        </p:nvPicPr>
        <p:blipFill>
          <a:blip r:embed="rId4"/>
          <a:stretch>
            <a:fillRect/>
          </a:stretch>
        </p:blipFill>
        <p:spPr>
          <a:xfrm>
            <a:off x="767520" y="2154774"/>
            <a:ext cx="10656959" cy="3814226"/>
          </a:xfrm>
          <a:prstGeom prst="rect">
            <a:avLst/>
          </a:prstGeom>
          <a:ln w="19050">
            <a:solidFill>
              <a:schemeClr val="tx1"/>
            </a:solidFill>
          </a:ln>
        </p:spPr>
      </p:pic>
    </p:spTree>
    <p:extLst>
      <p:ext uri="{BB962C8B-B14F-4D97-AF65-F5344CB8AC3E}">
        <p14:creationId xmlns:p14="http://schemas.microsoft.com/office/powerpoint/2010/main" val="442259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FF21C-7FB1-765E-BDD3-1823C509A39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B597D74-99B4-2D93-E3FC-386A2B87FDB3}"/>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2F656EDA-7CC1-1881-9DEE-77B0D0D54A98}"/>
              </a:ext>
            </a:extLst>
          </p:cNvPr>
          <p:cNvSpPr>
            <a:spLocks noGrp="1"/>
          </p:cNvSpPr>
          <p:nvPr>
            <p:ph type="title"/>
          </p:nvPr>
        </p:nvSpPr>
        <p:spPr>
          <a:xfrm>
            <a:off x="609600" y="1114636"/>
            <a:ext cx="10972800" cy="914400"/>
          </a:xfrm>
        </p:spPr>
        <p:txBody>
          <a:bodyPr>
            <a:normAutofit/>
          </a:bodyPr>
          <a:lstStyle/>
          <a:p>
            <a:pPr algn="ctr"/>
            <a:r>
              <a:rPr lang="en-US" sz="4800" b="1"/>
              <a:t>NORI Review: Renewal and Amendment</a:t>
            </a:r>
          </a:p>
        </p:txBody>
      </p:sp>
      <p:pic>
        <p:nvPicPr>
          <p:cNvPr id="4" name="Picture 3" descr="This is a sample of the Notice of Receipt of Application and Intent to obtain an Air Permit Amendment and Renewal document. Also called the NORI.">
            <a:extLst>
              <a:ext uri="{FF2B5EF4-FFF2-40B4-BE49-F238E27FC236}">
                <a16:creationId xmlns:a16="http://schemas.microsoft.com/office/drawing/2014/main" id="{04DA0CA8-EF53-A58D-60A4-D14378EB841F}"/>
              </a:ext>
            </a:extLst>
          </p:cNvPr>
          <p:cNvPicPr>
            <a:picLocks noChangeAspect="1"/>
          </p:cNvPicPr>
          <p:nvPr/>
        </p:nvPicPr>
        <p:blipFill>
          <a:blip r:embed="rId4"/>
          <a:stretch>
            <a:fillRect/>
          </a:stretch>
        </p:blipFill>
        <p:spPr>
          <a:xfrm>
            <a:off x="1066800" y="2204845"/>
            <a:ext cx="10058400" cy="3940551"/>
          </a:xfrm>
          <a:prstGeom prst="rect">
            <a:avLst/>
          </a:prstGeom>
          <a:ln w="19050">
            <a:solidFill>
              <a:schemeClr val="tx1"/>
            </a:solidFill>
          </a:ln>
        </p:spPr>
      </p:pic>
    </p:spTree>
    <p:extLst>
      <p:ext uri="{BB962C8B-B14F-4D97-AF65-F5344CB8AC3E}">
        <p14:creationId xmlns:p14="http://schemas.microsoft.com/office/powerpoint/2010/main" val="1733341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91786-743F-FF03-BE3B-DE4CE0719AA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551EB22-4AC0-FEFC-C54A-C7EAA48E950E}"/>
              </a:ext>
              <a:ext uri="{C183D7F6-B498-43B3-948B-1728B52AA6E4}">
                <adec:decorative xmlns:adec="http://schemas.microsoft.com/office/drawing/2017/decorative" val="1"/>
              </a:ext>
            </a:extLst>
          </p:cNvPr>
          <p:cNvPicPr>
            <a:picLocks noChangeAspect="1"/>
          </p:cNvPicPr>
          <p:nvPr/>
        </p:nvPicPr>
        <p:blipFill>
          <a:blip r:embed="rId3">
            <a:alphaModFix amt="50000"/>
          </a:blip>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D80FF1DF-27BB-A48E-9EFE-2A77D7D3A51D}"/>
              </a:ext>
            </a:extLst>
          </p:cNvPr>
          <p:cNvSpPr>
            <a:spLocks noGrp="1"/>
          </p:cNvSpPr>
          <p:nvPr>
            <p:ph type="title"/>
          </p:nvPr>
        </p:nvSpPr>
        <p:spPr>
          <a:xfrm>
            <a:off x="609600" y="1114636"/>
            <a:ext cx="10972800" cy="897044"/>
          </a:xfrm>
        </p:spPr>
        <p:txBody>
          <a:bodyPr>
            <a:normAutofit/>
          </a:bodyPr>
          <a:lstStyle/>
          <a:p>
            <a:pPr algn="ctr"/>
            <a:r>
              <a:rPr lang="en-US" sz="4800" b="1"/>
              <a:t>NORI (and NAPD) Pitfalls and Errors</a:t>
            </a:r>
          </a:p>
        </p:txBody>
      </p:sp>
      <p:sp>
        <p:nvSpPr>
          <p:cNvPr id="3" name="Content Placeholder 2">
            <a:extLst>
              <a:ext uri="{FF2B5EF4-FFF2-40B4-BE49-F238E27FC236}">
                <a16:creationId xmlns:a16="http://schemas.microsoft.com/office/drawing/2014/main" id="{9D6995AD-9044-2FDC-1DD5-597190A2E341}"/>
              </a:ext>
            </a:extLst>
          </p:cNvPr>
          <p:cNvSpPr>
            <a:spLocks noGrp="1"/>
          </p:cNvSpPr>
          <p:nvPr>
            <p:ph idx="1"/>
          </p:nvPr>
        </p:nvSpPr>
        <p:spPr>
          <a:xfrm>
            <a:off x="838200" y="2011680"/>
            <a:ext cx="10515600" cy="4293016"/>
          </a:xfrm>
        </p:spPr>
        <p:txBody>
          <a:bodyPr>
            <a:normAutofit/>
          </a:bodyPr>
          <a:lstStyle/>
          <a:p>
            <a:pPr>
              <a:lnSpc>
                <a:spcPct val="100000"/>
              </a:lnSpc>
              <a:spcBef>
                <a:spcPts val="600"/>
              </a:spcBef>
            </a:pPr>
            <a:r>
              <a:rPr lang="en-US" dirty="0"/>
              <a:t>Published notice is inconsistent with approved notice</a:t>
            </a:r>
          </a:p>
          <a:p>
            <a:pPr lvl="1">
              <a:lnSpc>
                <a:spcPct val="100000"/>
              </a:lnSpc>
              <a:spcBef>
                <a:spcPts val="600"/>
              </a:spcBef>
            </a:pPr>
            <a:r>
              <a:rPr lang="en-US" dirty="0">
                <a:sym typeface="Wingdings" panose="05000000000000000000" pitchFamily="2" charset="2"/>
              </a:rPr>
              <a:t>Bold text or contact details have been changed</a:t>
            </a:r>
          </a:p>
          <a:p>
            <a:pPr lvl="1">
              <a:lnSpc>
                <a:spcPct val="100000"/>
              </a:lnSpc>
              <a:spcBef>
                <a:spcPts val="600"/>
              </a:spcBef>
            </a:pPr>
            <a:r>
              <a:rPr lang="en-US" dirty="0">
                <a:sym typeface="Wingdings" panose="05000000000000000000" pitchFamily="2" charset="2"/>
              </a:rPr>
              <a:t>Pollutants have been added or deleted</a:t>
            </a:r>
          </a:p>
          <a:p>
            <a:pPr>
              <a:lnSpc>
                <a:spcPct val="100000"/>
              </a:lnSpc>
              <a:spcBef>
                <a:spcPts val="600"/>
              </a:spcBef>
            </a:pPr>
            <a:r>
              <a:rPr lang="en-US" dirty="0">
                <a:sym typeface="Wingdings" panose="05000000000000000000" pitchFamily="2" charset="2"/>
              </a:rPr>
              <a:t>Alternative language requirements (30 TAC §39.426)</a:t>
            </a:r>
          </a:p>
          <a:p>
            <a:pPr>
              <a:lnSpc>
                <a:spcPct val="100000"/>
              </a:lnSpc>
              <a:spcBef>
                <a:spcPts val="600"/>
              </a:spcBef>
            </a:pPr>
            <a:r>
              <a:rPr lang="en-US" dirty="0">
                <a:sym typeface="Wingdings" panose="05000000000000000000" pitchFamily="2" charset="2"/>
              </a:rPr>
              <a:t>Newspapers (30 TAC §39.603)</a:t>
            </a:r>
          </a:p>
          <a:p>
            <a:pPr lvl="1">
              <a:lnSpc>
                <a:spcPct val="100000"/>
              </a:lnSpc>
              <a:spcBef>
                <a:spcPts val="600"/>
              </a:spcBef>
            </a:pPr>
            <a:r>
              <a:rPr lang="en-US" dirty="0">
                <a:sym typeface="Wingdings" panose="05000000000000000000" pitchFamily="2" charset="2"/>
              </a:rPr>
              <a:t>Do not meet general circulation requirements</a:t>
            </a:r>
          </a:p>
          <a:p>
            <a:pPr lvl="1">
              <a:lnSpc>
                <a:spcPct val="100000"/>
              </a:lnSpc>
              <a:spcBef>
                <a:spcPts val="600"/>
              </a:spcBef>
            </a:pPr>
            <a:r>
              <a:rPr lang="en-US" dirty="0">
                <a:sym typeface="Wingdings" panose="05000000000000000000" pitchFamily="2" charset="2"/>
              </a:rPr>
              <a:t>NORI and NAPD published in different newspapers</a:t>
            </a:r>
          </a:p>
          <a:p>
            <a:pPr>
              <a:lnSpc>
                <a:spcPct val="100000"/>
              </a:lnSpc>
              <a:spcBef>
                <a:spcPts val="600"/>
              </a:spcBef>
            </a:pPr>
            <a:r>
              <a:rPr lang="en-US" dirty="0">
                <a:sym typeface="Wingdings" panose="05000000000000000000" pitchFamily="2" charset="2"/>
              </a:rPr>
              <a:t>Permit documents not available at viewing location</a:t>
            </a:r>
          </a:p>
          <a:p>
            <a:pPr lvl="1">
              <a:lnSpc>
                <a:spcPct val="100000"/>
              </a:lnSpc>
              <a:spcBef>
                <a:spcPts val="600"/>
              </a:spcBef>
            </a:pPr>
            <a:r>
              <a:rPr lang="en-US" dirty="0">
                <a:sym typeface="Wingdings" panose="05000000000000000000" pitchFamily="2" charset="2"/>
              </a:rPr>
              <a:t>Administratively and technically complete documents</a:t>
            </a:r>
          </a:p>
          <a:p>
            <a:pPr lvl="1">
              <a:lnSpc>
                <a:spcPct val="100000"/>
              </a:lnSpc>
              <a:spcBef>
                <a:spcPts val="600"/>
              </a:spcBef>
            </a:pPr>
            <a:endParaRPr lang="en-US" dirty="0">
              <a:sym typeface="Wingdings" panose="05000000000000000000" pitchFamily="2" charset="2"/>
            </a:endParaRPr>
          </a:p>
        </p:txBody>
      </p:sp>
    </p:spTree>
    <p:extLst>
      <p:ext uri="{BB962C8B-B14F-4D97-AF65-F5344CB8AC3E}">
        <p14:creationId xmlns:p14="http://schemas.microsoft.com/office/powerpoint/2010/main" val="3543498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24F07-1DB2-51D3-1701-6C6C6EB38D9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9F41765-DA73-5BD9-A30F-DD9BBFC3E53D}"/>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E3F36F78-594E-E099-52D7-9AE5A8474637}"/>
              </a:ext>
            </a:extLst>
          </p:cNvPr>
          <p:cNvSpPr>
            <a:spLocks noGrp="1"/>
          </p:cNvSpPr>
          <p:nvPr>
            <p:ph type="title"/>
          </p:nvPr>
        </p:nvSpPr>
        <p:spPr>
          <a:xfrm>
            <a:off x="609600" y="1114636"/>
            <a:ext cx="10972800" cy="914400"/>
          </a:xfrm>
        </p:spPr>
        <p:txBody>
          <a:bodyPr>
            <a:normAutofit/>
          </a:bodyPr>
          <a:lstStyle/>
          <a:p>
            <a:pPr algn="ctr"/>
            <a:r>
              <a:rPr lang="en-US" sz="4800" b="1"/>
              <a:t>NORI (and NAPD) Common Notice Errors</a:t>
            </a:r>
          </a:p>
        </p:txBody>
      </p:sp>
      <p:pic>
        <p:nvPicPr>
          <p:cNvPr id="6" name="Picture 5" descr="This is a partial image of APDG 6277, which contains common public notice errors.">
            <a:extLst>
              <a:ext uri="{FF2B5EF4-FFF2-40B4-BE49-F238E27FC236}">
                <a16:creationId xmlns:a16="http://schemas.microsoft.com/office/drawing/2014/main" id="{69E11E86-3D90-233E-33E0-483D3D1F0FFA}"/>
              </a:ext>
            </a:extLst>
          </p:cNvPr>
          <p:cNvPicPr>
            <a:picLocks noChangeAspect="1"/>
          </p:cNvPicPr>
          <p:nvPr/>
        </p:nvPicPr>
        <p:blipFill>
          <a:blip r:embed="rId4"/>
          <a:stretch>
            <a:fillRect/>
          </a:stretch>
        </p:blipFill>
        <p:spPr>
          <a:xfrm>
            <a:off x="2438400" y="2029036"/>
            <a:ext cx="7315200" cy="4603845"/>
          </a:xfrm>
          <a:prstGeom prst="rect">
            <a:avLst/>
          </a:prstGeom>
          <a:ln w="19050">
            <a:solidFill>
              <a:schemeClr val="tx1"/>
            </a:solidFill>
          </a:ln>
        </p:spPr>
      </p:pic>
    </p:spTree>
    <p:extLst>
      <p:ext uri="{BB962C8B-B14F-4D97-AF65-F5344CB8AC3E}">
        <p14:creationId xmlns:p14="http://schemas.microsoft.com/office/powerpoint/2010/main" val="41617162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13418-5982-AAFF-2A59-BAAEEBE22CC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C59A855-558C-DC37-39CE-96C153556814}"/>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2803052C-95D7-1A52-4FD4-0D2001AF5D90}"/>
              </a:ext>
            </a:extLst>
          </p:cNvPr>
          <p:cNvSpPr>
            <a:spLocks noGrp="1"/>
          </p:cNvSpPr>
          <p:nvPr>
            <p:ph type="title"/>
          </p:nvPr>
        </p:nvSpPr>
        <p:spPr>
          <a:xfrm>
            <a:off x="609599" y="1188720"/>
            <a:ext cx="10972800" cy="914400"/>
          </a:xfrm>
        </p:spPr>
        <p:txBody>
          <a:bodyPr>
            <a:noAutofit/>
          </a:bodyPr>
          <a:lstStyle/>
          <a:p>
            <a:pPr algn="ctr"/>
            <a:r>
              <a:rPr lang="en-US" sz="4800" b="1"/>
              <a:t>Permitting Steps – </a:t>
            </a:r>
            <a:br>
              <a:rPr lang="en-US" sz="4800" b="1"/>
            </a:br>
            <a:r>
              <a:rPr lang="en-US" sz="4800" b="1"/>
              <a:t>Technical Review/Federal Review</a:t>
            </a:r>
          </a:p>
        </p:txBody>
      </p:sp>
      <p:grpSp>
        <p:nvGrpSpPr>
          <p:cNvPr id="14" name="Group 13" descr="This is an image outlining the second step in the permitting review process, the technical review.">
            <a:extLst>
              <a:ext uri="{FF2B5EF4-FFF2-40B4-BE49-F238E27FC236}">
                <a16:creationId xmlns:a16="http://schemas.microsoft.com/office/drawing/2014/main" id="{F28A2221-AFC1-8F9A-A545-355696BA071E}"/>
              </a:ext>
            </a:extLst>
          </p:cNvPr>
          <p:cNvGrpSpPr/>
          <p:nvPr/>
        </p:nvGrpSpPr>
        <p:grpSpPr>
          <a:xfrm>
            <a:off x="129250" y="2144210"/>
            <a:ext cx="11933499" cy="3915846"/>
            <a:chOff x="129250" y="2144210"/>
            <a:chExt cx="11933499" cy="3915846"/>
          </a:xfrm>
        </p:grpSpPr>
        <p:sp>
          <p:nvSpPr>
            <p:cNvPr id="8" name="Right Arrow 6">
              <a:extLst>
                <a:ext uri="{FF2B5EF4-FFF2-40B4-BE49-F238E27FC236}">
                  <a16:creationId xmlns:a16="http://schemas.microsoft.com/office/drawing/2014/main" id="{0403C7AD-D8D3-6557-A84B-5ACCC23F1D52}"/>
                </a:ext>
              </a:extLst>
            </p:cNvPr>
            <p:cNvSpPr/>
            <p:nvPr/>
          </p:nvSpPr>
          <p:spPr>
            <a:xfrm>
              <a:off x="129250" y="2144210"/>
              <a:ext cx="11933499" cy="3915846"/>
            </a:xfrm>
            <a:prstGeom prst="rightArrow">
              <a:avLst/>
            </a:prstGeom>
            <a:solidFill>
              <a:schemeClr val="tx2">
                <a:lumMod val="25000"/>
                <a:lumOff val="75000"/>
              </a:scheme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0" name="Freeform 9">
              <a:extLst>
                <a:ext uri="{FF2B5EF4-FFF2-40B4-BE49-F238E27FC236}">
                  <a16:creationId xmlns:a16="http://schemas.microsoft.com/office/drawing/2014/main" id="{2C63666F-8F1D-75C3-04E7-8D3C81E43EE3}"/>
                </a:ext>
              </a:extLst>
            </p:cNvPr>
            <p:cNvSpPr/>
            <p:nvPr/>
          </p:nvSpPr>
          <p:spPr>
            <a:xfrm>
              <a:off x="4920473" y="3316856"/>
              <a:ext cx="2228483" cy="1584087"/>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tx2">
                <a:lumMod val="25000"/>
                <a:lumOff val="75000"/>
              </a:schemeClr>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spcAft>
                  <a:spcPct val="35000"/>
                </a:spcAft>
              </a:pPr>
              <a:r>
                <a:rPr lang="en-US" sz="2400" kern="1200">
                  <a:solidFill>
                    <a:schemeClr val="tx1">
                      <a:lumMod val="65000"/>
                      <a:lumOff val="35000"/>
                    </a:schemeClr>
                  </a:solidFill>
                </a:rPr>
                <a:t>Draft Permit and modeling</a:t>
              </a:r>
            </a:p>
          </p:txBody>
        </p:sp>
        <p:sp>
          <p:nvSpPr>
            <p:cNvPr id="11" name="Freeform 10">
              <a:extLst>
                <a:ext uri="{FF2B5EF4-FFF2-40B4-BE49-F238E27FC236}">
                  <a16:creationId xmlns:a16="http://schemas.microsoft.com/office/drawing/2014/main" id="{3ADB2AE8-877A-AD4C-D402-9C8FD6182F62}"/>
                </a:ext>
              </a:extLst>
            </p:cNvPr>
            <p:cNvSpPr/>
            <p:nvPr/>
          </p:nvSpPr>
          <p:spPr>
            <a:xfrm>
              <a:off x="7277088" y="3316856"/>
              <a:ext cx="2228483" cy="1584087"/>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tx2">
                <a:lumMod val="25000"/>
                <a:lumOff val="75000"/>
              </a:schemeClr>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pPr>
              <a:r>
                <a:rPr lang="en-US" sz="2400" kern="1200">
                  <a:solidFill>
                    <a:schemeClr val="tx1">
                      <a:lumMod val="65000"/>
                      <a:lumOff val="35000"/>
                    </a:schemeClr>
                  </a:solidFill>
                </a:rPr>
                <a:t>2</a:t>
              </a:r>
              <a:r>
                <a:rPr lang="en-US" sz="2400" kern="1200" baseline="30000">
                  <a:solidFill>
                    <a:schemeClr val="tx1">
                      <a:lumMod val="65000"/>
                      <a:lumOff val="35000"/>
                    </a:schemeClr>
                  </a:solidFill>
                </a:rPr>
                <a:t>nd</a:t>
              </a:r>
              <a:endParaRPr lang="en-US" sz="2400" kern="1200">
                <a:solidFill>
                  <a:schemeClr val="tx1">
                    <a:lumMod val="65000"/>
                    <a:lumOff val="35000"/>
                  </a:schemeClr>
                </a:solidFill>
              </a:endParaRPr>
            </a:p>
            <a:p>
              <a:pPr lvl="0" algn="ctr" defTabSz="1066800" rtl="0">
                <a:lnSpc>
                  <a:spcPct val="90000"/>
                </a:lnSpc>
                <a:spcBef>
                  <a:spcPct val="0"/>
                </a:spcBef>
                <a:spcAft>
                  <a:spcPct val="35000"/>
                </a:spcAft>
              </a:pPr>
              <a:r>
                <a:rPr lang="en-US" sz="2400" kern="1200">
                  <a:solidFill>
                    <a:schemeClr val="tx1">
                      <a:lumMod val="65000"/>
                      <a:lumOff val="35000"/>
                    </a:schemeClr>
                  </a:solidFill>
                </a:rPr>
                <a:t>Notice</a:t>
              </a:r>
            </a:p>
            <a:p>
              <a:pPr lvl="0" algn="ctr" defTabSz="1066800" rtl="0">
                <a:lnSpc>
                  <a:spcPct val="90000"/>
                </a:lnSpc>
                <a:spcBef>
                  <a:spcPct val="0"/>
                </a:spcBef>
                <a:spcAft>
                  <a:spcPct val="35000"/>
                </a:spcAft>
              </a:pPr>
              <a:r>
                <a:rPr lang="en-US" sz="2400">
                  <a:solidFill>
                    <a:schemeClr val="tx1">
                      <a:lumMod val="65000"/>
                      <a:lumOff val="35000"/>
                    </a:schemeClr>
                  </a:solidFill>
                </a:rPr>
                <a:t>(NAPD)</a:t>
              </a:r>
              <a:r>
                <a:rPr lang="en-US" sz="2400" kern="1200">
                  <a:solidFill>
                    <a:schemeClr val="tx1">
                      <a:lumMod val="65000"/>
                      <a:lumOff val="35000"/>
                    </a:schemeClr>
                  </a:solidFill>
                </a:rPr>
                <a:t> </a:t>
              </a:r>
            </a:p>
          </p:txBody>
        </p:sp>
        <p:sp>
          <p:nvSpPr>
            <p:cNvPr id="12" name="Freeform 11">
              <a:extLst>
                <a:ext uri="{FF2B5EF4-FFF2-40B4-BE49-F238E27FC236}">
                  <a16:creationId xmlns:a16="http://schemas.microsoft.com/office/drawing/2014/main" id="{E516239B-3EC9-3013-F6AF-9EB8BB2E0D9D}"/>
                </a:ext>
              </a:extLst>
            </p:cNvPr>
            <p:cNvSpPr/>
            <p:nvPr/>
          </p:nvSpPr>
          <p:spPr>
            <a:xfrm>
              <a:off x="9633703" y="3316856"/>
              <a:ext cx="2228483" cy="1584087"/>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tx2">
                <a:lumMod val="25000"/>
                <a:lumOff val="75000"/>
              </a:schemeClr>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spcAft>
                  <a:spcPct val="35000"/>
                </a:spcAft>
              </a:pPr>
              <a:r>
                <a:rPr lang="en-US" sz="2400" kern="1200">
                  <a:solidFill>
                    <a:schemeClr val="tx1">
                      <a:lumMod val="65000"/>
                      <a:lumOff val="35000"/>
                    </a:schemeClr>
                  </a:solidFill>
                </a:rPr>
                <a:t>Issue Permit</a:t>
              </a:r>
            </a:p>
          </p:txBody>
        </p:sp>
        <p:sp>
          <p:nvSpPr>
            <p:cNvPr id="13" name="Freeform 7">
              <a:extLst>
                <a:ext uri="{FF2B5EF4-FFF2-40B4-BE49-F238E27FC236}">
                  <a16:creationId xmlns:a16="http://schemas.microsoft.com/office/drawing/2014/main" id="{0A25E8C5-C802-F76E-739F-183B4EAA5E09}"/>
                </a:ext>
              </a:extLst>
            </p:cNvPr>
            <p:cNvSpPr/>
            <p:nvPr/>
          </p:nvSpPr>
          <p:spPr>
            <a:xfrm>
              <a:off x="207242" y="3316856"/>
              <a:ext cx="2228483" cy="1584087"/>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tx2">
                <a:lumMod val="25000"/>
                <a:lumOff val="75000"/>
              </a:schemeClr>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pPr>
              <a:r>
                <a:rPr lang="en-US" sz="2400" kern="1200">
                  <a:solidFill>
                    <a:schemeClr val="tx1">
                      <a:lumMod val="65000"/>
                      <a:lumOff val="35000"/>
                    </a:schemeClr>
                  </a:solidFill>
                </a:rPr>
                <a:t>Administrative Process and 1</a:t>
              </a:r>
              <a:r>
                <a:rPr lang="en-US" sz="2400" kern="1200" baseline="30000">
                  <a:solidFill>
                    <a:schemeClr val="tx1">
                      <a:lumMod val="65000"/>
                      <a:lumOff val="35000"/>
                    </a:schemeClr>
                  </a:solidFill>
                </a:rPr>
                <a:t>st</a:t>
              </a:r>
              <a:r>
                <a:rPr lang="en-US" sz="2400" kern="1200">
                  <a:solidFill>
                    <a:schemeClr val="tx1">
                      <a:lumMod val="65000"/>
                      <a:lumOff val="35000"/>
                    </a:schemeClr>
                  </a:solidFill>
                </a:rPr>
                <a:t> notice (NORI)</a:t>
              </a:r>
            </a:p>
          </p:txBody>
        </p:sp>
        <p:sp>
          <p:nvSpPr>
            <p:cNvPr id="9" name="Freeform 8">
              <a:extLst>
                <a:ext uri="{FF2B5EF4-FFF2-40B4-BE49-F238E27FC236}">
                  <a16:creationId xmlns:a16="http://schemas.microsoft.com/office/drawing/2014/main" id="{B30C5A4A-140D-CFA3-6080-CD8590B0A5C8}"/>
                </a:ext>
              </a:extLst>
            </p:cNvPr>
            <p:cNvSpPr>
              <a:spLocks noChangeAspect="1"/>
            </p:cNvSpPr>
            <p:nvPr/>
          </p:nvSpPr>
          <p:spPr>
            <a:xfrm>
              <a:off x="2194560" y="2926080"/>
              <a:ext cx="3215928" cy="2286000"/>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accent4">
                <a:lumMod val="75000"/>
              </a:schemeClr>
            </a:solidFill>
            <a:ln w="28575">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pPr>
              <a:r>
                <a:rPr lang="en-US" sz="3200" b="1" kern="1200">
                  <a:solidFill>
                    <a:schemeClr val="bg1"/>
                  </a:solidFill>
                </a:rPr>
                <a:t>Technical Review/</a:t>
              </a:r>
            </a:p>
            <a:p>
              <a:pPr lvl="0" algn="ctr" defTabSz="1066800" rtl="0">
                <a:lnSpc>
                  <a:spcPct val="90000"/>
                </a:lnSpc>
                <a:spcBef>
                  <a:spcPct val="0"/>
                </a:spcBef>
              </a:pPr>
              <a:r>
                <a:rPr lang="en-US" sz="3200" b="1" kern="1200">
                  <a:solidFill>
                    <a:schemeClr val="bg1"/>
                  </a:solidFill>
                </a:rPr>
                <a:t>Federal Review</a:t>
              </a:r>
            </a:p>
          </p:txBody>
        </p:sp>
      </p:grpSp>
    </p:spTree>
    <p:extLst>
      <p:ext uri="{BB962C8B-B14F-4D97-AF65-F5344CB8AC3E}">
        <p14:creationId xmlns:p14="http://schemas.microsoft.com/office/powerpoint/2010/main" val="699825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96FDD-D467-AE96-40D9-77FE96AD54A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BAD1800-149C-584D-0D62-FCDB913B6C4C}"/>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4740" y="0"/>
            <a:ext cx="12196740" cy="6857997"/>
          </a:xfrm>
          <a:prstGeom prst="rect">
            <a:avLst/>
          </a:prstGeom>
        </p:spPr>
      </p:pic>
      <p:sp>
        <p:nvSpPr>
          <p:cNvPr id="2" name="Title 1">
            <a:extLst>
              <a:ext uri="{FF2B5EF4-FFF2-40B4-BE49-F238E27FC236}">
                <a16:creationId xmlns:a16="http://schemas.microsoft.com/office/drawing/2014/main" id="{B40B79EE-5EFF-E47B-6C22-02B1DF198D07}"/>
              </a:ext>
            </a:extLst>
          </p:cNvPr>
          <p:cNvSpPr>
            <a:spLocks noGrp="1"/>
          </p:cNvSpPr>
          <p:nvPr>
            <p:ph type="title"/>
          </p:nvPr>
        </p:nvSpPr>
        <p:spPr>
          <a:xfrm>
            <a:off x="609600" y="1114636"/>
            <a:ext cx="10972800" cy="914400"/>
          </a:xfrm>
        </p:spPr>
        <p:txBody>
          <a:bodyPr>
            <a:normAutofit/>
          </a:bodyPr>
          <a:lstStyle/>
          <a:p>
            <a:pPr algn="ctr"/>
            <a:r>
              <a:rPr lang="en-US" sz="4800" b="1"/>
              <a:t>Technical Review Process</a:t>
            </a:r>
          </a:p>
        </p:txBody>
      </p:sp>
      <p:graphicFrame>
        <p:nvGraphicFramePr>
          <p:cNvPr id="8" name="Content Placeholder 2" descr="This image is a general outline of the technical review process for NSR permitting.">
            <a:extLst>
              <a:ext uri="{FF2B5EF4-FFF2-40B4-BE49-F238E27FC236}">
                <a16:creationId xmlns:a16="http://schemas.microsoft.com/office/drawing/2014/main" id="{48FEF9E4-931F-996B-9174-7D4A0DC259AB}"/>
              </a:ext>
            </a:extLst>
          </p:cNvPr>
          <p:cNvGraphicFramePr>
            <a:graphicFrameLocks noGrp="1"/>
          </p:cNvGraphicFramePr>
          <p:nvPr>
            <p:ph idx="1"/>
            <p:extLst>
              <p:ext uri="{D42A27DB-BD31-4B8C-83A1-F6EECF244321}">
                <p14:modId xmlns:p14="http://schemas.microsoft.com/office/powerpoint/2010/main" val="714406306"/>
              </p:ext>
            </p:extLst>
          </p:nvPr>
        </p:nvGraphicFramePr>
        <p:xfrm>
          <a:off x="838200" y="2158584"/>
          <a:ext cx="10515600" cy="41370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51921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ACA0F-7133-B6EF-7CC0-29E033B875B5}"/>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76C5C3CE-5961-1603-76FF-ED998F3C19FF}"/>
              </a:ext>
            </a:extLst>
          </p:cNvPr>
          <p:cNvSpPr>
            <a:spLocks noGrp="1"/>
          </p:cNvSpPr>
          <p:nvPr>
            <p:ph type="title"/>
          </p:nvPr>
        </p:nvSpPr>
        <p:spPr>
          <a:xfrm>
            <a:off x="838200" y="365125"/>
            <a:ext cx="10515600" cy="1325563"/>
          </a:xfrm>
        </p:spPr>
        <p:txBody>
          <a:bodyPr>
            <a:normAutofit fontScale="90000"/>
          </a:bodyPr>
          <a:lstStyle/>
          <a:p>
            <a:r>
              <a:rPr lang="en-US" b="1">
                <a:solidFill>
                  <a:srgbClr val="0F172A"/>
                </a:solidFill>
                <a:latin typeface="Poppins"/>
              </a:rPr>
              <a:t>Public Notice (NORI / NAPD) Management</a:t>
            </a:r>
            <a:br>
              <a:rPr lang="en-US" b="1">
                <a:solidFill>
                  <a:srgbClr val="0F172A"/>
                </a:solidFill>
                <a:latin typeface="Poppins"/>
              </a:rPr>
            </a:br>
            <a:endParaRPr lang="en-US"/>
          </a:p>
        </p:txBody>
      </p:sp>
      <p:sp>
        <p:nvSpPr>
          <p:cNvPr id="3" name="Content Placeholder 2">
            <a:extLst>
              <a:ext uri="{FF2B5EF4-FFF2-40B4-BE49-F238E27FC236}">
                <a16:creationId xmlns:a16="http://schemas.microsoft.com/office/drawing/2014/main" id="{E81DF5B8-6C7A-2D66-A4CB-26BD85E2D9EB}"/>
              </a:ext>
              <a:ext uri="{C183D7F6-B498-43B3-948B-1728B52AA6E4}">
                <adec:decorative xmlns:adec="http://schemas.microsoft.com/office/drawing/2017/decorative" val="1"/>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E200E3C2-681E-CF40-7EA4-50088DBD1AD4}"/>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4740" y="3"/>
            <a:ext cx="12196740" cy="6857997"/>
          </a:xfrm>
          <a:prstGeom prst="rect">
            <a:avLst/>
          </a:prstGeom>
        </p:spPr>
      </p:pic>
      <p:sp>
        <p:nvSpPr>
          <p:cNvPr id="12" name="Title 1">
            <a:extLst>
              <a:ext uri="{FF2B5EF4-FFF2-40B4-BE49-F238E27FC236}">
                <a16:creationId xmlns:a16="http://schemas.microsoft.com/office/drawing/2014/main" id="{24879F66-C7D1-BC2C-128F-C02C9153F48B}"/>
              </a:ext>
              <a:ext uri="{C183D7F6-B498-43B3-948B-1728B52AA6E4}">
                <adec:decorative xmlns:adec="http://schemas.microsoft.com/office/drawing/2017/decorative" val="1"/>
              </a:ext>
            </a:extLst>
          </p:cNvPr>
          <p:cNvSpPr txBox="1">
            <a:spLocks/>
          </p:cNvSpPr>
          <p:nvPr/>
        </p:nvSpPr>
        <p:spPr>
          <a:xfrm>
            <a:off x="609600" y="1141413"/>
            <a:ext cx="10972800" cy="9144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a:t>Project Scope and Overview</a:t>
            </a:r>
          </a:p>
        </p:txBody>
      </p:sp>
      <p:graphicFrame>
        <p:nvGraphicFramePr>
          <p:cNvPr id="5" name="Table 4">
            <a:extLst>
              <a:ext uri="{FF2B5EF4-FFF2-40B4-BE49-F238E27FC236}">
                <a16:creationId xmlns:a16="http://schemas.microsoft.com/office/drawing/2014/main" id="{80F0A76B-3327-BFF7-D87F-15EFF43563C2}"/>
              </a:ext>
            </a:extLst>
          </p:cNvPr>
          <p:cNvGraphicFramePr>
            <a:graphicFrameLocks noGrp="1" noChangeAspect="1"/>
          </p:cNvGraphicFramePr>
          <p:nvPr>
            <p:extLst>
              <p:ext uri="{D42A27DB-BD31-4B8C-83A1-F6EECF244321}">
                <p14:modId xmlns:p14="http://schemas.microsoft.com/office/powerpoint/2010/main" val="3913890687"/>
              </p:ext>
            </p:extLst>
          </p:nvPr>
        </p:nvGraphicFramePr>
        <p:xfrm>
          <a:off x="609600" y="2055816"/>
          <a:ext cx="10972800" cy="4389120"/>
        </p:xfrm>
        <a:graphic>
          <a:graphicData uri="http://schemas.openxmlformats.org/drawingml/2006/table">
            <a:tbl>
              <a:tblPr firstRow="1" bandRow="1">
                <a:tableStyleId>{5C22544A-7EE6-4342-B048-85BDC9FD1C3A}</a:tableStyleId>
              </a:tblPr>
              <a:tblGrid>
                <a:gridCol w="658368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gridCol w="2194560">
                  <a:extLst>
                    <a:ext uri="{9D8B030D-6E8A-4147-A177-3AD203B41FA5}">
                      <a16:colId xmlns:a16="http://schemas.microsoft.com/office/drawing/2014/main" val="20002"/>
                    </a:ext>
                  </a:extLst>
                </a:gridCol>
              </a:tblGrid>
              <a:tr h="731520">
                <a:tc>
                  <a:txBody>
                    <a:bodyPr/>
                    <a:lstStyle/>
                    <a:p>
                      <a:pPr algn="l"/>
                      <a:r>
                        <a:rPr lang="en-US" sz="2400" b="0" u="none">
                          <a:solidFill>
                            <a:srgbClr val="FFFFFF"/>
                          </a:solidFill>
                        </a:rPr>
                        <a:t>Permit Action / Requested Change</a:t>
                      </a:r>
                      <a:endParaRPr lang="en-US" sz="2400" b="0" i="0" u="none">
                        <a:solidFill>
                          <a:srgbClr val="FFFFFF"/>
                        </a:solidFill>
                        <a:latin typeface="Poppins SemiBold"/>
                      </a:endParaRPr>
                    </a:p>
                  </a:txBody>
                  <a:tcPr marL="63500" marR="6350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2400" b="0" u="none">
                          <a:solidFill>
                            <a:srgbClr val="FFFFFF"/>
                          </a:solidFill>
                        </a:rPr>
                        <a:t>Amendment</a:t>
                      </a:r>
                      <a:r>
                        <a:rPr lang="en-US" sz="2400"/>
                        <a:t>
</a:t>
                      </a:r>
                      <a:r>
                        <a:rPr lang="en-US" sz="2400" b="0" u="none">
                          <a:solidFill>
                            <a:srgbClr val="FFFFFF"/>
                          </a:solidFill>
                        </a:rPr>
                        <a:t>(116.116(b))</a:t>
                      </a:r>
                      <a:endParaRPr lang="en-US" sz="2400" b="0" i="0" u="none">
                        <a:solidFill>
                          <a:srgbClr val="FFFFFF"/>
                        </a:solidFill>
                        <a:latin typeface="Poppins"/>
                      </a:endParaRPr>
                    </a:p>
                  </a:txBody>
                  <a:tcPr marL="63500" marR="63500" marT="0" marB="0" anchor="ctr">
                    <a:lnT w="12700" cap="flat" cmpd="sng" algn="ctr">
                      <a:solidFill>
                        <a:schemeClr val="tx1"/>
                      </a:solidFill>
                      <a:prstDash val="solid"/>
                      <a:round/>
                      <a:headEnd type="none" w="med" len="med"/>
                      <a:tailEnd type="none" w="med" len="med"/>
                    </a:lnT>
                  </a:tcPr>
                </a:tc>
                <a:tc>
                  <a:txBody>
                    <a:bodyPr/>
                    <a:lstStyle/>
                    <a:p>
                      <a:pPr algn="ctr"/>
                      <a:r>
                        <a:rPr lang="en-US" sz="2400" b="0" u="none">
                          <a:solidFill>
                            <a:srgbClr val="FFFFFF"/>
                          </a:solidFill>
                        </a:rPr>
                        <a:t>Alteration</a:t>
                      </a:r>
                      <a:r>
                        <a:rPr lang="en-US" sz="2400"/>
                        <a:t>
</a:t>
                      </a:r>
                      <a:r>
                        <a:rPr lang="en-US" sz="2400" b="0" u="none">
                          <a:solidFill>
                            <a:srgbClr val="FFFFFF"/>
                          </a:solidFill>
                        </a:rPr>
                        <a:t>(116.116(c))</a:t>
                      </a:r>
                      <a:endParaRPr lang="en-US" sz="2400" b="0" i="0" u="none">
                        <a:solidFill>
                          <a:srgbClr val="FFFFFF"/>
                        </a:solidFill>
                        <a:latin typeface="Poppins"/>
                      </a:endParaRPr>
                    </a:p>
                  </a:txBody>
                  <a:tcPr marL="63500" marR="6350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457200">
                <a:tc>
                  <a:txBody>
                    <a:bodyPr/>
                    <a:lstStyle/>
                    <a:p>
                      <a:pPr algn="l"/>
                      <a:r>
                        <a:rPr lang="en-US" sz="2400" b="0" u="none" kern="600" baseline="0">
                          <a:solidFill>
                            <a:srgbClr val="334155"/>
                          </a:solidFill>
                        </a:rPr>
                        <a:t>Increase in actual or allowable emission rates</a:t>
                      </a:r>
                      <a:endParaRPr lang="en-US" sz="2400" b="0" i="0" u="none" kern="600" baseline="0">
                        <a:solidFill>
                          <a:srgbClr val="334155"/>
                        </a:solidFill>
                        <a:latin typeface="Inter"/>
                      </a:endParaRPr>
                    </a:p>
                  </a:txBody>
                  <a:tcPr marL="45720" marR="45720" marT="0" marB="0" anchor="ctr">
                    <a:lnL w="12700" cap="flat" cmpd="sng" algn="ctr">
                      <a:solidFill>
                        <a:schemeClr val="tx1"/>
                      </a:solidFill>
                      <a:prstDash val="solid"/>
                      <a:round/>
                      <a:headEnd type="none" w="med" len="med"/>
                      <a:tailEnd type="none" w="med" len="med"/>
                    </a:lnL>
                  </a:tcPr>
                </a:tc>
                <a:tc>
                  <a:txBody>
                    <a:bodyPr/>
                    <a:lstStyle/>
                    <a:p>
                      <a:pPr algn="ctr"/>
                      <a:r>
                        <a:rPr lang="en-US" sz="2400" b="0" u="none" kern="600" baseline="0">
                          <a:solidFill>
                            <a:srgbClr val="334155"/>
                          </a:solidFill>
                        </a:rPr>
                        <a:t>Required</a:t>
                      </a:r>
                      <a:endParaRPr lang="en-US" sz="2400" b="0" i="0" u="none" kern="600" baseline="0">
                        <a:solidFill>
                          <a:srgbClr val="334155"/>
                        </a:solidFill>
                        <a:latin typeface="Inter"/>
                      </a:endParaRPr>
                    </a:p>
                  </a:txBody>
                  <a:tcPr marL="45720" marR="45720" marT="0" marB="0" anchor="ctr"/>
                </a:tc>
                <a:tc>
                  <a:txBody>
                    <a:bodyPr/>
                    <a:lstStyle/>
                    <a:p>
                      <a:pPr algn="ctr"/>
                      <a:r>
                        <a:rPr lang="en-US" sz="2400" b="0" u="none" kern="600" baseline="0">
                          <a:solidFill>
                            <a:srgbClr val="334155"/>
                          </a:solidFill>
                        </a:rPr>
                        <a:t>Prohibited</a:t>
                      </a:r>
                      <a:endParaRPr lang="en-US" sz="2400" b="0" i="0" u="none" kern="600" baseline="0">
                        <a:solidFill>
                          <a:srgbClr val="334155"/>
                        </a:solidFill>
                        <a:latin typeface="Inter"/>
                      </a:endParaRPr>
                    </a:p>
                  </a:txBody>
                  <a:tcPr marL="45720" marR="45720" marT="0" marB="0" anchor="ctr"/>
                </a:tc>
                <a:extLst>
                  <a:ext uri="{0D108BD9-81ED-4DB2-BD59-A6C34878D82A}">
                    <a16:rowId xmlns:a16="http://schemas.microsoft.com/office/drawing/2014/main" val="10001"/>
                  </a:ext>
                </a:extLst>
              </a:tr>
              <a:tr h="457200">
                <a:tc>
                  <a:txBody>
                    <a:bodyPr/>
                    <a:lstStyle/>
                    <a:p>
                      <a:pPr algn="l"/>
                      <a:r>
                        <a:rPr lang="en-US" sz="2400" b="0" i="0" u="none" kern="600" baseline="0">
                          <a:solidFill>
                            <a:srgbClr val="334155"/>
                          </a:solidFill>
                          <a:latin typeface="Inter"/>
                        </a:rPr>
                        <a:t>This change will require BACT review</a:t>
                      </a:r>
                    </a:p>
                  </a:txBody>
                  <a:tcPr marL="45720" marR="45720" marT="0" marB="0" anchor="ctr">
                    <a:lnL w="12700" cap="flat" cmpd="sng" algn="ctr">
                      <a:solidFill>
                        <a:schemeClr val="tx1"/>
                      </a:solidFill>
                      <a:prstDash val="solid"/>
                      <a:round/>
                      <a:headEnd type="none" w="med" len="med"/>
                      <a:tailEnd type="none" w="med" len="med"/>
                    </a:lnL>
                  </a:tcPr>
                </a:tc>
                <a:tc>
                  <a:txBody>
                    <a:bodyPr/>
                    <a:lstStyle/>
                    <a:p>
                      <a:pPr algn="ctr"/>
                      <a:r>
                        <a:rPr lang="en-US" sz="2400" b="0" i="0" u="none" kern="600" baseline="0">
                          <a:solidFill>
                            <a:srgbClr val="334155"/>
                          </a:solidFill>
                          <a:latin typeface="Inter"/>
                        </a:rPr>
                        <a:t>Required</a:t>
                      </a:r>
                    </a:p>
                  </a:txBody>
                  <a:tcPr marL="45720" marR="45720" marT="0" marB="0" anchor="ctr"/>
                </a:tc>
                <a:tc>
                  <a:txBody>
                    <a:bodyPr/>
                    <a:lstStyle/>
                    <a:p>
                      <a:pPr algn="ctr"/>
                      <a:r>
                        <a:rPr lang="en-US" sz="2400" b="0" i="0" u="none" kern="600" baseline="0">
                          <a:solidFill>
                            <a:srgbClr val="334155"/>
                          </a:solidFill>
                          <a:latin typeface="Inter"/>
                        </a:rPr>
                        <a:t>Prohibited</a:t>
                      </a:r>
                    </a:p>
                  </a:txBody>
                  <a:tcPr marL="45720" marR="45720" marT="0" marB="0" anchor="ctr"/>
                </a:tc>
                <a:extLst>
                  <a:ext uri="{0D108BD9-81ED-4DB2-BD59-A6C34878D82A}">
                    <a16:rowId xmlns:a16="http://schemas.microsoft.com/office/drawing/2014/main" val="3910482418"/>
                  </a:ext>
                </a:extLst>
              </a:tr>
              <a:tr h="457200">
                <a:tc>
                  <a:txBody>
                    <a:bodyPr/>
                    <a:lstStyle/>
                    <a:p>
                      <a:pPr algn="l"/>
                      <a:r>
                        <a:rPr lang="en-US" sz="2400" b="0" i="0" u="none" kern="600" baseline="0">
                          <a:solidFill>
                            <a:srgbClr val="334155"/>
                          </a:solidFill>
                          <a:latin typeface="Inter"/>
                        </a:rPr>
                        <a:t>Change of stack height or updated impacts</a:t>
                      </a:r>
                    </a:p>
                  </a:txBody>
                  <a:tcPr marL="45720" marR="45720" marT="0" marB="0" anchor="ctr">
                    <a:lnL w="12700" cap="flat" cmpd="sng" algn="ctr">
                      <a:solidFill>
                        <a:schemeClr val="tx1"/>
                      </a:solidFill>
                      <a:prstDash val="solid"/>
                      <a:round/>
                      <a:headEnd type="none" w="med" len="med"/>
                      <a:tailEnd type="none" w="med" len="med"/>
                    </a:lnL>
                  </a:tcPr>
                </a:tc>
                <a:tc>
                  <a:txBody>
                    <a:bodyPr/>
                    <a:lstStyle/>
                    <a:p>
                      <a:pPr algn="ctr"/>
                      <a:r>
                        <a:rPr lang="en-US" sz="2400" b="0" i="0" u="none" kern="600" baseline="0">
                          <a:solidFill>
                            <a:srgbClr val="334155"/>
                          </a:solidFill>
                          <a:latin typeface="Inter"/>
                        </a:rPr>
                        <a:t>Applicable</a:t>
                      </a:r>
                    </a:p>
                  </a:txBody>
                  <a:tcPr marL="45720" marR="45720" marT="0" marB="0" anchor="ctr"/>
                </a:tc>
                <a:tc>
                  <a:txBody>
                    <a:bodyPr/>
                    <a:lstStyle/>
                    <a:p>
                      <a:pPr algn="ctr"/>
                      <a:r>
                        <a:rPr lang="en-US" sz="2400" b="0" i="0" u="none" kern="600" baseline="0">
                          <a:solidFill>
                            <a:srgbClr val="334155"/>
                          </a:solidFill>
                          <a:latin typeface="Inter"/>
                        </a:rPr>
                        <a:t>Applicable</a:t>
                      </a:r>
                    </a:p>
                  </a:txBody>
                  <a:tcPr marL="45720" marR="45720" marT="0" marB="0" anchor="ctr"/>
                </a:tc>
                <a:extLst>
                  <a:ext uri="{0D108BD9-81ED-4DB2-BD59-A6C34878D82A}">
                    <a16:rowId xmlns:a16="http://schemas.microsoft.com/office/drawing/2014/main" val="4173501161"/>
                  </a:ext>
                </a:extLst>
              </a:tr>
              <a:tr h="457200">
                <a:tc>
                  <a:txBody>
                    <a:bodyPr/>
                    <a:lstStyle/>
                    <a:p>
                      <a:pPr algn="l"/>
                      <a:r>
                        <a:rPr lang="en-US" sz="2400" b="0" i="0" u="none" kern="600" baseline="0">
                          <a:solidFill>
                            <a:srgbClr val="334155"/>
                          </a:solidFill>
                          <a:latin typeface="Inter"/>
                        </a:rPr>
                        <a:t>Add referenced PBR, SP, AMOC, federal subpart</a:t>
                      </a:r>
                    </a:p>
                  </a:txBody>
                  <a:tcPr marL="45720" marR="45720" marT="0" marB="0" anchor="ctr">
                    <a:lnL w="12700" cap="flat" cmpd="sng" algn="ctr">
                      <a:solidFill>
                        <a:schemeClr val="tx1"/>
                      </a:solidFill>
                      <a:prstDash val="solid"/>
                      <a:round/>
                      <a:headEnd type="none" w="med" len="med"/>
                      <a:tailEnd type="none" w="med" len="med"/>
                    </a:lnL>
                  </a:tcPr>
                </a:tc>
                <a:tc>
                  <a:txBody>
                    <a:bodyPr/>
                    <a:lstStyle/>
                    <a:p>
                      <a:pPr algn="ctr"/>
                      <a:r>
                        <a:rPr lang="en-US" sz="2400" b="0" i="0" u="none" kern="600" baseline="0">
                          <a:solidFill>
                            <a:srgbClr val="334155"/>
                          </a:solidFill>
                          <a:latin typeface="Inter"/>
                        </a:rPr>
                        <a:t>Applicable</a:t>
                      </a:r>
                    </a:p>
                  </a:txBody>
                  <a:tcPr marL="45720" marR="45720" marT="0" marB="0" anchor="ctr"/>
                </a:tc>
                <a:tc>
                  <a:txBody>
                    <a:bodyPr/>
                    <a:lstStyle/>
                    <a:p>
                      <a:pPr algn="ctr"/>
                      <a:r>
                        <a:rPr lang="en-US" sz="2400" b="0" i="0" u="none" kern="600" baseline="0">
                          <a:solidFill>
                            <a:srgbClr val="334155"/>
                          </a:solidFill>
                          <a:latin typeface="Inter"/>
                        </a:rPr>
                        <a:t>Applicable</a:t>
                      </a:r>
                    </a:p>
                  </a:txBody>
                  <a:tcPr marL="45720" marR="45720" marT="0" marB="0" anchor="ctr"/>
                </a:tc>
                <a:extLst>
                  <a:ext uri="{0D108BD9-81ED-4DB2-BD59-A6C34878D82A}">
                    <a16:rowId xmlns:a16="http://schemas.microsoft.com/office/drawing/2014/main" val="4028821149"/>
                  </a:ext>
                </a:extLst>
              </a:tr>
              <a:tr h="457200">
                <a:tc>
                  <a:txBody>
                    <a:bodyPr/>
                    <a:lstStyle/>
                    <a:p>
                      <a:pPr algn="l"/>
                      <a:r>
                        <a:rPr lang="en-US" sz="2400" b="0" i="0" u="none" kern="600" baseline="0">
                          <a:solidFill>
                            <a:srgbClr val="334155"/>
                          </a:solidFill>
                          <a:latin typeface="Inter"/>
                        </a:rPr>
                        <a:t>Updates to reflect current boilerplate</a:t>
                      </a:r>
                    </a:p>
                  </a:txBody>
                  <a:tcPr marL="45720" marR="45720" marT="0" marB="0" anchor="ctr">
                    <a:lnL w="12700" cap="flat" cmpd="sng" algn="ctr">
                      <a:solidFill>
                        <a:schemeClr val="tx1"/>
                      </a:solidFill>
                      <a:prstDash val="solid"/>
                      <a:round/>
                      <a:headEnd type="none" w="med" len="med"/>
                      <a:tailEnd type="none" w="med" len="med"/>
                    </a:lnL>
                  </a:tcPr>
                </a:tc>
                <a:tc>
                  <a:txBody>
                    <a:bodyPr/>
                    <a:lstStyle/>
                    <a:p>
                      <a:pPr algn="ctr"/>
                      <a:r>
                        <a:rPr lang="en-US" sz="2400" b="0" i="0" u="none" kern="600" baseline="0">
                          <a:solidFill>
                            <a:srgbClr val="334155"/>
                          </a:solidFill>
                          <a:latin typeface="Inter"/>
                        </a:rPr>
                        <a:t>Applicable</a:t>
                      </a:r>
                    </a:p>
                  </a:txBody>
                  <a:tcPr marL="45720" marR="45720" marT="0" marB="0" anchor="ctr"/>
                </a:tc>
                <a:tc>
                  <a:txBody>
                    <a:bodyPr/>
                    <a:lstStyle/>
                    <a:p>
                      <a:pPr algn="ctr"/>
                      <a:r>
                        <a:rPr lang="en-US" sz="2400" b="0" i="0" u="none" kern="600" baseline="0">
                          <a:solidFill>
                            <a:srgbClr val="334155"/>
                          </a:solidFill>
                          <a:latin typeface="Inter"/>
                        </a:rPr>
                        <a:t>Applicable</a:t>
                      </a:r>
                    </a:p>
                  </a:txBody>
                  <a:tcPr marL="45720" marR="45720" marT="0" marB="0" anchor="ctr"/>
                </a:tc>
                <a:extLst>
                  <a:ext uri="{0D108BD9-81ED-4DB2-BD59-A6C34878D82A}">
                    <a16:rowId xmlns:a16="http://schemas.microsoft.com/office/drawing/2014/main" val="990371226"/>
                  </a:ext>
                </a:extLst>
              </a:tr>
              <a:tr h="457200">
                <a:tc>
                  <a:txBody>
                    <a:bodyPr/>
                    <a:lstStyle/>
                    <a:p>
                      <a:pPr algn="l"/>
                      <a:r>
                        <a:rPr lang="en-US" sz="2400" b="0" u="none" kern="600" baseline="0">
                          <a:solidFill>
                            <a:srgbClr val="334155"/>
                          </a:solidFill>
                        </a:rPr>
                        <a:t>Addition of speciated VOCs or limit relaxation</a:t>
                      </a:r>
                      <a:endParaRPr lang="en-US" sz="2400" b="0" i="0" u="none" kern="600" baseline="0">
                        <a:solidFill>
                          <a:srgbClr val="334155"/>
                        </a:solidFill>
                        <a:latin typeface="Inter"/>
                      </a:endParaRPr>
                    </a:p>
                  </a:txBody>
                  <a:tcPr marL="45720" marR="45720" marT="0" marB="0" anchor="ctr">
                    <a:lnL w="12700" cap="flat" cmpd="sng" algn="ctr">
                      <a:solidFill>
                        <a:schemeClr val="tx1"/>
                      </a:solidFill>
                      <a:prstDash val="solid"/>
                      <a:round/>
                      <a:headEnd type="none" w="med" len="med"/>
                      <a:tailEnd type="none" w="med" len="med"/>
                    </a:lnL>
                  </a:tcPr>
                </a:tc>
                <a:tc>
                  <a:txBody>
                    <a:bodyPr/>
                    <a:lstStyle/>
                    <a:p>
                      <a:pPr algn="ctr"/>
                      <a:r>
                        <a:rPr lang="en-US" sz="2400" b="0" u="none" kern="600" baseline="0">
                          <a:solidFill>
                            <a:srgbClr val="334155"/>
                          </a:solidFill>
                        </a:rPr>
                        <a:t>Required</a:t>
                      </a:r>
                      <a:endParaRPr lang="en-US" sz="2400" b="0" i="0" u="none" kern="600" baseline="0">
                        <a:solidFill>
                          <a:srgbClr val="334155"/>
                        </a:solidFill>
                        <a:latin typeface="Inter"/>
                      </a:endParaRPr>
                    </a:p>
                  </a:txBody>
                  <a:tcPr marL="45720" marR="45720" marT="0" marB="0" anchor="ctr"/>
                </a:tc>
                <a:tc>
                  <a:txBody>
                    <a:bodyPr/>
                    <a:lstStyle/>
                    <a:p>
                      <a:pPr algn="ctr"/>
                      <a:r>
                        <a:rPr lang="en-US" sz="2400" b="0" u="none" kern="600" baseline="0">
                          <a:solidFill>
                            <a:srgbClr val="334155"/>
                          </a:solidFill>
                        </a:rPr>
                        <a:t>Prohibited</a:t>
                      </a:r>
                      <a:endParaRPr lang="en-US" sz="2400" b="0" i="0" u="none" kern="600" baseline="0">
                        <a:solidFill>
                          <a:srgbClr val="334155"/>
                        </a:solidFill>
                        <a:latin typeface="Inter"/>
                      </a:endParaRPr>
                    </a:p>
                  </a:txBody>
                  <a:tcPr marL="45720" marR="45720" marT="0" marB="0" anchor="ctr"/>
                </a:tc>
                <a:extLst>
                  <a:ext uri="{0D108BD9-81ED-4DB2-BD59-A6C34878D82A}">
                    <a16:rowId xmlns:a16="http://schemas.microsoft.com/office/drawing/2014/main" val="4004125506"/>
                  </a:ext>
                </a:extLst>
              </a:tr>
              <a:tr h="457200">
                <a:tc>
                  <a:txBody>
                    <a:bodyPr/>
                    <a:lstStyle/>
                    <a:p>
                      <a:pPr algn="l"/>
                      <a:r>
                        <a:rPr lang="en-US" sz="2400" b="0" u="none" kern="600" baseline="0">
                          <a:solidFill>
                            <a:srgbClr val="334155"/>
                          </a:solidFill>
                        </a:rPr>
                        <a:t>Change in control method or facility replacement</a:t>
                      </a:r>
                      <a:endParaRPr lang="en-US" sz="2400" b="0" i="0" u="none" kern="600" baseline="0">
                        <a:solidFill>
                          <a:srgbClr val="334155"/>
                        </a:solidFill>
                        <a:latin typeface="Inter"/>
                      </a:endParaRPr>
                    </a:p>
                  </a:txBody>
                  <a:tcPr marL="45720" marR="45720" marT="0" marB="0" anchor="ctr">
                    <a:lnL w="12700" cap="flat" cmpd="sng" algn="ctr">
                      <a:solidFill>
                        <a:schemeClr val="tx1"/>
                      </a:solidFill>
                      <a:prstDash val="solid"/>
                      <a:round/>
                      <a:headEnd type="none" w="med" len="med"/>
                      <a:tailEnd type="none" w="med" len="med"/>
                    </a:lnL>
                  </a:tcPr>
                </a:tc>
                <a:tc>
                  <a:txBody>
                    <a:bodyPr/>
                    <a:lstStyle/>
                    <a:p>
                      <a:pPr algn="ctr"/>
                      <a:r>
                        <a:rPr lang="en-US" sz="2400" b="0" u="none" kern="600" baseline="0">
                          <a:solidFill>
                            <a:srgbClr val="334155"/>
                          </a:solidFill>
                        </a:rPr>
                        <a:t>Required</a:t>
                      </a:r>
                      <a:endParaRPr lang="en-US" sz="2400" b="0" i="0" u="none" kern="600" baseline="0">
                        <a:solidFill>
                          <a:srgbClr val="334155"/>
                        </a:solidFill>
                        <a:latin typeface="Inter"/>
                      </a:endParaRPr>
                    </a:p>
                  </a:txBody>
                  <a:tcPr marL="45720" marR="45720" marT="0" marB="0" anchor="ctr"/>
                </a:tc>
                <a:tc>
                  <a:txBody>
                    <a:bodyPr/>
                    <a:lstStyle/>
                    <a:p>
                      <a:pPr algn="ctr"/>
                      <a:r>
                        <a:rPr lang="en-US" sz="2400" b="0" u="none" kern="600" baseline="0">
                          <a:solidFill>
                            <a:srgbClr val="334155"/>
                          </a:solidFill>
                        </a:rPr>
                        <a:t>Prohibited</a:t>
                      </a:r>
                      <a:endParaRPr lang="en-US" sz="2400" b="0" i="0" u="none" kern="600" baseline="0">
                        <a:solidFill>
                          <a:srgbClr val="334155"/>
                        </a:solidFill>
                        <a:latin typeface="Inter"/>
                      </a:endParaRPr>
                    </a:p>
                  </a:txBody>
                  <a:tcPr marL="45720" marR="45720" marT="0" marB="0" anchor="ctr"/>
                </a:tc>
                <a:extLst>
                  <a:ext uri="{0D108BD9-81ED-4DB2-BD59-A6C34878D82A}">
                    <a16:rowId xmlns:a16="http://schemas.microsoft.com/office/drawing/2014/main" val="10003"/>
                  </a:ext>
                </a:extLst>
              </a:tr>
              <a:tr h="457200">
                <a:tc>
                  <a:txBody>
                    <a:bodyPr/>
                    <a:lstStyle/>
                    <a:p>
                      <a:pPr algn="l"/>
                      <a:r>
                        <a:rPr lang="en-US" sz="2400" b="0" u="none">
                          <a:solidFill>
                            <a:srgbClr val="334155"/>
                          </a:solidFill>
                        </a:rPr>
                        <a:t>Reduction in permit allowable emission rates</a:t>
                      </a:r>
                      <a:endParaRPr lang="en-US" sz="2400" b="0" i="0" u="none">
                        <a:solidFill>
                          <a:srgbClr val="334155"/>
                        </a:solidFill>
                        <a:latin typeface="Inter"/>
                      </a:endParaRPr>
                    </a:p>
                  </a:txBody>
                  <a:tcPr marL="63500" marR="63500" marT="0" marB="0" anchor="ctr">
                    <a:lnL w="12700" cap="flat" cmpd="sng" algn="ctr">
                      <a:solidFill>
                        <a:schemeClr val="tx1"/>
                      </a:solidFill>
                      <a:prstDash val="solid"/>
                      <a:round/>
                      <a:headEnd type="none" w="med" len="med"/>
                      <a:tailEnd type="none" w="med" len="med"/>
                    </a:lnL>
                  </a:tcPr>
                </a:tc>
                <a:tc>
                  <a:txBody>
                    <a:bodyPr/>
                    <a:lstStyle/>
                    <a:p>
                      <a:pPr algn="ctr"/>
                      <a:r>
                        <a:rPr lang="en-US" sz="2400" b="0" u="none">
                          <a:solidFill>
                            <a:srgbClr val="334155"/>
                          </a:solidFill>
                        </a:rPr>
                        <a:t>N/A</a:t>
                      </a:r>
                      <a:endParaRPr lang="en-US" sz="2400" b="0" i="0" u="none">
                        <a:solidFill>
                          <a:srgbClr val="334155"/>
                        </a:solidFill>
                        <a:latin typeface="Inter"/>
                      </a:endParaRPr>
                    </a:p>
                  </a:txBody>
                  <a:tcPr marL="63500" marR="63500" marT="0" marB="0" anchor="ctr"/>
                </a:tc>
                <a:tc>
                  <a:txBody>
                    <a:bodyPr/>
                    <a:lstStyle/>
                    <a:p>
                      <a:pPr algn="ctr"/>
                      <a:r>
                        <a:rPr lang="en-US" sz="2400" b="0" u="none" dirty="0">
                          <a:solidFill>
                            <a:srgbClr val="334155"/>
                          </a:solidFill>
                        </a:rPr>
                        <a:t>Applicable</a:t>
                      </a:r>
                      <a:endParaRPr lang="en-US" sz="2400" b="0" i="0" u="none" dirty="0">
                        <a:solidFill>
                          <a:srgbClr val="334155"/>
                        </a:solidFill>
                        <a:latin typeface="Inter"/>
                      </a:endParaRPr>
                    </a:p>
                  </a:txBody>
                  <a:tcPr marL="63500" marR="63500" marT="0" marB="0"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4406934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88C26-0A9D-654F-100D-A02C4BA758B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8E02B73-ADC5-B9CF-99A1-3ECC6C093B4C}"/>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0" y="3"/>
            <a:ext cx="12196740" cy="6857997"/>
          </a:xfrm>
          <a:prstGeom prst="rect">
            <a:avLst/>
          </a:prstGeom>
        </p:spPr>
      </p:pic>
      <p:sp>
        <p:nvSpPr>
          <p:cNvPr id="2" name="Title 1">
            <a:extLst>
              <a:ext uri="{FF2B5EF4-FFF2-40B4-BE49-F238E27FC236}">
                <a16:creationId xmlns:a16="http://schemas.microsoft.com/office/drawing/2014/main" id="{6BE2E920-039C-9303-7C35-2BE7883D20FF}"/>
              </a:ext>
            </a:extLst>
          </p:cNvPr>
          <p:cNvSpPr>
            <a:spLocks noGrp="1"/>
          </p:cNvSpPr>
          <p:nvPr>
            <p:ph type="title"/>
          </p:nvPr>
        </p:nvSpPr>
        <p:spPr>
          <a:xfrm>
            <a:off x="609600" y="1114636"/>
            <a:ext cx="10972800" cy="914400"/>
          </a:xfrm>
        </p:spPr>
        <p:txBody>
          <a:bodyPr>
            <a:normAutofit/>
          </a:bodyPr>
          <a:lstStyle/>
          <a:p>
            <a:pPr algn="ctr"/>
            <a:r>
              <a:rPr lang="en-US" sz="4800" b="1"/>
              <a:t>Project Scope and Overview</a:t>
            </a:r>
          </a:p>
        </p:txBody>
      </p:sp>
      <p:pic>
        <p:nvPicPr>
          <p:cNvPr id="17" name="Picture 16" descr="This is an image of 2 rows from the PI-1 workbook, Unit Types and Emission Rates Tab.">
            <a:extLst>
              <a:ext uri="{FF2B5EF4-FFF2-40B4-BE49-F238E27FC236}">
                <a16:creationId xmlns:a16="http://schemas.microsoft.com/office/drawing/2014/main" id="{8EED2363-58C6-2943-BA22-D6ED31F093BB}"/>
              </a:ext>
            </a:extLst>
          </p:cNvPr>
          <p:cNvPicPr>
            <a:picLocks noChangeAspect="1"/>
          </p:cNvPicPr>
          <p:nvPr/>
        </p:nvPicPr>
        <p:blipFill>
          <a:blip r:embed="rId4"/>
          <a:stretch>
            <a:fillRect/>
          </a:stretch>
        </p:blipFill>
        <p:spPr>
          <a:xfrm>
            <a:off x="1160992" y="4617298"/>
            <a:ext cx="10683875" cy="1256395"/>
          </a:xfrm>
          <a:prstGeom prst="rect">
            <a:avLst/>
          </a:prstGeom>
        </p:spPr>
      </p:pic>
      <p:sp>
        <p:nvSpPr>
          <p:cNvPr id="6" name="Content Placeholder 5">
            <a:extLst>
              <a:ext uri="{FF2B5EF4-FFF2-40B4-BE49-F238E27FC236}">
                <a16:creationId xmlns:a16="http://schemas.microsoft.com/office/drawing/2014/main" id="{72B8CDB4-FC90-F7D6-C930-0E57F480EC29}"/>
              </a:ext>
            </a:extLst>
          </p:cNvPr>
          <p:cNvSpPr>
            <a:spLocks noGrp="1"/>
          </p:cNvSpPr>
          <p:nvPr>
            <p:ph idx="1"/>
          </p:nvPr>
        </p:nvSpPr>
        <p:spPr>
          <a:xfrm>
            <a:off x="838200" y="2113491"/>
            <a:ext cx="10515600" cy="2610909"/>
          </a:xfrm>
        </p:spPr>
        <p:txBody>
          <a:bodyPr/>
          <a:lstStyle/>
          <a:p>
            <a:r>
              <a:rPr lang="en-US" sz="3200"/>
              <a:t>The PI-1 and application representations match</a:t>
            </a:r>
          </a:p>
          <a:p>
            <a:r>
              <a:rPr lang="en-US" sz="3200"/>
              <a:t>UT-ER tab matches the Executive Summary</a:t>
            </a:r>
          </a:p>
          <a:p>
            <a:pPr lvl="1">
              <a:lnSpc>
                <a:spcPct val="100000"/>
              </a:lnSpc>
              <a:spcBef>
                <a:spcPts val="600"/>
              </a:spcBef>
            </a:pPr>
            <a:r>
              <a:rPr lang="en-US" sz="2600">
                <a:sym typeface="Wingdings" panose="05000000000000000000" pitchFamily="2" charset="2"/>
              </a:rPr>
              <a:t>New/modified, consolidated, and/or removed EPNs in the UT-ER tab are clearly outlined and discussed</a:t>
            </a:r>
          </a:p>
          <a:p>
            <a:r>
              <a:rPr lang="en-US" sz="3200">
                <a:sym typeface="Wingdings" panose="05000000000000000000" pitchFamily="2" charset="2"/>
              </a:rPr>
              <a:t>Example</a:t>
            </a:r>
          </a:p>
        </p:txBody>
      </p:sp>
    </p:spTree>
    <p:extLst>
      <p:ext uri="{BB962C8B-B14F-4D97-AF65-F5344CB8AC3E}">
        <p14:creationId xmlns:p14="http://schemas.microsoft.com/office/powerpoint/2010/main" val="1875978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8885D-8530-C596-2407-550671F02B2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AF33E28-A00D-1780-B9B3-CADF7B1D178D}"/>
              </a:ext>
              <a:ext uri="{C183D7F6-B498-43B3-948B-1728B52AA6E4}">
                <adec:decorative xmlns:adec="http://schemas.microsoft.com/office/drawing/2017/decorative" val="1"/>
              </a:ext>
            </a:extLst>
          </p:cNvPr>
          <p:cNvPicPr>
            <a:picLocks noChangeAspect="1"/>
          </p:cNvPicPr>
          <p:nvPr/>
        </p:nvPicPr>
        <p:blipFill>
          <a:blip r:embed="rId3">
            <a:alphaModFix amt="50000"/>
          </a:blip>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17E3DCC8-6DA1-A6E6-EAD0-436F3EA5E744}"/>
              </a:ext>
            </a:extLst>
          </p:cNvPr>
          <p:cNvSpPr>
            <a:spLocks noGrp="1"/>
          </p:cNvSpPr>
          <p:nvPr>
            <p:ph type="title"/>
          </p:nvPr>
        </p:nvSpPr>
        <p:spPr>
          <a:xfrm>
            <a:off x="609600" y="1114636"/>
            <a:ext cx="10972800" cy="914400"/>
          </a:xfrm>
        </p:spPr>
        <p:txBody>
          <a:bodyPr>
            <a:normAutofit/>
          </a:bodyPr>
          <a:lstStyle/>
          <a:p>
            <a:pPr algn="ctr"/>
            <a:r>
              <a:rPr lang="en-US" sz="4800" b="1"/>
              <a:t>Scope Changes During Review</a:t>
            </a:r>
          </a:p>
        </p:txBody>
      </p:sp>
      <p:sp>
        <p:nvSpPr>
          <p:cNvPr id="3" name="Content Placeholder 2">
            <a:extLst>
              <a:ext uri="{FF2B5EF4-FFF2-40B4-BE49-F238E27FC236}">
                <a16:creationId xmlns:a16="http://schemas.microsoft.com/office/drawing/2014/main" id="{373834E9-C463-858D-DC4B-A3BB8B0632E9}"/>
              </a:ext>
            </a:extLst>
          </p:cNvPr>
          <p:cNvSpPr>
            <a:spLocks noGrp="1"/>
          </p:cNvSpPr>
          <p:nvPr>
            <p:ph idx="1"/>
          </p:nvPr>
        </p:nvSpPr>
        <p:spPr>
          <a:xfrm>
            <a:off x="838200" y="2158584"/>
            <a:ext cx="10515600" cy="4137084"/>
          </a:xfrm>
        </p:spPr>
        <p:txBody>
          <a:bodyPr>
            <a:normAutofit/>
          </a:bodyPr>
          <a:lstStyle/>
          <a:p>
            <a:pPr>
              <a:lnSpc>
                <a:spcPct val="100000"/>
              </a:lnSpc>
              <a:spcBef>
                <a:spcPts val="600"/>
              </a:spcBef>
            </a:pPr>
            <a:r>
              <a:rPr lang="en-US" sz="3200"/>
              <a:t>Will require management approval</a:t>
            </a:r>
          </a:p>
          <a:p>
            <a:pPr>
              <a:lnSpc>
                <a:spcPct val="100000"/>
              </a:lnSpc>
              <a:spcBef>
                <a:spcPts val="600"/>
              </a:spcBef>
            </a:pPr>
            <a:r>
              <a:rPr lang="en-US" sz="3200"/>
              <a:t>Updates because of NOD questions</a:t>
            </a:r>
          </a:p>
          <a:p>
            <a:pPr lvl="1">
              <a:lnSpc>
                <a:spcPct val="100000"/>
              </a:lnSpc>
              <a:spcBef>
                <a:spcPts val="600"/>
              </a:spcBef>
            </a:pPr>
            <a:r>
              <a:rPr lang="en-US" sz="2600"/>
              <a:t>May be accommodated during the review process</a:t>
            </a:r>
          </a:p>
          <a:p>
            <a:pPr>
              <a:lnSpc>
                <a:spcPct val="100000"/>
              </a:lnSpc>
              <a:spcBef>
                <a:spcPts val="600"/>
              </a:spcBef>
            </a:pPr>
            <a:r>
              <a:rPr lang="en-US" sz="3200">
                <a:sym typeface="Wingdings" panose="05000000000000000000" pitchFamily="2" charset="2"/>
              </a:rPr>
              <a:t>Project timeline and remaining project steps will be considered</a:t>
            </a:r>
          </a:p>
          <a:p>
            <a:pPr>
              <a:lnSpc>
                <a:spcPct val="100000"/>
              </a:lnSpc>
              <a:spcBef>
                <a:spcPts val="600"/>
              </a:spcBef>
            </a:pPr>
            <a:r>
              <a:rPr lang="en-US" sz="3200">
                <a:sym typeface="Wingdings" panose="05000000000000000000" pitchFamily="2" charset="2"/>
              </a:rPr>
              <a:t>Scope changes may require project withdrawal or void or the submittal of an additional project.</a:t>
            </a:r>
            <a:endParaRPr lang="en-US" sz="3200"/>
          </a:p>
        </p:txBody>
      </p:sp>
    </p:spTree>
    <p:extLst>
      <p:ext uri="{BB962C8B-B14F-4D97-AF65-F5344CB8AC3E}">
        <p14:creationId xmlns:p14="http://schemas.microsoft.com/office/powerpoint/2010/main" val="32200759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EF7B2-A276-6514-E606-82B853DF932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49E7D86-644C-C632-C513-DB529EEB9707}"/>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B9757D05-F773-EFC5-998C-A47AF4DCB417}"/>
              </a:ext>
            </a:extLst>
          </p:cNvPr>
          <p:cNvSpPr>
            <a:spLocks noGrp="1"/>
          </p:cNvSpPr>
          <p:nvPr>
            <p:ph type="title"/>
          </p:nvPr>
        </p:nvSpPr>
        <p:spPr>
          <a:xfrm>
            <a:off x="609600" y="1114636"/>
            <a:ext cx="10972800" cy="914400"/>
          </a:xfrm>
        </p:spPr>
        <p:txBody>
          <a:bodyPr>
            <a:normAutofit/>
          </a:bodyPr>
          <a:lstStyle/>
          <a:p>
            <a:pPr algn="ctr"/>
            <a:r>
              <a:rPr lang="en-US" sz="4800" b="1"/>
              <a:t>PBR and SP Incorporation</a:t>
            </a:r>
          </a:p>
        </p:txBody>
      </p:sp>
      <p:sp>
        <p:nvSpPr>
          <p:cNvPr id="3" name="Content Placeholder 2">
            <a:extLst>
              <a:ext uri="{FF2B5EF4-FFF2-40B4-BE49-F238E27FC236}">
                <a16:creationId xmlns:a16="http://schemas.microsoft.com/office/drawing/2014/main" id="{E58C1810-AC60-E7DE-E6D8-8ADA86502E41}"/>
              </a:ext>
            </a:extLst>
          </p:cNvPr>
          <p:cNvSpPr>
            <a:spLocks noGrp="1"/>
          </p:cNvSpPr>
          <p:nvPr>
            <p:ph idx="1"/>
          </p:nvPr>
        </p:nvSpPr>
        <p:spPr>
          <a:xfrm>
            <a:off x="838200" y="2158584"/>
            <a:ext cx="10515600" cy="4137084"/>
          </a:xfrm>
        </p:spPr>
        <p:txBody>
          <a:bodyPr>
            <a:normAutofit/>
          </a:bodyPr>
          <a:lstStyle/>
          <a:p>
            <a:r>
              <a:rPr lang="en-US" sz="3200">
                <a:sym typeface="Wingdings" panose="05000000000000000000" pitchFamily="2" charset="2"/>
              </a:rPr>
              <a:t>Renewals</a:t>
            </a:r>
          </a:p>
          <a:p>
            <a:pPr lvl="1"/>
            <a:r>
              <a:rPr lang="en-US" sz="2600">
                <a:sym typeface="Wingdings" panose="05000000000000000000" pitchFamily="2" charset="2"/>
              </a:rPr>
              <a:t>PBRs must be referenced or consolidated in a renewal</a:t>
            </a:r>
          </a:p>
          <a:p>
            <a:pPr lvl="1"/>
            <a:r>
              <a:rPr lang="en-US" sz="2600">
                <a:sym typeface="Wingdings" panose="05000000000000000000" pitchFamily="2" charset="2"/>
              </a:rPr>
              <a:t>2006 PBR Incorporation Memo</a:t>
            </a:r>
          </a:p>
          <a:p>
            <a:r>
              <a:rPr lang="en-US" sz="3200"/>
              <a:t>Initial Authorizations</a:t>
            </a:r>
          </a:p>
          <a:p>
            <a:pPr lvl="1"/>
            <a:r>
              <a:rPr lang="en-US" sz="2600"/>
              <a:t>Standard Permits must be consolidated in an initial authorization</a:t>
            </a:r>
          </a:p>
          <a:p>
            <a:pPr lvl="1"/>
            <a:r>
              <a:rPr lang="en-US" sz="2600"/>
              <a:t>PBRs must also be consolidated in an initial authorization</a:t>
            </a:r>
          </a:p>
          <a:p>
            <a:pPr lvl="1">
              <a:lnSpc>
                <a:spcPct val="100000"/>
              </a:lnSpc>
              <a:spcBef>
                <a:spcPts val="600"/>
              </a:spcBef>
            </a:pPr>
            <a:r>
              <a:rPr lang="en-US" sz="2600"/>
              <a:t>This includes Maintenance, Startup, and Shutdown (MSS) activities</a:t>
            </a:r>
            <a:endParaRPr lang="en-US" sz="2600">
              <a:sym typeface="Wingdings" panose="05000000000000000000" pitchFamily="2" charset="2"/>
            </a:endParaRPr>
          </a:p>
        </p:txBody>
      </p:sp>
    </p:spTree>
    <p:extLst>
      <p:ext uri="{BB962C8B-B14F-4D97-AF65-F5344CB8AC3E}">
        <p14:creationId xmlns:p14="http://schemas.microsoft.com/office/powerpoint/2010/main" val="768173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D99C9-3A0C-D607-D8AE-F3E9B6A27BB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C0E6A06-4BE2-4C84-9DE3-D6431B0DC5B2}"/>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818754AC-D2B9-4616-01E3-82F8A59C141E}"/>
              </a:ext>
            </a:extLst>
          </p:cNvPr>
          <p:cNvSpPr>
            <a:spLocks noGrp="1"/>
          </p:cNvSpPr>
          <p:nvPr>
            <p:ph type="title"/>
          </p:nvPr>
        </p:nvSpPr>
        <p:spPr>
          <a:xfrm>
            <a:off x="609600" y="1114636"/>
            <a:ext cx="10972800" cy="914400"/>
          </a:xfrm>
        </p:spPr>
        <p:txBody>
          <a:bodyPr>
            <a:normAutofit/>
          </a:bodyPr>
          <a:lstStyle/>
          <a:p>
            <a:pPr algn="ctr"/>
            <a:r>
              <a:rPr lang="en-US" sz="4800" b="1"/>
              <a:t>PBR and SP Example</a:t>
            </a:r>
          </a:p>
        </p:txBody>
      </p:sp>
      <p:pic>
        <p:nvPicPr>
          <p:cNvPr id="8" name="Picture 7" descr="This is an image from the PI-1 Workbook, Unit Types and Emission Rates Tab. it is specific to new/modified units and consolidated units.">
            <a:extLst>
              <a:ext uri="{FF2B5EF4-FFF2-40B4-BE49-F238E27FC236}">
                <a16:creationId xmlns:a16="http://schemas.microsoft.com/office/drawing/2014/main" id="{560EBFA5-6912-8102-D596-2D1922879580}"/>
              </a:ext>
            </a:extLst>
          </p:cNvPr>
          <p:cNvPicPr>
            <a:picLocks noChangeAspect="1"/>
          </p:cNvPicPr>
          <p:nvPr/>
        </p:nvPicPr>
        <p:blipFill>
          <a:blip r:embed="rId4"/>
          <a:stretch>
            <a:fillRect/>
          </a:stretch>
        </p:blipFill>
        <p:spPr>
          <a:xfrm>
            <a:off x="465856" y="5310485"/>
            <a:ext cx="11260288" cy="1322947"/>
          </a:xfrm>
          <a:prstGeom prst="rect">
            <a:avLst/>
          </a:prstGeom>
        </p:spPr>
      </p:pic>
      <p:sp>
        <p:nvSpPr>
          <p:cNvPr id="6" name="Content Placeholder 5">
            <a:extLst>
              <a:ext uri="{FF2B5EF4-FFF2-40B4-BE49-F238E27FC236}">
                <a16:creationId xmlns:a16="http://schemas.microsoft.com/office/drawing/2014/main" id="{04C86668-BF26-D9B7-DC20-E39A3D3881C2}"/>
              </a:ext>
            </a:extLst>
          </p:cNvPr>
          <p:cNvSpPr>
            <a:spLocks noGrp="1"/>
          </p:cNvSpPr>
          <p:nvPr>
            <p:ph idx="1"/>
          </p:nvPr>
        </p:nvSpPr>
        <p:spPr/>
        <p:txBody>
          <a:bodyPr/>
          <a:lstStyle/>
          <a:p>
            <a:pPr>
              <a:lnSpc>
                <a:spcPct val="100000"/>
              </a:lnSpc>
              <a:spcBef>
                <a:spcPts val="600"/>
              </a:spcBef>
            </a:pPr>
            <a:r>
              <a:rPr lang="en-US" sz="3200">
                <a:sym typeface="Wingdings" panose="05000000000000000000" pitchFamily="2" charset="2"/>
              </a:rPr>
              <a:t>General Tab</a:t>
            </a:r>
          </a:p>
          <a:p>
            <a:pPr lvl="1">
              <a:lnSpc>
                <a:spcPct val="100000"/>
              </a:lnSpc>
              <a:spcBef>
                <a:spcPts val="600"/>
              </a:spcBef>
            </a:pPr>
            <a:r>
              <a:rPr lang="en-US" sz="2600">
                <a:sym typeface="Wingdings" panose="05000000000000000000" pitchFamily="2" charset="2"/>
              </a:rPr>
              <a:t>Is incorporation by consolidation included?</a:t>
            </a:r>
          </a:p>
          <a:p>
            <a:pPr>
              <a:lnSpc>
                <a:spcPct val="100000"/>
              </a:lnSpc>
              <a:spcBef>
                <a:spcPts val="600"/>
              </a:spcBef>
            </a:pPr>
            <a:r>
              <a:rPr lang="en-US" sz="3200"/>
              <a:t>Application Representations</a:t>
            </a:r>
          </a:p>
          <a:p>
            <a:pPr lvl="1">
              <a:lnSpc>
                <a:spcPct val="100000"/>
              </a:lnSpc>
              <a:spcBef>
                <a:spcPts val="600"/>
              </a:spcBef>
            </a:pPr>
            <a:r>
              <a:rPr lang="en-US" sz="2600"/>
              <a:t>Supporting emission calculations were provided for PBR and emission increase for TNK2</a:t>
            </a:r>
          </a:p>
          <a:p>
            <a:pPr lvl="1">
              <a:lnSpc>
                <a:spcPct val="100000"/>
              </a:lnSpc>
              <a:spcBef>
                <a:spcPts val="600"/>
              </a:spcBef>
            </a:pPr>
            <a:r>
              <a:rPr lang="en-US" sz="2600"/>
              <a:t>BACT for TNK2 was addressed</a:t>
            </a:r>
          </a:p>
          <a:p>
            <a:pPr lvl="1">
              <a:lnSpc>
                <a:spcPct val="100000"/>
              </a:lnSpc>
              <a:spcBef>
                <a:spcPts val="600"/>
              </a:spcBef>
            </a:pPr>
            <a:r>
              <a:rPr lang="en-US" sz="2600"/>
              <a:t>Impacts associated with the consolidated emissions were included </a:t>
            </a:r>
          </a:p>
        </p:txBody>
      </p:sp>
    </p:spTree>
    <p:extLst>
      <p:ext uri="{BB962C8B-B14F-4D97-AF65-F5344CB8AC3E}">
        <p14:creationId xmlns:p14="http://schemas.microsoft.com/office/powerpoint/2010/main" val="26465705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8D998-4BA5-C0E0-D2D9-E45D941DEE2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4650340-5F90-DE4F-F9B6-2B027A074F14}"/>
              </a:ext>
              <a:ext uri="{C183D7F6-B498-43B3-948B-1728B52AA6E4}">
                <adec:decorative xmlns:adec="http://schemas.microsoft.com/office/drawing/2017/decorative" val="1"/>
              </a:ext>
            </a:extLst>
          </p:cNvPr>
          <p:cNvPicPr>
            <a:picLocks noChangeAspect="1"/>
          </p:cNvPicPr>
          <p:nvPr/>
        </p:nvPicPr>
        <p:blipFill>
          <a:blip r:embed="rId3">
            <a:alphaModFix amt="50000"/>
          </a:blip>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E46FB532-A483-A394-2706-748D2E5A351F}"/>
              </a:ext>
            </a:extLst>
          </p:cNvPr>
          <p:cNvSpPr>
            <a:spLocks noGrp="1"/>
          </p:cNvSpPr>
          <p:nvPr>
            <p:ph type="title"/>
          </p:nvPr>
        </p:nvSpPr>
        <p:spPr>
          <a:xfrm>
            <a:off x="347133" y="1114636"/>
            <a:ext cx="11489267" cy="914400"/>
          </a:xfrm>
        </p:spPr>
        <p:txBody>
          <a:bodyPr>
            <a:noAutofit/>
          </a:bodyPr>
          <a:lstStyle/>
          <a:p>
            <a:pPr algn="ctr"/>
            <a:r>
              <a:rPr lang="en-US" sz="4800" b="1"/>
              <a:t>Maintenance, Startup, and Shutdown (MSS)</a:t>
            </a:r>
          </a:p>
        </p:txBody>
      </p:sp>
      <p:sp>
        <p:nvSpPr>
          <p:cNvPr id="3" name="Content Placeholder 2">
            <a:extLst>
              <a:ext uri="{FF2B5EF4-FFF2-40B4-BE49-F238E27FC236}">
                <a16:creationId xmlns:a16="http://schemas.microsoft.com/office/drawing/2014/main" id="{9C0AD27A-05EF-983B-E759-19B1683D61BB}"/>
              </a:ext>
            </a:extLst>
          </p:cNvPr>
          <p:cNvSpPr>
            <a:spLocks noGrp="1"/>
          </p:cNvSpPr>
          <p:nvPr>
            <p:ph idx="1"/>
          </p:nvPr>
        </p:nvSpPr>
        <p:spPr>
          <a:xfrm>
            <a:off x="838200" y="2158584"/>
            <a:ext cx="10515600" cy="4137084"/>
          </a:xfrm>
        </p:spPr>
        <p:txBody>
          <a:bodyPr>
            <a:normAutofit fontScale="92500"/>
          </a:bodyPr>
          <a:lstStyle/>
          <a:p>
            <a:pPr lvl="0">
              <a:lnSpc>
                <a:spcPct val="100000"/>
              </a:lnSpc>
              <a:spcBef>
                <a:spcPts val="600"/>
              </a:spcBef>
            </a:pPr>
            <a:r>
              <a:rPr lang="en-US" sz="3200" dirty="0"/>
              <a:t>How is </a:t>
            </a:r>
            <a:r>
              <a:rPr lang="en-US" sz="3200" dirty="0" err="1"/>
              <a:t>MSS</a:t>
            </a:r>
            <a:r>
              <a:rPr lang="en-US" sz="3200" dirty="0"/>
              <a:t> authorized?</a:t>
            </a:r>
          </a:p>
          <a:p>
            <a:pPr lvl="1">
              <a:lnSpc>
                <a:spcPct val="100000"/>
              </a:lnSpc>
              <a:spcBef>
                <a:spcPts val="600"/>
              </a:spcBef>
            </a:pPr>
            <a:r>
              <a:rPr lang="en-US" sz="2800" dirty="0"/>
              <a:t>Current NSR Permit</a:t>
            </a:r>
          </a:p>
          <a:p>
            <a:pPr lvl="1">
              <a:lnSpc>
                <a:spcPct val="100000"/>
              </a:lnSpc>
              <a:spcBef>
                <a:spcPts val="600"/>
              </a:spcBef>
            </a:pPr>
            <a:r>
              <a:rPr lang="en-US" sz="2800" dirty="0"/>
              <a:t>Site-wide </a:t>
            </a:r>
            <a:r>
              <a:rPr lang="en-US" sz="2800" dirty="0" err="1"/>
              <a:t>MSS</a:t>
            </a:r>
            <a:r>
              <a:rPr lang="en-US" sz="2800" dirty="0"/>
              <a:t> permit or other NSR permit</a:t>
            </a:r>
          </a:p>
          <a:p>
            <a:pPr lvl="1">
              <a:lnSpc>
                <a:spcPct val="100000"/>
              </a:lnSpc>
              <a:spcBef>
                <a:spcPts val="600"/>
              </a:spcBef>
            </a:pPr>
            <a:r>
              <a:rPr lang="en-US" sz="2800" dirty="0" err="1"/>
              <a:t>PBR</a:t>
            </a:r>
            <a:r>
              <a:rPr lang="en-US" sz="2800" dirty="0"/>
              <a:t> 106.263</a:t>
            </a:r>
          </a:p>
          <a:p>
            <a:pPr lvl="0">
              <a:lnSpc>
                <a:spcPct val="100000"/>
              </a:lnSpc>
              <a:spcBef>
                <a:spcPts val="600"/>
              </a:spcBef>
            </a:pPr>
            <a:r>
              <a:rPr lang="en-US" sz="3200" dirty="0"/>
              <a:t>All planned MSS must be included in the initial NSR Permit.</a:t>
            </a:r>
          </a:p>
          <a:p>
            <a:pPr lvl="1">
              <a:lnSpc>
                <a:spcPct val="100000"/>
              </a:lnSpc>
              <a:spcBef>
                <a:spcPts val="600"/>
              </a:spcBef>
            </a:pPr>
            <a:r>
              <a:rPr lang="en-US" sz="2800" dirty="0" err="1"/>
              <a:t>PBRs</a:t>
            </a:r>
            <a:r>
              <a:rPr lang="en-US" sz="2800" dirty="0"/>
              <a:t> and SPs may not be used in conjunction with an initial permit</a:t>
            </a:r>
          </a:p>
          <a:p>
            <a:pPr lvl="1">
              <a:lnSpc>
                <a:spcPct val="100000"/>
              </a:lnSpc>
              <a:spcBef>
                <a:spcPts val="600"/>
              </a:spcBef>
            </a:pPr>
            <a:r>
              <a:rPr lang="en-US" sz="2800" dirty="0"/>
              <a:t>30 TAC §116.111(a)(2)</a:t>
            </a:r>
          </a:p>
          <a:p>
            <a:pPr>
              <a:lnSpc>
                <a:spcPct val="100000"/>
              </a:lnSpc>
              <a:spcBef>
                <a:spcPts val="600"/>
              </a:spcBef>
            </a:pPr>
            <a:r>
              <a:rPr lang="en-US" sz="3600" dirty="0"/>
              <a:t>Is </a:t>
            </a:r>
            <a:r>
              <a:rPr lang="en-US" sz="3600" dirty="0" err="1"/>
              <a:t>MSS</a:t>
            </a:r>
            <a:r>
              <a:rPr lang="en-US" sz="3600" dirty="0"/>
              <a:t> changing with this project?</a:t>
            </a:r>
          </a:p>
        </p:txBody>
      </p:sp>
    </p:spTree>
    <p:extLst>
      <p:ext uri="{BB962C8B-B14F-4D97-AF65-F5344CB8AC3E}">
        <p14:creationId xmlns:p14="http://schemas.microsoft.com/office/powerpoint/2010/main" val="40513018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F8AE8-93C8-9BEB-F77B-D9573C61370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0FAC964-C72F-11EA-479C-71761A9841D2}"/>
              </a:ext>
              <a:ext uri="{C183D7F6-B498-43B3-948B-1728B52AA6E4}">
                <adec:decorative xmlns:adec="http://schemas.microsoft.com/office/drawing/2017/decorative" val="1"/>
              </a:ext>
            </a:extLst>
          </p:cNvPr>
          <p:cNvPicPr>
            <a:picLocks noChangeAspect="1"/>
          </p:cNvPicPr>
          <p:nvPr/>
        </p:nvPicPr>
        <p:blipFill>
          <a:blip r:embed="rId3">
            <a:alphaModFix amt="70000"/>
          </a:blip>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7EBD5BE1-41EB-320B-85BE-3044CCA32449}"/>
              </a:ext>
            </a:extLst>
          </p:cNvPr>
          <p:cNvSpPr>
            <a:spLocks noGrp="1"/>
          </p:cNvSpPr>
          <p:nvPr>
            <p:ph type="title"/>
          </p:nvPr>
        </p:nvSpPr>
        <p:spPr>
          <a:xfrm>
            <a:off x="609600" y="1114636"/>
            <a:ext cx="10972800" cy="914400"/>
          </a:xfrm>
        </p:spPr>
        <p:txBody>
          <a:bodyPr>
            <a:normAutofit/>
          </a:bodyPr>
          <a:lstStyle/>
          <a:p>
            <a:pPr algn="ctr"/>
            <a:r>
              <a:rPr lang="en-US" sz="4800" b="1"/>
              <a:t>Best Available Control Technology (BACT)</a:t>
            </a:r>
          </a:p>
        </p:txBody>
      </p:sp>
      <p:sp>
        <p:nvSpPr>
          <p:cNvPr id="6" name="Content Placeholder 5">
            <a:extLst>
              <a:ext uri="{FF2B5EF4-FFF2-40B4-BE49-F238E27FC236}">
                <a16:creationId xmlns:a16="http://schemas.microsoft.com/office/drawing/2014/main" id="{9F0FC565-3672-EE3B-32E8-0519CBC3B013}"/>
              </a:ext>
            </a:extLst>
          </p:cNvPr>
          <p:cNvSpPr>
            <a:spLocks noGrp="1"/>
          </p:cNvSpPr>
          <p:nvPr>
            <p:ph idx="1"/>
          </p:nvPr>
        </p:nvSpPr>
        <p:spPr>
          <a:xfrm>
            <a:off x="838200" y="2029036"/>
            <a:ext cx="10515600" cy="4351338"/>
          </a:xfrm>
        </p:spPr>
        <p:txBody>
          <a:bodyPr>
            <a:normAutofit lnSpcReduction="10000"/>
          </a:bodyPr>
          <a:lstStyle/>
          <a:p>
            <a:r>
              <a:rPr lang="en-US" sz="3200" b="1"/>
              <a:t>Air Pollution Control</a:t>
            </a:r>
          </a:p>
          <a:p>
            <a:pPr lvl="1"/>
            <a:r>
              <a:rPr lang="en-US" sz="2600"/>
              <a:t>How to Conduct a Pollution Control Evaluation</a:t>
            </a:r>
          </a:p>
          <a:p>
            <a:pPr lvl="2"/>
            <a:r>
              <a:rPr lang="en-US" sz="2200"/>
              <a:t>APDG 6110</a:t>
            </a:r>
          </a:p>
          <a:p>
            <a:r>
              <a:rPr lang="en-US" sz="3200" b="1"/>
              <a:t>TCEQ Tiered Process</a:t>
            </a:r>
          </a:p>
          <a:p>
            <a:pPr lvl="1"/>
            <a:r>
              <a:rPr lang="en-US" u="sng"/>
              <a:t>Tier I</a:t>
            </a:r>
            <a:r>
              <a:rPr lang="en-US"/>
              <a:t>: Compare to published BACT and recently issued permits in the same process or industry</a:t>
            </a:r>
          </a:p>
          <a:p>
            <a:pPr lvl="1"/>
            <a:r>
              <a:rPr lang="en-US" u="sng"/>
              <a:t>Tier II</a:t>
            </a:r>
            <a:r>
              <a:rPr lang="en-US"/>
              <a:t>: If no established Tier I, consider similar streams in a different process or industry</a:t>
            </a:r>
          </a:p>
          <a:p>
            <a:pPr lvl="1"/>
            <a:r>
              <a:rPr lang="en-US" u="sng"/>
              <a:t>Tier III</a:t>
            </a:r>
            <a:r>
              <a:rPr lang="en-US"/>
              <a:t>: If no technology is identified above, provide detailed economic and technical feasibility</a:t>
            </a:r>
          </a:p>
          <a:p>
            <a:r>
              <a:rPr lang="en-US" sz="3200" b="1"/>
              <a:t>EPA Top-Down Process</a:t>
            </a:r>
          </a:p>
        </p:txBody>
      </p:sp>
    </p:spTree>
    <p:extLst>
      <p:ext uri="{BB962C8B-B14F-4D97-AF65-F5344CB8AC3E}">
        <p14:creationId xmlns:p14="http://schemas.microsoft.com/office/powerpoint/2010/main" val="35648097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1EFE3-8631-C756-2144-CA371E470BC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5023A44-FB67-F046-95A5-E6872D1165E4}"/>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81D2557D-A47E-14DA-3FE8-7AE535D6BE6E}"/>
              </a:ext>
            </a:extLst>
          </p:cNvPr>
          <p:cNvSpPr>
            <a:spLocks noGrp="1"/>
          </p:cNvSpPr>
          <p:nvPr>
            <p:ph type="title"/>
          </p:nvPr>
        </p:nvSpPr>
        <p:spPr>
          <a:xfrm>
            <a:off x="609600" y="1114636"/>
            <a:ext cx="10972800" cy="914400"/>
          </a:xfrm>
        </p:spPr>
        <p:txBody>
          <a:bodyPr>
            <a:normAutofit/>
          </a:bodyPr>
          <a:lstStyle/>
          <a:p>
            <a:pPr algn="ctr"/>
            <a:r>
              <a:rPr lang="en-US" sz="4800" b="1"/>
              <a:t>Modifications to Facilities and BACT</a:t>
            </a:r>
          </a:p>
        </p:txBody>
      </p:sp>
      <p:sp>
        <p:nvSpPr>
          <p:cNvPr id="3" name="Content Placeholder 2">
            <a:extLst>
              <a:ext uri="{FF2B5EF4-FFF2-40B4-BE49-F238E27FC236}">
                <a16:creationId xmlns:a16="http://schemas.microsoft.com/office/drawing/2014/main" id="{17DEC813-CAC8-21A3-AC74-9C7DF20108E6}"/>
              </a:ext>
            </a:extLst>
          </p:cNvPr>
          <p:cNvSpPr>
            <a:spLocks noGrp="1"/>
          </p:cNvSpPr>
          <p:nvPr>
            <p:ph idx="1"/>
          </p:nvPr>
        </p:nvSpPr>
        <p:spPr>
          <a:xfrm>
            <a:off x="838200" y="2158584"/>
            <a:ext cx="10515600" cy="4137084"/>
          </a:xfrm>
        </p:spPr>
        <p:txBody>
          <a:bodyPr>
            <a:normAutofit fontScale="77500" lnSpcReduction="20000"/>
          </a:bodyPr>
          <a:lstStyle/>
          <a:p>
            <a:pPr>
              <a:lnSpc>
                <a:spcPct val="110000"/>
              </a:lnSpc>
              <a:spcBef>
                <a:spcPts val="600"/>
              </a:spcBef>
            </a:pPr>
            <a:r>
              <a:rPr lang="en-US" sz="3500" b="1"/>
              <a:t>30 TAC §116.10(9) Modification of Existing Facility</a:t>
            </a:r>
            <a:r>
              <a:rPr lang="en-US" sz="3500"/>
              <a:t>: Any physical change in, or change in the method of operation of, a facility that causes an emissions increase for any federally regulated NSR pollutant (with exceptions)</a:t>
            </a:r>
          </a:p>
          <a:p>
            <a:pPr>
              <a:lnSpc>
                <a:spcPct val="110000"/>
              </a:lnSpc>
              <a:spcBef>
                <a:spcPts val="600"/>
              </a:spcBef>
            </a:pPr>
            <a:r>
              <a:rPr lang="en-US" sz="3500" b="1"/>
              <a:t>APDG 5881</a:t>
            </a:r>
            <a:r>
              <a:rPr lang="en-US" sz="3500"/>
              <a:t>: A facility does not need to be physically “touched” for a modification to occur.</a:t>
            </a:r>
          </a:p>
          <a:p>
            <a:pPr lvl="1">
              <a:lnSpc>
                <a:spcPct val="110000"/>
              </a:lnSpc>
              <a:spcBef>
                <a:spcPts val="600"/>
              </a:spcBef>
            </a:pPr>
            <a:r>
              <a:rPr lang="en-US" sz="3400"/>
              <a:t>Relaxation of enforceable emission rate</a:t>
            </a:r>
          </a:p>
          <a:p>
            <a:pPr lvl="1">
              <a:lnSpc>
                <a:spcPct val="110000"/>
              </a:lnSpc>
              <a:spcBef>
                <a:spcPts val="600"/>
              </a:spcBef>
            </a:pPr>
            <a:r>
              <a:rPr lang="en-US" sz="3400"/>
              <a:t>Relaxation of permit condition or other restriction</a:t>
            </a:r>
          </a:p>
          <a:p>
            <a:pPr>
              <a:lnSpc>
                <a:spcPct val="110000"/>
              </a:lnSpc>
              <a:spcBef>
                <a:spcPts val="600"/>
              </a:spcBef>
            </a:pPr>
            <a:r>
              <a:rPr lang="en-US" sz="3500" b="1"/>
              <a:t>30 TAC §116.160(c)(2)(C): incorporates 40 CFR §52.21(r)(4) by reference</a:t>
            </a:r>
          </a:p>
        </p:txBody>
      </p:sp>
    </p:spTree>
    <p:extLst>
      <p:ext uri="{BB962C8B-B14F-4D97-AF65-F5344CB8AC3E}">
        <p14:creationId xmlns:p14="http://schemas.microsoft.com/office/powerpoint/2010/main" val="39042678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4A2F7-8A7D-4734-1E88-9266087C705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FD017E7-97D0-9ADD-B66C-81615FCDC8B2}"/>
              </a:ext>
              <a:ext uri="{C183D7F6-B498-43B3-948B-1728B52AA6E4}">
                <adec:decorative xmlns:adec="http://schemas.microsoft.com/office/drawing/2017/decorative" val="1"/>
              </a:ext>
            </a:extLst>
          </p:cNvPr>
          <p:cNvPicPr>
            <a:picLocks noChangeAspect="1"/>
          </p:cNvPicPr>
          <p:nvPr/>
        </p:nvPicPr>
        <p:blipFill>
          <a:blip r:embed="rId3">
            <a:alphaModFix amt="70000"/>
          </a:blip>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30CD7846-A923-2B06-7605-09991D29D3CA}"/>
              </a:ext>
            </a:extLst>
          </p:cNvPr>
          <p:cNvSpPr>
            <a:spLocks noGrp="1"/>
          </p:cNvSpPr>
          <p:nvPr>
            <p:ph type="title"/>
          </p:nvPr>
        </p:nvSpPr>
        <p:spPr>
          <a:xfrm>
            <a:off x="609600" y="1114636"/>
            <a:ext cx="10972800" cy="914400"/>
          </a:xfrm>
        </p:spPr>
        <p:txBody>
          <a:bodyPr>
            <a:normAutofit/>
          </a:bodyPr>
          <a:lstStyle/>
          <a:p>
            <a:pPr algn="ctr"/>
            <a:r>
              <a:rPr lang="en-US" sz="4800" b="1"/>
              <a:t>Relaxation Example</a:t>
            </a:r>
          </a:p>
        </p:txBody>
      </p:sp>
      <p:sp>
        <p:nvSpPr>
          <p:cNvPr id="3" name="Content Placeholder 2">
            <a:extLst>
              <a:ext uri="{FF2B5EF4-FFF2-40B4-BE49-F238E27FC236}">
                <a16:creationId xmlns:a16="http://schemas.microsoft.com/office/drawing/2014/main" id="{E0710792-8F7D-E7DF-8790-BE4427813BE2}"/>
              </a:ext>
            </a:extLst>
          </p:cNvPr>
          <p:cNvSpPr>
            <a:spLocks noGrp="1"/>
          </p:cNvSpPr>
          <p:nvPr>
            <p:ph idx="1"/>
          </p:nvPr>
        </p:nvSpPr>
        <p:spPr>
          <a:xfrm>
            <a:off x="838200" y="2158584"/>
            <a:ext cx="10515600" cy="4137084"/>
          </a:xfrm>
        </p:spPr>
        <p:txBody>
          <a:bodyPr>
            <a:normAutofit fontScale="92500" lnSpcReduction="20000"/>
          </a:bodyPr>
          <a:lstStyle/>
          <a:p>
            <a:pPr>
              <a:lnSpc>
                <a:spcPct val="100000"/>
              </a:lnSpc>
              <a:spcBef>
                <a:spcPts val="600"/>
              </a:spcBef>
            </a:pPr>
            <a:r>
              <a:rPr lang="en-US" sz="3200" dirty="0"/>
              <a:t>SO₂ emission rate was based on AP-42 fuel sulfur content of 2,000 grains total sulfur per 1,000,000 dry standard cubic feet of natural gas. (0.2 gr S/100 </a:t>
            </a:r>
            <a:r>
              <a:rPr lang="en-US" sz="3200" dirty="0" err="1"/>
              <a:t>dscf</a:t>
            </a:r>
            <a:r>
              <a:rPr lang="en-US" sz="3200" dirty="0"/>
              <a:t>).</a:t>
            </a:r>
          </a:p>
          <a:p>
            <a:pPr>
              <a:lnSpc>
                <a:spcPct val="100000"/>
              </a:lnSpc>
              <a:spcBef>
                <a:spcPts val="600"/>
              </a:spcBef>
            </a:pPr>
            <a:r>
              <a:rPr lang="en-US" sz="3200" dirty="0"/>
              <a:t>Applicant requests to update SO₂ calculations based on BACT limit of 5 grains sulfur per 100 </a:t>
            </a:r>
            <a:r>
              <a:rPr lang="en-US" sz="3200" dirty="0" err="1"/>
              <a:t>dscf</a:t>
            </a:r>
            <a:r>
              <a:rPr lang="en-US" sz="3200" dirty="0"/>
              <a:t> of natural gas.</a:t>
            </a:r>
          </a:p>
          <a:p>
            <a:pPr>
              <a:lnSpc>
                <a:spcPct val="100000"/>
              </a:lnSpc>
              <a:spcBef>
                <a:spcPts val="600"/>
              </a:spcBef>
            </a:pPr>
            <a:r>
              <a:rPr lang="en-US" sz="3200" dirty="0"/>
              <a:t>Relaxation, but Retrospective or “Prospective”?</a:t>
            </a:r>
          </a:p>
          <a:p>
            <a:pPr lvl="1">
              <a:lnSpc>
                <a:spcPct val="100000"/>
              </a:lnSpc>
              <a:spcBef>
                <a:spcPts val="600"/>
              </a:spcBef>
            </a:pPr>
            <a:r>
              <a:rPr lang="en-US" sz="2800" dirty="0"/>
              <a:t>If this is a correction to a mistake, this would be a retrospective change since there is no process change.</a:t>
            </a:r>
          </a:p>
          <a:p>
            <a:pPr lvl="1">
              <a:lnSpc>
                <a:spcPct val="100000"/>
              </a:lnSpc>
              <a:spcBef>
                <a:spcPts val="600"/>
              </a:spcBef>
            </a:pPr>
            <a:r>
              <a:rPr lang="en-US" sz="2800" dirty="0"/>
              <a:t>If this is to reflect the actual concentration from an operational or process change, this would be considered prospective.</a:t>
            </a:r>
          </a:p>
        </p:txBody>
      </p:sp>
    </p:spTree>
    <p:extLst>
      <p:ext uri="{BB962C8B-B14F-4D97-AF65-F5344CB8AC3E}">
        <p14:creationId xmlns:p14="http://schemas.microsoft.com/office/powerpoint/2010/main" val="29844999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61E44-45D7-3D6F-024D-D78A4343BD2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19365A9-2A93-B81C-E22A-C128FFB94EE6}"/>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92F66CF4-D566-AFB9-DA7D-EA981126E55C}"/>
              </a:ext>
            </a:extLst>
          </p:cNvPr>
          <p:cNvSpPr>
            <a:spLocks noGrp="1"/>
          </p:cNvSpPr>
          <p:nvPr>
            <p:ph type="title"/>
          </p:nvPr>
        </p:nvSpPr>
        <p:spPr>
          <a:xfrm>
            <a:off x="609600" y="1114636"/>
            <a:ext cx="10972800" cy="914400"/>
          </a:xfrm>
        </p:spPr>
        <p:txBody>
          <a:bodyPr>
            <a:normAutofit/>
          </a:bodyPr>
          <a:lstStyle/>
          <a:p>
            <a:pPr algn="ctr"/>
            <a:r>
              <a:rPr lang="en-US" sz="4800" b="1"/>
              <a:t>Federal (PSD/NNSR) Permits and BACT</a:t>
            </a:r>
          </a:p>
        </p:txBody>
      </p:sp>
      <p:sp>
        <p:nvSpPr>
          <p:cNvPr id="3" name="Content Placeholder 2">
            <a:extLst>
              <a:ext uri="{FF2B5EF4-FFF2-40B4-BE49-F238E27FC236}">
                <a16:creationId xmlns:a16="http://schemas.microsoft.com/office/drawing/2014/main" id="{47B54902-B406-5381-4FA8-A06BB7C65299}"/>
              </a:ext>
            </a:extLst>
          </p:cNvPr>
          <p:cNvSpPr>
            <a:spLocks noGrp="1"/>
          </p:cNvSpPr>
          <p:nvPr>
            <p:ph idx="1"/>
          </p:nvPr>
        </p:nvSpPr>
        <p:spPr>
          <a:xfrm>
            <a:off x="838200" y="2158584"/>
            <a:ext cx="10515600" cy="4137084"/>
          </a:xfrm>
        </p:spPr>
        <p:txBody>
          <a:bodyPr>
            <a:normAutofit/>
          </a:bodyPr>
          <a:lstStyle/>
          <a:p>
            <a:pPr>
              <a:lnSpc>
                <a:spcPct val="100000"/>
              </a:lnSpc>
              <a:spcBef>
                <a:spcPts val="600"/>
              </a:spcBef>
            </a:pPr>
            <a:r>
              <a:rPr lang="en-US" sz="3200" b="1"/>
              <a:t>Tier I BACT or LAER Determinations</a:t>
            </a:r>
          </a:p>
          <a:p>
            <a:pPr lvl="1">
              <a:lnSpc>
                <a:spcPct val="100000"/>
              </a:lnSpc>
              <a:spcBef>
                <a:spcPts val="600"/>
              </a:spcBef>
            </a:pPr>
            <a:r>
              <a:rPr lang="en-US" sz="2600"/>
              <a:t>Published information</a:t>
            </a:r>
          </a:p>
          <a:p>
            <a:pPr lvl="1">
              <a:lnSpc>
                <a:spcPct val="100000"/>
              </a:lnSpc>
              <a:spcBef>
                <a:spcPts val="600"/>
              </a:spcBef>
            </a:pPr>
            <a:r>
              <a:rPr lang="en-US" sz="2600"/>
              <a:t>Recently issued permits</a:t>
            </a:r>
          </a:p>
          <a:p>
            <a:pPr>
              <a:lnSpc>
                <a:spcPct val="100000"/>
              </a:lnSpc>
              <a:spcBef>
                <a:spcPts val="600"/>
              </a:spcBef>
            </a:pPr>
            <a:r>
              <a:rPr lang="en-US" sz="3200" b="1"/>
              <a:t>RACT/BACT/LAER Clearinghouse (RBLC) Search</a:t>
            </a:r>
          </a:p>
          <a:p>
            <a:pPr lvl="1">
              <a:lnSpc>
                <a:spcPct val="100000"/>
              </a:lnSpc>
              <a:spcBef>
                <a:spcPts val="600"/>
              </a:spcBef>
            </a:pPr>
            <a:r>
              <a:rPr lang="en-US" sz="2600"/>
              <a:t>Summarize results to defend BACT or LAER determination</a:t>
            </a:r>
          </a:p>
          <a:p>
            <a:pPr>
              <a:lnSpc>
                <a:spcPct val="100000"/>
              </a:lnSpc>
              <a:spcBef>
                <a:spcPts val="600"/>
              </a:spcBef>
            </a:pPr>
            <a:r>
              <a:rPr lang="en-US" sz="3200" b="1"/>
              <a:t>NNSR Lowest Achievable Emission Rate (LAER)</a:t>
            </a:r>
          </a:p>
          <a:p>
            <a:pPr lvl="1">
              <a:lnSpc>
                <a:spcPct val="100000"/>
              </a:lnSpc>
              <a:spcBef>
                <a:spcPts val="600"/>
              </a:spcBef>
            </a:pPr>
            <a:r>
              <a:rPr lang="en-US" sz="2600"/>
              <a:t>30 TAC §116.12(17): Reflected by the most stringent emission limit in any approved SIP</a:t>
            </a:r>
          </a:p>
        </p:txBody>
      </p:sp>
    </p:spTree>
    <p:extLst>
      <p:ext uri="{BB962C8B-B14F-4D97-AF65-F5344CB8AC3E}">
        <p14:creationId xmlns:p14="http://schemas.microsoft.com/office/powerpoint/2010/main" val="9206110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237C2-C32F-5144-C1D0-845A8BAFDD8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4DEAB97-B247-520B-FFAB-6E7C28777A97}"/>
              </a:ext>
              <a:ext uri="{C183D7F6-B498-43B3-948B-1728B52AA6E4}">
                <adec:decorative xmlns:adec="http://schemas.microsoft.com/office/drawing/2017/decorative" val="1"/>
              </a:ext>
            </a:extLst>
          </p:cNvPr>
          <p:cNvPicPr>
            <a:picLocks noChangeAspect="1"/>
          </p:cNvPicPr>
          <p:nvPr/>
        </p:nvPicPr>
        <p:blipFill>
          <a:blip r:embed="rId3">
            <a:alphaModFix amt="70000"/>
          </a:blip>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4A55459A-5D9F-33C7-AE52-7AFADC89D09A}"/>
              </a:ext>
            </a:extLst>
          </p:cNvPr>
          <p:cNvSpPr>
            <a:spLocks noGrp="1"/>
          </p:cNvSpPr>
          <p:nvPr>
            <p:ph type="title"/>
          </p:nvPr>
        </p:nvSpPr>
        <p:spPr>
          <a:xfrm>
            <a:off x="609600" y="1114636"/>
            <a:ext cx="10972800" cy="914400"/>
          </a:xfrm>
        </p:spPr>
        <p:txBody>
          <a:bodyPr>
            <a:normAutofit/>
          </a:bodyPr>
          <a:lstStyle/>
          <a:p>
            <a:pPr algn="ctr"/>
            <a:r>
              <a:rPr lang="en-US" sz="4800" b="1"/>
              <a:t>Emission CAPS and BACT</a:t>
            </a:r>
          </a:p>
        </p:txBody>
      </p:sp>
      <p:sp>
        <p:nvSpPr>
          <p:cNvPr id="3" name="Content Placeholder 2">
            <a:extLst>
              <a:ext uri="{FF2B5EF4-FFF2-40B4-BE49-F238E27FC236}">
                <a16:creationId xmlns:a16="http://schemas.microsoft.com/office/drawing/2014/main" id="{9F290CA7-1594-C823-7BCD-4B6F3D395468}"/>
              </a:ext>
            </a:extLst>
          </p:cNvPr>
          <p:cNvSpPr>
            <a:spLocks noGrp="1"/>
          </p:cNvSpPr>
          <p:nvPr>
            <p:ph idx="1"/>
          </p:nvPr>
        </p:nvSpPr>
        <p:spPr>
          <a:xfrm>
            <a:off x="838200" y="2158584"/>
            <a:ext cx="10515600" cy="4137084"/>
          </a:xfrm>
        </p:spPr>
        <p:txBody>
          <a:bodyPr>
            <a:normAutofit fontScale="92500" lnSpcReduction="20000"/>
          </a:bodyPr>
          <a:lstStyle/>
          <a:p>
            <a:pPr>
              <a:lnSpc>
                <a:spcPct val="100000"/>
              </a:lnSpc>
              <a:spcBef>
                <a:spcPts val="600"/>
              </a:spcBef>
            </a:pPr>
            <a:r>
              <a:rPr lang="en-US" sz="3200"/>
              <a:t>Multiple facilities under one emission limit are considered a cap.</a:t>
            </a:r>
          </a:p>
          <a:p>
            <a:pPr lvl="1">
              <a:lnSpc>
                <a:spcPct val="100000"/>
              </a:lnSpc>
              <a:spcBef>
                <a:spcPts val="600"/>
              </a:spcBef>
            </a:pPr>
            <a:r>
              <a:rPr lang="en-US" sz="2600" b="1"/>
              <a:t>Restrictive CAP:</a:t>
            </a:r>
            <a:r>
              <a:rPr lang="en-US" sz="2600"/>
              <a:t> The sum of the PTE of individual facilities is greater than the CAP (CAP &lt; sum).</a:t>
            </a:r>
          </a:p>
          <a:p>
            <a:pPr lvl="1">
              <a:lnSpc>
                <a:spcPct val="100000"/>
              </a:lnSpc>
              <a:spcBef>
                <a:spcPts val="600"/>
              </a:spcBef>
            </a:pPr>
            <a:r>
              <a:rPr lang="en-US" sz="2600" b="1"/>
              <a:t>Non-Restrictive CAP:</a:t>
            </a:r>
            <a:r>
              <a:rPr lang="en-US" sz="2600"/>
              <a:t> There is no established PTE for individual facilities, but all are subject to a single emission CAP.</a:t>
            </a:r>
          </a:p>
          <a:p>
            <a:pPr>
              <a:lnSpc>
                <a:spcPct val="100000"/>
              </a:lnSpc>
              <a:spcBef>
                <a:spcPts val="600"/>
              </a:spcBef>
            </a:pPr>
            <a:r>
              <a:rPr lang="en-US" sz="3200" b="1"/>
              <a:t>BACT for Emission CAPS</a:t>
            </a:r>
          </a:p>
          <a:p>
            <a:pPr lvl="1">
              <a:lnSpc>
                <a:spcPct val="100000"/>
              </a:lnSpc>
              <a:spcBef>
                <a:spcPts val="600"/>
              </a:spcBef>
            </a:pPr>
            <a:r>
              <a:rPr lang="en-US" sz="2600"/>
              <a:t>Increasing the CAP effectively modifies every facility included in the CAP; BACT is required.</a:t>
            </a:r>
          </a:p>
          <a:p>
            <a:pPr lvl="1">
              <a:lnSpc>
                <a:spcPct val="100000"/>
              </a:lnSpc>
              <a:spcBef>
                <a:spcPts val="600"/>
              </a:spcBef>
            </a:pPr>
            <a:r>
              <a:rPr lang="en-US" sz="2600"/>
              <a:t>Removing a facility requires reducing the cap equal to the original CAP contribution of the facility. If no reduction occurs, BACT is required.</a:t>
            </a:r>
          </a:p>
        </p:txBody>
      </p:sp>
    </p:spTree>
    <p:extLst>
      <p:ext uri="{BB962C8B-B14F-4D97-AF65-F5344CB8AC3E}">
        <p14:creationId xmlns:p14="http://schemas.microsoft.com/office/powerpoint/2010/main" val="37716197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3EB16-AAD3-A413-B6AE-6A005FBD426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A9A7529-5037-8D33-E9FE-1A11D456F086}"/>
              </a:ext>
              <a:ext uri="{C183D7F6-B498-43B3-948B-1728B52AA6E4}">
                <adec:decorative xmlns:adec="http://schemas.microsoft.com/office/drawing/2017/decorative" val="1"/>
              </a:ext>
            </a:extLst>
          </p:cNvPr>
          <p:cNvPicPr>
            <a:picLocks noChangeAspect="1"/>
          </p:cNvPicPr>
          <p:nvPr/>
        </p:nvPicPr>
        <p:blipFill>
          <a:blip r:embed="rId3">
            <a:alphaModFix amt="50000"/>
          </a:blip>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D94E8AAD-878C-D019-5784-BD616E38F1D4}"/>
              </a:ext>
            </a:extLst>
          </p:cNvPr>
          <p:cNvSpPr>
            <a:spLocks noGrp="1"/>
          </p:cNvSpPr>
          <p:nvPr>
            <p:ph type="title"/>
          </p:nvPr>
        </p:nvSpPr>
        <p:spPr>
          <a:xfrm>
            <a:off x="609600" y="1114636"/>
            <a:ext cx="10972800" cy="914400"/>
          </a:xfrm>
        </p:spPr>
        <p:txBody>
          <a:bodyPr>
            <a:normAutofit/>
          </a:bodyPr>
          <a:lstStyle/>
          <a:p>
            <a:pPr algn="ctr"/>
            <a:r>
              <a:rPr lang="en-US" sz="4800" b="1"/>
              <a:t>CAPS and BACT – Example 1</a:t>
            </a:r>
          </a:p>
        </p:txBody>
      </p:sp>
      <p:sp>
        <p:nvSpPr>
          <p:cNvPr id="6" name="Content Placeholder 5">
            <a:extLst>
              <a:ext uri="{FF2B5EF4-FFF2-40B4-BE49-F238E27FC236}">
                <a16:creationId xmlns:a16="http://schemas.microsoft.com/office/drawing/2014/main" id="{DEF711C0-030B-D0AC-6342-6C5163CA6C1B}"/>
              </a:ext>
            </a:extLst>
          </p:cNvPr>
          <p:cNvSpPr>
            <a:spLocks noGrp="1"/>
          </p:cNvSpPr>
          <p:nvPr>
            <p:ph idx="1"/>
          </p:nvPr>
        </p:nvSpPr>
        <p:spPr>
          <a:xfrm>
            <a:off x="838200" y="4327145"/>
            <a:ext cx="10515600" cy="1849817"/>
          </a:xfrm>
        </p:spPr>
        <p:txBody>
          <a:bodyPr>
            <a:noAutofit/>
          </a:bodyPr>
          <a:lstStyle/>
          <a:p>
            <a:pPr>
              <a:lnSpc>
                <a:spcPct val="100000"/>
              </a:lnSpc>
              <a:spcBef>
                <a:spcPts val="600"/>
              </a:spcBef>
            </a:pPr>
            <a:r>
              <a:rPr lang="en-US" sz="2400"/>
              <a:t>Short-term emissions are increasing for all but Tank 1.</a:t>
            </a:r>
          </a:p>
          <a:p>
            <a:pPr>
              <a:lnSpc>
                <a:spcPct val="100000"/>
              </a:lnSpc>
              <a:spcBef>
                <a:spcPts val="600"/>
              </a:spcBef>
            </a:pPr>
            <a:r>
              <a:rPr lang="en-US" sz="2400"/>
              <a:t>There are no individual annual emission limits on any tanks.</a:t>
            </a:r>
          </a:p>
          <a:p>
            <a:pPr>
              <a:lnSpc>
                <a:spcPct val="100000"/>
              </a:lnSpc>
              <a:spcBef>
                <a:spcPts val="600"/>
              </a:spcBef>
            </a:pPr>
            <a:r>
              <a:rPr lang="en-US" sz="2400"/>
              <a:t>The annual emission cap is increasing.</a:t>
            </a:r>
          </a:p>
          <a:p>
            <a:pPr>
              <a:lnSpc>
                <a:spcPct val="100000"/>
              </a:lnSpc>
              <a:spcBef>
                <a:spcPts val="600"/>
              </a:spcBef>
            </a:pPr>
            <a:r>
              <a:rPr lang="en-US" sz="2400"/>
              <a:t>BACT is required to be evaluated for all facilities since each may have an emissions increase in this example.</a:t>
            </a:r>
          </a:p>
        </p:txBody>
      </p:sp>
      <p:pic>
        <p:nvPicPr>
          <p:cNvPr id="9" name="Picture 8">
            <a:extLst>
              <a:ext uri="{FF2B5EF4-FFF2-40B4-BE49-F238E27FC236}">
                <a16:creationId xmlns:a16="http://schemas.microsoft.com/office/drawing/2014/main" id="{02243063-D6FA-25C6-190C-2C2353A27738}"/>
              </a:ext>
            </a:extLst>
          </p:cNvPr>
          <p:cNvPicPr>
            <a:picLocks noChangeAspect="1"/>
          </p:cNvPicPr>
          <p:nvPr/>
        </p:nvPicPr>
        <p:blipFill>
          <a:blip r:embed="rId4"/>
          <a:stretch>
            <a:fillRect/>
          </a:stretch>
        </p:blipFill>
        <p:spPr>
          <a:xfrm>
            <a:off x="609600" y="2011680"/>
            <a:ext cx="10972800" cy="2315466"/>
          </a:xfrm>
          <a:prstGeom prst="rect">
            <a:avLst/>
          </a:prstGeom>
        </p:spPr>
      </p:pic>
    </p:spTree>
    <p:extLst>
      <p:ext uri="{BB962C8B-B14F-4D97-AF65-F5344CB8AC3E}">
        <p14:creationId xmlns:p14="http://schemas.microsoft.com/office/powerpoint/2010/main" val="42426569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17912-74DF-E7B5-0697-87E3BED6925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922E21D-7FE8-5D76-27E6-A1E43F09E12B}"/>
              </a:ext>
              <a:ext uri="{C183D7F6-B498-43B3-948B-1728B52AA6E4}">
                <adec:decorative xmlns:adec="http://schemas.microsoft.com/office/drawing/2017/decorative" val="1"/>
              </a:ext>
            </a:extLst>
          </p:cNvPr>
          <p:cNvPicPr>
            <a:picLocks noChangeAspect="1"/>
          </p:cNvPicPr>
          <p:nvPr/>
        </p:nvPicPr>
        <p:blipFill>
          <a:blip r:embed="rId3">
            <a:alphaModFix amt="50000"/>
          </a:blip>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D22863F6-4F9B-53DB-142D-7EDF4D112515}"/>
              </a:ext>
            </a:extLst>
          </p:cNvPr>
          <p:cNvSpPr>
            <a:spLocks noGrp="1"/>
          </p:cNvSpPr>
          <p:nvPr>
            <p:ph type="title"/>
          </p:nvPr>
        </p:nvSpPr>
        <p:spPr>
          <a:xfrm>
            <a:off x="609600" y="1114636"/>
            <a:ext cx="10972800" cy="914400"/>
          </a:xfrm>
        </p:spPr>
        <p:txBody>
          <a:bodyPr>
            <a:normAutofit/>
          </a:bodyPr>
          <a:lstStyle/>
          <a:p>
            <a:pPr algn="ctr"/>
            <a:r>
              <a:rPr lang="en-US" sz="4800" b="1" dirty="0"/>
              <a:t>CAPS and BACT – Example 2</a:t>
            </a:r>
          </a:p>
        </p:txBody>
      </p:sp>
      <p:sp>
        <p:nvSpPr>
          <p:cNvPr id="6" name="Content Placeholder 5">
            <a:extLst>
              <a:ext uri="{FF2B5EF4-FFF2-40B4-BE49-F238E27FC236}">
                <a16:creationId xmlns:a16="http://schemas.microsoft.com/office/drawing/2014/main" id="{388821E0-E988-ACCA-8949-5471392E2AA0}"/>
              </a:ext>
            </a:extLst>
          </p:cNvPr>
          <p:cNvSpPr>
            <a:spLocks noGrp="1"/>
          </p:cNvSpPr>
          <p:nvPr>
            <p:ph idx="1"/>
          </p:nvPr>
        </p:nvSpPr>
        <p:spPr>
          <a:xfrm>
            <a:off x="838200" y="4327145"/>
            <a:ext cx="10515600" cy="1849817"/>
          </a:xfrm>
        </p:spPr>
        <p:txBody>
          <a:bodyPr>
            <a:noAutofit/>
          </a:bodyPr>
          <a:lstStyle/>
          <a:p>
            <a:pPr>
              <a:lnSpc>
                <a:spcPct val="100000"/>
              </a:lnSpc>
              <a:spcBef>
                <a:spcPts val="600"/>
              </a:spcBef>
            </a:pPr>
            <a:r>
              <a:rPr lang="en-US" sz="2400" dirty="0"/>
              <a:t>Short-term emissions are increasing for all but Tank 1.</a:t>
            </a:r>
          </a:p>
          <a:p>
            <a:pPr>
              <a:lnSpc>
                <a:spcPct val="100000"/>
              </a:lnSpc>
              <a:spcBef>
                <a:spcPts val="600"/>
              </a:spcBef>
            </a:pPr>
            <a:r>
              <a:rPr lang="en-US" sz="2400" dirty="0"/>
              <a:t>The annual emission cap is increasing.</a:t>
            </a:r>
          </a:p>
          <a:p>
            <a:pPr>
              <a:lnSpc>
                <a:spcPct val="100000"/>
              </a:lnSpc>
              <a:spcBef>
                <a:spcPts val="600"/>
              </a:spcBef>
            </a:pPr>
            <a:r>
              <a:rPr lang="en-US" sz="2400" dirty="0"/>
              <a:t>Annual emission rates for Tanks 2, 3, and 4 are increasing</a:t>
            </a:r>
          </a:p>
          <a:p>
            <a:pPr>
              <a:lnSpc>
                <a:spcPct val="100000"/>
              </a:lnSpc>
              <a:spcBef>
                <a:spcPts val="600"/>
              </a:spcBef>
            </a:pPr>
            <a:r>
              <a:rPr lang="en-US" sz="2400" dirty="0"/>
              <a:t>BACT is required to be evaluated for Tanks 2, 3, and 4. </a:t>
            </a:r>
          </a:p>
          <a:p>
            <a:pPr>
              <a:lnSpc>
                <a:spcPct val="100000"/>
              </a:lnSpc>
              <a:spcBef>
                <a:spcPts val="600"/>
              </a:spcBef>
            </a:pPr>
            <a:r>
              <a:rPr lang="en-US" sz="2400" dirty="0"/>
              <a:t>Tank 1 has no changes even though it is part of the cap.</a:t>
            </a:r>
          </a:p>
        </p:txBody>
      </p:sp>
      <p:pic>
        <p:nvPicPr>
          <p:cNvPr id="7" name="Picture 6">
            <a:extLst>
              <a:ext uri="{FF2B5EF4-FFF2-40B4-BE49-F238E27FC236}">
                <a16:creationId xmlns:a16="http://schemas.microsoft.com/office/drawing/2014/main" id="{62337D38-AFC6-DB7A-0375-89AC0909D4E2}"/>
              </a:ext>
            </a:extLst>
          </p:cNvPr>
          <p:cNvPicPr>
            <a:picLocks noChangeAspect="1"/>
          </p:cNvPicPr>
          <p:nvPr/>
        </p:nvPicPr>
        <p:blipFill>
          <a:blip r:embed="rId4"/>
          <a:stretch>
            <a:fillRect/>
          </a:stretch>
        </p:blipFill>
        <p:spPr>
          <a:xfrm>
            <a:off x="609600" y="2011680"/>
            <a:ext cx="10972800" cy="2315466"/>
          </a:xfrm>
          <a:prstGeom prst="rect">
            <a:avLst/>
          </a:prstGeom>
        </p:spPr>
      </p:pic>
    </p:spTree>
    <p:extLst>
      <p:ext uri="{BB962C8B-B14F-4D97-AF65-F5344CB8AC3E}">
        <p14:creationId xmlns:p14="http://schemas.microsoft.com/office/powerpoint/2010/main" val="505980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090A8-05BC-92CE-A975-D38425FD429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A546EEB-61C4-1467-5075-BC381B1E8C3C}"/>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6BC18BB6-2906-9B53-65F2-3421B58405B1}"/>
              </a:ext>
            </a:extLst>
          </p:cNvPr>
          <p:cNvSpPr>
            <a:spLocks noGrp="1"/>
          </p:cNvSpPr>
          <p:nvPr>
            <p:ph type="title"/>
          </p:nvPr>
        </p:nvSpPr>
        <p:spPr>
          <a:xfrm>
            <a:off x="609600" y="1114636"/>
            <a:ext cx="10972800" cy="914400"/>
          </a:xfrm>
        </p:spPr>
        <p:txBody>
          <a:bodyPr>
            <a:normAutofit/>
          </a:bodyPr>
          <a:lstStyle/>
          <a:p>
            <a:pPr algn="ctr"/>
            <a:r>
              <a:rPr lang="en-US" sz="4800" b="1"/>
              <a:t>PI-1 Workbook and BACT Analysis</a:t>
            </a:r>
          </a:p>
        </p:txBody>
      </p:sp>
      <p:sp>
        <p:nvSpPr>
          <p:cNvPr id="3" name="Content Placeholder 2">
            <a:extLst>
              <a:ext uri="{FF2B5EF4-FFF2-40B4-BE49-F238E27FC236}">
                <a16:creationId xmlns:a16="http://schemas.microsoft.com/office/drawing/2014/main" id="{66B59556-A2FD-5467-96A6-D95E7CBD365D}"/>
              </a:ext>
            </a:extLst>
          </p:cNvPr>
          <p:cNvSpPr>
            <a:spLocks noGrp="1"/>
          </p:cNvSpPr>
          <p:nvPr>
            <p:ph idx="1"/>
          </p:nvPr>
        </p:nvSpPr>
        <p:spPr>
          <a:xfrm>
            <a:off x="838200" y="2158584"/>
            <a:ext cx="10515600" cy="4137084"/>
          </a:xfrm>
        </p:spPr>
        <p:txBody>
          <a:bodyPr>
            <a:normAutofit fontScale="85000" lnSpcReduction="10000"/>
          </a:bodyPr>
          <a:lstStyle/>
          <a:p>
            <a:pPr>
              <a:lnSpc>
                <a:spcPct val="110000"/>
              </a:lnSpc>
              <a:spcBef>
                <a:spcPts val="600"/>
              </a:spcBef>
            </a:pPr>
            <a:r>
              <a:rPr lang="en-US" sz="3200"/>
              <a:t>All new/modified EPNs must be addressed and included for BACT.</a:t>
            </a:r>
          </a:p>
          <a:p>
            <a:pPr lvl="1">
              <a:lnSpc>
                <a:spcPct val="110000"/>
              </a:lnSpc>
              <a:spcBef>
                <a:spcPts val="600"/>
              </a:spcBef>
            </a:pPr>
            <a:r>
              <a:rPr lang="en-US" sz="2800"/>
              <a:t>Includes EPNs or facilities with relaxations</a:t>
            </a:r>
          </a:p>
          <a:p>
            <a:pPr lvl="1">
              <a:lnSpc>
                <a:spcPct val="110000"/>
              </a:lnSpc>
              <a:spcBef>
                <a:spcPts val="600"/>
              </a:spcBef>
            </a:pPr>
            <a:r>
              <a:rPr lang="en-US" sz="2800"/>
              <a:t>Includes throughput increases, temperature changes, and VP increases.</a:t>
            </a:r>
          </a:p>
          <a:p>
            <a:pPr>
              <a:lnSpc>
                <a:spcPct val="110000"/>
              </a:lnSpc>
              <a:spcBef>
                <a:spcPts val="600"/>
              </a:spcBef>
            </a:pPr>
            <a:r>
              <a:rPr lang="en-US" sz="3200"/>
              <a:t>If Tier I BACT is met, respond “yes” on the PI-1 tab and include specifics.</a:t>
            </a:r>
          </a:p>
          <a:p>
            <a:pPr>
              <a:lnSpc>
                <a:spcPct val="110000"/>
              </a:lnSpc>
              <a:spcBef>
                <a:spcPts val="600"/>
              </a:spcBef>
            </a:pPr>
            <a:r>
              <a:rPr lang="en-US" sz="3200"/>
              <a:t>If Tier I BACT is not met, respond “no” on the PI-1 tab and include supplemental information in the supplemental application file or Executive Summary.</a:t>
            </a:r>
          </a:p>
        </p:txBody>
      </p:sp>
    </p:spTree>
    <p:extLst>
      <p:ext uri="{BB962C8B-B14F-4D97-AF65-F5344CB8AC3E}">
        <p14:creationId xmlns:p14="http://schemas.microsoft.com/office/powerpoint/2010/main" val="19609664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25826-BBB5-6E96-7311-94096DC8559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593FBA3-9634-5BDC-AA9C-1C848DEDE552}"/>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E6D6B887-5412-B1E9-A7CE-EC2C7E507FA5}"/>
              </a:ext>
            </a:extLst>
          </p:cNvPr>
          <p:cNvSpPr>
            <a:spLocks noGrp="1"/>
          </p:cNvSpPr>
          <p:nvPr>
            <p:ph type="title"/>
          </p:nvPr>
        </p:nvSpPr>
        <p:spPr>
          <a:xfrm>
            <a:off x="609600" y="1114636"/>
            <a:ext cx="10972800" cy="914400"/>
          </a:xfrm>
        </p:spPr>
        <p:txBody>
          <a:bodyPr>
            <a:normAutofit/>
          </a:bodyPr>
          <a:lstStyle/>
          <a:p>
            <a:pPr algn="ctr"/>
            <a:r>
              <a:rPr lang="en-US" sz="4800" b="1"/>
              <a:t>Federal Applicability</a:t>
            </a:r>
          </a:p>
        </p:txBody>
      </p:sp>
      <p:sp>
        <p:nvSpPr>
          <p:cNvPr id="3" name="Content Placeholder 2">
            <a:extLst>
              <a:ext uri="{FF2B5EF4-FFF2-40B4-BE49-F238E27FC236}">
                <a16:creationId xmlns:a16="http://schemas.microsoft.com/office/drawing/2014/main" id="{9D5A93AF-F9A7-ECBF-9427-C6920B9C6215}"/>
              </a:ext>
            </a:extLst>
          </p:cNvPr>
          <p:cNvSpPr>
            <a:spLocks noGrp="1"/>
          </p:cNvSpPr>
          <p:nvPr>
            <p:ph idx="1"/>
          </p:nvPr>
        </p:nvSpPr>
        <p:spPr>
          <a:xfrm>
            <a:off x="838200" y="2158584"/>
            <a:ext cx="10515600" cy="4137084"/>
          </a:xfrm>
        </p:spPr>
        <p:txBody>
          <a:bodyPr>
            <a:normAutofit/>
          </a:bodyPr>
          <a:lstStyle/>
          <a:p>
            <a:pPr>
              <a:lnSpc>
                <a:spcPct val="100000"/>
              </a:lnSpc>
              <a:spcBef>
                <a:spcPts val="600"/>
              </a:spcBef>
            </a:pPr>
            <a:r>
              <a:rPr lang="en-US" sz="3200" b="1" dirty="0"/>
              <a:t>Federal Programs for Major Sources</a:t>
            </a:r>
          </a:p>
          <a:p>
            <a:pPr lvl="1">
              <a:lnSpc>
                <a:spcPct val="100000"/>
              </a:lnSpc>
              <a:spcBef>
                <a:spcPts val="600"/>
              </a:spcBef>
            </a:pPr>
            <a:r>
              <a:rPr lang="en-US" sz="2600" dirty="0"/>
              <a:t>Prevention of Significant Deterioration (PSD)</a:t>
            </a:r>
            <a:endParaRPr lang="en-US" sz="2600" dirty="0">
              <a:sym typeface="Wingdings" panose="05000000000000000000" pitchFamily="2" charset="2"/>
            </a:endParaRPr>
          </a:p>
          <a:p>
            <a:pPr lvl="1">
              <a:lnSpc>
                <a:spcPct val="100000"/>
              </a:lnSpc>
              <a:spcBef>
                <a:spcPts val="600"/>
              </a:spcBef>
            </a:pPr>
            <a:r>
              <a:rPr lang="en-US" sz="2600" dirty="0">
                <a:sym typeface="Wingdings" panose="05000000000000000000" pitchFamily="2" charset="2"/>
              </a:rPr>
              <a:t>Nonattainment New Source Review (NNSR)</a:t>
            </a:r>
          </a:p>
          <a:p>
            <a:pPr>
              <a:lnSpc>
                <a:spcPct val="100000"/>
              </a:lnSpc>
              <a:spcBef>
                <a:spcPts val="600"/>
              </a:spcBef>
            </a:pPr>
            <a:r>
              <a:rPr lang="en-US" sz="3200" b="1" dirty="0">
                <a:sym typeface="Wingdings" panose="05000000000000000000" pitchFamily="2" charset="2"/>
              </a:rPr>
              <a:t>2-Step Process</a:t>
            </a:r>
          </a:p>
          <a:p>
            <a:pPr lvl="1">
              <a:lnSpc>
                <a:spcPct val="100000"/>
              </a:lnSpc>
              <a:spcBef>
                <a:spcPts val="600"/>
              </a:spcBef>
            </a:pPr>
            <a:r>
              <a:rPr lang="en-US" sz="2600" dirty="0">
                <a:sym typeface="Wingdings" panose="05000000000000000000" pitchFamily="2" charset="2"/>
              </a:rPr>
              <a:t>Project Emission Increase</a:t>
            </a:r>
          </a:p>
          <a:p>
            <a:pPr lvl="1">
              <a:lnSpc>
                <a:spcPct val="100000"/>
              </a:lnSpc>
              <a:spcBef>
                <a:spcPts val="600"/>
              </a:spcBef>
            </a:pPr>
            <a:r>
              <a:rPr lang="en-US" sz="2600" dirty="0">
                <a:sym typeface="Wingdings" panose="05000000000000000000" pitchFamily="2" charset="2"/>
              </a:rPr>
              <a:t>Netting</a:t>
            </a:r>
          </a:p>
          <a:p>
            <a:pPr>
              <a:lnSpc>
                <a:spcPct val="100000"/>
              </a:lnSpc>
              <a:spcBef>
                <a:spcPts val="600"/>
              </a:spcBef>
            </a:pPr>
            <a:r>
              <a:rPr lang="en-US" sz="3200" b="1" dirty="0">
                <a:sym typeface="Wingdings" panose="05000000000000000000" pitchFamily="2" charset="2"/>
              </a:rPr>
              <a:t>Retrospective Reviews</a:t>
            </a:r>
          </a:p>
        </p:txBody>
      </p:sp>
    </p:spTree>
    <p:extLst>
      <p:ext uri="{BB962C8B-B14F-4D97-AF65-F5344CB8AC3E}">
        <p14:creationId xmlns:p14="http://schemas.microsoft.com/office/powerpoint/2010/main" val="39130273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EF5AF-8559-BDEF-C6D1-26214AD9B8C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F266C16-CF31-10E1-9564-BE8ABBDD44CB}"/>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54015404-B344-915A-45DD-36A99342F80E}"/>
              </a:ext>
            </a:extLst>
          </p:cNvPr>
          <p:cNvSpPr>
            <a:spLocks noGrp="1"/>
          </p:cNvSpPr>
          <p:nvPr>
            <p:ph type="title"/>
          </p:nvPr>
        </p:nvSpPr>
        <p:spPr>
          <a:xfrm>
            <a:off x="609600" y="1114636"/>
            <a:ext cx="10972800" cy="914400"/>
          </a:xfrm>
        </p:spPr>
        <p:txBody>
          <a:bodyPr>
            <a:normAutofit/>
          </a:bodyPr>
          <a:lstStyle/>
          <a:p>
            <a:pPr algn="ctr"/>
            <a:r>
              <a:rPr lang="en-US" sz="4800" b="1"/>
              <a:t>PSD Major Source Thresholds</a:t>
            </a:r>
          </a:p>
        </p:txBody>
      </p:sp>
      <p:graphicFrame>
        <p:nvGraphicFramePr>
          <p:cNvPr id="7" name="Table 6">
            <a:extLst>
              <a:ext uri="{FF2B5EF4-FFF2-40B4-BE49-F238E27FC236}">
                <a16:creationId xmlns:a16="http://schemas.microsoft.com/office/drawing/2014/main" id="{AFAAC2A0-7729-7B0C-4D04-07A3A86A6389}"/>
              </a:ext>
            </a:extLst>
          </p:cNvPr>
          <p:cNvGraphicFramePr>
            <a:graphicFrameLocks noGrp="1" noChangeAspect="1"/>
          </p:cNvGraphicFramePr>
          <p:nvPr>
            <p:extLst>
              <p:ext uri="{D42A27DB-BD31-4B8C-83A1-F6EECF244321}">
                <p14:modId xmlns:p14="http://schemas.microsoft.com/office/powerpoint/2010/main" val="901361903"/>
              </p:ext>
            </p:extLst>
          </p:nvPr>
        </p:nvGraphicFramePr>
        <p:xfrm>
          <a:off x="862148" y="2452724"/>
          <a:ext cx="10312401" cy="2220620"/>
        </p:xfrm>
        <a:graphic>
          <a:graphicData uri="http://schemas.openxmlformats.org/drawingml/2006/table">
            <a:tbl>
              <a:tblPr firstRow="1" bandRow="1">
                <a:tableStyleId>{5C22544A-7EE6-4342-B048-85BDC9FD1C3A}</a:tableStyleId>
              </a:tblPr>
              <a:tblGrid>
                <a:gridCol w="4032784">
                  <a:extLst>
                    <a:ext uri="{9D8B030D-6E8A-4147-A177-3AD203B41FA5}">
                      <a16:colId xmlns:a16="http://schemas.microsoft.com/office/drawing/2014/main" val="1086574056"/>
                    </a:ext>
                  </a:extLst>
                </a:gridCol>
                <a:gridCol w="3283836">
                  <a:extLst>
                    <a:ext uri="{9D8B030D-6E8A-4147-A177-3AD203B41FA5}">
                      <a16:colId xmlns:a16="http://schemas.microsoft.com/office/drawing/2014/main" val="571738051"/>
                    </a:ext>
                  </a:extLst>
                </a:gridCol>
                <a:gridCol w="2995781">
                  <a:extLst>
                    <a:ext uri="{9D8B030D-6E8A-4147-A177-3AD203B41FA5}">
                      <a16:colId xmlns:a16="http://schemas.microsoft.com/office/drawing/2014/main" val="1158154374"/>
                    </a:ext>
                  </a:extLst>
                </a:gridCol>
              </a:tblGrid>
              <a:tr h="88574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1" kern="1200">
                        <a:solidFill>
                          <a:schemeClr val="bg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a:solidFill>
                            <a:schemeClr val="bg1"/>
                          </a:solidFill>
                          <a:latin typeface="+mn-lt"/>
                        </a:rPr>
                        <a:t>Source Category</a:t>
                      </a:r>
                    </a:p>
                    <a:p>
                      <a:pPr algn="ctr"/>
                      <a:endParaRPr lang="en-US" sz="1600">
                        <a:latin typeface="+mn-lt"/>
                      </a:endParaRPr>
                    </a:p>
                  </a:txBody>
                  <a:tcPr/>
                </a:tc>
                <a:tc>
                  <a:txBody>
                    <a:bodyPr/>
                    <a:lstStyle>
                      <a:lvl1pPr marL="0" algn="l" defTabSz="914400" rtl="0" eaLnBrk="1" latinLnBrk="0" hangingPunct="1">
                        <a:defRPr sz="1800" b="1" kern="1200">
                          <a:solidFill>
                            <a:schemeClr val="lt1"/>
                          </a:solidFill>
                          <a:latin typeface="Century Gothic" panose="020B0502020202020204"/>
                        </a:defRPr>
                      </a:lvl1pPr>
                      <a:lvl2pPr marL="457200" algn="l" defTabSz="914400" rtl="0" eaLnBrk="1" latinLnBrk="0" hangingPunct="1">
                        <a:defRPr sz="1800" b="1" kern="1200">
                          <a:solidFill>
                            <a:schemeClr val="lt1"/>
                          </a:solidFill>
                          <a:latin typeface="Century Gothic" panose="020B0502020202020204"/>
                        </a:defRPr>
                      </a:lvl2pPr>
                      <a:lvl3pPr marL="914400" algn="l" defTabSz="914400" rtl="0" eaLnBrk="1" latinLnBrk="0" hangingPunct="1">
                        <a:defRPr sz="1800" b="1" kern="1200">
                          <a:solidFill>
                            <a:schemeClr val="lt1"/>
                          </a:solidFill>
                          <a:latin typeface="Century Gothic" panose="020B0502020202020204"/>
                        </a:defRPr>
                      </a:lvl3pPr>
                      <a:lvl4pPr marL="1371600" algn="l" defTabSz="914400" rtl="0" eaLnBrk="1" latinLnBrk="0" hangingPunct="1">
                        <a:defRPr sz="1800" b="1" kern="1200">
                          <a:solidFill>
                            <a:schemeClr val="lt1"/>
                          </a:solidFill>
                          <a:latin typeface="Century Gothic" panose="020B0502020202020204"/>
                        </a:defRPr>
                      </a:lvl4pPr>
                      <a:lvl5pPr marL="1828800" algn="l" defTabSz="914400" rtl="0" eaLnBrk="1" latinLnBrk="0" hangingPunct="1">
                        <a:defRPr sz="1800" b="1" kern="1200">
                          <a:solidFill>
                            <a:schemeClr val="lt1"/>
                          </a:solidFill>
                          <a:latin typeface="Century Gothic" panose="020B0502020202020204"/>
                        </a:defRPr>
                      </a:lvl5pPr>
                      <a:lvl6pPr marL="2286000" algn="l" defTabSz="914400" rtl="0" eaLnBrk="1" latinLnBrk="0" hangingPunct="1">
                        <a:defRPr sz="1800" b="1" kern="1200">
                          <a:solidFill>
                            <a:schemeClr val="lt1"/>
                          </a:solidFill>
                          <a:latin typeface="Century Gothic" panose="020B0502020202020204"/>
                        </a:defRPr>
                      </a:lvl6pPr>
                      <a:lvl7pPr marL="2743200" algn="l" defTabSz="914400" rtl="0" eaLnBrk="1" latinLnBrk="0" hangingPunct="1">
                        <a:defRPr sz="1800" b="1" kern="1200">
                          <a:solidFill>
                            <a:schemeClr val="lt1"/>
                          </a:solidFill>
                          <a:latin typeface="Century Gothic" panose="020B0502020202020204"/>
                        </a:defRPr>
                      </a:lvl7pPr>
                      <a:lvl8pPr marL="3200400" algn="l" defTabSz="914400" rtl="0" eaLnBrk="1" latinLnBrk="0" hangingPunct="1">
                        <a:defRPr sz="1800" b="1" kern="1200">
                          <a:solidFill>
                            <a:schemeClr val="lt1"/>
                          </a:solidFill>
                          <a:latin typeface="Century Gothic" panose="020B0502020202020204"/>
                        </a:defRPr>
                      </a:lvl8pPr>
                      <a:lvl9pPr marL="3657600" algn="l" defTabSz="914400" rtl="0" eaLnBrk="1" latinLnBrk="0" hangingPunct="1">
                        <a:defRPr sz="1800" b="1" kern="1200">
                          <a:solidFill>
                            <a:schemeClr val="lt1"/>
                          </a:solidFill>
                          <a:latin typeface="Century Gothic" panose="020B0502020202020204"/>
                        </a:defRPr>
                      </a:lvl9pPr>
                    </a:lstStyle>
                    <a:p>
                      <a:pPr algn="ctr"/>
                      <a:r>
                        <a:rPr lang="en-US" sz="2400">
                          <a:solidFill>
                            <a:schemeClr val="bg1"/>
                          </a:solidFill>
                          <a:latin typeface="+mn-lt"/>
                        </a:rPr>
                        <a:t>Regulated Pollutant</a:t>
                      </a:r>
                    </a:p>
                  </a:txBody>
                  <a:tcPr anchor="ctr"/>
                </a:tc>
                <a:tc>
                  <a:txBody>
                    <a:bodyPr/>
                    <a:lstStyle>
                      <a:lvl1pPr marL="0" algn="l" defTabSz="914400" rtl="0" eaLnBrk="1" latinLnBrk="0" hangingPunct="1">
                        <a:defRPr sz="1800" b="1" kern="1200">
                          <a:solidFill>
                            <a:schemeClr val="lt1"/>
                          </a:solidFill>
                          <a:latin typeface="Century Gothic" panose="020B0502020202020204"/>
                        </a:defRPr>
                      </a:lvl1pPr>
                      <a:lvl2pPr marL="457200" algn="l" defTabSz="914400" rtl="0" eaLnBrk="1" latinLnBrk="0" hangingPunct="1">
                        <a:defRPr sz="1800" b="1" kern="1200">
                          <a:solidFill>
                            <a:schemeClr val="lt1"/>
                          </a:solidFill>
                          <a:latin typeface="Century Gothic" panose="020B0502020202020204"/>
                        </a:defRPr>
                      </a:lvl2pPr>
                      <a:lvl3pPr marL="914400" algn="l" defTabSz="914400" rtl="0" eaLnBrk="1" latinLnBrk="0" hangingPunct="1">
                        <a:defRPr sz="1800" b="1" kern="1200">
                          <a:solidFill>
                            <a:schemeClr val="lt1"/>
                          </a:solidFill>
                          <a:latin typeface="Century Gothic" panose="020B0502020202020204"/>
                        </a:defRPr>
                      </a:lvl3pPr>
                      <a:lvl4pPr marL="1371600" algn="l" defTabSz="914400" rtl="0" eaLnBrk="1" latinLnBrk="0" hangingPunct="1">
                        <a:defRPr sz="1800" b="1" kern="1200">
                          <a:solidFill>
                            <a:schemeClr val="lt1"/>
                          </a:solidFill>
                          <a:latin typeface="Century Gothic" panose="020B0502020202020204"/>
                        </a:defRPr>
                      </a:lvl4pPr>
                      <a:lvl5pPr marL="1828800" algn="l" defTabSz="914400" rtl="0" eaLnBrk="1" latinLnBrk="0" hangingPunct="1">
                        <a:defRPr sz="1800" b="1" kern="1200">
                          <a:solidFill>
                            <a:schemeClr val="lt1"/>
                          </a:solidFill>
                          <a:latin typeface="Century Gothic" panose="020B0502020202020204"/>
                        </a:defRPr>
                      </a:lvl5pPr>
                      <a:lvl6pPr marL="2286000" algn="l" defTabSz="914400" rtl="0" eaLnBrk="1" latinLnBrk="0" hangingPunct="1">
                        <a:defRPr sz="1800" b="1" kern="1200">
                          <a:solidFill>
                            <a:schemeClr val="lt1"/>
                          </a:solidFill>
                          <a:latin typeface="Century Gothic" panose="020B0502020202020204"/>
                        </a:defRPr>
                      </a:lvl6pPr>
                      <a:lvl7pPr marL="2743200" algn="l" defTabSz="914400" rtl="0" eaLnBrk="1" latinLnBrk="0" hangingPunct="1">
                        <a:defRPr sz="1800" b="1" kern="1200">
                          <a:solidFill>
                            <a:schemeClr val="lt1"/>
                          </a:solidFill>
                          <a:latin typeface="Century Gothic" panose="020B0502020202020204"/>
                        </a:defRPr>
                      </a:lvl7pPr>
                      <a:lvl8pPr marL="3200400" algn="l" defTabSz="914400" rtl="0" eaLnBrk="1" latinLnBrk="0" hangingPunct="1">
                        <a:defRPr sz="1800" b="1" kern="1200">
                          <a:solidFill>
                            <a:schemeClr val="lt1"/>
                          </a:solidFill>
                          <a:latin typeface="Century Gothic" panose="020B0502020202020204"/>
                        </a:defRPr>
                      </a:lvl8pPr>
                      <a:lvl9pPr marL="3657600" algn="l" defTabSz="914400" rtl="0" eaLnBrk="1" latinLnBrk="0" hangingPunct="1">
                        <a:defRPr sz="1800" b="1" kern="1200">
                          <a:solidFill>
                            <a:schemeClr val="lt1"/>
                          </a:solidFill>
                          <a:latin typeface="Century Gothic" panose="020B0502020202020204"/>
                        </a:defRPr>
                      </a:lvl9pPr>
                    </a:lstStyle>
                    <a:p>
                      <a:pPr algn="ctr"/>
                      <a:r>
                        <a:rPr lang="en-US" sz="2400">
                          <a:solidFill>
                            <a:schemeClr val="bg1"/>
                          </a:solidFill>
                          <a:latin typeface="+mn-lt"/>
                        </a:rPr>
                        <a:t>Major Source   (</a:t>
                      </a:r>
                      <a:r>
                        <a:rPr lang="en-US" sz="2400" b="1" kern="1200">
                          <a:solidFill>
                            <a:schemeClr val="bg1"/>
                          </a:solidFill>
                          <a:latin typeface="Century Gothic" panose="020B0502020202020204"/>
                          <a:ea typeface="+mn-ea"/>
                          <a:cs typeface="+mn-cs"/>
                        </a:rPr>
                        <a:t>TPY)</a:t>
                      </a:r>
                      <a:endParaRPr lang="en-US" sz="2400">
                        <a:solidFill>
                          <a:schemeClr val="bg1"/>
                        </a:solidFill>
                        <a:latin typeface="+mn-lt"/>
                      </a:endParaRPr>
                    </a:p>
                  </a:txBody>
                  <a:tcPr anchor="ctr"/>
                </a:tc>
                <a:extLst>
                  <a:ext uri="{0D108BD9-81ED-4DB2-BD59-A6C34878D82A}">
                    <a16:rowId xmlns:a16="http://schemas.microsoft.com/office/drawing/2014/main" val="1603666118"/>
                  </a:ext>
                </a:extLst>
              </a:tr>
              <a:tr h="576910">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ctr"/>
                      <a:r>
                        <a:rPr lang="en-US" sz="2400" b="0" kern="1200">
                          <a:solidFill>
                            <a:schemeClr val="tx1"/>
                          </a:solidFill>
                          <a:latin typeface="+mn-lt"/>
                          <a:ea typeface="+mn-ea"/>
                          <a:cs typeface="+mn-cs"/>
                        </a:rPr>
                        <a:t>Named</a:t>
                      </a:r>
                    </a:p>
                  </a:txBody>
                  <a:tcPr anchor="ctr"/>
                </a:tc>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ctr"/>
                      <a:r>
                        <a:rPr lang="en-US" sz="2400" b="0" kern="1200">
                          <a:solidFill>
                            <a:schemeClr val="tx1"/>
                          </a:solidFill>
                          <a:latin typeface="+mn-lt"/>
                          <a:ea typeface="+mn-ea"/>
                          <a:cs typeface="+mn-cs"/>
                        </a:rPr>
                        <a:t>All</a:t>
                      </a:r>
                    </a:p>
                  </a:txBody>
                  <a:tcPr anchor="ctr"/>
                </a:tc>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ctr"/>
                      <a:r>
                        <a:rPr lang="en-US" sz="2400" b="1" kern="1200">
                          <a:solidFill>
                            <a:schemeClr val="tx1"/>
                          </a:solidFill>
                          <a:latin typeface="+mn-lt"/>
                          <a:ea typeface="+mn-ea"/>
                          <a:cs typeface="+mn-cs"/>
                        </a:rPr>
                        <a:t>100</a:t>
                      </a:r>
                    </a:p>
                  </a:txBody>
                  <a:tcPr anchor="ctr"/>
                </a:tc>
                <a:extLst>
                  <a:ext uri="{0D108BD9-81ED-4DB2-BD59-A6C34878D82A}">
                    <a16:rowId xmlns:a16="http://schemas.microsoft.com/office/drawing/2014/main" val="1169041567"/>
                  </a:ext>
                </a:extLst>
              </a:tr>
              <a:tr h="576910">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ctr"/>
                      <a:r>
                        <a:rPr lang="en-US" sz="2400" b="0" kern="1200">
                          <a:solidFill>
                            <a:schemeClr val="tx1"/>
                          </a:solidFill>
                          <a:latin typeface="+mn-lt"/>
                          <a:ea typeface="+mn-ea"/>
                          <a:cs typeface="+mn-cs"/>
                        </a:rPr>
                        <a:t>Un-Named </a:t>
                      </a:r>
                    </a:p>
                  </a:txBody>
                  <a:tcPr anchor="ctr"/>
                </a:tc>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ctr"/>
                      <a:r>
                        <a:rPr lang="en-US" sz="2400" b="0" kern="1200">
                          <a:solidFill>
                            <a:schemeClr val="tx1"/>
                          </a:solidFill>
                          <a:latin typeface="+mn-lt"/>
                          <a:ea typeface="+mn-ea"/>
                          <a:cs typeface="+mn-cs"/>
                        </a:rPr>
                        <a:t>All</a:t>
                      </a:r>
                    </a:p>
                  </a:txBody>
                  <a:tcPr anchor="ctr"/>
                </a:tc>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ctr"/>
                      <a:r>
                        <a:rPr lang="en-US" sz="2400" b="1" kern="1200" dirty="0">
                          <a:solidFill>
                            <a:schemeClr val="tx1"/>
                          </a:solidFill>
                          <a:latin typeface="+mn-lt"/>
                          <a:ea typeface="+mn-ea"/>
                          <a:cs typeface="+mn-cs"/>
                        </a:rPr>
                        <a:t>250</a:t>
                      </a:r>
                    </a:p>
                  </a:txBody>
                  <a:tcPr anchor="ctr"/>
                </a:tc>
                <a:extLst>
                  <a:ext uri="{0D108BD9-81ED-4DB2-BD59-A6C34878D82A}">
                    <a16:rowId xmlns:a16="http://schemas.microsoft.com/office/drawing/2014/main" val="3125105000"/>
                  </a:ext>
                </a:extLst>
              </a:tr>
            </a:tbl>
          </a:graphicData>
        </a:graphic>
      </p:graphicFrame>
      <p:sp>
        <p:nvSpPr>
          <p:cNvPr id="3" name="TextBox 2">
            <a:extLst>
              <a:ext uri="{FF2B5EF4-FFF2-40B4-BE49-F238E27FC236}">
                <a16:creationId xmlns:a16="http://schemas.microsoft.com/office/drawing/2014/main" id="{EC9A966E-A978-1EE6-E7E8-DD943F5D328C}"/>
              </a:ext>
            </a:extLst>
          </p:cNvPr>
          <p:cNvSpPr txBox="1"/>
          <p:nvPr/>
        </p:nvSpPr>
        <p:spPr>
          <a:xfrm>
            <a:off x="939799" y="4828965"/>
            <a:ext cx="10312401" cy="461665"/>
          </a:xfrm>
          <a:prstGeom prst="rect">
            <a:avLst/>
          </a:prstGeom>
          <a:noFill/>
        </p:spPr>
        <p:txBody>
          <a:bodyPr wrap="square" rtlCol="0">
            <a:spAutoFit/>
          </a:bodyPr>
          <a:lstStyle/>
          <a:p>
            <a:r>
              <a:rPr lang="en-US" sz="2400" b="1"/>
              <a:t>APDG 5881: Major New Source Review – Applicability Determination</a:t>
            </a:r>
          </a:p>
        </p:txBody>
      </p:sp>
    </p:spTree>
    <p:extLst>
      <p:ext uri="{BB962C8B-B14F-4D97-AF65-F5344CB8AC3E}">
        <p14:creationId xmlns:p14="http://schemas.microsoft.com/office/powerpoint/2010/main" val="36408507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F5983-B93A-744C-DCF0-E5A0AE57794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FC3B0A3-9341-8E6F-DB7A-416614D9714B}"/>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F8C92820-58E7-41C1-FE99-293358F7DEE7}"/>
              </a:ext>
            </a:extLst>
          </p:cNvPr>
          <p:cNvSpPr>
            <a:spLocks noGrp="1"/>
          </p:cNvSpPr>
          <p:nvPr>
            <p:ph type="title"/>
          </p:nvPr>
        </p:nvSpPr>
        <p:spPr>
          <a:xfrm>
            <a:off x="609600" y="1114636"/>
            <a:ext cx="10972800" cy="914400"/>
          </a:xfrm>
        </p:spPr>
        <p:txBody>
          <a:bodyPr>
            <a:normAutofit/>
          </a:bodyPr>
          <a:lstStyle/>
          <a:p>
            <a:pPr algn="ctr"/>
            <a:r>
              <a:rPr lang="en-US" sz="4800" b="1"/>
              <a:t>PSD Major Modification Thresholds</a:t>
            </a:r>
          </a:p>
        </p:txBody>
      </p:sp>
      <p:graphicFrame>
        <p:nvGraphicFramePr>
          <p:cNvPr id="3" name="Table 2">
            <a:extLst>
              <a:ext uri="{FF2B5EF4-FFF2-40B4-BE49-F238E27FC236}">
                <a16:creationId xmlns:a16="http://schemas.microsoft.com/office/drawing/2014/main" id="{1634BEC5-DB2A-4484-7578-F85B261C88FD}"/>
              </a:ext>
            </a:extLst>
          </p:cNvPr>
          <p:cNvGraphicFramePr>
            <a:graphicFrameLocks noGrp="1" noChangeAspect="1"/>
          </p:cNvGraphicFramePr>
          <p:nvPr>
            <p:extLst>
              <p:ext uri="{D42A27DB-BD31-4B8C-83A1-F6EECF244321}">
                <p14:modId xmlns:p14="http://schemas.microsoft.com/office/powerpoint/2010/main" val="236929653"/>
              </p:ext>
            </p:extLst>
          </p:nvPr>
        </p:nvGraphicFramePr>
        <p:xfrm>
          <a:off x="1193054" y="2029036"/>
          <a:ext cx="9805891" cy="4333485"/>
        </p:xfrm>
        <a:graphic>
          <a:graphicData uri="http://schemas.openxmlformats.org/drawingml/2006/table">
            <a:tbl>
              <a:tblPr firstRow="1" bandRow="1">
                <a:tableStyleId>{5C22544A-7EE6-4342-B048-85BDC9FD1C3A}</a:tableStyleId>
              </a:tblPr>
              <a:tblGrid>
                <a:gridCol w="4654159">
                  <a:extLst>
                    <a:ext uri="{9D8B030D-6E8A-4147-A177-3AD203B41FA5}">
                      <a16:colId xmlns:a16="http://schemas.microsoft.com/office/drawing/2014/main" val="571738051"/>
                    </a:ext>
                  </a:extLst>
                </a:gridCol>
                <a:gridCol w="5151732">
                  <a:extLst>
                    <a:ext uri="{9D8B030D-6E8A-4147-A177-3AD203B41FA5}">
                      <a16:colId xmlns:a16="http://schemas.microsoft.com/office/drawing/2014/main" val="1117416423"/>
                    </a:ext>
                  </a:extLst>
                </a:gridCol>
              </a:tblGrid>
              <a:tr h="675885">
                <a:tc>
                  <a:txBody>
                    <a:bodyPr/>
                    <a:lstStyle>
                      <a:lvl1pPr marL="0" algn="l" defTabSz="914400" rtl="0" eaLnBrk="1" latinLnBrk="0" hangingPunct="1">
                        <a:defRPr sz="1800" b="1" kern="1200">
                          <a:solidFill>
                            <a:schemeClr val="lt1"/>
                          </a:solidFill>
                          <a:latin typeface="Century Gothic" panose="020B0502020202020204"/>
                        </a:defRPr>
                      </a:lvl1pPr>
                      <a:lvl2pPr marL="457200" algn="l" defTabSz="914400" rtl="0" eaLnBrk="1" latinLnBrk="0" hangingPunct="1">
                        <a:defRPr sz="1800" b="1" kern="1200">
                          <a:solidFill>
                            <a:schemeClr val="lt1"/>
                          </a:solidFill>
                          <a:latin typeface="Century Gothic" panose="020B0502020202020204"/>
                        </a:defRPr>
                      </a:lvl2pPr>
                      <a:lvl3pPr marL="914400" algn="l" defTabSz="914400" rtl="0" eaLnBrk="1" latinLnBrk="0" hangingPunct="1">
                        <a:defRPr sz="1800" b="1" kern="1200">
                          <a:solidFill>
                            <a:schemeClr val="lt1"/>
                          </a:solidFill>
                          <a:latin typeface="Century Gothic" panose="020B0502020202020204"/>
                        </a:defRPr>
                      </a:lvl3pPr>
                      <a:lvl4pPr marL="1371600" algn="l" defTabSz="914400" rtl="0" eaLnBrk="1" latinLnBrk="0" hangingPunct="1">
                        <a:defRPr sz="1800" b="1" kern="1200">
                          <a:solidFill>
                            <a:schemeClr val="lt1"/>
                          </a:solidFill>
                          <a:latin typeface="Century Gothic" panose="020B0502020202020204"/>
                        </a:defRPr>
                      </a:lvl4pPr>
                      <a:lvl5pPr marL="1828800" algn="l" defTabSz="914400" rtl="0" eaLnBrk="1" latinLnBrk="0" hangingPunct="1">
                        <a:defRPr sz="1800" b="1" kern="1200">
                          <a:solidFill>
                            <a:schemeClr val="lt1"/>
                          </a:solidFill>
                          <a:latin typeface="Century Gothic" panose="020B0502020202020204"/>
                        </a:defRPr>
                      </a:lvl5pPr>
                      <a:lvl6pPr marL="2286000" algn="l" defTabSz="914400" rtl="0" eaLnBrk="1" latinLnBrk="0" hangingPunct="1">
                        <a:defRPr sz="1800" b="1" kern="1200">
                          <a:solidFill>
                            <a:schemeClr val="lt1"/>
                          </a:solidFill>
                          <a:latin typeface="Century Gothic" panose="020B0502020202020204"/>
                        </a:defRPr>
                      </a:lvl6pPr>
                      <a:lvl7pPr marL="2743200" algn="l" defTabSz="914400" rtl="0" eaLnBrk="1" latinLnBrk="0" hangingPunct="1">
                        <a:defRPr sz="1800" b="1" kern="1200">
                          <a:solidFill>
                            <a:schemeClr val="lt1"/>
                          </a:solidFill>
                          <a:latin typeface="Century Gothic" panose="020B0502020202020204"/>
                        </a:defRPr>
                      </a:lvl7pPr>
                      <a:lvl8pPr marL="3200400" algn="l" defTabSz="914400" rtl="0" eaLnBrk="1" latinLnBrk="0" hangingPunct="1">
                        <a:defRPr sz="1800" b="1" kern="1200">
                          <a:solidFill>
                            <a:schemeClr val="lt1"/>
                          </a:solidFill>
                          <a:latin typeface="Century Gothic" panose="020B0502020202020204"/>
                        </a:defRPr>
                      </a:lvl8pPr>
                      <a:lvl9pPr marL="3657600" algn="l" defTabSz="914400" rtl="0" eaLnBrk="1" latinLnBrk="0" hangingPunct="1">
                        <a:defRPr sz="1800" b="1" kern="1200">
                          <a:solidFill>
                            <a:schemeClr val="lt1"/>
                          </a:solidFill>
                          <a:latin typeface="Century Gothic" panose="020B0502020202020204"/>
                        </a:defRPr>
                      </a:lvl9pPr>
                    </a:lstStyle>
                    <a:p>
                      <a:pPr algn="ctr"/>
                      <a:r>
                        <a:rPr lang="en-US" sz="2400">
                          <a:solidFill>
                            <a:schemeClr val="bg1"/>
                          </a:solidFill>
                          <a:latin typeface="+mn-lt"/>
                        </a:rPr>
                        <a:t>Regulated Pollutant</a:t>
                      </a:r>
                    </a:p>
                  </a:txBody>
                  <a:tcPr anchor="ctr"/>
                </a:tc>
                <a:tc>
                  <a:txBody>
                    <a:bodyPr/>
                    <a:lstStyle/>
                    <a:p>
                      <a:pPr algn="ctr"/>
                      <a:r>
                        <a:rPr lang="en-US" sz="2400">
                          <a:solidFill>
                            <a:schemeClr val="bg1"/>
                          </a:solidFill>
                          <a:latin typeface="+mn-lt"/>
                        </a:rPr>
                        <a:t>Major Modification (TPY)</a:t>
                      </a:r>
                    </a:p>
                  </a:txBody>
                  <a:tcPr/>
                </a:tc>
                <a:extLst>
                  <a:ext uri="{0D108BD9-81ED-4DB2-BD59-A6C34878D82A}">
                    <a16:rowId xmlns:a16="http://schemas.microsoft.com/office/drawing/2014/main" val="1603666118"/>
                  </a:ext>
                </a:extLst>
              </a:tr>
              <a:tr h="375492">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l"/>
                      <a:r>
                        <a:rPr lang="en-US" sz="2400">
                          <a:solidFill>
                            <a:schemeClr val="tx1"/>
                          </a:solidFill>
                          <a:latin typeface="+mn-lt"/>
                        </a:rPr>
                        <a:t>CO</a:t>
                      </a:r>
                    </a:p>
                  </a:txBody>
                  <a:tcPr anchor="ctr"/>
                </a:tc>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l"/>
                      <a:r>
                        <a:rPr lang="en-US" sz="2400">
                          <a:solidFill>
                            <a:schemeClr val="tx1"/>
                          </a:solidFill>
                          <a:latin typeface="+mn-lt"/>
                        </a:rPr>
                        <a:t>100 </a:t>
                      </a:r>
                    </a:p>
                  </a:txBody>
                  <a:tcPr anchor="ctr"/>
                </a:tc>
                <a:extLst>
                  <a:ext uri="{0D108BD9-81ED-4DB2-BD59-A6C34878D82A}">
                    <a16:rowId xmlns:a16="http://schemas.microsoft.com/office/drawing/2014/main" val="3125105000"/>
                  </a:ext>
                </a:extLst>
              </a:tr>
              <a:tr h="375492">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l"/>
                      <a:r>
                        <a:rPr lang="en-US" sz="2400">
                          <a:solidFill>
                            <a:schemeClr val="tx1"/>
                          </a:solidFill>
                          <a:latin typeface="+mn-lt"/>
                        </a:rPr>
                        <a:t>VOC /</a:t>
                      </a:r>
                      <a:r>
                        <a:rPr lang="en-US" sz="2400" baseline="0">
                          <a:solidFill>
                            <a:schemeClr val="tx1"/>
                          </a:solidFill>
                          <a:latin typeface="+mn-lt"/>
                        </a:rPr>
                        <a:t> NO</a:t>
                      </a:r>
                      <a:r>
                        <a:rPr lang="en-US" sz="2400" baseline="-25000">
                          <a:solidFill>
                            <a:schemeClr val="tx1"/>
                          </a:solidFill>
                          <a:latin typeface="+mn-lt"/>
                        </a:rPr>
                        <a:t>x</a:t>
                      </a:r>
                      <a:r>
                        <a:rPr lang="en-US" sz="2400" baseline="0">
                          <a:solidFill>
                            <a:schemeClr val="tx1"/>
                          </a:solidFill>
                          <a:latin typeface="+mn-lt"/>
                        </a:rPr>
                        <a:t> / SO</a:t>
                      </a:r>
                      <a:r>
                        <a:rPr lang="en-US" sz="2400" baseline="-25000">
                          <a:solidFill>
                            <a:schemeClr val="tx1"/>
                          </a:solidFill>
                          <a:latin typeface="+mn-lt"/>
                        </a:rPr>
                        <a:t>2</a:t>
                      </a:r>
                    </a:p>
                  </a:txBody>
                  <a:tcPr anchor="ctr"/>
                </a:tc>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l"/>
                      <a:r>
                        <a:rPr lang="en-US" sz="2400">
                          <a:solidFill>
                            <a:schemeClr val="tx1"/>
                          </a:solidFill>
                          <a:latin typeface="+mn-lt"/>
                        </a:rPr>
                        <a:t>40 </a:t>
                      </a:r>
                    </a:p>
                  </a:txBody>
                  <a:tcPr anchor="ctr"/>
                </a:tc>
                <a:extLst>
                  <a:ext uri="{0D108BD9-81ED-4DB2-BD59-A6C34878D82A}">
                    <a16:rowId xmlns:a16="http://schemas.microsoft.com/office/drawing/2014/main" val="1341799303"/>
                  </a:ext>
                </a:extLst>
              </a:tr>
              <a:tr h="375492">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solidFill>
                            <a:schemeClr val="tx1"/>
                          </a:solidFill>
                          <a:latin typeface="+mn-lt"/>
                        </a:rPr>
                        <a:t>PM / </a:t>
                      </a:r>
                      <a:r>
                        <a:rPr lang="en-US" sz="2400" kern="1200">
                          <a:solidFill>
                            <a:schemeClr val="tx1"/>
                          </a:solidFill>
                          <a:latin typeface="+mn-lt"/>
                          <a:ea typeface="+mn-ea"/>
                          <a:cs typeface="+mn-cs"/>
                        </a:rPr>
                        <a:t>PM</a:t>
                      </a:r>
                      <a:r>
                        <a:rPr lang="en-US" sz="2400" kern="1200" baseline="-25000">
                          <a:solidFill>
                            <a:schemeClr val="tx1"/>
                          </a:solidFill>
                          <a:latin typeface="+mn-lt"/>
                          <a:ea typeface="+mn-ea"/>
                          <a:cs typeface="+mn-cs"/>
                        </a:rPr>
                        <a:t>10</a:t>
                      </a:r>
                      <a:r>
                        <a:rPr lang="en-US" sz="2400" kern="1200">
                          <a:solidFill>
                            <a:schemeClr val="tx1"/>
                          </a:solidFill>
                          <a:latin typeface="+mn-lt"/>
                          <a:ea typeface="+mn-ea"/>
                          <a:cs typeface="+mn-cs"/>
                        </a:rPr>
                        <a:t> / PM</a:t>
                      </a:r>
                      <a:r>
                        <a:rPr lang="en-US" sz="2400" kern="1200" baseline="-25000">
                          <a:solidFill>
                            <a:schemeClr val="tx1"/>
                          </a:solidFill>
                          <a:latin typeface="+mn-lt"/>
                          <a:ea typeface="+mn-ea"/>
                          <a:cs typeface="+mn-cs"/>
                        </a:rPr>
                        <a:t>2.5</a:t>
                      </a:r>
                    </a:p>
                  </a:txBody>
                  <a:tcPr anchor="ctr"/>
                </a:tc>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l"/>
                      <a:r>
                        <a:rPr lang="en-US" sz="2400">
                          <a:solidFill>
                            <a:schemeClr val="tx1"/>
                          </a:solidFill>
                          <a:latin typeface="+mn-lt"/>
                        </a:rPr>
                        <a:t>25 / 15 / 10 respectively.</a:t>
                      </a:r>
                    </a:p>
                  </a:txBody>
                  <a:tcPr anchor="ctr"/>
                </a:tc>
                <a:extLst>
                  <a:ext uri="{0D108BD9-81ED-4DB2-BD59-A6C34878D82A}">
                    <a16:rowId xmlns:a16="http://schemas.microsoft.com/office/drawing/2014/main" val="2672718570"/>
                  </a:ext>
                </a:extLst>
              </a:tr>
              <a:tr h="375492">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l"/>
                      <a:r>
                        <a:rPr lang="en-US" sz="2400">
                          <a:solidFill>
                            <a:schemeClr val="tx1"/>
                          </a:solidFill>
                          <a:latin typeface="+mn-lt"/>
                        </a:rPr>
                        <a:t>Pb</a:t>
                      </a:r>
                    </a:p>
                  </a:txBody>
                  <a:tcPr anchor="ctr"/>
                </a:tc>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l"/>
                      <a:r>
                        <a:rPr lang="en-US" sz="2400">
                          <a:solidFill>
                            <a:schemeClr val="tx1"/>
                          </a:solidFill>
                          <a:latin typeface="+mn-lt"/>
                        </a:rPr>
                        <a:t>0.6</a:t>
                      </a:r>
                    </a:p>
                  </a:txBody>
                  <a:tcPr anchor="ctr"/>
                </a:tc>
                <a:extLst>
                  <a:ext uri="{0D108BD9-81ED-4DB2-BD59-A6C34878D82A}">
                    <a16:rowId xmlns:a16="http://schemas.microsoft.com/office/drawing/2014/main" val="2669622255"/>
                  </a:ext>
                </a:extLst>
              </a:tr>
              <a:tr h="375492">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l"/>
                      <a:r>
                        <a:rPr lang="en-US" sz="2400">
                          <a:solidFill>
                            <a:schemeClr val="tx1"/>
                          </a:solidFill>
                          <a:latin typeface="+mn-lt"/>
                        </a:rPr>
                        <a:t>TRS (includes H</a:t>
                      </a:r>
                      <a:r>
                        <a:rPr lang="en-US" sz="2400" baseline="-25000">
                          <a:solidFill>
                            <a:schemeClr val="tx1"/>
                          </a:solidFill>
                          <a:latin typeface="+mn-lt"/>
                        </a:rPr>
                        <a:t>2</a:t>
                      </a:r>
                      <a:r>
                        <a:rPr lang="en-US" sz="2400">
                          <a:solidFill>
                            <a:schemeClr val="tx1"/>
                          </a:solidFill>
                          <a:latin typeface="+mn-lt"/>
                        </a:rPr>
                        <a:t>S)</a:t>
                      </a:r>
                    </a:p>
                  </a:txBody>
                  <a:tcPr anchor="ctr"/>
                </a:tc>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l"/>
                      <a:r>
                        <a:rPr lang="en-US" sz="2400">
                          <a:solidFill>
                            <a:schemeClr val="tx1"/>
                          </a:solidFill>
                          <a:latin typeface="+mn-lt"/>
                        </a:rPr>
                        <a:t>10</a:t>
                      </a:r>
                    </a:p>
                  </a:txBody>
                  <a:tcPr anchor="ctr"/>
                </a:tc>
                <a:extLst>
                  <a:ext uri="{0D108BD9-81ED-4DB2-BD59-A6C34878D82A}">
                    <a16:rowId xmlns:a16="http://schemas.microsoft.com/office/drawing/2014/main" val="2597867011"/>
                  </a:ext>
                </a:extLst>
              </a:tr>
              <a:tr h="375492">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l"/>
                      <a:r>
                        <a:rPr lang="en-US" sz="2400">
                          <a:solidFill>
                            <a:schemeClr val="tx1"/>
                          </a:solidFill>
                          <a:latin typeface="+mn-lt"/>
                        </a:rPr>
                        <a:t>H</a:t>
                      </a:r>
                      <a:r>
                        <a:rPr lang="en-US" sz="2400" baseline="-25000">
                          <a:solidFill>
                            <a:schemeClr val="tx1"/>
                          </a:solidFill>
                          <a:latin typeface="+mn-lt"/>
                        </a:rPr>
                        <a:t>2</a:t>
                      </a:r>
                      <a:r>
                        <a:rPr lang="en-US" sz="2400">
                          <a:solidFill>
                            <a:schemeClr val="tx1"/>
                          </a:solidFill>
                          <a:latin typeface="+mn-lt"/>
                        </a:rPr>
                        <a:t>SO</a:t>
                      </a:r>
                      <a:r>
                        <a:rPr lang="en-US" sz="2400" strike="noStrike" baseline="-25000">
                          <a:solidFill>
                            <a:schemeClr val="tx1"/>
                          </a:solidFill>
                          <a:latin typeface="+mn-lt"/>
                        </a:rPr>
                        <a:t>4</a:t>
                      </a:r>
                    </a:p>
                  </a:txBody>
                  <a:tcPr anchor="ctr"/>
                </a:tc>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l"/>
                      <a:r>
                        <a:rPr lang="en-US" sz="2400">
                          <a:solidFill>
                            <a:schemeClr val="tx1"/>
                          </a:solidFill>
                          <a:latin typeface="+mn-lt"/>
                        </a:rPr>
                        <a:t>7</a:t>
                      </a:r>
                    </a:p>
                  </a:txBody>
                  <a:tcPr anchor="ctr"/>
                </a:tc>
                <a:extLst>
                  <a:ext uri="{0D108BD9-81ED-4DB2-BD59-A6C34878D82A}">
                    <a16:rowId xmlns:a16="http://schemas.microsoft.com/office/drawing/2014/main" val="3095411621"/>
                  </a:ext>
                </a:extLst>
              </a:tr>
              <a:tr h="375492">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l"/>
                      <a:r>
                        <a:rPr lang="en-US" sz="2400">
                          <a:solidFill>
                            <a:schemeClr val="tx1"/>
                          </a:solidFill>
                          <a:latin typeface="+mn-lt"/>
                        </a:rPr>
                        <a:t>Fluoride (excludes</a:t>
                      </a:r>
                      <a:r>
                        <a:rPr lang="en-US" sz="2400" baseline="0">
                          <a:solidFill>
                            <a:schemeClr val="tx1"/>
                          </a:solidFill>
                          <a:latin typeface="+mn-lt"/>
                        </a:rPr>
                        <a:t> HF)</a:t>
                      </a:r>
                      <a:endParaRPr lang="en-US" sz="2400">
                        <a:solidFill>
                          <a:schemeClr val="tx1"/>
                        </a:solidFill>
                        <a:latin typeface="+mn-lt"/>
                      </a:endParaRPr>
                    </a:p>
                  </a:txBody>
                  <a:tcPr anchor="ctr"/>
                </a:tc>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l"/>
                      <a:r>
                        <a:rPr lang="en-US" sz="2400">
                          <a:solidFill>
                            <a:schemeClr val="tx1"/>
                          </a:solidFill>
                          <a:latin typeface="+mn-lt"/>
                        </a:rPr>
                        <a:t>3</a:t>
                      </a:r>
                    </a:p>
                  </a:txBody>
                  <a:tcPr anchor="ctr"/>
                </a:tc>
                <a:extLst>
                  <a:ext uri="{0D108BD9-81ED-4DB2-BD59-A6C34878D82A}">
                    <a16:rowId xmlns:a16="http://schemas.microsoft.com/office/drawing/2014/main" val="3593889663"/>
                  </a:ext>
                </a:extLst>
              </a:tr>
              <a:tr h="375492">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l"/>
                      <a:r>
                        <a:rPr lang="en-US" sz="2400">
                          <a:solidFill>
                            <a:schemeClr val="tx1"/>
                          </a:solidFill>
                          <a:latin typeface="+mn-lt"/>
                        </a:rPr>
                        <a:t>Greenhouse Gases *</a:t>
                      </a:r>
                    </a:p>
                  </a:txBody>
                  <a:tcPr anchor="ctr"/>
                </a:tc>
                <a:tc>
                  <a:txBody>
                    <a:bodyPr/>
                    <a:lstStyle/>
                    <a:p>
                      <a:pPr algn="l"/>
                      <a:r>
                        <a:rPr lang="en-US" sz="2400" dirty="0">
                          <a:solidFill>
                            <a:schemeClr val="tx1"/>
                          </a:solidFill>
                          <a:latin typeface="+mn-lt"/>
                        </a:rPr>
                        <a:t>GHG &gt; 0 and CO</a:t>
                      </a:r>
                      <a:r>
                        <a:rPr lang="en-US" sz="2400" baseline="-25000" dirty="0">
                          <a:solidFill>
                            <a:schemeClr val="tx1"/>
                          </a:solidFill>
                          <a:latin typeface="+mn-lt"/>
                        </a:rPr>
                        <a:t>2</a:t>
                      </a:r>
                      <a:r>
                        <a:rPr lang="en-US" sz="2400" baseline="0" dirty="0">
                          <a:solidFill>
                            <a:schemeClr val="tx1"/>
                          </a:solidFill>
                          <a:latin typeface="+mn-lt"/>
                        </a:rPr>
                        <a:t>e ≥ </a:t>
                      </a:r>
                      <a:r>
                        <a:rPr lang="en-US" sz="2400" dirty="0">
                          <a:solidFill>
                            <a:schemeClr val="tx1"/>
                          </a:solidFill>
                          <a:latin typeface="+mn-lt"/>
                        </a:rPr>
                        <a:t>75,000 </a:t>
                      </a:r>
                    </a:p>
                  </a:txBody>
                  <a:tcPr anchor="ctr"/>
                </a:tc>
                <a:extLst>
                  <a:ext uri="{0D108BD9-81ED-4DB2-BD59-A6C34878D82A}">
                    <a16:rowId xmlns:a16="http://schemas.microsoft.com/office/drawing/2014/main" val="2457834867"/>
                  </a:ext>
                </a:extLst>
              </a:tr>
            </a:tbl>
          </a:graphicData>
        </a:graphic>
      </p:graphicFrame>
    </p:spTree>
    <p:extLst>
      <p:ext uri="{BB962C8B-B14F-4D97-AF65-F5344CB8AC3E}">
        <p14:creationId xmlns:p14="http://schemas.microsoft.com/office/powerpoint/2010/main" val="3960446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2CFC5-9DD1-77CC-DE0B-8D23B07A728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20B132F-61FA-0205-AD7D-CBFA9C09DE9B}"/>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B718BD0A-07CE-4146-66B9-17DB6F18B522}"/>
              </a:ext>
            </a:extLst>
          </p:cNvPr>
          <p:cNvSpPr>
            <a:spLocks noGrp="1"/>
          </p:cNvSpPr>
          <p:nvPr>
            <p:ph type="title"/>
          </p:nvPr>
        </p:nvSpPr>
        <p:spPr>
          <a:xfrm>
            <a:off x="609600" y="1114636"/>
            <a:ext cx="10972800" cy="914400"/>
          </a:xfrm>
        </p:spPr>
        <p:txBody>
          <a:bodyPr>
            <a:normAutofit/>
          </a:bodyPr>
          <a:lstStyle/>
          <a:p>
            <a:pPr algn="ctr"/>
            <a:r>
              <a:rPr lang="en-US" sz="4800" b="1"/>
              <a:t>Nonattainment Ozone Thresholds</a:t>
            </a:r>
          </a:p>
        </p:txBody>
      </p:sp>
      <p:graphicFrame>
        <p:nvGraphicFramePr>
          <p:cNvPr id="3" name="Table 2">
            <a:extLst>
              <a:ext uri="{FF2B5EF4-FFF2-40B4-BE49-F238E27FC236}">
                <a16:creationId xmlns:a16="http://schemas.microsoft.com/office/drawing/2014/main" id="{AC2766DD-4DBA-DC6A-CFDA-A908D54F0419}"/>
              </a:ext>
            </a:extLst>
          </p:cNvPr>
          <p:cNvGraphicFramePr>
            <a:graphicFrameLocks noGrp="1" noChangeAspect="1"/>
          </p:cNvGraphicFramePr>
          <p:nvPr>
            <p:extLst>
              <p:ext uri="{D42A27DB-BD31-4B8C-83A1-F6EECF244321}">
                <p14:modId xmlns:p14="http://schemas.microsoft.com/office/powerpoint/2010/main" val="4063818936"/>
              </p:ext>
            </p:extLst>
          </p:nvPr>
        </p:nvGraphicFramePr>
        <p:xfrm>
          <a:off x="609600" y="2011680"/>
          <a:ext cx="10991754" cy="3474720"/>
        </p:xfrm>
        <a:graphic>
          <a:graphicData uri="http://schemas.openxmlformats.org/drawingml/2006/table">
            <a:tbl>
              <a:tblPr firstRow="1" bandRow="1">
                <a:tableStyleId>{5C22544A-7EE6-4342-B048-85BDC9FD1C3A}</a:tableStyleId>
              </a:tblPr>
              <a:tblGrid>
                <a:gridCol w="2167573">
                  <a:extLst>
                    <a:ext uri="{9D8B030D-6E8A-4147-A177-3AD203B41FA5}">
                      <a16:colId xmlns:a16="http://schemas.microsoft.com/office/drawing/2014/main" val="571738051"/>
                    </a:ext>
                  </a:extLst>
                </a:gridCol>
                <a:gridCol w="2148618">
                  <a:extLst>
                    <a:ext uri="{9D8B030D-6E8A-4147-A177-3AD203B41FA5}">
                      <a16:colId xmlns:a16="http://schemas.microsoft.com/office/drawing/2014/main" val="1453098290"/>
                    </a:ext>
                  </a:extLst>
                </a:gridCol>
                <a:gridCol w="2148618">
                  <a:extLst>
                    <a:ext uri="{9D8B030D-6E8A-4147-A177-3AD203B41FA5}">
                      <a16:colId xmlns:a16="http://schemas.microsoft.com/office/drawing/2014/main" val="2053633634"/>
                    </a:ext>
                  </a:extLst>
                </a:gridCol>
                <a:gridCol w="2148618">
                  <a:extLst>
                    <a:ext uri="{9D8B030D-6E8A-4147-A177-3AD203B41FA5}">
                      <a16:colId xmlns:a16="http://schemas.microsoft.com/office/drawing/2014/main" val="1673404140"/>
                    </a:ext>
                  </a:extLst>
                </a:gridCol>
                <a:gridCol w="2378327">
                  <a:extLst>
                    <a:ext uri="{9D8B030D-6E8A-4147-A177-3AD203B41FA5}">
                      <a16:colId xmlns:a16="http://schemas.microsoft.com/office/drawing/2014/main" val="1117416423"/>
                    </a:ext>
                  </a:extLst>
                </a:gridCol>
              </a:tblGrid>
              <a:tr h="675885">
                <a:tc>
                  <a:txBody>
                    <a:bodyPr/>
                    <a:lstStyle>
                      <a:lvl1pPr marL="0" algn="l" defTabSz="914400" rtl="0" eaLnBrk="1" latinLnBrk="0" hangingPunct="1">
                        <a:defRPr sz="1800" b="1" kern="1200">
                          <a:solidFill>
                            <a:schemeClr val="lt1"/>
                          </a:solidFill>
                          <a:latin typeface="Century Gothic" panose="020B0502020202020204"/>
                        </a:defRPr>
                      </a:lvl1pPr>
                      <a:lvl2pPr marL="457200" algn="l" defTabSz="914400" rtl="0" eaLnBrk="1" latinLnBrk="0" hangingPunct="1">
                        <a:defRPr sz="1800" b="1" kern="1200">
                          <a:solidFill>
                            <a:schemeClr val="lt1"/>
                          </a:solidFill>
                          <a:latin typeface="Century Gothic" panose="020B0502020202020204"/>
                        </a:defRPr>
                      </a:lvl2pPr>
                      <a:lvl3pPr marL="914400" algn="l" defTabSz="914400" rtl="0" eaLnBrk="1" latinLnBrk="0" hangingPunct="1">
                        <a:defRPr sz="1800" b="1" kern="1200">
                          <a:solidFill>
                            <a:schemeClr val="lt1"/>
                          </a:solidFill>
                          <a:latin typeface="Century Gothic" panose="020B0502020202020204"/>
                        </a:defRPr>
                      </a:lvl3pPr>
                      <a:lvl4pPr marL="1371600" algn="l" defTabSz="914400" rtl="0" eaLnBrk="1" latinLnBrk="0" hangingPunct="1">
                        <a:defRPr sz="1800" b="1" kern="1200">
                          <a:solidFill>
                            <a:schemeClr val="lt1"/>
                          </a:solidFill>
                          <a:latin typeface="Century Gothic" panose="020B0502020202020204"/>
                        </a:defRPr>
                      </a:lvl4pPr>
                      <a:lvl5pPr marL="1828800" algn="l" defTabSz="914400" rtl="0" eaLnBrk="1" latinLnBrk="0" hangingPunct="1">
                        <a:defRPr sz="1800" b="1" kern="1200">
                          <a:solidFill>
                            <a:schemeClr val="lt1"/>
                          </a:solidFill>
                          <a:latin typeface="Century Gothic" panose="020B0502020202020204"/>
                        </a:defRPr>
                      </a:lvl5pPr>
                      <a:lvl6pPr marL="2286000" algn="l" defTabSz="914400" rtl="0" eaLnBrk="1" latinLnBrk="0" hangingPunct="1">
                        <a:defRPr sz="1800" b="1" kern="1200">
                          <a:solidFill>
                            <a:schemeClr val="lt1"/>
                          </a:solidFill>
                          <a:latin typeface="Century Gothic" panose="020B0502020202020204"/>
                        </a:defRPr>
                      </a:lvl6pPr>
                      <a:lvl7pPr marL="2743200" algn="l" defTabSz="914400" rtl="0" eaLnBrk="1" latinLnBrk="0" hangingPunct="1">
                        <a:defRPr sz="1800" b="1" kern="1200">
                          <a:solidFill>
                            <a:schemeClr val="lt1"/>
                          </a:solidFill>
                          <a:latin typeface="Century Gothic" panose="020B0502020202020204"/>
                        </a:defRPr>
                      </a:lvl7pPr>
                      <a:lvl8pPr marL="3200400" algn="l" defTabSz="914400" rtl="0" eaLnBrk="1" latinLnBrk="0" hangingPunct="1">
                        <a:defRPr sz="1800" b="1" kern="1200">
                          <a:solidFill>
                            <a:schemeClr val="lt1"/>
                          </a:solidFill>
                          <a:latin typeface="Century Gothic" panose="020B0502020202020204"/>
                        </a:defRPr>
                      </a:lvl8pPr>
                      <a:lvl9pPr marL="3657600" algn="l" defTabSz="914400" rtl="0" eaLnBrk="1" latinLnBrk="0" hangingPunct="1">
                        <a:defRPr sz="1800" b="1" kern="1200">
                          <a:solidFill>
                            <a:schemeClr val="lt1"/>
                          </a:solidFill>
                          <a:latin typeface="Century Gothic" panose="020B0502020202020204"/>
                        </a:defRPr>
                      </a:lvl9pPr>
                    </a:lstStyle>
                    <a:p>
                      <a:pPr algn="ctr"/>
                      <a:r>
                        <a:rPr lang="en-US" sz="2400">
                          <a:solidFill>
                            <a:schemeClr val="bg1"/>
                          </a:solidFill>
                          <a:latin typeface="+mn-lt"/>
                        </a:rPr>
                        <a:t>Classification</a:t>
                      </a:r>
                    </a:p>
                  </a:txBody>
                  <a:tcPr anchor="ctr"/>
                </a:tc>
                <a:tc>
                  <a:txBody>
                    <a:bodyPr/>
                    <a:lstStyle/>
                    <a:p>
                      <a:pPr algn="ctr"/>
                      <a:r>
                        <a:rPr lang="en-US" sz="2400">
                          <a:solidFill>
                            <a:schemeClr val="bg1"/>
                          </a:solidFill>
                          <a:latin typeface="+mn-lt"/>
                        </a:rPr>
                        <a:t>Major Source (TPY)</a:t>
                      </a:r>
                    </a:p>
                  </a:txBody>
                  <a:tcPr anchor="ctr"/>
                </a:tc>
                <a:tc>
                  <a:txBody>
                    <a:bodyPr/>
                    <a:lstStyle/>
                    <a:p>
                      <a:pPr algn="ctr"/>
                      <a:r>
                        <a:rPr lang="en-US" sz="2400">
                          <a:solidFill>
                            <a:schemeClr val="bg1"/>
                          </a:solidFill>
                          <a:latin typeface="+mn-lt"/>
                        </a:rPr>
                        <a:t>Major Modification (TPY)</a:t>
                      </a:r>
                    </a:p>
                  </a:txBody>
                  <a:tcPr anchor="ctr"/>
                </a:tc>
                <a:tc>
                  <a:txBody>
                    <a:bodyPr/>
                    <a:lstStyle/>
                    <a:p>
                      <a:pPr algn="ctr"/>
                      <a:r>
                        <a:rPr lang="en-US" sz="2400">
                          <a:solidFill>
                            <a:schemeClr val="bg1"/>
                          </a:solidFill>
                          <a:latin typeface="+mn-lt"/>
                        </a:rPr>
                        <a:t>Netting Threshold</a:t>
                      </a:r>
                    </a:p>
                  </a:txBody>
                  <a:tcPr anchor="ctr"/>
                </a:tc>
                <a:tc>
                  <a:txBody>
                    <a:bodyPr/>
                    <a:lstStyle/>
                    <a:p>
                      <a:pPr algn="ctr"/>
                      <a:r>
                        <a:rPr lang="en-US" sz="2400">
                          <a:solidFill>
                            <a:schemeClr val="bg1"/>
                          </a:solidFill>
                          <a:latin typeface="+mn-lt"/>
                        </a:rPr>
                        <a:t>Texas Area(s)</a:t>
                      </a:r>
                    </a:p>
                  </a:txBody>
                  <a:tcPr anchor="ctr"/>
                </a:tc>
                <a:extLst>
                  <a:ext uri="{0D108BD9-81ED-4DB2-BD59-A6C34878D82A}">
                    <a16:rowId xmlns:a16="http://schemas.microsoft.com/office/drawing/2014/main" val="1603666118"/>
                  </a:ext>
                </a:extLst>
              </a:tr>
              <a:tr h="375492">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ctr"/>
                      <a:r>
                        <a:rPr lang="en-US" sz="2400">
                          <a:solidFill>
                            <a:schemeClr val="tx1"/>
                          </a:solidFill>
                          <a:latin typeface="+mn-lt"/>
                        </a:rPr>
                        <a:t>Extreme</a:t>
                      </a:r>
                    </a:p>
                  </a:txBody>
                  <a:tcPr anchor="ctr"/>
                </a:tc>
                <a:tc>
                  <a:txBody>
                    <a:bodyPr/>
                    <a:lstStyle/>
                    <a:p>
                      <a:pPr algn="ctr"/>
                      <a:r>
                        <a:rPr lang="en-US" sz="2400">
                          <a:solidFill>
                            <a:schemeClr val="tx1"/>
                          </a:solidFill>
                          <a:latin typeface="+mn-lt"/>
                        </a:rPr>
                        <a:t>10</a:t>
                      </a:r>
                    </a:p>
                  </a:txBody>
                  <a:tcPr anchor="ctr"/>
                </a:tc>
                <a:tc>
                  <a:txBody>
                    <a:bodyPr/>
                    <a:lstStyle/>
                    <a:p>
                      <a:pPr algn="ctr"/>
                      <a:r>
                        <a:rPr lang="en-US" sz="2400">
                          <a:solidFill>
                            <a:schemeClr val="tx1"/>
                          </a:solidFill>
                          <a:latin typeface="+mn-lt"/>
                        </a:rPr>
                        <a:t>10</a:t>
                      </a:r>
                    </a:p>
                  </a:txBody>
                  <a:tcPr anchor="ctr"/>
                </a:tc>
                <a:tc>
                  <a:txBody>
                    <a:bodyPr/>
                    <a:lstStyle/>
                    <a:p>
                      <a:pPr algn="ctr"/>
                      <a:r>
                        <a:rPr lang="en-US" sz="2400">
                          <a:solidFill>
                            <a:schemeClr val="tx1"/>
                          </a:solidFill>
                          <a:latin typeface="+mn-lt"/>
                        </a:rPr>
                        <a:t>--</a:t>
                      </a:r>
                    </a:p>
                  </a:txBody>
                  <a:tcPr anchor="ctr"/>
                </a:tc>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ctr"/>
                      <a:r>
                        <a:rPr lang="en-US" sz="2400">
                          <a:solidFill>
                            <a:schemeClr val="tx1"/>
                          </a:solidFill>
                          <a:latin typeface="+mn-lt"/>
                        </a:rPr>
                        <a:t>N/A</a:t>
                      </a:r>
                    </a:p>
                  </a:txBody>
                  <a:tcPr anchor="ctr"/>
                </a:tc>
                <a:extLst>
                  <a:ext uri="{0D108BD9-81ED-4DB2-BD59-A6C34878D82A}">
                    <a16:rowId xmlns:a16="http://schemas.microsoft.com/office/drawing/2014/main" val="3125105000"/>
                  </a:ext>
                </a:extLst>
              </a:tr>
              <a:tr h="375492">
                <a:tc>
                  <a:txBody>
                    <a:bodyPr/>
                    <a:lstStyle/>
                    <a:p>
                      <a:pPr algn="ctr"/>
                      <a:r>
                        <a:rPr lang="en-US" sz="2400">
                          <a:solidFill>
                            <a:schemeClr val="tx1"/>
                          </a:solidFill>
                          <a:latin typeface="+mn-lt"/>
                        </a:rPr>
                        <a:t>Severe</a:t>
                      </a:r>
                    </a:p>
                  </a:txBody>
                  <a:tcPr anchor="ctr"/>
                </a:tc>
                <a:tc>
                  <a:txBody>
                    <a:bodyPr/>
                    <a:lstStyle/>
                    <a:p>
                      <a:pPr algn="ctr"/>
                      <a:r>
                        <a:rPr lang="en-US" sz="2400">
                          <a:solidFill>
                            <a:schemeClr val="tx1"/>
                          </a:solidFill>
                          <a:latin typeface="+mn-lt"/>
                        </a:rPr>
                        <a:t>25</a:t>
                      </a:r>
                    </a:p>
                  </a:txBody>
                  <a:tcPr anchor="ctr"/>
                </a:tc>
                <a:tc>
                  <a:txBody>
                    <a:bodyPr/>
                    <a:lstStyle/>
                    <a:p>
                      <a:pPr algn="ctr"/>
                      <a:r>
                        <a:rPr lang="en-US" sz="2400">
                          <a:solidFill>
                            <a:schemeClr val="tx1"/>
                          </a:solidFill>
                          <a:latin typeface="+mn-lt"/>
                        </a:rPr>
                        <a:t>25</a:t>
                      </a:r>
                    </a:p>
                  </a:txBody>
                  <a:tcPr anchor="ctr"/>
                </a:tc>
                <a:tc>
                  <a:txBody>
                    <a:bodyPr/>
                    <a:lstStyle/>
                    <a:p>
                      <a:pPr algn="ctr"/>
                      <a:r>
                        <a:rPr lang="en-US" sz="2400">
                          <a:solidFill>
                            <a:schemeClr val="tx1"/>
                          </a:solidFill>
                          <a:latin typeface="+mn-lt"/>
                        </a:rPr>
                        <a:t>5</a:t>
                      </a:r>
                    </a:p>
                  </a:txBody>
                  <a:tcPr anchor="ctr"/>
                </a:tc>
                <a:tc>
                  <a:txBody>
                    <a:bodyPr/>
                    <a:lstStyle/>
                    <a:p>
                      <a:pPr algn="ctr"/>
                      <a:r>
                        <a:rPr lang="en-US" sz="2400">
                          <a:solidFill>
                            <a:schemeClr val="tx1"/>
                          </a:solidFill>
                          <a:latin typeface="+mn-lt"/>
                        </a:rPr>
                        <a:t>HGB/DFW</a:t>
                      </a:r>
                    </a:p>
                  </a:txBody>
                  <a:tcPr anchor="ctr"/>
                </a:tc>
                <a:extLst>
                  <a:ext uri="{0D108BD9-81ED-4DB2-BD59-A6C34878D82A}">
                    <a16:rowId xmlns:a16="http://schemas.microsoft.com/office/drawing/2014/main" val="1688499782"/>
                  </a:ext>
                </a:extLst>
              </a:tr>
              <a:tr h="375492">
                <a:tc>
                  <a:txBody>
                    <a:bodyPr/>
                    <a:lstStyle/>
                    <a:p>
                      <a:pPr algn="ctr"/>
                      <a:r>
                        <a:rPr lang="en-US" sz="2400">
                          <a:solidFill>
                            <a:schemeClr val="tx1"/>
                          </a:solidFill>
                          <a:latin typeface="+mn-lt"/>
                        </a:rPr>
                        <a:t>Serious</a:t>
                      </a:r>
                    </a:p>
                  </a:txBody>
                  <a:tcPr anchor="ctr"/>
                </a:tc>
                <a:tc>
                  <a:txBody>
                    <a:bodyPr/>
                    <a:lstStyle/>
                    <a:p>
                      <a:pPr algn="ctr"/>
                      <a:r>
                        <a:rPr lang="en-US" sz="2400">
                          <a:solidFill>
                            <a:schemeClr val="tx1"/>
                          </a:solidFill>
                          <a:latin typeface="+mn-lt"/>
                        </a:rPr>
                        <a:t>50</a:t>
                      </a:r>
                    </a:p>
                  </a:txBody>
                  <a:tcPr anchor="ctr"/>
                </a:tc>
                <a:tc>
                  <a:txBody>
                    <a:bodyPr/>
                    <a:lstStyle/>
                    <a:p>
                      <a:pPr algn="ctr"/>
                      <a:r>
                        <a:rPr lang="en-US" sz="2400">
                          <a:solidFill>
                            <a:schemeClr val="tx1"/>
                          </a:solidFill>
                          <a:latin typeface="+mn-lt"/>
                        </a:rPr>
                        <a:t>25</a:t>
                      </a:r>
                    </a:p>
                  </a:txBody>
                  <a:tcPr anchor="ctr"/>
                </a:tc>
                <a:tc>
                  <a:txBody>
                    <a:bodyPr/>
                    <a:lstStyle/>
                    <a:p>
                      <a:pPr algn="ctr"/>
                      <a:r>
                        <a:rPr lang="en-US" sz="2400">
                          <a:solidFill>
                            <a:schemeClr val="tx1"/>
                          </a:solidFill>
                          <a:latin typeface="+mn-lt"/>
                        </a:rPr>
                        <a:t>5</a:t>
                      </a:r>
                    </a:p>
                  </a:txBody>
                  <a:tcPr anchor="ctr"/>
                </a:tc>
                <a:tc>
                  <a:txBody>
                    <a:bodyPr/>
                    <a:lstStyle/>
                    <a:p>
                      <a:pPr algn="ctr"/>
                      <a:r>
                        <a:rPr lang="en-US" sz="2400">
                          <a:solidFill>
                            <a:schemeClr val="tx1"/>
                          </a:solidFill>
                          <a:latin typeface="+mn-lt"/>
                        </a:rPr>
                        <a:t>Bexar</a:t>
                      </a:r>
                    </a:p>
                  </a:txBody>
                  <a:tcPr anchor="ctr"/>
                </a:tc>
                <a:extLst>
                  <a:ext uri="{0D108BD9-81ED-4DB2-BD59-A6C34878D82A}">
                    <a16:rowId xmlns:a16="http://schemas.microsoft.com/office/drawing/2014/main" val="3409991978"/>
                  </a:ext>
                </a:extLst>
              </a:tr>
              <a:tr h="375492">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ctr"/>
                      <a:r>
                        <a:rPr lang="en-US" sz="2400">
                          <a:solidFill>
                            <a:schemeClr val="tx1"/>
                          </a:solidFill>
                          <a:latin typeface="+mn-lt"/>
                        </a:rPr>
                        <a:t>Moderate</a:t>
                      </a:r>
                    </a:p>
                  </a:txBody>
                  <a:tcPr anchor="ctr"/>
                </a:tc>
                <a:tc>
                  <a:txBody>
                    <a:bodyPr/>
                    <a:lstStyle/>
                    <a:p>
                      <a:pPr algn="ctr"/>
                      <a:r>
                        <a:rPr lang="en-US" sz="2400">
                          <a:solidFill>
                            <a:schemeClr val="tx1"/>
                          </a:solidFill>
                          <a:latin typeface="+mn-lt"/>
                        </a:rPr>
                        <a:t>100</a:t>
                      </a:r>
                    </a:p>
                  </a:txBody>
                  <a:tcPr anchor="ctr"/>
                </a:tc>
                <a:tc>
                  <a:txBody>
                    <a:bodyPr/>
                    <a:lstStyle/>
                    <a:p>
                      <a:pPr algn="ctr"/>
                      <a:r>
                        <a:rPr lang="en-US" sz="2400">
                          <a:solidFill>
                            <a:schemeClr val="tx1"/>
                          </a:solidFill>
                          <a:latin typeface="+mn-lt"/>
                        </a:rPr>
                        <a:t>40</a:t>
                      </a:r>
                    </a:p>
                  </a:txBody>
                  <a:tcPr anchor="ctr"/>
                </a:tc>
                <a:tc>
                  <a:txBody>
                    <a:bodyPr/>
                    <a:lstStyle/>
                    <a:p>
                      <a:pPr algn="ctr"/>
                      <a:r>
                        <a:rPr lang="en-US" sz="2400">
                          <a:solidFill>
                            <a:schemeClr val="tx1"/>
                          </a:solidFill>
                          <a:latin typeface="+mn-lt"/>
                        </a:rPr>
                        <a:t>40</a:t>
                      </a:r>
                    </a:p>
                  </a:txBody>
                  <a:tcPr anchor="ctr"/>
                </a:tc>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ctr"/>
                      <a:r>
                        <a:rPr lang="en-US" sz="2400">
                          <a:solidFill>
                            <a:schemeClr val="tx1"/>
                          </a:solidFill>
                          <a:latin typeface="+mn-lt"/>
                        </a:rPr>
                        <a:t>N/A</a:t>
                      </a:r>
                    </a:p>
                  </a:txBody>
                  <a:tcPr anchor="ctr"/>
                </a:tc>
                <a:extLst>
                  <a:ext uri="{0D108BD9-81ED-4DB2-BD59-A6C34878D82A}">
                    <a16:rowId xmlns:a16="http://schemas.microsoft.com/office/drawing/2014/main" val="2669622255"/>
                  </a:ext>
                </a:extLst>
              </a:tr>
              <a:tr h="375492">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ctr"/>
                      <a:r>
                        <a:rPr lang="en-US" sz="2400">
                          <a:solidFill>
                            <a:schemeClr val="tx1"/>
                          </a:solidFill>
                          <a:latin typeface="+mn-lt"/>
                        </a:rPr>
                        <a:t>Marginal</a:t>
                      </a:r>
                    </a:p>
                  </a:txBody>
                  <a:tcPr anchor="ctr"/>
                </a:tc>
                <a:tc>
                  <a:txBody>
                    <a:bodyPr/>
                    <a:lstStyle/>
                    <a:p>
                      <a:pPr algn="ctr"/>
                      <a:r>
                        <a:rPr lang="en-US" sz="2400">
                          <a:solidFill>
                            <a:schemeClr val="tx1"/>
                          </a:solidFill>
                          <a:latin typeface="+mn-lt"/>
                        </a:rPr>
                        <a:t>100</a:t>
                      </a:r>
                    </a:p>
                  </a:txBody>
                  <a:tcPr anchor="ctr"/>
                </a:tc>
                <a:tc>
                  <a:txBody>
                    <a:bodyPr/>
                    <a:lstStyle/>
                    <a:p>
                      <a:pPr algn="ctr"/>
                      <a:r>
                        <a:rPr lang="en-US" sz="2400">
                          <a:solidFill>
                            <a:schemeClr val="tx1"/>
                          </a:solidFill>
                          <a:latin typeface="+mn-lt"/>
                        </a:rPr>
                        <a:t>40</a:t>
                      </a:r>
                    </a:p>
                  </a:txBody>
                  <a:tcPr anchor="ctr"/>
                </a:tc>
                <a:tc>
                  <a:txBody>
                    <a:bodyPr/>
                    <a:lstStyle/>
                    <a:p>
                      <a:pPr algn="ctr"/>
                      <a:r>
                        <a:rPr lang="en-US" sz="2400">
                          <a:solidFill>
                            <a:schemeClr val="tx1"/>
                          </a:solidFill>
                          <a:latin typeface="+mn-lt"/>
                        </a:rPr>
                        <a:t>40</a:t>
                      </a:r>
                    </a:p>
                  </a:txBody>
                  <a:tcPr anchor="ctr"/>
                </a:tc>
                <a:tc>
                  <a:txBody>
                    <a:bodyPr/>
                    <a:lstStyle>
                      <a:lvl1pPr marL="0" algn="l" defTabSz="914400" rtl="0" eaLnBrk="1" latinLnBrk="0" hangingPunct="1">
                        <a:defRPr sz="1800" kern="1200">
                          <a:solidFill>
                            <a:schemeClr val="dk1"/>
                          </a:solidFill>
                          <a:latin typeface="Century Gothic" panose="020B0502020202020204"/>
                        </a:defRPr>
                      </a:lvl1pPr>
                      <a:lvl2pPr marL="457200" algn="l" defTabSz="914400" rtl="0" eaLnBrk="1" latinLnBrk="0" hangingPunct="1">
                        <a:defRPr sz="1800" kern="1200">
                          <a:solidFill>
                            <a:schemeClr val="dk1"/>
                          </a:solidFill>
                          <a:latin typeface="Century Gothic" panose="020B0502020202020204"/>
                        </a:defRPr>
                      </a:lvl2pPr>
                      <a:lvl3pPr marL="914400" algn="l" defTabSz="914400" rtl="0" eaLnBrk="1" latinLnBrk="0" hangingPunct="1">
                        <a:defRPr sz="1800" kern="1200">
                          <a:solidFill>
                            <a:schemeClr val="dk1"/>
                          </a:solidFill>
                          <a:latin typeface="Century Gothic" panose="020B0502020202020204"/>
                        </a:defRPr>
                      </a:lvl3pPr>
                      <a:lvl4pPr marL="1371600" algn="l" defTabSz="914400" rtl="0" eaLnBrk="1" latinLnBrk="0" hangingPunct="1">
                        <a:defRPr sz="1800" kern="1200">
                          <a:solidFill>
                            <a:schemeClr val="dk1"/>
                          </a:solidFill>
                          <a:latin typeface="Century Gothic" panose="020B0502020202020204"/>
                        </a:defRPr>
                      </a:lvl4pPr>
                      <a:lvl5pPr marL="1828800" algn="l" defTabSz="914400" rtl="0" eaLnBrk="1" latinLnBrk="0" hangingPunct="1">
                        <a:defRPr sz="1800" kern="1200">
                          <a:solidFill>
                            <a:schemeClr val="dk1"/>
                          </a:solidFill>
                          <a:latin typeface="Century Gothic" panose="020B0502020202020204"/>
                        </a:defRPr>
                      </a:lvl5pPr>
                      <a:lvl6pPr marL="2286000" algn="l" defTabSz="914400" rtl="0" eaLnBrk="1" latinLnBrk="0" hangingPunct="1">
                        <a:defRPr sz="1800" kern="1200">
                          <a:solidFill>
                            <a:schemeClr val="dk1"/>
                          </a:solidFill>
                          <a:latin typeface="Century Gothic" panose="020B0502020202020204"/>
                        </a:defRPr>
                      </a:lvl6pPr>
                      <a:lvl7pPr marL="2743200" algn="l" defTabSz="914400" rtl="0" eaLnBrk="1" latinLnBrk="0" hangingPunct="1">
                        <a:defRPr sz="1800" kern="1200">
                          <a:solidFill>
                            <a:schemeClr val="dk1"/>
                          </a:solidFill>
                          <a:latin typeface="Century Gothic" panose="020B0502020202020204"/>
                        </a:defRPr>
                      </a:lvl7pPr>
                      <a:lvl8pPr marL="3200400" algn="l" defTabSz="914400" rtl="0" eaLnBrk="1" latinLnBrk="0" hangingPunct="1">
                        <a:defRPr sz="1800" kern="1200">
                          <a:solidFill>
                            <a:schemeClr val="dk1"/>
                          </a:solidFill>
                          <a:latin typeface="Century Gothic" panose="020B0502020202020204"/>
                        </a:defRPr>
                      </a:lvl8pPr>
                      <a:lvl9pPr marL="3657600" algn="l" defTabSz="914400" rtl="0" eaLnBrk="1" latinLnBrk="0" hangingPunct="1">
                        <a:defRPr sz="1800" kern="1200">
                          <a:solidFill>
                            <a:schemeClr val="dk1"/>
                          </a:solidFill>
                          <a:latin typeface="Century Gothic" panose="020B0502020202020204"/>
                        </a:defRPr>
                      </a:lvl9pPr>
                    </a:lstStyle>
                    <a:p>
                      <a:pPr algn="ctr"/>
                      <a:r>
                        <a:rPr lang="en-US" sz="2400" dirty="0">
                          <a:solidFill>
                            <a:schemeClr val="tx1"/>
                          </a:solidFill>
                          <a:latin typeface="+mn-lt"/>
                        </a:rPr>
                        <a:t>N/A</a:t>
                      </a:r>
                    </a:p>
                  </a:txBody>
                  <a:tcPr anchor="ctr"/>
                </a:tc>
                <a:extLst>
                  <a:ext uri="{0D108BD9-81ED-4DB2-BD59-A6C34878D82A}">
                    <a16:rowId xmlns:a16="http://schemas.microsoft.com/office/drawing/2014/main" val="2597867011"/>
                  </a:ext>
                </a:extLst>
              </a:tr>
            </a:tbl>
          </a:graphicData>
        </a:graphic>
      </p:graphicFrame>
    </p:spTree>
    <p:extLst>
      <p:ext uri="{BB962C8B-B14F-4D97-AF65-F5344CB8AC3E}">
        <p14:creationId xmlns:p14="http://schemas.microsoft.com/office/powerpoint/2010/main" val="12792739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F5FD3-2193-C1A7-6B6F-B80C8188D31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B64D61F-58CC-D2A0-4502-77CA838B7C5D}"/>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3CE23119-D7D2-75DE-D108-23141AD7EFA5}"/>
              </a:ext>
            </a:extLst>
          </p:cNvPr>
          <p:cNvSpPr>
            <a:spLocks noGrp="1"/>
          </p:cNvSpPr>
          <p:nvPr>
            <p:ph type="title"/>
          </p:nvPr>
        </p:nvSpPr>
        <p:spPr>
          <a:xfrm>
            <a:off x="609600" y="1114636"/>
            <a:ext cx="10972800" cy="914400"/>
          </a:xfrm>
        </p:spPr>
        <p:txBody>
          <a:bodyPr>
            <a:normAutofit/>
          </a:bodyPr>
          <a:lstStyle/>
          <a:p>
            <a:pPr algn="ctr"/>
            <a:r>
              <a:rPr lang="en-US" sz="4800" b="1"/>
              <a:t>Federal Applicability Analysis</a:t>
            </a:r>
          </a:p>
        </p:txBody>
      </p:sp>
      <p:sp>
        <p:nvSpPr>
          <p:cNvPr id="3" name="Content Placeholder 2">
            <a:extLst>
              <a:ext uri="{FF2B5EF4-FFF2-40B4-BE49-F238E27FC236}">
                <a16:creationId xmlns:a16="http://schemas.microsoft.com/office/drawing/2014/main" id="{88224DF3-499C-00CB-60AB-2771BB8FCC94}"/>
              </a:ext>
            </a:extLst>
          </p:cNvPr>
          <p:cNvSpPr>
            <a:spLocks noGrp="1"/>
          </p:cNvSpPr>
          <p:nvPr>
            <p:ph idx="1"/>
          </p:nvPr>
        </p:nvSpPr>
        <p:spPr>
          <a:xfrm>
            <a:off x="838200" y="2158584"/>
            <a:ext cx="10515600" cy="4137084"/>
          </a:xfrm>
        </p:spPr>
        <p:txBody>
          <a:bodyPr>
            <a:normAutofit/>
          </a:bodyPr>
          <a:lstStyle/>
          <a:p>
            <a:pPr>
              <a:lnSpc>
                <a:spcPct val="100000"/>
              </a:lnSpc>
              <a:spcBef>
                <a:spcPts val="600"/>
              </a:spcBef>
            </a:pPr>
            <a:r>
              <a:rPr lang="en-US" sz="3200" b="1">
                <a:sym typeface="Wingdings" panose="05000000000000000000" pitchFamily="2" charset="2"/>
              </a:rPr>
              <a:t>Required for New Sources</a:t>
            </a:r>
          </a:p>
          <a:p>
            <a:pPr>
              <a:lnSpc>
                <a:spcPct val="100000"/>
              </a:lnSpc>
              <a:spcBef>
                <a:spcPts val="600"/>
              </a:spcBef>
            </a:pPr>
            <a:r>
              <a:rPr lang="en-US" sz="3200" b="1">
                <a:sym typeface="Wingdings" panose="05000000000000000000" pitchFamily="2" charset="2"/>
              </a:rPr>
              <a:t>Required for Existing Minor and Major Sources</a:t>
            </a:r>
          </a:p>
          <a:p>
            <a:pPr>
              <a:lnSpc>
                <a:spcPct val="100000"/>
              </a:lnSpc>
              <a:spcBef>
                <a:spcPts val="600"/>
              </a:spcBef>
            </a:pPr>
            <a:r>
              <a:rPr lang="en-US" sz="3200" b="1"/>
              <a:t>Modification for Existing sources</a:t>
            </a:r>
          </a:p>
          <a:p>
            <a:pPr lvl="1">
              <a:lnSpc>
                <a:spcPct val="100000"/>
              </a:lnSpc>
              <a:spcBef>
                <a:spcPts val="600"/>
              </a:spcBef>
            </a:pPr>
            <a:r>
              <a:rPr lang="en-US" sz="2600"/>
              <a:t>Increase in PTE is a modification.</a:t>
            </a:r>
            <a:endParaRPr lang="en-US" sz="2600">
              <a:sym typeface="Wingdings" panose="05000000000000000000" pitchFamily="2" charset="2"/>
            </a:endParaRPr>
          </a:p>
          <a:p>
            <a:pPr lvl="1">
              <a:lnSpc>
                <a:spcPct val="100000"/>
              </a:lnSpc>
              <a:spcBef>
                <a:spcPts val="600"/>
              </a:spcBef>
            </a:pPr>
            <a:r>
              <a:rPr lang="en-US" sz="2600">
                <a:sym typeface="Wingdings" panose="05000000000000000000" pitchFamily="2" charset="2"/>
              </a:rPr>
              <a:t>Increase in throughput without a PTE increase is a modification.</a:t>
            </a:r>
          </a:p>
          <a:p>
            <a:pPr lvl="1">
              <a:lnSpc>
                <a:spcPct val="100000"/>
              </a:lnSpc>
              <a:spcBef>
                <a:spcPts val="600"/>
              </a:spcBef>
            </a:pPr>
            <a:r>
              <a:rPr lang="en-US" sz="2600">
                <a:sym typeface="Wingdings" panose="05000000000000000000" pitchFamily="2" charset="2"/>
              </a:rPr>
              <a:t>Relaxation of an enforceable rate or restriction is a modification.</a:t>
            </a:r>
          </a:p>
          <a:p>
            <a:pPr lvl="1">
              <a:lnSpc>
                <a:spcPct val="100000"/>
              </a:lnSpc>
              <a:spcBef>
                <a:spcPts val="600"/>
              </a:spcBef>
            </a:pPr>
            <a:r>
              <a:rPr lang="en-US" sz="2600">
                <a:sym typeface="Wingdings" panose="05000000000000000000" pitchFamily="2" charset="2"/>
              </a:rPr>
              <a:t>Affected facilities up or downstream.</a:t>
            </a:r>
          </a:p>
        </p:txBody>
      </p:sp>
    </p:spTree>
    <p:extLst>
      <p:ext uri="{BB962C8B-B14F-4D97-AF65-F5344CB8AC3E}">
        <p14:creationId xmlns:p14="http://schemas.microsoft.com/office/powerpoint/2010/main" val="40758535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AB2EA-8394-42DE-D1EA-83E2FF6068E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7F6DD1F-9104-3BDC-5CF9-FA8AE8020979}"/>
              </a:ext>
              <a:ext uri="{C183D7F6-B498-43B3-948B-1728B52AA6E4}">
                <adec:decorative xmlns:adec="http://schemas.microsoft.com/office/drawing/2017/decorative" val="1"/>
              </a:ext>
            </a:extLst>
          </p:cNvPr>
          <p:cNvPicPr>
            <a:picLocks noChangeAspect="1"/>
          </p:cNvPicPr>
          <p:nvPr/>
        </p:nvPicPr>
        <p:blipFill>
          <a:blip r:embed="rId3">
            <a:alphaModFix amt="70000"/>
          </a:blip>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F06C73E7-8050-2ED6-A708-8882B558D0D9}"/>
              </a:ext>
            </a:extLst>
          </p:cNvPr>
          <p:cNvSpPr>
            <a:spLocks noGrp="1"/>
          </p:cNvSpPr>
          <p:nvPr>
            <p:ph type="title"/>
          </p:nvPr>
        </p:nvSpPr>
        <p:spPr>
          <a:xfrm>
            <a:off x="609600" y="1114636"/>
            <a:ext cx="10972800" cy="914400"/>
          </a:xfrm>
        </p:spPr>
        <p:txBody>
          <a:bodyPr>
            <a:normAutofit/>
          </a:bodyPr>
          <a:lstStyle/>
          <a:p>
            <a:pPr algn="ctr"/>
            <a:r>
              <a:rPr lang="en-US" sz="4800" b="1"/>
              <a:t>2-Step Federal Applicability Process</a:t>
            </a:r>
          </a:p>
        </p:txBody>
      </p:sp>
      <p:sp>
        <p:nvSpPr>
          <p:cNvPr id="3" name="Content Placeholder 2">
            <a:extLst>
              <a:ext uri="{FF2B5EF4-FFF2-40B4-BE49-F238E27FC236}">
                <a16:creationId xmlns:a16="http://schemas.microsoft.com/office/drawing/2014/main" id="{E31AE10E-38C5-D63D-3251-9E3CF5B4BB1D}"/>
              </a:ext>
            </a:extLst>
          </p:cNvPr>
          <p:cNvSpPr>
            <a:spLocks noGrp="1"/>
          </p:cNvSpPr>
          <p:nvPr>
            <p:ph idx="1"/>
          </p:nvPr>
        </p:nvSpPr>
        <p:spPr>
          <a:xfrm>
            <a:off x="838200" y="2029036"/>
            <a:ext cx="10515600" cy="4137084"/>
          </a:xfrm>
        </p:spPr>
        <p:txBody>
          <a:bodyPr>
            <a:normAutofit fontScale="25000" lnSpcReduction="20000"/>
          </a:bodyPr>
          <a:lstStyle/>
          <a:p>
            <a:pPr>
              <a:lnSpc>
                <a:spcPct val="120000"/>
              </a:lnSpc>
              <a:spcBef>
                <a:spcPts val="600"/>
              </a:spcBef>
            </a:pPr>
            <a:r>
              <a:rPr lang="en-US" sz="12800" b="1" dirty="0">
                <a:sym typeface="Wingdings" panose="05000000000000000000" pitchFamily="2" charset="2"/>
              </a:rPr>
              <a:t>Step 1: Calculate Project Emission Increase</a:t>
            </a:r>
          </a:p>
          <a:p>
            <a:pPr lvl="1">
              <a:lnSpc>
                <a:spcPct val="120000"/>
              </a:lnSpc>
              <a:spcBef>
                <a:spcPts val="600"/>
              </a:spcBef>
            </a:pPr>
            <a:r>
              <a:rPr lang="en-US" sz="9600" dirty="0">
                <a:sym typeface="Wingdings" panose="05000000000000000000" pitchFamily="2" charset="2"/>
              </a:rPr>
              <a:t>Table 2F</a:t>
            </a:r>
          </a:p>
          <a:p>
            <a:pPr lvl="2">
              <a:lnSpc>
                <a:spcPct val="120000"/>
              </a:lnSpc>
              <a:spcBef>
                <a:spcPts val="600"/>
              </a:spcBef>
            </a:pPr>
            <a:r>
              <a:rPr lang="en-US" sz="9600" dirty="0">
                <a:sym typeface="Wingdings" panose="05000000000000000000" pitchFamily="2" charset="2"/>
              </a:rPr>
              <a:t>New Sources or facilities (PTE – 0)</a:t>
            </a:r>
          </a:p>
          <a:p>
            <a:pPr lvl="2">
              <a:lnSpc>
                <a:spcPct val="120000"/>
              </a:lnSpc>
              <a:spcBef>
                <a:spcPts val="600"/>
              </a:spcBef>
            </a:pPr>
            <a:r>
              <a:rPr lang="en-US" sz="9600" dirty="0">
                <a:sym typeface="Wingdings" panose="05000000000000000000" pitchFamily="2" charset="2"/>
              </a:rPr>
              <a:t>Existing sources or facilities (PTE – BAE or PAE – BAE – CHA)</a:t>
            </a:r>
          </a:p>
          <a:p>
            <a:pPr lvl="2">
              <a:lnSpc>
                <a:spcPct val="120000"/>
              </a:lnSpc>
              <a:spcBef>
                <a:spcPts val="600"/>
              </a:spcBef>
            </a:pPr>
            <a:r>
              <a:rPr lang="en-US" sz="9600" dirty="0">
                <a:sym typeface="Wingdings" panose="05000000000000000000" pitchFamily="2" charset="2"/>
              </a:rPr>
              <a:t>Decreases for units being shut down and other project decreases</a:t>
            </a:r>
          </a:p>
          <a:p>
            <a:pPr lvl="2">
              <a:lnSpc>
                <a:spcPct val="120000"/>
              </a:lnSpc>
              <a:spcBef>
                <a:spcPts val="600"/>
              </a:spcBef>
            </a:pPr>
            <a:r>
              <a:rPr lang="en-US" sz="9600" dirty="0">
                <a:sym typeface="Wingdings" panose="05000000000000000000" pitchFamily="2" charset="2"/>
              </a:rPr>
              <a:t>Compare to PSD or NNSR netting threshold</a:t>
            </a:r>
          </a:p>
          <a:p>
            <a:pPr>
              <a:lnSpc>
                <a:spcPct val="120000"/>
              </a:lnSpc>
              <a:spcBef>
                <a:spcPts val="600"/>
              </a:spcBef>
            </a:pPr>
            <a:r>
              <a:rPr lang="en-US" sz="12800" b="1" dirty="0">
                <a:sym typeface="Wingdings" panose="05000000000000000000" pitchFamily="2" charset="2"/>
              </a:rPr>
              <a:t>Step 2: Perform Netting Exercise if Needed</a:t>
            </a:r>
          </a:p>
          <a:p>
            <a:pPr lvl="1">
              <a:lnSpc>
                <a:spcPct val="120000"/>
              </a:lnSpc>
              <a:spcBef>
                <a:spcPts val="600"/>
              </a:spcBef>
            </a:pPr>
            <a:r>
              <a:rPr lang="en-US" sz="9600" dirty="0">
                <a:sym typeface="Wingdings" panose="05000000000000000000" pitchFamily="2" charset="2"/>
              </a:rPr>
              <a:t>Table 3F</a:t>
            </a:r>
          </a:p>
          <a:p>
            <a:pPr lvl="2">
              <a:lnSpc>
                <a:spcPct val="120000"/>
              </a:lnSpc>
              <a:spcBef>
                <a:spcPts val="600"/>
              </a:spcBef>
            </a:pPr>
            <a:r>
              <a:rPr lang="en-US" sz="9600" dirty="0">
                <a:sym typeface="Wingdings" panose="05000000000000000000" pitchFamily="2" charset="2"/>
              </a:rPr>
              <a:t>Compare netting exercise to major modification threshold</a:t>
            </a:r>
          </a:p>
        </p:txBody>
      </p:sp>
    </p:spTree>
    <p:extLst>
      <p:ext uri="{BB962C8B-B14F-4D97-AF65-F5344CB8AC3E}">
        <p14:creationId xmlns:p14="http://schemas.microsoft.com/office/powerpoint/2010/main" val="32336994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12ABD-829C-4BA1-3DB8-85BC5FF019AA}"/>
            </a:ext>
          </a:extLst>
        </p:cNvPr>
        <p:cNvGrpSpPr/>
        <p:nvPr/>
      </p:nvGrpSpPr>
      <p:grpSpPr>
        <a:xfrm>
          <a:off x="0" y="0"/>
          <a:ext cx="0" cy="0"/>
          <a:chOff x="0" y="0"/>
          <a:chExt cx="0" cy="0"/>
        </a:xfrm>
      </p:grpSpPr>
      <p:grpSp>
        <p:nvGrpSpPr>
          <p:cNvPr id="44" name="Group 43" descr="This image is an overview of the federal applicability review process. It details the process for new sources, existing minor sources, and existing major sources.">
            <a:extLst>
              <a:ext uri="{FF2B5EF4-FFF2-40B4-BE49-F238E27FC236}">
                <a16:creationId xmlns:a16="http://schemas.microsoft.com/office/drawing/2014/main" id="{85C45E83-01DC-C370-434A-A2AB76BFF074}"/>
              </a:ext>
            </a:extLst>
          </p:cNvPr>
          <p:cNvGrpSpPr/>
          <p:nvPr/>
        </p:nvGrpSpPr>
        <p:grpSpPr>
          <a:xfrm>
            <a:off x="1" y="-1"/>
            <a:ext cx="12196740" cy="6857998"/>
            <a:chOff x="1" y="-1"/>
            <a:chExt cx="12196740" cy="6857998"/>
          </a:xfrm>
        </p:grpSpPr>
        <p:pic>
          <p:nvPicPr>
            <p:cNvPr id="5" name="Picture 4">
              <a:extLst>
                <a:ext uri="{FF2B5EF4-FFF2-40B4-BE49-F238E27FC236}">
                  <a16:creationId xmlns:a16="http://schemas.microsoft.com/office/drawing/2014/main" id="{7E56624F-BE4B-8B26-4016-03166A3E0EF3}"/>
                </a:ext>
              </a:extLst>
            </p:cNvPr>
            <p:cNvPicPr>
              <a:picLocks noChangeAspect="1"/>
            </p:cNvPicPr>
            <p:nvPr/>
          </p:nvPicPr>
          <p:blipFill>
            <a:blip r:embed="rId3">
              <a:alphaModFix amt="35000"/>
            </a:blip>
            <a:srcRect/>
            <a:stretch/>
          </p:blipFill>
          <p:spPr>
            <a:xfrm>
              <a:off x="1" y="-1"/>
              <a:ext cx="12196740" cy="6857998"/>
            </a:xfrm>
            <a:prstGeom prst="rect">
              <a:avLst/>
            </a:prstGeom>
            <a:solidFill>
              <a:schemeClr val="bg1"/>
            </a:solidFill>
          </p:spPr>
        </p:pic>
        <p:sp>
          <p:nvSpPr>
            <p:cNvPr id="10" name="Oval 9">
              <a:extLst>
                <a:ext uri="{FF2B5EF4-FFF2-40B4-BE49-F238E27FC236}">
                  <a16:creationId xmlns:a16="http://schemas.microsoft.com/office/drawing/2014/main" id="{FC227525-14F9-DDC3-385C-F83754D4CE7B}"/>
                </a:ext>
                <a:ext uri="{C183D7F6-B498-43B3-948B-1728B52AA6E4}">
                  <adec:decorative xmlns:adec="http://schemas.microsoft.com/office/drawing/2017/decorative" val="1"/>
                </a:ext>
              </a:extLst>
            </p:cNvPr>
            <p:cNvSpPr/>
            <p:nvPr/>
          </p:nvSpPr>
          <p:spPr>
            <a:xfrm>
              <a:off x="3014384" y="1007138"/>
              <a:ext cx="2473330" cy="705394"/>
            </a:xfrm>
            <a:prstGeom prst="ellipse">
              <a:avLst/>
            </a:prstGeom>
            <a:blipFill>
              <a:blip r:embed="rId4">
                <a:extLst>
                  <a:ext uri="{BEBA8EAE-BF5A-486C-A8C5-ECC9F3942E4B}">
                    <a14:imgProps xmlns:a14="http://schemas.microsoft.com/office/drawing/2010/main">
                      <a14:imgLayer r:embed="rId5">
                        <a14:imgEffect>
                          <a14:artisticCutout/>
                        </a14:imgEffect>
                      </a14:imgLayer>
                    </a14:imgProps>
                  </a:ext>
                </a:extLst>
              </a:blip>
              <a:tile tx="0" ty="0" sx="100000" sy="100000" flip="none" algn="tl"/>
            </a:blipFill>
            <a:ln w="12700" cap="flat" cmpd="sng" algn="ctr">
              <a:solidFill>
                <a:schemeClr val="tx1"/>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mn-lt"/>
                  <a:ea typeface="+mn-ea"/>
                  <a:cs typeface="+mn-cs"/>
                </a:rPr>
                <a:t>Pollutant</a:t>
              </a:r>
            </a:p>
          </p:txBody>
        </p:sp>
        <p:cxnSp>
          <p:nvCxnSpPr>
            <p:cNvPr id="11" name="Straight Arrow Connector 10">
              <a:extLst>
                <a:ext uri="{FF2B5EF4-FFF2-40B4-BE49-F238E27FC236}">
                  <a16:creationId xmlns:a16="http://schemas.microsoft.com/office/drawing/2014/main" id="{758E5A15-1EC0-464E-15C2-2C3C28ACC2D2}"/>
                </a:ext>
                <a:ext uri="{C183D7F6-B498-43B3-948B-1728B52AA6E4}">
                  <adec:decorative xmlns:adec="http://schemas.microsoft.com/office/drawing/2017/decorative" val="1"/>
                </a:ext>
              </a:extLst>
            </p:cNvPr>
            <p:cNvCxnSpPr>
              <a:cxnSpLocks/>
            </p:cNvCxnSpPr>
            <p:nvPr/>
          </p:nvCxnSpPr>
          <p:spPr>
            <a:xfrm flipH="1">
              <a:off x="4251049" y="1712532"/>
              <a:ext cx="8061" cy="25473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2" name="Hexagon 11">
              <a:extLst>
                <a:ext uri="{FF2B5EF4-FFF2-40B4-BE49-F238E27FC236}">
                  <a16:creationId xmlns:a16="http://schemas.microsoft.com/office/drawing/2014/main" id="{C3DA89EE-1F19-EB47-063B-9C6359730D0A}"/>
                </a:ext>
                <a:ext uri="{C183D7F6-B498-43B3-948B-1728B52AA6E4}">
                  <adec:decorative xmlns:adec="http://schemas.microsoft.com/office/drawing/2017/decorative" val="1"/>
                </a:ext>
              </a:extLst>
            </p:cNvPr>
            <p:cNvSpPr/>
            <p:nvPr/>
          </p:nvSpPr>
          <p:spPr>
            <a:xfrm>
              <a:off x="2729490" y="1967267"/>
              <a:ext cx="3059240" cy="920772"/>
            </a:xfrm>
            <a:prstGeom prst="hexagon">
              <a:avLst/>
            </a:prstGeom>
            <a:solidFill>
              <a:schemeClr val="accent6">
                <a:lumMod val="60000"/>
                <a:lumOff val="40000"/>
              </a:schemeClr>
            </a:solidFill>
            <a:ln w="12700" cap="flat" cmpd="sng" algn="ctr">
              <a:solidFill>
                <a:schemeClr val="tx1"/>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tx2"/>
                  </a:solidFill>
                  <a:effectLst/>
                  <a:uLnTx/>
                  <a:uFillTx/>
                  <a:latin typeface="+mn-lt"/>
                </a:rPr>
                <a:t>Attainment </a:t>
              </a:r>
              <a:r>
                <a:rPr lang="en-US" sz="2400" b="1" kern="0">
                  <a:solidFill>
                    <a:schemeClr val="tx2"/>
                  </a:solidFill>
                  <a:latin typeface="+mn-lt"/>
                </a:rPr>
                <a:t>/</a:t>
              </a:r>
              <a:r>
                <a:rPr kumimoji="0" lang="en-US" sz="2400" b="1" i="0" u="none" strike="noStrike" kern="0" cap="none" spc="0" normalizeH="0" baseline="0" noProof="0">
                  <a:ln>
                    <a:noFill/>
                  </a:ln>
                  <a:solidFill>
                    <a:schemeClr val="tx2"/>
                  </a:solidFill>
                  <a:effectLst/>
                  <a:uLnTx/>
                  <a:uFillTx/>
                  <a:latin typeface="+mn-lt"/>
                </a:rPr>
                <a:t> Nonattainment</a:t>
              </a:r>
            </a:p>
          </p:txBody>
        </p:sp>
        <p:cxnSp>
          <p:nvCxnSpPr>
            <p:cNvPr id="13" name="Straight Connector 12">
              <a:extLst>
                <a:ext uri="{FF2B5EF4-FFF2-40B4-BE49-F238E27FC236}">
                  <a16:creationId xmlns:a16="http://schemas.microsoft.com/office/drawing/2014/main" id="{6FE86266-6E3B-868B-2C51-EC34CC056CCF}"/>
                </a:ext>
                <a:ext uri="{C183D7F6-B498-43B3-948B-1728B52AA6E4}">
                  <adec:decorative xmlns:adec="http://schemas.microsoft.com/office/drawing/2017/decorative" val="1"/>
                </a:ext>
              </a:extLst>
            </p:cNvPr>
            <p:cNvCxnSpPr>
              <a:cxnSpLocks/>
            </p:cNvCxnSpPr>
            <p:nvPr/>
          </p:nvCxnSpPr>
          <p:spPr>
            <a:xfrm flipV="1">
              <a:off x="2246157" y="2427653"/>
              <a:ext cx="483333" cy="5050"/>
            </a:xfrm>
            <a:prstGeom prst="line">
              <a:avLst/>
            </a:prstGeom>
            <a:ln/>
          </p:spPr>
          <p:style>
            <a:lnRef idx="3">
              <a:schemeClr val="dk1"/>
            </a:lnRef>
            <a:fillRef idx="0">
              <a:schemeClr val="dk1"/>
            </a:fillRef>
            <a:effectRef idx="2">
              <a:schemeClr val="dk1"/>
            </a:effectRef>
            <a:fontRef idx="minor">
              <a:schemeClr val="tx1"/>
            </a:fontRef>
          </p:style>
        </p:cxnSp>
        <p:cxnSp>
          <p:nvCxnSpPr>
            <p:cNvPr id="14" name="Straight Connector 13">
              <a:extLst>
                <a:ext uri="{FF2B5EF4-FFF2-40B4-BE49-F238E27FC236}">
                  <a16:creationId xmlns:a16="http://schemas.microsoft.com/office/drawing/2014/main" id="{B99FB785-ACB9-32B2-E6F4-B6701AAA8BAF}"/>
                </a:ext>
                <a:ext uri="{C183D7F6-B498-43B3-948B-1728B52AA6E4}">
                  <adec:decorative xmlns:adec="http://schemas.microsoft.com/office/drawing/2017/decorative" val="1"/>
                </a:ext>
              </a:extLst>
            </p:cNvPr>
            <p:cNvCxnSpPr>
              <a:cxnSpLocks/>
            </p:cNvCxnSpPr>
            <p:nvPr/>
          </p:nvCxnSpPr>
          <p:spPr>
            <a:xfrm flipV="1">
              <a:off x="5754178" y="2427653"/>
              <a:ext cx="483333" cy="5050"/>
            </a:xfrm>
            <a:prstGeom prst="line">
              <a:avLst/>
            </a:prstGeom>
            <a:ln/>
          </p:spPr>
          <p:style>
            <a:lnRef idx="3">
              <a:schemeClr val="dk1"/>
            </a:lnRef>
            <a:fillRef idx="0">
              <a:schemeClr val="dk1"/>
            </a:fillRef>
            <a:effectRef idx="2">
              <a:schemeClr val="dk1"/>
            </a:effectRef>
            <a:fontRef idx="minor">
              <a:schemeClr val="tx1"/>
            </a:fontRef>
          </p:style>
        </p:cxnSp>
        <p:cxnSp>
          <p:nvCxnSpPr>
            <p:cNvPr id="15" name="Straight Arrow Connector 14">
              <a:extLst>
                <a:ext uri="{FF2B5EF4-FFF2-40B4-BE49-F238E27FC236}">
                  <a16:creationId xmlns:a16="http://schemas.microsoft.com/office/drawing/2014/main" id="{1A10A0F0-CF87-A596-742B-16B01624A4E5}"/>
                </a:ext>
                <a:ext uri="{C183D7F6-B498-43B3-948B-1728B52AA6E4}">
                  <adec:decorative xmlns:adec="http://schemas.microsoft.com/office/drawing/2017/decorative" val="1"/>
                </a:ext>
              </a:extLst>
            </p:cNvPr>
            <p:cNvCxnSpPr>
              <a:cxnSpLocks/>
            </p:cNvCxnSpPr>
            <p:nvPr/>
          </p:nvCxnSpPr>
          <p:spPr>
            <a:xfrm>
              <a:off x="2246157" y="2432026"/>
              <a:ext cx="0" cy="43199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6" name="Straight Arrow Connector 15">
              <a:extLst>
                <a:ext uri="{FF2B5EF4-FFF2-40B4-BE49-F238E27FC236}">
                  <a16:creationId xmlns:a16="http://schemas.microsoft.com/office/drawing/2014/main" id="{827AD3C8-4CBC-022F-3D6C-DBF978289839}"/>
                </a:ext>
                <a:ext uri="{C183D7F6-B498-43B3-948B-1728B52AA6E4}">
                  <adec:decorative xmlns:adec="http://schemas.microsoft.com/office/drawing/2017/decorative" val="1"/>
                </a:ext>
              </a:extLst>
            </p:cNvPr>
            <p:cNvCxnSpPr>
              <a:cxnSpLocks/>
            </p:cNvCxnSpPr>
            <p:nvPr/>
          </p:nvCxnSpPr>
          <p:spPr>
            <a:xfrm flipH="1">
              <a:off x="6237511" y="2427653"/>
              <a:ext cx="7175" cy="36832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7" name="Diamond 16">
              <a:extLst>
                <a:ext uri="{FF2B5EF4-FFF2-40B4-BE49-F238E27FC236}">
                  <a16:creationId xmlns:a16="http://schemas.microsoft.com/office/drawing/2014/main" id="{83D98DCF-6451-0D8B-FA1B-25D675E47ACE}"/>
                </a:ext>
                <a:ext uri="{C183D7F6-B498-43B3-948B-1728B52AA6E4}">
                  <adec:decorative xmlns:adec="http://schemas.microsoft.com/office/drawing/2017/decorative" val="1"/>
                </a:ext>
              </a:extLst>
            </p:cNvPr>
            <p:cNvSpPr/>
            <p:nvPr/>
          </p:nvSpPr>
          <p:spPr>
            <a:xfrm>
              <a:off x="435422" y="2864021"/>
              <a:ext cx="3621471" cy="1953315"/>
            </a:xfrm>
            <a:prstGeom prst="diamond">
              <a:avLst/>
            </a:prstGeom>
            <a:solidFill>
              <a:schemeClr val="accent6">
                <a:lumMod val="60000"/>
                <a:lumOff val="40000"/>
              </a:schemeClr>
            </a:solidFill>
            <a:ln w="12700">
              <a:solidFill>
                <a:schemeClr val="tx1"/>
              </a:solidFill>
            </a:ln>
            <a:effectLst>
              <a:outerShdw blurRad="57150" dist="19050" dir="5400000" algn="ctr" rotWithShape="0">
                <a:srgbClr val="000000">
                  <a:alpha val="48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mn-lt"/>
                <a:ea typeface="+mn-ea"/>
                <a:cs typeface="+mn-cs"/>
              </a:endParaRPr>
            </a:p>
          </p:txBody>
        </p:sp>
        <p:sp>
          <p:nvSpPr>
            <p:cNvPr id="18" name="TextBox 17" descr="Greenfield / Existing Minor Source">
              <a:extLst>
                <a:ext uri="{FF2B5EF4-FFF2-40B4-BE49-F238E27FC236}">
                  <a16:creationId xmlns:a16="http://schemas.microsoft.com/office/drawing/2014/main" id="{3B83E954-97A6-85F7-63C8-118EBC839066}"/>
                </a:ext>
              </a:extLst>
            </p:cNvPr>
            <p:cNvSpPr txBox="1"/>
            <p:nvPr/>
          </p:nvSpPr>
          <p:spPr>
            <a:xfrm>
              <a:off x="878308" y="3234396"/>
              <a:ext cx="2682010" cy="1200329"/>
            </a:xfrm>
            <a:prstGeom prst="rect">
              <a:avLst/>
            </a:prstGeom>
            <a:noFill/>
          </p:spPr>
          <p:txBody>
            <a:bodyPr wrap="square" rtlCol="0">
              <a:spAutoFit/>
            </a:bodyPr>
            <a:lstStyle/>
            <a:p>
              <a:pPr algn="ctr" defTabSz="457200" fontAlgn="auto">
                <a:spcBef>
                  <a:spcPts val="0"/>
                </a:spcBef>
                <a:spcAft>
                  <a:spcPts val="0"/>
                </a:spcAft>
              </a:pPr>
              <a:r>
                <a:rPr lang="en-US" sz="2400" b="1">
                  <a:solidFill>
                    <a:prstClr val="black"/>
                  </a:solidFill>
                  <a:latin typeface="+mn-lt"/>
                </a:rPr>
                <a:t>Greenfield/</a:t>
              </a:r>
            </a:p>
            <a:p>
              <a:pPr algn="ctr" defTabSz="457200" fontAlgn="auto">
                <a:spcBef>
                  <a:spcPts val="0"/>
                </a:spcBef>
                <a:spcAft>
                  <a:spcPts val="0"/>
                </a:spcAft>
              </a:pPr>
              <a:r>
                <a:rPr lang="en-US" sz="2400" b="1">
                  <a:solidFill>
                    <a:prstClr val="black"/>
                  </a:solidFill>
                  <a:latin typeface="+mn-lt"/>
                </a:rPr>
                <a:t>Existing </a:t>
              </a:r>
            </a:p>
            <a:p>
              <a:pPr algn="ctr" defTabSz="457200" fontAlgn="auto">
                <a:spcBef>
                  <a:spcPts val="0"/>
                </a:spcBef>
                <a:spcAft>
                  <a:spcPts val="0"/>
                </a:spcAft>
              </a:pPr>
              <a:r>
                <a:rPr lang="en-US" sz="2400" b="1">
                  <a:solidFill>
                    <a:prstClr val="black"/>
                  </a:solidFill>
                  <a:latin typeface="+mn-lt"/>
                </a:rPr>
                <a:t>Minor Source</a:t>
              </a:r>
            </a:p>
          </p:txBody>
        </p:sp>
        <p:sp>
          <p:nvSpPr>
            <p:cNvPr id="19" name="Diamond 18">
              <a:extLst>
                <a:ext uri="{FF2B5EF4-FFF2-40B4-BE49-F238E27FC236}">
                  <a16:creationId xmlns:a16="http://schemas.microsoft.com/office/drawing/2014/main" id="{347A4FB3-87FA-AA82-326E-8AEBFB7F03F1}"/>
                </a:ext>
                <a:ext uri="{C183D7F6-B498-43B3-948B-1728B52AA6E4}">
                  <adec:decorative xmlns:adec="http://schemas.microsoft.com/office/drawing/2017/decorative" val="1"/>
                </a:ext>
              </a:extLst>
            </p:cNvPr>
            <p:cNvSpPr/>
            <p:nvPr/>
          </p:nvSpPr>
          <p:spPr>
            <a:xfrm>
              <a:off x="4433950" y="2776933"/>
              <a:ext cx="3621472" cy="2067814"/>
            </a:xfrm>
            <a:prstGeom prst="diamond">
              <a:avLst/>
            </a:prstGeom>
            <a:solidFill>
              <a:schemeClr val="accent6">
                <a:lumMod val="60000"/>
                <a:lumOff val="40000"/>
              </a:schemeClr>
            </a:solidFill>
            <a:ln w="12700">
              <a:solidFill>
                <a:schemeClr val="tx1"/>
              </a:solidFill>
            </a:ln>
            <a:effectLst>
              <a:outerShdw blurRad="57150" dist="19050" dir="5400000" algn="ctr" rotWithShape="0">
                <a:srgbClr val="000000">
                  <a:alpha val="48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mn-lt"/>
                <a:ea typeface="+mn-ea"/>
                <a:cs typeface="+mn-cs"/>
              </a:endParaRPr>
            </a:p>
          </p:txBody>
        </p:sp>
        <p:sp>
          <p:nvSpPr>
            <p:cNvPr id="20" name="TextBox 19" descr="Existing Major Source">
              <a:extLst>
                <a:ext uri="{FF2B5EF4-FFF2-40B4-BE49-F238E27FC236}">
                  <a16:creationId xmlns:a16="http://schemas.microsoft.com/office/drawing/2014/main" id="{15954485-CBB8-8973-ED5C-BB674E91738E}"/>
                </a:ext>
              </a:extLst>
            </p:cNvPr>
            <p:cNvSpPr txBox="1"/>
            <p:nvPr/>
          </p:nvSpPr>
          <p:spPr>
            <a:xfrm>
              <a:off x="5378520" y="3224792"/>
              <a:ext cx="1701439" cy="1200329"/>
            </a:xfrm>
            <a:prstGeom prst="rect">
              <a:avLst/>
            </a:prstGeom>
            <a:noFill/>
          </p:spPr>
          <p:txBody>
            <a:bodyPr wrap="square" rtlCol="0">
              <a:spAutoFit/>
            </a:bodyPr>
            <a:lstStyle/>
            <a:p>
              <a:pPr algn="ctr" defTabSz="457200" fontAlgn="auto">
                <a:spcBef>
                  <a:spcPts val="0"/>
                </a:spcBef>
                <a:spcAft>
                  <a:spcPts val="0"/>
                </a:spcAft>
              </a:pPr>
              <a:r>
                <a:rPr lang="en-US" sz="2400" b="1">
                  <a:solidFill>
                    <a:prstClr val="black"/>
                  </a:solidFill>
                  <a:latin typeface="+mn-lt"/>
                </a:rPr>
                <a:t>Existing </a:t>
              </a:r>
            </a:p>
            <a:p>
              <a:pPr algn="ctr" defTabSz="457200" fontAlgn="auto">
                <a:spcBef>
                  <a:spcPts val="0"/>
                </a:spcBef>
                <a:spcAft>
                  <a:spcPts val="0"/>
                </a:spcAft>
              </a:pPr>
              <a:r>
                <a:rPr lang="en-US" sz="2400" b="1">
                  <a:solidFill>
                    <a:prstClr val="black"/>
                  </a:solidFill>
                  <a:latin typeface="+mn-lt"/>
                </a:rPr>
                <a:t>Major Source</a:t>
              </a:r>
            </a:p>
          </p:txBody>
        </p:sp>
        <p:cxnSp>
          <p:nvCxnSpPr>
            <p:cNvPr id="21" name="Straight Arrow Connector 20">
              <a:extLst>
                <a:ext uri="{FF2B5EF4-FFF2-40B4-BE49-F238E27FC236}">
                  <a16:creationId xmlns:a16="http://schemas.microsoft.com/office/drawing/2014/main" id="{93BE12C5-7E41-5A7C-4168-4EC0302DDDD1}"/>
                </a:ext>
                <a:ext uri="{C183D7F6-B498-43B3-948B-1728B52AA6E4}">
                  <adec:decorative xmlns:adec="http://schemas.microsoft.com/office/drawing/2017/decorative" val="1"/>
                </a:ext>
              </a:extLst>
            </p:cNvPr>
            <p:cNvCxnSpPr>
              <a:cxnSpLocks/>
              <a:stCxn id="17" idx="2"/>
            </p:cNvCxnSpPr>
            <p:nvPr/>
          </p:nvCxnSpPr>
          <p:spPr>
            <a:xfrm>
              <a:off x="2246158" y="4817336"/>
              <a:ext cx="0" cy="3818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Connector 21">
              <a:extLst>
                <a:ext uri="{FF2B5EF4-FFF2-40B4-BE49-F238E27FC236}">
                  <a16:creationId xmlns:a16="http://schemas.microsoft.com/office/drawing/2014/main" id="{E38DBB7D-3332-EBE6-F801-659E92BB9326}"/>
                </a:ext>
                <a:ext uri="{C183D7F6-B498-43B3-948B-1728B52AA6E4}">
                  <adec:decorative xmlns:adec="http://schemas.microsoft.com/office/drawing/2017/decorative" val="1"/>
                </a:ext>
              </a:extLst>
            </p:cNvPr>
            <p:cNvCxnSpPr>
              <a:cxnSpLocks/>
            </p:cNvCxnSpPr>
            <p:nvPr/>
          </p:nvCxnSpPr>
          <p:spPr>
            <a:xfrm>
              <a:off x="1208311" y="5199183"/>
              <a:ext cx="2198911" cy="0"/>
            </a:xfrm>
            <a:prstGeom prst="line">
              <a:avLst/>
            </a:prstGeom>
            <a:ln/>
          </p:spPr>
          <p:style>
            <a:lnRef idx="3">
              <a:schemeClr val="dk1"/>
            </a:lnRef>
            <a:fillRef idx="0">
              <a:schemeClr val="dk1"/>
            </a:fillRef>
            <a:effectRef idx="2">
              <a:schemeClr val="dk1"/>
            </a:effectRef>
            <a:fontRef idx="minor">
              <a:schemeClr val="tx1"/>
            </a:fontRef>
          </p:style>
        </p:cxnSp>
        <p:sp>
          <p:nvSpPr>
            <p:cNvPr id="23" name="TextBox 22" descr="PEI &lt; Major Source">
              <a:extLst>
                <a:ext uri="{FF2B5EF4-FFF2-40B4-BE49-F238E27FC236}">
                  <a16:creationId xmlns:a16="http://schemas.microsoft.com/office/drawing/2014/main" id="{F513E096-6A96-3313-4621-F7058D724B55}"/>
                </a:ext>
              </a:extLst>
            </p:cNvPr>
            <p:cNvSpPr txBox="1"/>
            <p:nvPr/>
          </p:nvSpPr>
          <p:spPr>
            <a:xfrm>
              <a:off x="115579" y="4415542"/>
              <a:ext cx="1717126" cy="830997"/>
            </a:xfrm>
            <a:prstGeom prst="rect">
              <a:avLst/>
            </a:prstGeom>
            <a:noFill/>
          </p:spPr>
          <p:txBody>
            <a:bodyPr wrap="square" rtlCol="0">
              <a:spAutoFit/>
            </a:bodyPr>
            <a:lstStyle/>
            <a:p>
              <a:pPr algn="ctr" defTabSz="457200" fontAlgn="auto">
                <a:spcBef>
                  <a:spcPts val="0"/>
                </a:spcBef>
                <a:spcAft>
                  <a:spcPts val="0"/>
                </a:spcAft>
              </a:pPr>
              <a:r>
                <a:rPr lang="en-US" sz="2400" b="1">
                  <a:latin typeface="+mn-lt"/>
                </a:rPr>
                <a:t>PEI &lt; Major Source</a:t>
              </a:r>
            </a:p>
          </p:txBody>
        </p:sp>
        <p:cxnSp>
          <p:nvCxnSpPr>
            <p:cNvPr id="24" name="Straight Arrow Connector 23">
              <a:extLst>
                <a:ext uri="{FF2B5EF4-FFF2-40B4-BE49-F238E27FC236}">
                  <a16:creationId xmlns:a16="http://schemas.microsoft.com/office/drawing/2014/main" id="{EB86CCAD-9529-8F10-3CD0-DE67216452B3}"/>
                </a:ext>
                <a:ext uri="{C183D7F6-B498-43B3-948B-1728B52AA6E4}">
                  <adec:decorative xmlns:adec="http://schemas.microsoft.com/office/drawing/2017/decorative" val="1"/>
                </a:ext>
              </a:extLst>
            </p:cNvPr>
            <p:cNvCxnSpPr>
              <a:cxnSpLocks/>
              <a:endCxn id="25" idx="0"/>
            </p:cNvCxnSpPr>
            <p:nvPr/>
          </p:nvCxnSpPr>
          <p:spPr>
            <a:xfrm>
              <a:off x="1208311" y="5199183"/>
              <a:ext cx="0" cy="62488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5" name="Rectangle 24">
              <a:extLst>
                <a:ext uri="{FF2B5EF4-FFF2-40B4-BE49-F238E27FC236}">
                  <a16:creationId xmlns:a16="http://schemas.microsoft.com/office/drawing/2014/main" id="{49B8A157-73D7-B53B-7D47-10929370FB9F}"/>
                </a:ext>
                <a:ext uri="{C183D7F6-B498-43B3-948B-1728B52AA6E4}">
                  <adec:decorative xmlns:adec="http://schemas.microsoft.com/office/drawing/2017/decorative" val="1"/>
                </a:ext>
              </a:extLst>
            </p:cNvPr>
            <p:cNvSpPr/>
            <p:nvPr/>
          </p:nvSpPr>
          <p:spPr>
            <a:xfrm>
              <a:off x="228600" y="5824065"/>
              <a:ext cx="1959422" cy="744581"/>
            </a:xfrm>
            <a:prstGeom prst="rect">
              <a:avLst/>
            </a:prstGeom>
            <a:solidFill>
              <a:schemeClr val="tx2">
                <a:lumMod val="25000"/>
                <a:lumOff val="75000"/>
              </a:schemeClr>
            </a:solidFill>
            <a:ln w="12700" cap="flat" cmpd="sng" algn="ctr">
              <a:solidFill>
                <a:schemeClr val="tx1"/>
              </a:solidFill>
              <a:prstDash val="solid"/>
            </a:ln>
            <a:effectLst/>
          </p:spPr>
          <p:txBody>
            <a:bodyPr rtlCol="0" anchor="ctr"/>
            <a:lstStyle/>
            <a:p>
              <a:pPr algn="ctr" defTabSz="457200" eaLnBrk="1" fontAlgn="auto" hangingPunct="1">
                <a:spcBef>
                  <a:spcPts val="0"/>
                </a:spcBef>
                <a:spcAft>
                  <a:spcPts val="0"/>
                </a:spcAft>
              </a:pPr>
              <a:r>
                <a:rPr lang="en-US" sz="2400" b="1" kern="0">
                  <a:latin typeface="+mn-lt"/>
                </a:rPr>
                <a:t>No Federal Permitting</a:t>
              </a:r>
            </a:p>
          </p:txBody>
        </p:sp>
        <p:sp>
          <p:nvSpPr>
            <p:cNvPr id="26" name="TextBox 25" descr="PEI &gt;= Major Source">
              <a:extLst>
                <a:ext uri="{FF2B5EF4-FFF2-40B4-BE49-F238E27FC236}">
                  <a16:creationId xmlns:a16="http://schemas.microsoft.com/office/drawing/2014/main" id="{3E3B7687-31E8-3BDF-5F96-45C39261FF41}"/>
                </a:ext>
              </a:extLst>
            </p:cNvPr>
            <p:cNvSpPr txBox="1"/>
            <p:nvPr/>
          </p:nvSpPr>
          <p:spPr>
            <a:xfrm>
              <a:off x="2704489" y="4415543"/>
              <a:ext cx="1795290" cy="830997"/>
            </a:xfrm>
            <a:prstGeom prst="rect">
              <a:avLst/>
            </a:prstGeom>
            <a:noFill/>
          </p:spPr>
          <p:txBody>
            <a:bodyPr wrap="square" rtlCol="0">
              <a:spAutoFit/>
            </a:bodyPr>
            <a:lstStyle/>
            <a:p>
              <a:pPr algn="ctr" defTabSz="457200" fontAlgn="auto">
                <a:spcBef>
                  <a:spcPts val="0"/>
                </a:spcBef>
                <a:spcAft>
                  <a:spcPts val="0"/>
                </a:spcAft>
              </a:pPr>
              <a:r>
                <a:rPr lang="en-US" sz="2400" b="1">
                  <a:latin typeface="+mn-lt"/>
                </a:rPr>
                <a:t>PEI ≥ Major Source</a:t>
              </a:r>
            </a:p>
          </p:txBody>
        </p:sp>
        <p:cxnSp>
          <p:nvCxnSpPr>
            <p:cNvPr id="27" name="Straight Arrow Connector 26">
              <a:extLst>
                <a:ext uri="{FF2B5EF4-FFF2-40B4-BE49-F238E27FC236}">
                  <a16:creationId xmlns:a16="http://schemas.microsoft.com/office/drawing/2014/main" id="{5C1A23CC-BA29-BCAE-B1FC-55231DFE3723}"/>
                </a:ext>
                <a:ext uri="{C183D7F6-B498-43B3-948B-1728B52AA6E4}">
                  <adec:decorative xmlns:adec="http://schemas.microsoft.com/office/drawing/2017/decorative" val="1"/>
                </a:ext>
              </a:extLst>
            </p:cNvPr>
            <p:cNvCxnSpPr>
              <a:cxnSpLocks/>
              <a:endCxn id="28" idx="0"/>
            </p:cNvCxnSpPr>
            <p:nvPr/>
          </p:nvCxnSpPr>
          <p:spPr>
            <a:xfrm>
              <a:off x="3385444" y="5197016"/>
              <a:ext cx="10889" cy="60960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8" name="Rectangle 27" descr="Federal review">
              <a:extLst>
                <a:ext uri="{FF2B5EF4-FFF2-40B4-BE49-F238E27FC236}">
                  <a16:creationId xmlns:a16="http://schemas.microsoft.com/office/drawing/2014/main" id="{F15695C7-7BE7-5B0D-3740-39C659AF7854}"/>
                </a:ext>
              </a:extLst>
            </p:cNvPr>
            <p:cNvSpPr/>
            <p:nvPr/>
          </p:nvSpPr>
          <p:spPr>
            <a:xfrm>
              <a:off x="2416622" y="5806616"/>
              <a:ext cx="1959422" cy="744581"/>
            </a:xfrm>
            <a:prstGeom prst="rect">
              <a:avLst/>
            </a:prstGeom>
            <a:solidFill>
              <a:schemeClr val="accent1"/>
            </a:solidFill>
            <a:ln w="12700" cap="flat" cmpd="sng" algn="ctr">
              <a:solidFill>
                <a:schemeClr val="tx1"/>
              </a:solidFill>
              <a:prstDash val="solid"/>
            </a:ln>
            <a:effectLst/>
          </p:spPr>
          <p:txBody>
            <a:bodyPr rtlCol="0" anchor="ctr"/>
            <a:lstStyle/>
            <a:p>
              <a:pPr algn="ctr" defTabSz="457200" eaLnBrk="1" fontAlgn="auto" hangingPunct="1">
                <a:spcBef>
                  <a:spcPts val="0"/>
                </a:spcBef>
                <a:spcAft>
                  <a:spcPts val="0"/>
                </a:spcAft>
                <a:defRPr/>
              </a:pPr>
              <a:r>
                <a:rPr lang="en-US" sz="2400" b="1" kern="0">
                  <a:solidFill>
                    <a:schemeClr val="bg1"/>
                  </a:solidFill>
                  <a:latin typeface="+mn-lt"/>
                </a:rPr>
                <a:t>Federal Permitting</a:t>
              </a:r>
            </a:p>
          </p:txBody>
        </p:sp>
        <p:sp>
          <p:nvSpPr>
            <p:cNvPr id="29" name="TextBox 28" descr="PEI &lt; Major Mod.">
              <a:extLst>
                <a:ext uri="{FF2B5EF4-FFF2-40B4-BE49-F238E27FC236}">
                  <a16:creationId xmlns:a16="http://schemas.microsoft.com/office/drawing/2014/main" id="{E5559279-6428-3C88-35B7-65130797E2FC}"/>
                </a:ext>
              </a:extLst>
            </p:cNvPr>
            <p:cNvSpPr txBox="1"/>
            <p:nvPr/>
          </p:nvSpPr>
          <p:spPr>
            <a:xfrm>
              <a:off x="4475533" y="4817336"/>
              <a:ext cx="1794107" cy="830997"/>
            </a:xfrm>
            <a:prstGeom prst="rect">
              <a:avLst/>
            </a:prstGeom>
            <a:noFill/>
          </p:spPr>
          <p:txBody>
            <a:bodyPr wrap="square" rtlCol="0">
              <a:spAutoFit/>
            </a:bodyPr>
            <a:lstStyle/>
            <a:p>
              <a:pPr algn="ctr" defTabSz="457200" fontAlgn="auto">
                <a:spcBef>
                  <a:spcPts val="0"/>
                </a:spcBef>
                <a:spcAft>
                  <a:spcPts val="0"/>
                </a:spcAft>
              </a:pPr>
              <a:r>
                <a:rPr lang="en-US" sz="2400" b="1" dirty="0">
                  <a:latin typeface="+mn-lt"/>
                </a:rPr>
                <a:t>PEI &lt; Major Mod.</a:t>
              </a:r>
            </a:p>
          </p:txBody>
        </p:sp>
        <p:cxnSp>
          <p:nvCxnSpPr>
            <p:cNvPr id="30" name="Straight Arrow Connector 29">
              <a:extLst>
                <a:ext uri="{FF2B5EF4-FFF2-40B4-BE49-F238E27FC236}">
                  <a16:creationId xmlns:a16="http://schemas.microsoft.com/office/drawing/2014/main" id="{894CE8B2-8BA9-1EEB-3AB9-91B91A5A2088}"/>
                </a:ext>
                <a:ext uri="{C183D7F6-B498-43B3-948B-1728B52AA6E4}">
                  <adec:decorative xmlns:adec="http://schemas.microsoft.com/office/drawing/2017/decorative" val="1"/>
                </a:ext>
              </a:extLst>
            </p:cNvPr>
            <p:cNvCxnSpPr>
              <a:cxnSpLocks/>
              <a:stCxn id="19" idx="2"/>
              <a:endCxn id="31" idx="0"/>
            </p:cNvCxnSpPr>
            <p:nvPr/>
          </p:nvCxnSpPr>
          <p:spPr>
            <a:xfrm flipH="1">
              <a:off x="6237511" y="4844747"/>
              <a:ext cx="7175" cy="97931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1" name="Rectangle 30" descr="No federal review">
              <a:extLst>
                <a:ext uri="{FF2B5EF4-FFF2-40B4-BE49-F238E27FC236}">
                  <a16:creationId xmlns:a16="http://schemas.microsoft.com/office/drawing/2014/main" id="{DBDB93AF-98AB-FC0D-EB0C-E15A0386BF58}"/>
                </a:ext>
              </a:extLst>
            </p:cNvPr>
            <p:cNvSpPr/>
            <p:nvPr/>
          </p:nvSpPr>
          <p:spPr>
            <a:xfrm>
              <a:off x="5257800" y="5824065"/>
              <a:ext cx="1959422" cy="744581"/>
            </a:xfrm>
            <a:prstGeom prst="rect">
              <a:avLst/>
            </a:prstGeom>
            <a:solidFill>
              <a:schemeClr val="tx2">
                <a:lumMod val="25000"/>
                <a:lumOff val="75000"/>
              </a:schemeClr>
            </a:solidFill>
            <a:ln w="12700" cap="flat" cmpd="sng" algn="ctr">
              <a:solidFill>
                <a:schemeClr val="tx1"/>
              </a:solidFill>
              <a:prstDash val="solid"/>
            </a:ln>
            <a:effectLst/>
          </p:spPr>
          <p:txBody>
            <a:bodyPr rtlCol="0" anchor="ctr"/>
            <a:lstStyle/>
            <a:p>
              <a:pPr algn="ctr" defTabSz="457200" eaLnBrk="1" fontAlgn="auto" hangingPunct="1">
                <a:spcBef>
                  <a:spcPts val="0"/>
                </a:spcBef>
                <a:spcAft>
                  <a:spcPts val="0"/>
                </a:spcAft>
              </a:pPr>
              <a:r>
                <a:rPr lang="en-US" sz="2400" b="1" kern="0">
                  <a:latin typeface="+mn-lt"/>
                </a:rPr>
                <a:t>No Federal Permitting</a:t>
              </a:r>
            </a:p>
          </p:txBody>
        </p:sp>
        <p:sp>
          <p:nvSpPr>
            <p:cNvPr id="32" name="TextBox 31" descr="PEI &gt;= Major Mod.">
              <a:extLst>
                <a:ext uri="{FF2B5EF4-FFF2-40B4-BE49-F238E27FC236}">
                  <a16:creationId xmlns:a16="http://schemas.microsoft.com/office/drawing/2014/main" id="{07281A91-0B88-330E-85C1-618BAD5227E3}"/>
                </a:ext>
              </a:extLst>
            </p:cNvPr>
            <p:cNvSpPr txBox="1"/>
            <p:nvPr/>
          </p:nvSpPr>
          <p:spPr>
            <a:xfrm>
              <a:off x="7638016" y="2637446"/>
              <a:ext cx="1810729" cy="830997"/>
            </a:xfrm>
            <a:prstGeom prst="rect">
              <a:avLst/>
            </a:prstGeom>
            <a:noFill/>
          </p:spPr>
          <p:txBody>
            <a:bodyPr wrap="square" rtlCol="0">
              <a:spAutoFit/>
            </a:bodyPr>
            <a:lstStyle/>
            <a:p>
              <a:pPr algn="ctr" defTabSz="457200" fontAlgn="auto">
                <a:spcBef>
                  <a:spcPts val="0"/>
                </a:spcBef>
                <a:spcAft>
                  <a:spcPts val="0"/>
                </a:spcAft>
              </a:pPr>
              <a:r>
                <a:rPr lang="en-US" sz="2400" b="1">
                  <a:latin typeface="+mn-lt"/>
                </a:rPr>
                <a:t>PEI ≥ </a:t>
              </a:r>
              <a:r>
                <a:rPr lang="en-US" sz="2400" b="1"/>
                <a:t>Major Mod.</a:t>
              </a:r>
              <a:endParaRPr lang="en-US" sz="2400" b="1">
                <a:latin typeface="+mn-lt"/>
              </a:endParaRPr>
            </a:p>
          </p:txBody>
        </p:sp>
        <p:cxnSp>
          <p:nvCxnSpPr>
            <p:cNvPr id="33" name="Straight Arrow Connector 32">
              <a:extLst>
                <a:ext uri="{FF2B5EF4-FFF2-40B4-BE49-F238E27FC236}">
                  <a16:creationId xmlns:a16="http://schemas.microsoft.com/office/drawing/2014/main" id="{C46E8D56-E4EA-8C72-9887-EEBCB0304173}"/>
                </a:ext>
                <a:ext uri="{C183D7F6-B498-43B3-948B-1728B52AA6E4}">
                  <adec:decorative xmlns:adec="http://schemas.microsoft.com/office/drawing/2017/decorative" val="1"/>
                </a:ext>
              </a:extLst>
            </p:cNvPr>
            <p:cNvCxnSpPr>
              <a:cxnSpLocks/>
              <a:stCxn id="19" idx="3"/>
              <a:endCxn id="34" idx="1"/>
            </p:cNvCxnSpPr>
            <p:nvPr/>
          </p:nvCxnSpPr>
          <p:spPr>
            <a:xfrm flipV="1">
              <a:off x="8055422" y="3645499"/>
              <a:ext cx="1082222" cy="16534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4" name="Isosceles Triangle 33" descr="Netting">
              <a:extLst>
                <a:ext uri="{FF2B5EF4-FFF2-40B4-BE49-F238E27FC236}">
                  <a16:creationId xmlns:a16="http://schemas.microsoft.com/office/drawing/2014/main" id="{58374D10-A004-8502-7D8D-DCBD2B64DE05}"/>
                </a:ext>
              </a:extLst>
            </p:cNvPr>
            <p:cNvSpPr/>
            <p:nvPr/>
          </p:nvSpPr>
          <p:spPr>
            <a:xfrm>
              <a:off x="8512622" y="2913183"/>
              <a:ext cx="2500089" cy="1464632"/>
            </a:xfrm>
            <a:prstGeom prst="triangle">
              <a:avLst/>
            </a:prstGeom>
            <a:solidFill>
              <a:schemeClr val="accent6">
                <a:lumMod val="60000"/>
                <a:lumOff val="40000"/>
              </a:schemeClr>
            </a:solidFill>
            <a:ln w="12700" cap="flat" cmpd="sng" algn="ctr">
              <a:solidFill>
                <a:schemeClr val="tx1"/>
              </a:solidFill>
              <a:prstDash val="solid"/>
            </a:ln>
            <a:effectLst>
              <a:outerShdw blurRad="44450" dist="27940" dir="5400000" algn="ctr">
                <a:srgbClr val="000000">
                  <a:alpha val="32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effectLst/>
                  <a:uLnTx/>
                  <a:uFillTx/>
                  <a:latin typeface="+mn-lt"/>
                  <a:ea typeface="+mn-ea"/>
                  <a:cs typeface="+mn-cs"/>
                </a:rPr>
                <a:t>Netting</a:t>
              </a:r>
            </a:p>
          </p:txBody>
        </p:sp>
        <p:sp>
          <p:nvSpPr>
            <p:cNvPr id="35" name="TextBox 34" descr="NEI &lt; Major Mod.">
              <a:extLst>
                <a:ext uri="{FF2B5EF4-FFF2-40B4-BE49-F238E27FC236}">
                  <a16:creationId xmlns:a16="http://schemas.microsoft.com/office/drawing/2014/main" id="{37CFF9BB-19C7-A6E9-7E17-63371BEE122F}"/>
                </a:ext>
              </a:extLst>
            </p:cNvPr>
            <p:cNvSpPr txBox="1"/>
            <p:nvPr/>
          </p:nvSpPr>
          <p:spPr>
            <a:xfrm>
              <a:off x="6734574" y="4783595"/>
              <a:ext cx="1808806" cy="830997"/>
            </a:xfrm>
            <a:prstGeom prst="rect">
              <a:avLst/>
            </a:prstGeom>
            <a:noFill/>
          </p:spPr>
          <p:txBody>
            <a:bodyPr wrap="square" rtlCol="0">
              <a:spAutoFit/>
            </a:bodyPr>
            <a:lstStyle/>
            <a:p>
              <a:pPr algn="ctr" defTabSz="457200" fontAlgn="auto">
                <a:spcBef>
                  <a:spcPts val="0"/>
                </a:spcBef>
                <a:spcAft>
                  <a:spcPts val="0"/>
                </a:spcAft>
              </a:pPr>
              <a:r>
                <a:rPr lang="en-US" sz="2400" b="1" dirty="0">
                  <a:latin typeface="+mn-lt"/>
                </a:rPr>
                <a:t>NEI &lt; </a:t>
              </a:r>
              <a:r>
                <a:rPr lang="en-US" sz="2400" b="1" dirty="0"/>
                <a:t>Major Mod.</a:t>
              </a:r>
              <a:endParaRPr lang="en-US" sz="2400" b="1" dirty="0">
                <a:latin typeface="+mn-lt"/>
              </a:endParaRPr>
            </a:p>
          </p:txBody>
        </p:sp>
        <p:cxnSp>
          <p:nvCxnSpPr>
            <p:cNvPr id="36" name="Straight Arrow Connector 35">
              <a:extLst>
                <a:ext uri="{FF2B5EF4-FFF2-40B4-BE49-F238E27FC236}">
                  <a16:creationId xmlns:a16="http://schemas.microsoft.com/office/drawing/2014/main" id="{F839365A-1E93-6EF8-DA10-85CA2C86CD04}"/>
                </a:ext>
                <a:ext uri="{C183D7F6-B498-43B3-948B-1728B52AA6E4}">
                  <adec:decorative xmlns:adec="http://schemas.microsoft.com/office/drawing/2017/decorative" val="1"/>
                </a:ext>
              </a:extLst>
            </p:cNvPr>
            <p:cNvCxnSpPr>
              <a:cxnSpLocks/>
              <a:stCxn id="34" idx="2"/>
              <a:endCxn id="37" idx="0"/>
            </p:cNvCxnSpPr>
            <p:nvPr/>
          </p:nvCxnSpPr>
          <p:spPr>
            <a:xfrm flipH="1">
              <a:off x="8501733" y="4377815"/>
              <a:ext cx="10889" cy="143968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7" name="Rectangle 36" descr="No federal review">
              <a:extLst>
                <a:ext uri="{FF2B5EF4-FFF2-40B4-BE49-F238E27FC236}">
                  <a16:creationId xmlns:a16="http://schemas.microsoft.com/office/drawing/2014/main" id="{D96805FD-1CAE-FD3B-5360-3FF7EE0FD013}"/>
                </a:ext>
              </a:extLst>
            </p:cNvPr>
            <p:cNvSpPr/>
            <p:nvPr/>
          </p:nvSpPr>
          <p:spPr>
            <a:xfrm>
              <a:off x="7522022" y="5817502"/>
              <a:ext cx="1959422" cy="744581"/>
            </a:xfrm>
            <a:prstGeom prst="rect">
              <a:avLst/>
            </a:prstGeom>
            <a:solidFill>
              <a:schemeClr val="tx2">
                <a:lumMod val="25000"/>
                <a:lumOff val="75000"/>
              </a:schemeClr>
            </a:solidFill>
            <a:ln w="12700" cap="flat" cmpd="sng" algn="ctr">
              <a:solidFill>
                <a:schemeClr val="tx1"/>
              </a:solidFill>
              <a:prstDash val="solid"/>
            </a:ln>
            <a:effectLst/>
          </p:spPr>
          <p:txBody>
            <a:bodyPr rtlCol="0" anchor="ctr"/>
            <a:lstStyle/>
            <a:p>
              <a:pPr algn="ctr" defTabSz="457200" eaLnBrk="1" fontAlgn="auto" hangingPunct="1">
                <a:spcBef>
                  <a:spcPts val="0"/>
                </a:spcBef>
                <a:spcAft>
                  <a:spcPts val="0"/>
                </a:spcAft>
              </a:pPr>
              <a:r>
                <a:rPr lang="en-US" sz="2400" b="1" kern="0">
                  <a:latin typeface="+mn-lt"/>
                </a:rPr>
                <a:t>No Federal Permitting</a:t>
              </a:r>
            </a:p>
          </p:txBody>
        </p:sp>
        <p:sp>
          <p:nvSpPr>
            <p:cNvPr id="38" name="TextBox 37" descr="NEI &gt;= Major Mod.">
              <a:extLst>
                <a:ext uri="{FF2B5EF4-FFF2-40B4-BE49-F238E27FC236}">
                  <a16:creationId xmlns:a16="http://schemas.microsoft.com/office/drawing/2014/main" id="{B129813C-21DE-0326-846B-2D0D2476661E}"/>
                </a:ext>
              </a:extLst>
            </p:cNvPr>
            <p:cNvSpPr txBox="1"/>
            <p:nvPr/>
          </p:nvSpPr>
          <p:spPr>
            <a:xfrm>
              <a:off x="9174844" y="4828825"/>
              <a:ext cx="1872333" cy="830997"/>
            </a:xfrm>
            <a:prstGeom prst="rect">
              <a:avLst/>
            </a:prstGeom>
            <a:noFill/>
          </p:spPr>
          <p:txBody>
            <a:bodyPr wrap="square" rtlCol="0">
              <a:spAutoFit/>
            </a:bodyPr>
            <a:lstStyle/>
            <a:p>
              <a:pPr algn="ctr" defTabSz="457200" fontAlgn="auto">
                <a:spcBef>
                  <a:spcPts val="0"/>
                </a:spcBef>
                <a:spcAft>
                  <a:spcPts val="0"/>
                </a:spcAft>
              </a:pPr>
              <a:r>
                <a:rPr lang="en-US" sz="2400" b="1" dirty="0">
                  <a:latin typeface="+mn-lt"/>
                </a:rPr>
                <a:t>NEI ≥ </a:t>
              </a:r>
              <a:r>
                <a:rPr lang="en-US" sz="2400" b="1" dirty="0"/>
                <a:t>Major Mod.</a:t>
              </a:r>
              <a:endParaRPr lang="en-US" sz="2400" b="1" dirty="0">
                <a:latin typeface="+mn-lt"/>
              </a:endParaRPr>
            </a:p>
          </p:txBody>
        </p:sp>
        <p:cxnSp>
          <p:nvCxnSpPr>
            <p:cNvPr id="39" name="Straight Arrow Connector 38">
              <a:extLst>
                <a:ext uri="{FF2B5EF4-FFF2-40B4-BE49-F238E27FC236}">
                  <a16:creationId xmlns:a16="http://schemas.microsoft.com/office/drawing/2014/main" id="{A8C4176F-E9E8-A570-EA0E-C42B51D899E2}"/>
                </a:ext>
                <a:ext uri="{C183D7F6-B498-43B3-948B-1728B52AA6E4}">
                  <adec:decorative xmlns:adec="http://schemas.microsoft.com/office/drawing/2017/decorative" val="1"/>
                </a:ext>
              </a:extLst>
            </p:cNvPr>
            <p:cNvCxnSpPr>
              <a:cxnSpLocks/>
              <a:stCxn id="34" idx="4"/>
              <a:endCxn id="40" idx="0"/>
            </p:cNvCxnSpPr>
            <p:nvPr/>
          </p:nvCxnSpPr>
          <p:spPr>
            <a:xfrm>
              <a:off x="11012711" y="4377815"/>
              <a:ext cx="25400" cy="144838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0" name="Rectangle 39" descr="Federal review">
              <a:extLst>
                <a:ext uri="{FF2B5EF4-FFF2-40B4-BE49-F238E27FC236}">
                  <a16:creationId xmlns:a16="http://schemas.microsoft.com/office/drawing/2014/main" id="{9AB5048B-0D1E-BA9B-EE61-484BE2B56276}"/>
                </a:ext>
              </a:extLst>
            </p:cNvPr>
            <p:cNvSpPr/>
            <p:nvPr/>
          </p:nvSpPr>
          <p:spPr>
            <a:xfrm>
              <a:off x="10058400" y="5826202"/>
              <a:ext cx="1959422" cy="744581"/>
            </a:xfrm>
            <a:prstGeom prst="rect">
              <a:avLst/>
            </a:prstGeom>
            <a:solidFill>
              <a:schemeClr val="accent1"/>
            </a:solidFill>
            <a:ln w="12700" cap="flat" cmpd="sng" algn="ctr">
              <a:solidFill>
                <a:schemeClr val="tx1"/>
              </a:solidFill>
              <a:prstDash val="solid"/>
            </a:ln>
            <a:effectLst/>
          </p:spPr>
          <p:txBody>
            <a:bodyPr rtlCol="0" anchor="ctr"/>
            <a:lstStyle/>
            <a:p>
              <a:pPr algn="ctr" defTabSz="457200" eaLnBrk="1" fontAlgn="auto" hangingPunct="1">
                <a:spcBef>
                  <a:spcPts val="0"/>
                </a:spcBef>
                <a:spcAft>
                  <a:spcPts val="0"/>
                </a:spcAft>
              </a:pPr>
              <a:r>
                <a:rPr lang="en-US" sz="2400" b="1" kern="0">
                  <a:solidFill>
                    <a:schemeClr val="bg1"/>
                  </a:solidFill>
                  <a:latin typeface="+mn-lt"/>
                </a:rPr>
                <a:t>Federal Permitting</a:t>
              </a:r>
            </a:p>
          </p:txBody>
        </p:sp>
        <p:sp>
          <p:nvSpPr>
            <p:cNvPr id="41" name="Rectangle 40" descr="No federal review">
              <a:extLst>
                <a:ext uri="{FF2B5EF4-FFF2-40B4-BE49-F238E27FC236}">
                  <a16:creationId xmlns:a16="http://schemas.microsoft.com/office/drawing/2014/main" id="{D042751C-5961-36D9-45B8-7AC85FB52521}"/>
                </a:ext>
              </a:extLst>
            </p:cNvPr>
            <p:cNvSpPr/>
            <p:nvPr/>
          </p:nvSpPr>
          <p:spPr>
            <a:xfrm>
              <a:off x="7725486" y="2226606"/>
              <a:ext cx="1412158" cy="410840"/>
            </a:xfrm>
            <a:prstGeom prst="rect">
              <a:avLst/>
            </a:prstGeom>
            <a:solidFill>
              <a:schemeClr val="bg2">
                <a:lumMod val="75000"/>
              </a:schemeClr>
            </a:solidFill>
            <a:ln w="12700" cap="flat" cmpd="sng" algn="ctr">
              <a:solidFill>
                <a:schemeClr val="tx1"/>
              </a:solidFill>
              <a:prstDash val="solid"/>
            </a:ln>
            <a:effectLst/>
          </p:spPr>
          <p:txBody>
            <a:bodyPr rtlCol="0" anchor="ctr"/>
            <a:lstStyle/>
            <a:p>
              <a:pPr algn="ctr" defTabSz="457200" eaLnBrk="1" fontAlgn="auto" hangingPunct="1">
                <a:spcBef>
                  <a:spcPts val="0"/>
                </a:spcBef>
                <a:spcAft>
                  <a:spcPts val="0"/>
                </a:spcAft>
              </a:pPr>
              <a:r>
                <a:rPr lang="en-US" sz="2400" b="1" kern="0">
                  <a:latin typeface="+mn-lt"/>
                </a:rPr>
                <a:t>Step 1*</a:t>
              </a:r>
            </a:p>
          </p:txBody>
        </p:sp>
        <p:sp>
          <p:nvSpPr>
            <p:cNvPr id="42" name="Rectangle 41" descr="No federal review">
              <a:extLst>
                <a:ext uri="{FF2B5EF4-FFF2-40B4-BE49-F238E27FC236}">
                  <a16:creationId xmlns:a16="http://schemas.microsoft.com/office/drawing/2014/main" id="{A5528E7D-789F-9044-716C-2F97BC97E4C8}"/>
                </a:ext>
              </a:extLst>
            </p:cNvPr>
            <p:cNvSpPr/>
            <p:nvPr/>
          </p:nvSpPr>
          <p:spPr>
            <a:xfrm>
              <a:off x="10811543" y="3696649"/>
              <a:ext cx="1106184" cy="365806"/>
            </a:xfrm>
            <a:prstGeom prst="rect">
              <a:avLst/>
            </a:prstGeom>
            <a:solidFill>
              <a:schemeClr val="bg2">
                <a:lumMod val="75000"/>
              </a:schemeClr>
            </a:solidFill>
            <a:ln w="12700" cap="flat" cmpd="sng" algn="ctr">
              <a:solidFill>
                <a:schemeClr val="tx1"/>
              </a:solidFill>
              <a:prstDash val="solid"/>
            </a:ln>
            <a:effectLst/>
          </p:spPr>
          <p:txBody>
            <a:bodyPr rtlCol="0" anchor="ctr"/>
            <a:lstStyle/>
            <a:p>
              <a:pPr algn="ctr" defTabSz="457200" eaLnBrk="1" fontAlgn="auto" hangingPunct="1">
                <a:spcBef>
                  <a:spcPts val="0"/>
                </a:spcBef>
                <a:spcAft>
                  <a:spcPts val="0"/>
                </a:spcAft>
              </a:pPr>
              <a:r>
                <a:rPr lang="en-US" sz="2400" b="1" kern="0">
                  <a:latin typeface="+mn-lt"/>
                </a:rPr>
                <a:t>Step 2</a:t>
              </a:r>
            </a:p>
          </p:txBody>
        </p:sp>
        <p:sp>
          <p:nvSpPr>
            <p:cNvPr id="43" name="Rectangle 42" descr="No federal review">
              <a:extLst>
                <a:ext uri="{FF2B5EF4-FFF2-40B4-BE49-F238E27FC236}">
                  <a16:creationId xmlns:a16="http://schemas.microsoft.com/office/drawing/2014/main" id="{32609104-963C-5FA0-73EC-114FA5203F38}"/>
                </a:ext>
              </a:extLst>
            </p:cNvPr>
            <p:cNvSpPr/>
            <p:nvPr/>
          </p:nvSpPr>
          <p:spPr>
            <a:xfrm>
              <a:off x="9613023" y="1466368"/>
              <a:ext cx="2219608" cy="1171078"/>
            </a:xfrm>
            <a:prstGeom prst="rect">
              <a:avLst/>
            </a:prstGeom>
            <a:solidFill>
              <a:schemeClr val="bg2">
                <a:lumMod val="75000"/>
              </a:schemeClr>
            </a:solidFill>
            <a:ln w="12700" cap="flat" cmpd="sng" algn="ctr">
              <a:solidFill>
                <a:schemeClr val="tx1"/>
              </a:solidFill>
              <a:prstDash val="solid"/>
            </a:ln>
            <a:effectLst/>
          </p:spPr>
          <p:txBody>
            <a:bodyPr rtlCol="0" anchor="ctr"/>
            <a:lstStyle/>
            <a:p>
              <a:r>
                <a:rPr lang="en-US" sz="2000" b="1" kern="0"/>
                <a:t>*For NA, replace Major Mod. with netting thresholds</a:t>
              </a:r>
            </a:p>
          </p:txBody>
        </p:sp>
      </p:grpSp>
      <p:sp>
        <p:nvSpPr>
          <p:cNvPr id="53" name="TextBox 52">
            <a:extLst>
              <a:ext uri="{FF2B5EF4-FFF2-40B4-BE49-F238E27FC236}">
                <a16:creationId xmlns:a16="http://schemas.microsoft.com/office/drawing/2014/main" id="{557A3631-517A-E9B1-4A3E-DCF248031062}"/>
              </a:ext>
            </a:extLst>
          </p:cNvPr>
          <p:cNvSpPr txBox="1"/>
          <p:nvPr/>
        </p:nvSpPr>
        <p:spPr>
          <a:xfrm>
            <a:off x="2153816" y="209501"/>
            <a:ext cx="7884367" cy="830997"/>
          </a:xfrm>
          <a:prstGeom prst="rect">
            <a:avLst/>
          </a:prstGeom>
          <a:noFill/>
        </p:spPr>
        <p:txBody>
          <a:bodyPr wrap="square" rtlCol="0">
            <a:spAutoFit/>
          </a:bodyPr>
          <a:lstStyle/>
          <a:p>
            <a:pPr algn="ctr"/>
            <a:r>
              <a:rPr lang="en-US" sz="4800" b="1">
                <a:latin typeface="+mj-lt"/>
              </a:rPr>
              <a:t>Federal Applicability Process</a:t>
            </a:r>
          </a:p>
        </p:txBody>
      </p:sp>
    </p:spTree>
    <p:extLst>
      <p:ext uri="{BB962C8B-B14F-4D97-AF65-F5344CB8AC3E}">
        <p14:creationId xmlns:p14="http://schemas.microsoft.com/office/powerpoint/2010/main" val="11685307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24E67-867B-2602-40B8-DB6E989A0D3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9C22E36-FF23-0E12-B2F2-4ECD143AB7C6}"/>
              </a:ext>
              <a:ext uri="{C183D7F6-B498-43B3-948B-1728B52AA6E4}">
                <adec:decorative xmlns:adec="http://schemas.microsoft.com/office/drawing/2017/decorative" val="1"/>
              </a:ext>
            </a:extLst>
          </p:cNvPr>
          <p:cNvPicPr>
            <a:picLocks noChangeAspect="1"/>
          </p:cNvPicPr>
          <p:nvPr/>
        </p:nvPicPr>
        <p:blipFill>
          <a:blip r:embed="rId3">
            <a:alphaModFix amt="70000"/>
          </a:blip>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84284046-51DC-1222-361C-292F2D61195B}"/>
              </a:ext>
            </a:extLst>
          </p:cNvPr>
          <p:cNvSpPr>
            <a:spLocks noGrp="1"/>
          </p:cNvSpPr>
          <p:nvPr>
            <p:ph type="title"/>
          </p:nvPr>
        </p:nvSpPr>
        <p:spPr>
          <a:xfrm>
            <a:off x="609600" y="1114636"/>
            <a:ext cx="10972800" cy="914400"/>
          </a:xfrm>
        </p:spPr>
        <p:txBody>
          <a:bodyPr>
            <a:normAutofit/>
          </a:bodyPr>
          <a:lstStyle/>
          <a:p>
            <a:pPr algn="ctr"/>
            <a:r>
              <a:rPr lang="en-US" sz="4800" b="1"/>
              <a:t>Retrospective Reviews</a:t>
            </a:r>
          </a:p>
        </p:txBody>
      </p:sp>
      <p:sp>
        <p:nvSpPr>
          <p:cNvPr id="3" name="Content Placeholder 2">
            <a:extLst>
              <a:ext uri="{FF2B5EF4-FFF2-40B4-BE49-F238E27FC236}">
                <a16:creationId xmlns:a16="http://schemas.microsoft.com/office/drawing/2014/main" id="{A4013698-BFCC-8BD8-58D3-8719A4630BF7}"/>
              </a:ext>
            </a:extLst>
          </p:cNvPr>
          <p:cNvSpPr>
            <a:spLocks noGrp="1"/>
          </p:cNvSpPr>
          <p:nvPr>
            <p:ph idx="1"/>
          </p:nvPr>
        </p:nvSpPr>
        <p:spPr>
          <a:xfrm>
            <a:off x="838200" y="2158584"/>
            <a:ext cx="10515600" cy="4137084"/>
          </a:xfrm>
        </p:spPr>
        <p:txBody>
          <a:bodyPr>
            <a:normAutofit fontScale="92500"/>
          </a:bodyPr>
          <a:lstStyle/>
          <a:p>
            <a:pPr>
              <a:lnSpc>
                <a:spcPct val="100000"/>
              </a:lnSpc>
              <a:spcBef>
                <a:spcPts val="600"/>
              </a:spcBef>
            </a:pPr>
            <a:r>
              <a:rPr lang="en-US" sz="3200">
                <a:sym typeface="Wingdings" panose="05000000000000000000" pitchFamily="2" charset="2"/>
              </a:rPr>
              <a:t>Apply to existing minor or major sources</a:t>
            </a:r>
          </a:p>
          <a:p>
            <a:pPr>
              <a:lnSpc>
                <a:spcPct val="100000"/>
              </a:lnSpc>
              <a:spcBef>
                <a:spcPts val="600"/>
              </a:spcBef>
            </a:pPr>
            <a:r>
              <a:rPr lang="en-US" sz="3200">
                <a:sym typeface="Wingdings" panose="05000000000000000000" pitchFamily="2" charset="2"/>
              </a:rPr>
              <a:t>Correct previous representations</a:t>
            </a:r>
          </a:p>
          <a:p>
            <a:pPr lvl="1">
              <a:lnSpc>
                <a:spcPct val="100000"/>
              </a:lnSpc>
              <a:spcBef>
                <a:spcPts val="600"/>
              </a:spcBef>
            </a:pPr>
            <a:r>
              <a:rPr lang="en-US" sz="2600">
                <a:sym typeface="Wingdings" panose="05000000000000000000" pitchFamily="2" charset="2"/>
              </a:rPr>
              <a:t>Final unit design or operation differs from original design</a:t>
            </a:r>
          </a:p>
          <a:p>
            <a:pPr lvl="1">
              <a:lnSpc>
                <a:spcPct val="100000"/>
              </a:lnSpc>
              <a:spcBef>
                <a:spcPts val="600"/>
              </a:spcBef>
            </a:pPr>
            <a:r>
              <a:rPr lang="en-US" sz="2600"/>
              <a:t>Changes were not reflected in original application</a:t>
            </a:r>
            <a:endParaRPr lang="en-US" sz="2600">
              <a:sym typeface="Wingdings" panose="05000000000000000000" pitchFamily="2" charset="2"/>
            </a:endParaRPr>
          </a:p>
          <a:p>
            <a:pPr lvl="1">
              <a:lnSpc>
                <a:spcPct val="100000"/>
              </a:lnSpc>
              <a:spcBef>
                <a:spcPts val="600"/>
              </a:spcBef>
            </a:pPr>
            <a:r>
              <a:rPr lang="en-US" sz="2600">
                <a:sym typeface="Wingdings" panose="05000000000000000000" pitchFamily="2" charset="2"/>
              </a:rPr>
              <a:t>Newly identified emission source not previously authorized</a:t>
            </a:r>
          </a:p>
          <a:p>
            <a:pPr>
              <a:lnSpc>
                <a:spcPct val="100000"/>
              </a:lnSpc>
              <a:spcBef>
                <a:spcPts val="600"/>
              </a:spcBef>
            </a:pPr>
            <a:r>
              <a:rPr lang="en-US" sz="3200">
                <a:sym typeface="Wingdings" panose="05000000000000000000" pitchFamily="2" charset="2"/>
              </a:rPr>
              <a:t>Does not authorize new modifications or representations</a:t>
            </a:r>
          </a:p>
          <a:p>
            <a:pPr>
              <a:lnSpc>
                <a:spcPct val="100000"/>
              </a:lnSpc>
              <a:spcBef>
                <a:spcPts val="600"/>
              </a:spcBef>
            </a:pPr>
            <a:r>
              <a:rPr lang="en-US" sz="3200">
                <a:sym typeface="Wingdings" panose="05000000000000000000" pitchFamily="2" charset="2"/>
              </a:rPr>
              <a:t>Evaluated based on thresholds at time of original project</a:t>
            </a:r>
          </a:p>
          <a:p>
            <a:pPr>
              <a:lnSpc>
                <a:spcPct val="100000"/>
              </a:lnSpc>
              <a:spcBef>
                <a:spcPts val="600"/>
              </a:spcBef>
            </a:pPr>
            <a:r>
              <a:rPr lang="en-US" sz="3200">
                <a:sym typeface="Wingdings" panose="05000000000000000000" pitchFamily="2" charset="2"/>
              </a:rPr>
              <a:t>Evaluated based on current BACT, modeling, and offset ratios</a:t>
            </a:r>
          </a:p>
        </p:txBody>
      </p:sp>
    </p:spTree>
    <p:extLst>
      <p:ext uri="{BB962C8B-B14F-4D97-AF65-F5344CB8AC3E}">
        <p14:creationId xmlns:p14="http://schemas.microsoft.com/office/powerpoint/2010/main" val="41651405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FA7EF-1537-3C00-DBAB-62F4F982F4A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EA1B870-AD11-86BA-0661-92F71D576DE7}"/>
              </a:ext>
              <a:ext uri="{C183D7F6-B498-43B3-948B-1728B52AA6E4}">
                <adec:decorative xmlns:adec="http://schemas.microsoft.com/office/drawing/2017/decorative" val="1"/>
              </a:ext>
            </a:extLst>
          </p:cNvPr>
          <p:cNvPicPr>
            <a:picLocks noChangeAspect="1"/>
          </p:cNvPicPr>
          <p:nvPr/>
        </p:nvPicPr>
        <p:blipFill>
          <a:blip r:embed="rId3">
            <a:alphaModFix amt="35000"/>
          </a:blip>
          <a:srcRect/>
          <a:stretch/>
        </p:blipFill>
        <p:spPr>
          <a:xfrm>
            <a:off x="1" y="0"/>
            <a:ext cx="12196740" cy="6857997"/>
          </a:xfrm>
          <a:prstGeom prst="rect">
            <a:avLst/>
          </a:prstGeom>
        </p:spPr>
      </p:pic>
      <p:grpSp>
        <p:nvGrpSpPr>
          <p:cNvPr id="4" name="Group 3" descr="This image is a flowchart detailing the retrospective federal applicability process.">
            <a:extLst>
              <a:ext uri="{FF2B5EF4-FFF2-40B4-BE49-F238E27FC236}">
                <a16:creationId xmlns:a16="http://schemas.microsoft.com/office/drawing/2014/main" id="{A43D56A5-D778-37CD-BD45-15C14FBFFC7C}"/>
              </a:ext>
            </a:extLst>
          </p:cNvPr>
          <p:cNvGrpSpPr/>
          <p:nvPr/>
        </p:nvGrpSpPr>
        <p:grpSpPr>
          <a:xfrm>
            <a:off x="1066800" y="1463040"/>
            <a:ext cx="10058400" cy="5105114"/>
            <a:chOff x="1066800" y="1463040"/>
            <a:chExt cx="10058400" cy="5105114"/>
          </a:xfrm>
        </p:grpSpPr>
        <p:sp>
          <p:nvSpPr>
            <p:cNvPr id="8" name="Flowchart: Process 7">
              <a:extLst>
                <a:ext uri="{FF2B5EF4-FFF2-40B4-BE49-F238E27FC236}">
                  <a16:creationId xmlns:a16="http://schemas.microsoft.com/office/drawing/2014/main" id="{E693EF84-32B7-C03D-35E2-E67F306FE7EF}"/>
                </a:ext>
              </a:extLst>
            </p:cNvPr>
            <p:cNvSpPr/>
            <p:nvPr/>
          </p:nvSpPr>
          <p:spPr>
            <a:xfrm>
              <a:off x="1202448" y="1463040"/>
              <a:ext cx="2190738" cy="1089395"/>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Did the original project trigger major NSR for the pollutant?</a:t>
              </a:r>
            </a:p>
          </p:txBody>
        </p:sp>
        <p:sp>
          <p:nvSpPr>
            <p:cNvPr id="9" name="Arrow: Right 8" descr="Arrow right.">
              <a:extLst>
                <a:ext uri="{FF2B5EF4-FFF2-40B4-BE49-F238E27FC236}">
                  <a16:creationId xmlns:a16="http://schemas.microsoft.com/office/drawing/2014/main" id="{924A7CAE-69C4-E5C6-DAB8-1FA84FC60A38}"/>
                </a:ext>
              </a:extLst>
            </p:cNvPr>
            <p:cNvSpPr/>
            <p:nvPr/>
          </p:nvSpPr>
          <p:spPr>
            <a:xfrm>
              <a:off x="3391815" y="1834602"/>
              <a:ext cx="1610837" cy="489997"/>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rPr>
                <a:t>No</a:t>
              </a:r>
            </a:p>
          </p:txBody>
        </p:sp>
        <p:sp>
          <p:nvSpPr>
            <p:cNvPr id="10" name="Flowchart: Process 9">
              <a:extLst>
                <a:ext uri="{FF2B5EF4-FFF2-40B4-BE49-F238E27FC236}">
                  <a16:creationId xmlns:a16="http://schemas.microsoft.com/office/drawing/2014/main" id="{69B1F94C-C7B6-78E8-B22E-C03F3E906B1B}"/>
                </a:ext>
              </a:extLst>
            </p:cNvPr>
            <p:cNvSpPr/>
            <p:nvPr/>
          </p:nvSpPr>
          <p:spPr>
            <a:xfrm>
              <a:off x="5004022" y="1463040"/>
              <a:ext cx="2190738" cy="1089395"/>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a:t>Do original emissions plus new/increased emissions trigger major NSR for the pollutant?</a:t>
              </a:r>
            </a:p>
          </p:txBody>
        </p:sp>
        <p:sp>
          <p:nvSpPr>
            <p:cNvPr id="11" name="Arrow: Right 10" descr="Arrow right.">
              <a:extLst>
                <a:ext uri="{FF2B5EF4-FFF2-40B4-BE49-F238E27FC236}">
                  <a16:creationId xmlns:a16="http://schemas.microsoft.com/office/drawing/2014/main" id="{10FC1788-4FB3-4BEB-D129-F4BB3B0533B2}"/>
                </a:ext>
              </a:extLst>
            </p:cNvPr>
            <p:cNvSpPr/>
            <p:nvPr/>
          </p:nvSpPr>
          <p:spPr>
            <a:xfrm>
              <a:off x="7192019" y="1795400"/>
              <a:ext cx="1610837" cy="529199"/>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rPr>
                <a:t>No</a:t>
              </a:r>
            </a:p>
          </p:txBody>
        </p:sp>
        <p:sp>
          <p:nvSpPr>
            <p:cNvPr id="12" name="Flowchart: Process 11">
              <a:extLst>
                <a:ext uri="{FF2B5EF4-FFF2-40B4-BE49-F238E27FC236}">
                  <a16:creationId xmlns:a16="http://schemas.microsoft.com/office/drawing/2014/main" id="{879D2B45-D2B4-249A-6E21-56AD5B6A3118}"/>
                </a:ext>
              </a:extLst>
            </p:cNvPr>
            <p:cNvSpPr/>
            <p:nvPr/>
          </p:nvSpPr>
          <p:spPr>
            <a:xfrm>
              <a:off x="8805596" y="1493083"/>
              <a:ext cx="2190738" cy="1089395"/>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Process changes as a minor project.  Update impacts analysis as necessary.</a:t>
              </a:r>
            </a:p>
          </p:txBody>
        </p:sp>
        <p:sp>
          <p:nvSpPr>
            <p:cNvPr id="13" name="Arrow: Right 12">
              <a:extLst>
                <a:ext uri="{FF2B5EF4-FFF2-40B4-BE49-F238E27FC236}">
                  <a16:creationId xmlns:a16="http://schemas.microsoft.com/office/drawing/2014/main" id="{4EAB60D7-9518-2179-B74B-342684178E52}"/>
                </a:ext>
              </a:extLst>
            </p:cNvPr>
            <p:cNvSpPr/>
            <p:nvPr/>
          </p:nvSpPr>
          <p:spPr>
            <a:xfrm rot="1390229">
              <a:off x="7125032" y="2619907"/>
              <a:ext cx="1698420" cy="50401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rPr>
                <a:t>Yes</a:t>
              </a:r>
            </a:p>
          </p:txBody>
        </p:sp>
        <p:sp>
          <p:nvSpPr>
            <p:cNvPr id="14" name="Flowchart: Process 13">
              <a:extLst>
                <a:ext uri="{FF2B5EF4-FFF2-40B4-BE49-F238E27FC236}">
                  <a16:creationId xmlns:a16="http://schemas.microsoft.com/office/drawing/2014/main" id="{F4DA4FAD-2D00-2761-7CA2-98D1F3558569}"/>
                </a:ext>
              </a:extLst>
            </p:cNvPr>
            <p:cNvSpPr/>
            <p:nvPr/>
          </p:nvSpPr>
          <p:spPr>
            <a:xfrm>
              <a:off x="8773965" y="2840765"/>
              <a:ext cx="2351235" cy="1690844"/>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Process all emissions as a major NSR project with current BACT/LAER, current modeling/met data, and current offsets as needed.</a:t>
              </a:r>
            </a:p>
          </p:txBody>
        </p:sp>
        <p:sp>
          <p:nvSpPr>
            <p:cNvPr id="15" name="Flowchart: Process 14">
              <a:extLst>
                <a:ext uri="{FF2B5EF4-FFF2-40B4-BE49-F238E27FC236}">
                  <a16:creationId xmlns:a16="http://schemas.microsoft.com/office/drawing/2014/main" id="{87A8C4D9-37D2-CE74-CFFE-8887095BBE8F}"/>
                </a:ext>
              </a:extLst>
            </p:cNvPr>
            <p:cNvSpPr/>
            <p:nvPr/>
          </p:nvSpPr>
          <p:spPr>
            <a:xfrm>
              <a:off x="1185491" y="3212098"/>
              <a:ext cx="2190738" cy="1089395"/>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Do new and increased emissions exceed significance levels for the pollutant*?</a:t>
              </a:r>
            </a:p>
          </p:txBody>
        </p:sp>
        <p:sp>
          <p:nvSpPr>
            <p:cNvPr id="16" name="Arrow: Right 15" descr="Arrow right.">
              <a:extLst>
                <a:ext uri="{FF2B5EF4-FFF2-40B4-BE49-F238E27FC236}">
                  <a16:creationId xmlns:a16="http://schemas.microsoft.com/office/drawing/2014/main" id="{BF9F2260-57E7-4E28-ADD9-499A8E32A93D}"/>
                </a:ext>
              </a:extLst>
            </p:cNvPr>
            <p:cNvSpPr/>
            <p:nvPr/>
          </p:nvSpPr>
          <p:spPr>
            <a:xfrm>
              <a:off x="3360413" y="3441188"/>
              <a:ext cx="1610837" cy="489997"/>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rPr>
                <a:t>No</a:t>
              </a:r>
            </a:p>
          </p:txBody>
        </p:sp>
        <p:sp>
          <p:nvSpPr>
            <p:cNvPr id="17" name="Flowchart: Process 16">
              <a:extLst>
                <a:ext uri="{FF2B5EF4-FFF2-40B4-BE49-F238E27FC236}">
                  <a16:creationId xmlns:a16="http://schemas.microsoft.com/office/drawing/2014/main" id="{2F15A4A2-AC35-F23C-C409-2EC9E093F310}"/>
                </a:ext>
              </a:extLst>
            </p:cNvPr>
            <p:cNvSpPr/>
            <p:nvPr/>
          </p:nvSpPr>
          <p:spPr>
            <a:xfrm>
              <a:off x="4988206" y="3169072"/>
              <a:ext cx="2190738" cy="1209730"/>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a:t>Process as a minor project.  Include federal level BACT/LAER, update AQA, acquire any additional offsets.</a:t>
              </a:r>
            </a:p>
          </p:txBody>
        </p:sp>
        <p:sp>
          <p:nvSpPr>
            <p:cNvPr id="18" name="Arrow: Right 17">
              <a:extLst>
                <a:ext uri="{FF2B5EF4-FFF2-40B4-BE49-F238E27FC236}">
                  <a16:creationId xmlns:a16="http://schemas.microsoft.com/office/drawing/2014/main" id="{AEB609A7-6234-5D6F-8434-3B66999E1543}"/>
                </a:ext>
              </a:extLst>
            </p:cNvPr>
            <p:cNvSpPr/>
            <p:nvPr/>
          </p:nvSpPr>
          <p:spPr>
            <a:xfrm rot="5400000">
              <a:off x="1967984" y="4406923"/>
              <a:ext cx="659662" cy="44880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t>Yes</a:t>
              </a:r>
            </a:p>
          </p:txBody>
        </p:sp>
        <p:sp>
          <p:nvSpPr>
            <p:cNvPr id="19" name="Flowchart: Process 18">
              <a:extLst>
                <a:ext uri="{FF2B5EF4-FFF2-40B4-BE49-F238E27FC236}">
                  <a16:creationId xmlns:a16="http://schemas.microsoft.com/office/drawing/2014/main" id="{D18C8834-2F15-4CB0-A89F-FF8211483DC7}"/>
                </a:ext>
              </a:extLst>
            </p:cNvPr>
            <p:cNvSpPr/>
            <p:nvPr/>
          </p:nvSpPr>
          <p:spPr>
            <a:xfrm>
              <a:off x="1066800" y="4978821"/>
              <a:ext cx="2326386" cy="1589333"/>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Process updates as a major modification project.  Include current BACT/LAER, update AQA, acquire any additional offsets.</a:t>
              </a:r>
            </a:p>
          </p:txBody>
        </p:sp>
        <p:sp>
          <p:nvSpPr>
            <p:cNvPr id="22" name="Flowchart: Process 21">
              <a:extLst>
                <a:ext uri="{FF2B5EF4-FFF2-40B4-BE49-F238E27FC236}">
                  <a16:creationId xmlns:a16="http://schemas.microsoft.com/office/drawing/2014/main" id="{F726ACF4-AD6E-12F6-1056-D1366057711A}"/>
                </a:ext>
              </a:extLst>
            </p:cNvPr>
            <p:cNvSpPr/>
            <p:nvPr/>
          </p:nvSpPr>
          <p:spPr>
            <a:xfrm>
              <a:off x="4063807" y="4684342"/>
              <a:ext cx="7061393" cy="1873566"/>
            </a:xfrm>
            <a:prstGeom prst="flowChartProcess">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*Increases from new and modified units should be based on allowable emissions (PTE) for the unit(s).</a:t>
              </a:r>
            </a:p>
            <a:p>
              <a:pPr algn="ctr"/>
              <a:endParaRPr lang="en-US" sz="1600"/>
            </a:p>
            <a:p>
              <a:pPr algn="ctr"/>
              <a:r>
                <a:rPr lang="en-US" sz="1600"/>
                <a:t>If new/modified units result in increased utilization of an affected unit, the affected unit may be evaluated based on PTE or based on worst-case increases if the new/modified units were to operate at maximum permitted capacity.</a:t>
              </a:r>
            </a:p>
          </p:txBody>
        </p:sp>
        <p:sp>
          <p:nvSpPr>
            <p:cNvPr id="3" name="Arrow: Right 2">
              <a:extLst>
                <a:ext uri="{FF2B5EF4-FFF2-40B4-BE49-F238E27FC236}">
                  <a16:creationId xmlns:a16="http://schemas.microsoft.com/office/drawing/2014/main" id="{33FB717B-7BE3-20DD-E960-7D4FA97D02FD}"/>
                </a:ext>
              </a:extLst>
            </p:cNvPr>
            <p:cNvSpPr/>
            <p:nvPr/>
          </p:nvSpPr>
          <p:spPr>
            <a:xfrm rot="5400000">
              <a:off x="1967984" y="2657864"/>
              <a:ext cx="659662" cy="44880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t>Yes</a:t>
              </a:r>
            </a:p>
          </p:txBody>
        </p:sp>
      </p:grpSp>
      <p:sp>
        <p:nvSpPr>
          <p:cNvPr id="6" name="TextBox 5">
            <a:extLst>
              <a:ext uri="{FF2B5EF4-FFF2-40B4-BE49-F238E27FC236}">
                <a16:creationId xmlns:a16="http://schemas.microsoft.com/office/drawing/2014/main" id="{79FD6105-408C-B66C-CB4C-B35E2000B87E}"/>
              </a:ext>
            </a:extLst>
          </p:cNvPr>
          <p:cNvSpPr txBox="1"/>
          <p:nvPr/>
        </p:nvSpPr>
        <p:spPr>
          <a:xfrm>
            <a:off x="1575318" y="279788"/>
            <a:ext cx="9041364" cy="830997"/>
          </a:xfrm>
          <a:prstGeom prst="rect">
            <a:avLst/>
          </a:prstGeom>
          <a:noFill/>
        </p:spPr>
        <p:txBody>
          <a:bodyPr wrap="square" rtlCol="0">
            <a:spAutoFit/>
          </a:bodyPr>
          <a:lstStyle/>
          <a:p>
            <a:pPr algn="ctr"/>
            <a:r>
              <a:rPr lang="en-US" sz="4800" b="1">
                <a:latin typeface="+mj-lt"/>
              </a:rPr>
              <a:t>Retrospective Review Process</a:t>
            </a:r>
          </a:p>
        </p:txBody>
      </p:sp>
      <p:sp>
        <p:nvSpPr>
          <p:cNvPr id="20" name="Title 19">
            <a:extLst>
              <a:ext uri="{FF2B5EF4-FFF2-40B4-BE49-F238E27FC236}">
                <a16:creationId xmlns:a16="http://schemas.microsoft.com/office/drawing/2014/main" id="{1AD78775-6CF5-2C0A-FD03-905F33D5F82F}"/>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7523437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D852D-4E76-06A6-AFB0-5E32A39D561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44DC58C-464F-5BD1-71A9-E3D647DC767A}"/>
              </a:ext>
              <a:ext uri="{C183D7F6-B498-43B3-948B-1728B52AA6E4}">
                <adec:decorative xmlns:adec="http://schemas.microsoft.com/office/drawing/2017/decorative" val="1"/>
              </a:ext>
            </a:extLst>
          </p:cNvPr>
          <p:cNvPicPr>
            <a:picLocks noChangeAspect="1"/>
          </p:cNvPicPr>
          <p:nvPr/>
        </p:nvPicPr>
        <p:blipFill>
          <a:blip r:embed="rId3">
            <a:alphaModFix amt="70000"/>
          </a:blip>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44F950C9-BE4F-2387-7B99-CD8D2E785952}"/>
              </a:ext>
            </a:extLst>
          </p:cNvPr>
          <p:cNvSpPr>
            <a:spLocks noGrp="1"/>
          </p:cNvSpPr>
          <p:nvPr>
            <p:ph type="title"/>
          </p:nvPr>
        </p:nvSpPr>
        <p:spPr>
          <a:xfrm>
            <a:off x="609600" y="1114636"/>
            <a:ext cx="10972800" cy="914400"/>
          </a:xfrm>
        </p:spPr>
        <p:txBody>
          <a:bodyPr>
            <a:normAutofit/>
          </a:bodyPr>
          <a:lstStyle/>
          <a:p>
            <a:pPr algn="ctr"/>
            <a:r>
              <a:rPr lang="en-US" sz="4800" b="1" dirty="0"/>
              <a:t>Federal Analysis</a:t>
            </a:r>
          </a:p>
        </p:txBody>
      </p:sp>
      <p:sp>
        <p:nvSpPr>
          <p:cNvPr id="3" name="Content Placeholder 2">
            <a:extLst>
              <a:ext uri="{FF2B5EF4-FFF2-40B4-BE49-F238E27FC236}">
                <a16:creationId xmlns:a16="http://schemas.microsoft.com/office/drawing/2014/main" id="{8CC457E7-177A-6DF6-C0D3-35A3A80C903A}"/>
              </a:ext>
            </a:extLst>
          </p:cNvPr>
          <p:cNvSpPr>
            <a:spLocks noGrp="1"/>
          </p:cNvSpPr>
          <p:nvPr>
            <p:ph idx="1"/>
          </p:nvPr>
        </p:nvSpPr>
        <p:spPr>
          <a:xfrm>
            <a:off x="838200" y="2158584"/>
            <a:ext cx="10515600" cy="4137084"/>
          </a:xfrm>
        </p:spPr>
        <p:txBody>
          <a:bodyPr>
            <a:normAutofit/>
          </a:bodyPr>
          <a:lstStyle/>
          <a:p>
            <a:pPr>
              <a:lnSpc>
                <a:spcPct val="100000"/>
              </a:lnSpc>
              <a:spcBef>
                <a:spcPts val="600"/>
              </a:spcBef>
            </a:pPr>
            <a:r>
              <a:rPr lang="en-US" sz="3200" dirty="0">
                <a:sym typeface="Wingdings" panose="05000000000000000000" pitchFamily="2" charset="2"/>
              </a:rPr>
              <a:t>Submit appropriate forms</a:t>
            </a:r>
          </a:p>
          <a:p>
            <a:pPr lvl="1">
              <a:lnSpc>
                <a:spcPct val="100000"/>
              </a:lnSpc>
              <a:spcBef>
                <a:spcPts val="600"/>
              </a:spcBef>
            </a:pPr>
            <a:r>
              <a:rPr lang="en-US" sz="2600" dirty="0">
                <a:sym typeface="Wingdings" panose="05000000000000000000" pitchFamily="2" charset="2"/>
              </a:rPr>
              <a:t>Tables 1F, 2F, 3F, and 4F for retrospective project component</a:t>
            </a:r>
          </a:p>
          <a:p>
            <a:pPr lvl="1">
              <a:lnSpc>
                <a:spcPct val="100000"/>
              </a:lnSpc>
              <a:spcBef>
                <a:spcPts val="600"/>
              </a:spcBef>
            </a:pPr>
            <a:r>
              <a:rPr lang="en-US" sz="2600" dirty="0">
                <a:sym typeface="Wingdings" panose="05000000000000000000" pitchFamily="2" charset="2"/>
              </a:rPr>
              <a:t>Tables 1F, 2F, 3F, and 4F for current project component</a:t>
            </a:r>
          </a:p>
          <a:p>
            <a:pPr>
              <a:lnSpc>
                <a:spcPct val="100000"/>
              </a:lnSpc>
              <a:spcBef>
                <a:spcPts val="600"/>
              </a:spcBef>
            </a:pPr>
            <a:r>
              <a:rPr lang="en-US" sz="3200" dirty="0">
                <a:sym typeface="Wingdings" panose="05000000000000000000" pitchFamily="2" charset="2"/>
              </a:rPr>
              <a:t>Clearly describe and separate retrospective and current modifications or updates</a:t>
            </a:r>
          </a:p>
          <a:p>
            <a:pPr>
              <a:lnSpc>
                <a:spcPct val="100000"/>
              </a:lnSpc>
              <a:spcBef>
                <a:spcPts val="600"/>
              </a:spcBef>
            </a:pPr>
            <a:r>
              <a:rPr lang="en-US" sz="3200" dirty="0">
                <a:sym typeface="Wingdings" panose="05000000000000000000" pitchFamily="2" charset="2"/>
              </a:rPr>
              <a:t>It is possible to trigger federal permitting both retrospectively and with a current project, depending on the scope of each analysis.</a:t>
            </a:r>
          </a:p>
        </p:txBody>
      </p:sp>
    </p:spTree>
    <p:extLst>
      <p:ext uri="{BB962C8B-B14F-4D97-AF65-F5344CB8AC3E}">
        <p14:creationId xmlns:p14="http://schemas.microsoft.com/office/powerpoint/2010/main" val="18747599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B7DB8-7A47-F2F8-0E4E-FD95BF02589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0976D82-D07B-A151-0E8E-B9A7912FCA10}"/>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0F6F69AB-C978-E700-46F9-2FB47CE616C8}"/>
              </a:ext>
            </a:extLst>
          </p:cNvPr>
          <p:cNvSpPr>
            <a:spLocks noGrp="1"/>
          </p:cNvSpPr>
          <p:nvPr>
            <p:ph type="title"/>
          </p:nvPr>
        </p:nvSpPr>
        <p:spPr>
          <a:xfrm>
            <a:off x="609600" y="1114636"/>
            <a:ext cx="10972800" cy="914400"/>
          </a:xfrm>
        </p:spPr>
        <p:txBody>
          <a:bodyPr>
            <a:normAutofit/>
          </a:bodyPr>
          <a:lstStyle/>
          <a:p>
            <a:pPr algn="ctr"/>
            <a:r>
              <a:rPr lang="en-US" sz="4800" b="1"/>
              <a:t>Emission Calculations</a:t>
            </a:r>
          </a:p>
        </p:txBody>
      </p:sp>
      <p:sp>
        <p:nvSpPr>
          <p:cNvPr id="3" name="Content Placeholder 2">
            <a:extLst>
              <a:ext uri="{FF2B5EF4-FFF2-40B4-BE49-F238E27FC236}">
                <a16:creationId xmlns:a16="http://schemas.microsoft.com/office/drawing/2014/main" id="{670B2DAA-879D-8550-5024-FE20DAFC4D5F}"/>
              </a:ext>
            </a:extLst>
          </p:cNvPr>
          <p:cNvSpPr>
            <a:spLocks noGrp="1"/>
          </p:cNvSpPr>
          <p:nvPr>
            <p:ph idx="1"/>
          </p:nvPr>
        </p:nvSpPr>
        <p:spPr>
          <a:xfrm>
            <a:off x="838200" y="2158584"/>
            <a:ext cx="10515600" cy="4137084"/>
          </a:xfrm>
        </p:spPr>
        <p:txBody>
          <a:bodyPr>
            <a:normAutofit/>
          </a:bodyPr>
          <a:lstStyle/>
          <a:p>
            <a:pPr>
              <a:lnSpc>
                <a:spcPct val="100000"/>
              </a:lnSpc>
              <a:spcBef>
                <a:spcPts val="600"/>
              </a:spcBef>
            </a:pPr>
            <a:r>
              <a:rPr lang="en-US" sz="3200">
                <a:sym typeface="Wingdings" panose="05000000000000000000" pitchFamily="2" charset="2"/>
              </a:rPr>
              <a:t>Provide sample calculations with application supplement</a:t>
            </a:r>
          </a:p>
          <a:p>
            <a:pPr lvl="1">
              <a:lnSpc>
                <a:spcPct val="100000"/>
              </a:lnSpc>
              <a:spcBef>
                <a:spcPts val="600"/>
              </a:spcBef>
            </a:pPr>
            <a:r>
              <a:rPr lang="en-US" sz="2600">
                <a:sym typeface="Wingdings" panose="05000000000000000000" pitchFamily="2" charset="2"/>
              </a:rPr>
              <a:t>Include for each calculation type</a:t>
            </a:r>
          </a:p>
          <a:p>
            <a:pPr lvl="1">
              <a:lnSpc>
                <a:spcPct val="100000"/>
              </a:lnSpc>
              <a:spcBef>
                <a:spcPts val="600"/>
              </a:spcBef>
            </a:pPr>
            <a:r>
              <a:rPr lang="en-US" sz="2600">
                <a:sym typeface="Wingdings" panose="05000000000000000000" pitchFamily="2" charset="2"/>
              </a:rPr>
              <a:t>Include for each pollutant</a:t>
            </a:r>
          </a:p>
          <a:p>
            <a:pPr>
              <a:lnSpc>
                <a:spcPct val="100000"/>
              </a:lnSpc>
              <a:spcBef>
                <a:spcPts val="600"/>
              </a:spcBef>
            </a:pPr>
            <a:r>
              <a:rPr lang="en-US" sz="3200">
                <a:sym typeface="Wingdings" panose="05000000000000000000" pitchFamily="2" charset="2"/>
              </a:rPr>
              <a:t>Use actual input parameters</a:t>
            </a:r>
          </a:p>
          <a:p>
            <a:pPr>
              <a:lnSpc>
                <a:spcPct val="100000"/>
              </a:lnSpc>
              <a:spcBef>
                <a:spcPts val="600"/>
              </a:spcBef>
            </a:pPr>
            <a:r>
              <a:rPr lang="en-US" sz="3200">
                <a:sym typeface="Wingdings" panose="05000000000000000000" pitchFamily="2" charset="2"/>
              </a:rPr>
              <a:t>More detail is preferred over minimal or insufficient information</a:t>
            </a:r>
          </a:p>
        </p:txBody>
      </p:sp>
    </p:spTree>
    <p:extLst>
      <p:ext uri="{BB962C8B-B14F-4D97-AF65-F5344CB8AC3E}">
        <p14:creationId xmlns:p14="http://schemas.microsoft.com/office/powerpoint/2010/main" val="36997153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60879-B201-07EF-15E0-8FC9DF8E5FE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5FFB323-C754-2B13-3813-AA93B55DC8F2}"/>
              </a:ext>
              <a:ext uri="{C183D7F6-B498-43B3-948B-1728B52AA6E4}">
                <adec:decorative xmlns:adec="http://schemas.microsoft.com/office/drawing/2017/decorative" val="1"/>
              </a:ext>
            </a:extLst>
          </p:cNvPr>
          <p:cNvPicPr>
            <a:picLocks noChangeAspect="1"/>
          </p:cNvPicPr>
          <p:nvPr/>
        </p:nvPicPr>
        <p:blipFill>
          <a:blip r:embed="rId3">
            <a:alphaModFix amt="70000"/>
          </a:blip>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5E65DB39-7CAC-3D4B-8478-7F9DDFAAD8E0}"/>
              </a:ext>
            </a:extLst>
          </p:cNvPr>
          <p:cNvSpPr>
            <a:spLocks noGrp="1"/>
          </p:cNvSpPr>
          <p:nvPr>
            <p:ph type="title"/>
          </p:nvPr>
        </p:nvSpPr>
        <p:spPr>
          <a:xfrm>
            <a:off x="609600" y="1114636"/>
            <a:ext cx="10972800" cy="914400"/>
          </a:xfrm>
        </p:spPr>
        <p:txBody>
          <a:bodyPr>
            <a:normAutofit/>
          </a:bodyPr>
          <a:lstStyle/>
          <a:p>
            <a:pPr algn="ctr"/>
            <a:r>
              <a:rPr lang="en-US" sz="4800" b="1"/>
              <a:t>Guidance and Sources</a:t>
            </a:r>
          </a:p>
        </p:txBody>
      </p:sp>
      <p:sp>
        <p:nvSpPr>
          <p:cNvPr id="3" name="Content Placeholder 2">
            <a:extLst>
              <a:ext uri="{FF2B5EF4-FFF2-40B4-BE49-F238E27FC236}">
                <a16:creationId xmlns:a16="http://schemas.microsoft.com/office/drawing/2014/main" id="{BF5BFE6B-DA23-9C43-7F70-A204B1CB57B9}"/>
              </a:ext>
            </a:extLst>
          </p:cNvPr>
          <p:cNvSpPr>
            <a:spLocks noGrp="1"/>
          </p:cNvSpPr>
          <p:nvPr>
            <p:ph idx="1"/>
          </p:nvPr>
        </p:nvSpPr>
        <p:spPr>
          <a:xfrm>
            <a:off x="838200" y="2158584"/>
            <a:ext cx="10515600" cy="4137084"/>
          </a:xfrm>
        </p:spPr>
        <p:txBody>
          <a:bodyPr>
            <a:normAutofit fontScale="92500" lnSpcReduction="10000"/>
          </a:bodyPr>
          <a:lstStyle/>
          <a:p>
            <a:pPr>
              <a:lnSpc>
                <a:spcPct val="110000"/>
              </a:lnSpc>
              <a:spcBef>
                <a:spcPts val="600"/>
              </a:spcBef>
            </a:pPr>
            <a:r>
              <a:rPr lang="en-US" sz="3500" b="1">
                <a:sym typeface="Wingdings" panose="05000000000000000000" pitchFamily="2" charset="2"/>
              </a:rPr>
              <a:t>Use the most recent EPA or TCEQ guidance</a:t>
            </a:r>
          </a:p>
          <a:p>
            <a:pPr lvl="1">
              <a:lnSpc>
                <a:spcPct val="110000"/>
              </a:lnSpc>
              <a:spcBef>
                <a:spcPts val="600"/>
              </a:spcBef>
            </a:pPr>
            <a:r>
              <a:rPr lang="en-US" sz="2800">
                <a:sym typeface="Wingdings" panose="05000000000000000000" pitchFamily="2" charset="2"/>
              </a:rPr>
              <a:t>TCEQ Fugitive Workbook</a:t>
            </a:r>
          </a:p>
          <a:p>
            <a:pPr lvl="1">
              <a:lnSpc>
                <a:spcPct val="110000"/>
              </a:lnSpc>
              <a:spcBef>
                <a:spcPts val="600"/>
              </a:spcBef>
            </a:pPr>
            <a:r>
              <a:rPr lang="en-US" sz="2800">
                <a:sym typeface="Wingdings" panose="05000000000000000000" pitchFamily="2" charset="2"/>
              </a:rPr>
              <a:t>EPA AP-42 Chapter 7, June 2026, for storage tanks</a:t>
            </a:r>
          </a:p>
          <a:p>
            <a:pPr>
              <a:lnSpc>
                <a:spcPct val="110000"/>
              </a:lnSpc>
              <a:spcBef>
                <a:spcPts val="600"/>
              </a:spcBef>
            </a:pPr>
            <a:r>
              <a:rPr lang="en-US" sz="3500" b="1">
                <a:sym typeface="Wingdings" panose="05000000000000000000" pitchFamily="2" charset="2"/>
              </a:rPr>
              <a:t>Vendor or Manufacturer Data</a:t>
            </a:r>
          </a:p>
          <a:p>
            <a:pPr lvl="1">
              <a:lnSpc>
                <a:spcPct val="110000"/>
              </a:lnSpc>
              <a:spcBef>
                <a:spcPts val="600"/>
              </a:spcBef>
            </a:pPr>
            <a:r>
              <a:rPr lang="en-US" sz="2800">
                <a:sym typeface="Wingdings" panose="05000000000000000000" pitchFamily="2" charset="2"/>
              </a:rPr>
              <a:t>Provide specification or design data, if possible</a:t>
            </a:r>
          </a:p>
          <a:p>
            <a:pPr>
              <a:lnSpc>
                <a:spcPct val="110000"/>
              </a:lnSpc>
              <a:spcBef>
                <a:spcPts val="600"/>
              </a:spcBef>
            </a:pPr>
            <a:r>
              <a:rPr lang="en-US" sz="3500" b="1">
                <a:sym typeface="Wingdings" panose="05000000000000000000" pitchFamily="2" charset="2"/>
              </a:rPr>
              <a:t>Stack Test, CEMS, or CMS basis</a:t>
            </a:r>
          </a:p>
          <a:p>
            <a:pPr lvl="1">
              <a:lnSpc>
                <a:spcPct val="110000"/>
              </a:lnSpc>
              <a:spcBef>
                <a:spcPts val="600"/>
              </a:spcBef>
            </a:pPr>
            <a:r>
              <a:rPr lang="en-US" sz="2800">
                <a:sym typeface="Wingdings" panose="05000000000000000000" pitchFamily="2" charset="2"/>
              </a:rPr>
              <a:t>Provide stack test summary sheets</a:t>
            </a:r>
          </a:p>
          <a:p>
            <a:pPr lvl="1">
              <a:lnSpc>
                <a:spcPct val="110000"/>
              </a:lnSpc>
              <a:spcBef>
                <a:spcPts val="600"/>
              </a:spcBef>
            </a:pPr>
            <a:r>
              <a:rPr lang="en-US" sz="2800">
                <a:sym typeface="Wingdings" panose="05000000000000000000" pitchFamily="2" charset="2"/>
              </a:rPr>
              <a:t>Provide a summary of CMS data and justification for the request</a:t>
            </a:r>
          </a:p>
        </p:txBody>
      </p:sp>
    </p:spTree>
    <p:extLst>
      <p:ext uri="{BB962C8B-B14F-4D97-AF65-F5344CB8AC3E}">
        <p14:creationId xmlns:p14="http://schemas.microsoft.com/office/powerpoint/2010/main" val="42085394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054E1-7143-7C6D-9E14-284D4E03CDB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23EC77D-1C2B-974F-DC52-723EB87C091A}"/>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C1A60596-E92E-FD71-F301-8C56EE603B02}"/>
              </a:ext>
            </a:extLst>
          </p:cNvPr>
          <p:cNvSpPr>
            <a:spLocks noGrp="1"/>
          </p:cNvSpPr>
          <p:nvPr>
            <p:ph type="title"/>
          </p:nvPr>
        </p:nvSpPr>
        <p:spPr>
          <a:xfrm>
            <a:off x="609600" y="1114636"/>
            <a:ext cx="10972800" cy="914400"/>
          </a:xfrm>
        </p:spPr>
        <p:txBody>
          <a:bodyPr>
            <a:normAutofit/>
          </a:bodyPr>
          <a:lstStyle/>
          <a:p>
            <a:pPr algn="ctr"/>
            <a:r>
              <a:rPr lang="en-US" sz="4800" b="1"/>
              <a:t>Other Calculation Considerations</a:t>
            </a:r>
          </a:p>
        </p:txBody>
      </p:sp>
      <p:sp>
        <p:nvSpPr>
          <p:cNvPr id="3" name="Content Placeholder 2">
            <a:extLst>
              <a:ext uri="{FF2B5EF4-FFF2-40B4-BE49-F238E27FC236}">
                <a16:creationId xmlns:a16="http://schemas.microsoft.com/office/drawing/2014/main" id="{79C2020C-51F8-B95A-27CF-329F4DCB1BB2}"/>
              </a:ext>
            </a:extLst>
          </p:cNvPr>
          <p:cNvSpPr>
            <a:spLocks noGrp="1"/>
          </p:cNvSpPr>
          <p:nvPr>
            <p:ph idx="1"/>
          </p:nvPr>
        </p:nvSpPr>
        <p:spPr>
          <a:xfrm>
            <a:off x="609600" y="2158584"/>
            <a:ext cx="10972800" cy="4137084"/>
          </a:xfrm>
        </p:spPr>
        <p:txBody>
          <a:bodyPr>
            <a:normAutofit/>
          </a:bodyPr>
          <a:lstStyle/>
          <a:p>
            <a:pPr>
              <a:lnSpc>
                <a:spcPct val="100000"/>
              </a:lnSpc>
              <a:spcBef>
                <a:spcPts val="600"/>
              </a:spcBef>
            </a:pPr>
            <a:r>
              <a:rPr lang="en-US" sz="3200">
                <a:sym typeface="Wingdings" panose="05000000000000000000" pitchFamily="2" charset="2"/>
              </a:rPr>
              <a:t>Calculations must reflect application BACT determinations.</a:t>
            </a:r>
          </a:p>
          <a:p>
            <a:pPr>
              <a:lnSpc>
                <a:spcPct val="100000"/>
              </a:lnSpc>
              <a:spcBef>
                <a:spcPts val="600"/>
              </a:spcBef>
            </a:pPr>
            <a:r>
              <a:rPr lang="en-US" sz="3200">
                <a:sym typeface="Wingdings" panose="05000000000000000000" pitchFamily="2" charset="2"/>
              </a:rPr>
              <a:t>“Safety” factors</a:t>
            </a:r>
          </a:p>
          <a:p>
            <a:pPr>
              <a:lnSpc>
                <a:spcPct val="100000"/>
              </a:lnSpc>
              <a:spcBef>
                <a:spcPts val="600"/>
              </a:spcBef>
            </a:pPr>
            <a:r>
              <a:rPr lang="en-US" sz="3200">
                <a:sym typeface="Wingdings" panose="05000000000000000000" pitchFamily="2" charset="2"/>
              </a:rPr>
              <a:t>Excel vs. PDF</a:t>
            </a:r>
          </a:p>
          <a:p>
            <a:pPr>
              <a:lnSpc>
                <a:spcPct val="100000"/>
              </a:lnSpc>
              <a:spcBef>
                <a:spcPts val="600"/>
              </a:spcBef>
            </a:pPr>
            <a:r>
              <a:rPr lang="en-US" sz="3200">
                <a:sym typeface="Wingdings" panose="05000000000000000000" pitchFamily="2" charset="2"/>
              </a:rPr>
              <a:t>Confidential vs. non-confidential</a:t>
            </a:r>
          </a:p>
        </p:txBody>
      </p:sp>
    </p:spTree>
    <p:extLst>
      <p:ext uri="{BB962C8B-B14F-4D97-AF65-F5344CB8AC3E}">
        <p14:creationId xmlns:p14="http://schemas.microsoft.com/office/powerpoint/2010/main" val="15038933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EFB27-099A-FFA1-8635-6CBCD6896B8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9925603-A3A1-EE60-43D0-6FA468239E23}"/>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2709416F-B930-0CCC-5013-3CDF6031CA16}"/>
              </a:ext>
            </a:extLst>
          </p:cNvPr>
          <p:cNvSpPr>
            <a:spLocks noGrp="1"/>
          </p:cNvSpPr>
          <p:nvPr>
            <p:ph type="title"/>
          </p:nvPr>
        </p:nvSpPr>
        <p:spPr>
          <a:xfrm>
            <a:off x="609600" y="1114636"/>
            <a:ext cx="10972800" cy="914400"/>
          </a:xfrm>
        </p:spPr>
        <p:txBody>
          <a:bodyPr>
            <a:normAutofit/>
          </a:bodyPr>
          <a:lstStyle/>
          <a:p>
            <a:pPr algn="ctr"/>
            <a:r>
              <a:rPr lang="en-US" sz="4800" b="1"/>
              <a:t>Inside the Technical Review Process</a:t>
            </a:r>
          </a:p>
        </p:txBody>
      </p:sp>
      <p:sp>
        <p:nvSpPr>
          <p:cNvPr id="3" name="Content Placeholder 2">
            <a:extLst>
              <a:ext uri="{FF2B5EF4-FFF2-40B4-BE49-F238E27FC236}">
                <a16:creationId xmlns:a16="http://schemas.microsoft.com/office/drawing/2014/main" id="{919888E9-3348-9A95-5853-575A004618AB}"/>
              </a:ext>
            </a:extLst>
          </p:cNvPr>
          <p:cNvSpPr>
            <a:spLocks noGrp="1"/>
          </p:cNvSpPr>
          <p:nvPr>
            <p:ph idx="1"/>
          </p:nvPr>
        </p:nvSpPr>
        <p:spPr>
          <a:xfrm>
            <a:off x="838200" y="2158584"/>
            <a:ext cx="10515600" cy="4137084"/>
          </a:xfrm>
        </p:spPr>
        <p:txBody>
          <a:bodyPr>
            <a:normAutofit fontScale="92500" lnSpcReduction="20000"/>
          </a:bodyPr>
          <a:lstStyle/>
          <a:p>
            <a:pPr>
              <a:lnSpc>
                <a:spcPct val="100000"/>
              </a:lnSpc>
              <a:spcBef>
                <a:spcPts val="600"/>
              </a:spcBef>
            </a:pPr>
            <a:r>
              <a:rPr lang="en-US" sz="3200"/>
              <a:t>Project assignment made after Administrative Review</a:t>
            </a:r>
            <a:endParaRPr lang="en-US" sz="3200">
              <a:sym typeface="Wingdings" panose="05000000000000000000" pitchFamily="2" charset="2"/>
            </a:endParaRPr>
          </a:p>
          <a:p>
            <a:pPr>
              <a:lnSpc>
                <a:spcPct val="100000"/>
              </a:lnSpc>
              <a:spcBef>
                <a:spcPts val="600"/>
              </a:spcBef>
            </a:pPr>
            <a:r>
              <a:rPr lang="en-US" sz="3200">
                <a:sym typeface="Wingdings" panose="05000000000000000000" pitchFamily="2" charset="2"/>
              </a:rPr>
              <a:t>Assigned reviewer will begin technical review process</a:t>
            </a:r>
          </a:p>
          <a:p>
            <a:pPr>
              <a:lnSpc>
                <a:spcPct val="100000"/>
              </a:lnSpc>
              <a:spcBef>
                <a:spcPts val="600"/>
              </a:spcBef>
            </a:pPr>
            <a:r>
              <a:rPr lang="en-US" sz="3200">
                <a:sym typeface="Wingdings" panose="05000000000000000000" pitchFamily="2" charset="2"/>
              </a:rPr>
              <a:t>First NOD will be sent within 90 days</a:t>
            </a:r>
          </a:p>
          <a:p>
            <a:pPr lvl="1">
              <a:lnSpc>
                <a:spcPct val="100000"/>
              </a:lnSpc>
              <a:spcBef>
                <a:spcPts val="600"/>
              </a:spcBef>
            </a:pPr>
            <a:r>
              <a:rPr lang="en-US" sz="2800">
                <a:sym typeface="Wingdings" panose="05000000000000000000" pitchFamily="2" charset="2"/>
              </a:rPr>
              <a:t>Typical requested response time is 30 days</a:t>
            </a:r>
          </a:p>
          <a:p>
            <a:pPr lvl="1">
              <a:lnSpc>
                <a:spcPct val="100000"/>
              </a:lnSpc>
              <a:spcBef>
                <a:spcPts val="600"/>
              </a:spcBef>
            </a:pPr>
            <a:r>
              <a:rPr lang="en-US" sz="2800">
                <a:sym typeface="Wingdings" panose="05000000000000000000" pitchFamily="2" charset="2"/>
              </a:rPr>
              <a:t>Confirm receipt</a:t>
            </a:r>
          </a:p>
          <a:p>
            <a:pPr>
              <a:lnSpc>
                <a:spcPct val="100000"/>
              </a:lnSpc>
              <a:spcBef>
                <a:spcPts val="600"/>
              </a:spcBef>
            </a:pPr>
            <a:r>
              <a:rPr lang="en-US" sz="3200">
                <a:sym typeface="Wingdings" panose="05000000000000000000" pitchFamily="2" charset="2"/>
              </a:rPr>
              <a:t>Extension Requests</a:t>
            </a:r>
          </a:p>
          <a:p>
            <a:pPr lvl="1">
              <a:lnSpc>
                <a:spcPct val="100000"/>
              </a:lnSpc>
              <a:spcBef>
                <a:spcPts val="600"/>
              </a:spcBef>
            </a:pPr>
            <a:r>
              <a:rPr lang="en-US" sz="2800"/>
              <a:t>Reviewed by management</a:t>
            </a:r>
          </a:p>
          <a:p>
            <a:pPr>
              <a:lnSpc>
                <a:spcPct val="100000"/>
              </a:lnSpc>
              <a:spcBef>
                <a:spcPts val="600"/>
              </a:spcBef>
            </a:pPr>
            <a:r>
              <a:rPr lang="en-US" sz="3200"/>
              <a:t>Additional NODs</a:t>
            </a:r>
          </a:p>
          <a:p>
            <a:pPr lvl="1">
              <a:lnSpc>
                <a:spcPct val="100000"/>
              </a:lnSpc>
              <a:spcBef>
                <a:spcPts val="600"/>
              </a:spcBef>
            </a:pPr>
            <a:r>
              <a:rPr lang="en-US" sz="2800"/>
              <a:t>Typical requested response time is 15 days</a:t>
            </a:r>
          </a:p>
        </p:txBody>
      </p:sp>
    </p:spTree>
    <p:extLst>
      <p:ext uri="{BB962C8B-B14F-4D97-AF65-F5344CB8AC3E}">
        <p14:creationId xmlns:p14="http://schemas.microsoft.com/office/powerpoint/2010/main" val="38852367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191A3-1DF7-048B-4808-9423461A148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5CB2F69-6E9E-BCDE-C045-96062DA2DA75}"/>
              </a:ext>
              <a:ext uri="{C183D7F6-B498-43B3-948B-1728B52AA6E4}">
                <adec:decorative xmlns:adec="http://schemas.microsoft.com/office/drawing/2017/decorative" val="1"/>
              </a:ext>
            </a:extLst>
          </p:cNvPr>
          <p:cNvPicPr>
            <a:picLocks noChangeAspect="1"/>
          </p:cNvPicPr>
          <p:nvPr/>
        </p:nvPicPr>
        <p:blipFill>
          <a:blip r:embed="rId3">
            <a:alphaModFix amt="70000"/>
          </a:blip>
          <a:srcRect/>
          <a:stretch/>
        </p:blipFill>
        <p:spPr>
          <a:xfrm>
            <a:off x="0" y="0"/>
            <a:ext cx="12196740" cy="6857997"/>
          </a:xfrm>
          <a:prstGeom prst="rect">
            <a:avLst/>
          </a:prstGeom>
        </p:spPr>
      </p:pic>
      <p:sp>
        <p:nvSpPr>
          <p:cNvPr id="2" name="Title 1">
            <a:extLst>
              <a:ext uri="{FF2B5EF4-FFF2-40B4-BE49-F238E27FC236}">
                <a16:creationId xmlns:a16="http://schemas.microsoft.com/office/drawing/2014/main" id="{9933E9E7-4E89-5BED-98D7-12401B690E19}"/>
              </a:ext>
            </a:extLst>
          </p:cNvPr>
          <p:cNvSpPr>
            <a:spLocks noGrp="1"/>
          </p:cNvSpPr>
          <p:nvPr>
            <p:ph type="title"/>
          </p:nvPr>
        </p:nvSpPr>
        <p:spPr>
          <a:xfrm>
            <a:off x="609600" y="1114636"/>
            <a:ext cx="10972800" cy="914400"/>
          </a:xfrm>
        </p:spPr>
        <p:txBody>
          <a:bodyPr>
            <a:normAutofit/>
          </a:bodyPr>
          <a:lstStyle/>
          <a:p>
            <a:pPr algn="ctr"/>
            <a:r>
              <a:rPr lang="en-US" sz="4800" b="1"/>
              <a:t>Common NOD Items</a:t>
            </a:r>
          </a:p>
        </p:txBody>
      </p:sp>
      <p:sp>
        <p:nvSpPr>
          <p:cNvPr id="3" name="Content Placeholder 2">
            <a:extLst>
              <a:ext uri="{FF2B5EF4-FFF2-40B4-BE49-F238E27FC236}">
                <a16:creationId xmlns:a16="http://schemas.microsoft.com/office/drawing/2014/main" id="{FA35E3D6-D46C-4CFD-74C9-13DB38C644BE}"/>
              </a:ext>
            </a:extLst>
          </p:cNvPr>
          <p:cNvSpPr>
            <a:spLocks noGrp="1"/>
          </p:cNvSpPr>
          <p:nvPr>
            <p:ph idx="1"/>
          </p:nvPr>
        </p:nvSpPr>
        <p:spPr>
          <a:xfrm>
            <a:off x="838200" y="2029036"/>
            <a:ext cx="10515600" cy="4137084"/>
          </a:xfrm>
        </p:spPr>
        <p:txBody>
          <a:bodyPr>
            <a:normAutofit fontScale="92500" lnSpcReduction="10000"/>
          </a:bodyPr>
          <a:lstStyle/>
          <a:p>
            <a:pPr>
              <a:lnSpc>
                <a:spcPct val="110000"/>
              </a:lnSpc>
              <a:spcBef>
                <a:spcPts val="600"/>
              </a:spcBef>
            </a:pPr>
            <a:r>
              <a:rPr lang="en-US" sz="3200" b="1">
                <a:sym typeface="Wingdings" panose="05000000000000000000" pitchFamily="2" charset="2"/>
              </a:rPr>
              <a:t>Storage tank calculations</a:t>
            </a:r>
          </a:p>
          <a:p>
            <a:pPr lvl="1">
              <a:lnSpc>
                <a:spcPct val="110000"/>
              </a:lnSpc>
              <a:spcBef>
                <a:spcPts val="600"/>
              </a:spcBef>
            </a:pPr>
            <a:r>
              <a:rPr lang="en-US" sz="2600">
                <a:sym typeface="Wingdings" panose="05000000000000000000" pitchFamily="2" charset="2"/>
              </a:rPr>
              <a:t>Vapor pressure information</a:t>
            </a:r>
          </a:p>
          <a:p>
            <a:pPr lvl="1">
              <a:lnSpc>
                <a:spcPct val="110000"/>
              </a:lnSpc>
              <a:spcBef>
                <a:spcPts val="600"/>
              </a:spcBef>
            </a:pPr>
            <a:r>
              <a:rPr lang="en-US" sz="2600">
                <a:sym typeface="Wingdings" panose="05000000000000000000" pitchFamily="2" charset="2"/>
              </a:rPr>
              <a:t>Older EPA methods</a:t>
            </a:r>
          </a:p>
          <a:p>
            <a:pPr>
              <a:lnSpc>
                <a:spcPct val="110000"/>
              </a:lnSpc>
              <a:spcBef>
                <a:spcPts val="600"/>
              </a:spcBef>
            </a:pPr>
            <a:r>
              <a:rPr lang="en-US" sz="3200" b="1">
                <a:sym typeface="Wingdings" panose="05000000000000000000" pitchFamily="2" charset="2"/>
              </a:rPr>
              <a:t>Inconsistent calculations</a:t>
            </a:r>
          </a:p>
          <a:p>
            <a:pPr lvl="1">
              <a:lnSpc>
                <a:spcPct val="110000"/>
              </a:lnSpc>
              <a:spcBef>
                <a:spcPts val="600"/>
              </a:spcBef>
            </a:pPr>
            <a:r>
              <a:rPr lang="en-US" sz="2600">
                <a:sym typeface="Wingdings" panose="05000000000000000000" pitchFamily="2" charset="2"/>
              </a:rPr>
              <a:t>Calculated emissions do not match PI-1</a:t>
            </a:r>
          </a:p>
          <a:p>
            <a:pPr lvl="1">
              <a:lnSpc>
                <a:spcPct val="110000"/>
              </a:lnSpc>
              <a:spcBef>
                <a:spcPts val="600"/>
              </a:spcBef>
            </a:pPr>
            <a:r>
              <a:rPr lang="en-US" sz="2600">
                <a:sym typeface="Wingdings" panose="05000000000000000000" pitchFamily="2" charset="2"/>
              </a:rPr>
              <a:t>Hours per year if not authorized for 8,760 hours/year </a:t>
            </a:r>
          </a:p>
          <a:p>
            <a:pPr>
              <a:lnSpc>
                <a:spcPct val="110000"/>
              </a:lnSpc>
              <a:spcBef>
                <a:spcPts val="600"/>
              </a:spcBef>
            </a:pPr>
            <a:r>
              <a:rPr lang="en-US" sz="3200" b="1">
                <a:sym typeface="Wingdings" panose="05000000000000000000" pitchFamily="2" charset="2"/>
              </a:rPr>
              <a:t>Insufficient justification for condition changes</a:t>
            </a:r>
          </a:p>
          <a:p>
            <a:pPr>
              <a:lnSpc>
                <a:spcPct val="110000"/>
              </a:lnSpc>
              <a:spcBef>
                <a:spcPts val="600"/>
              </a:spcBef>
            </a:pPr>
            <a:r>
              <a:rPr lang="en-US" sz="3200" b="1">
                <a:sym typeface="Wingdings" panose="05000000000000000000" pitchFamily="2" charset="2"/>
              </a:rPr>
              <a:t>Impacts review not included or incomplete</a:t>
            </a:r>
          </a:p>
        </p:txBody>
      </p:sp>
    </p:spTree>
    <p:extLst>
      <p:ext uri="{BB962C8B-B14F-4D97-AF65-F5344CB8AC3E}">
        <p14:creationId xmlns:p14="http://schemas.microsoft.com/office/powerpoint/2010/main" val="9547453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9BDB1-BFF4-28E8-F848-6C587A6FBC0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19651A3-821A-6483-C7A6-04FD7C2082EB}"/>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1F4AD566-CFA8-41BC-CDDF-4E22F0583E95}"/>
              </a:ext>
            </a:extLst>
          </p:cNvPr>
          <p:cNvSpPr>
            <a:spLocks noGrp="1"/>
          </p:cNvSpPr>
          <p:nvPr>
            <p:ph type="title"/>
          </p:nvPr>
        </p:nvSpPr>
        <p:spPr>
          <a:xfrm>
            <a:off x="347133" y="1114636"/>
            <a:ext cx="11515053" cy="914400"/>
          </a:xfrm>
        </p:spPr>
        <p:txBody>
          <a:bodyPr>
            <a:noAutofit/>
          </a:bodyPr>
          <a:lstStyle/>
          <a:p>
            <a:pPr algn="ctr"/>
            <a:r>
              <a:rPr lang="en-US" sz="4700" b="1"/>
              <a:t>Permitting Steps – Draft Permit and Modeling</a:t>
            </a:r>
          </a:p>
        </p:txBody>
      </p:sp>
      <p:grpSp>
        <p:nvGrpSpPr>
          <p:cNvPr id="14" name="Group 13" descr="This is an image outlining the third step in the permitting review process, the draft permit and modeling review.">
            <a:extLst>
              <a:ext uri="{FF2B5EF4-FFF2-40B4-BE49-F238E27FC236}">
                <a16:creationId xmlns:a16="http://schemas.microsoft.com/office/drawing/2014/main" id="{F123A9B0-1592-781C-0593-D746CB755BFF}"/>
              </a:ext>
            </a:extLst>
          </p:cNvPr>
          <p:cNvGrpSpPr/>
          <p:nvPr/>
        </p:nvGrpSpPr>
        <p:grpSpPr>
          <a:xfrm>
            <a:off x="129250" y="2144210"/>
            <a:ext cx="11933499" cy="3915846"/>
            <a:chOff x="129250" y="2144210"/>
            <a:chExt cx="11933499" cy="3915846"/>
          </a:xfrm>
        </p:grpSpPr>
        <p:sp>
          <p:nvSpPr>
            <p:cNvPr id="8" name="Right Arrow 6">
              <a:extLst>
                <a:ext uri="{FF2B5EF4-FFF2-40B4-BE49-F238E27FC236}">
                  <a16:creationId xmlns:a16="http://schemas.microsoft.com/office/drawing/2014/main" id="{D8DFCC66-AC5A-FCDF-6DD5-C7A01FF8DD4E}"/>
                </a:ext>
              </a:extLst>
            </p:cNvPr>
            <p:cNvSpPr/>
            <p:nvPr/>
          </p:nvSpPr>
          <p:spPr>
            <a:xfrm>
              <a:off x="129250" y="2144210"/>
              <a:ext cx="11933499" cy="3915846"/>
            </a:xfrm>
            <a:prstGeom prst="rightArrow">
              <a:avLst/>
            </a:prstGeom>
            <a:solidFill>
              <a:schemeClr val="tx2">
                <a:lumMod val="25000"/>
                <a:lumOff val="75000"/>
              </a:scheme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1" name="Freeform 10">
              <a:extLst>
                <a:ext uri="{FF2B5EF4-FFF2-40B4-BE49-F238E27FC236}">
                  <a16:creationId xmlns:a16="http://schemas.microsoft.com/office/drawing/2014/main" id="{F8B8C550-F820-B6C5-4B4D-52C07DE65E3D}"/>
                </a:ext>
              </a:extLst>
            </p:cNvPr>
            <p:cNvSpPr/>
            <p:nvPr/>
          </p:nvSpPr>
          <p:spPr>
            <a:xfrm>
              <a:off x="7277088" y="3316856"/>
              <a:ext cx="2228483" cy="1584087"/>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tx2">
                <a:lumMod val="25000"/>
                <a:lumOff val="75000"/>
              </a:schemeClr>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pPr>
              <a:r>
                <a:rPr lang="en-US" sz="2400" kern="1200">
                  <a:solidFill>
                    <a:schemeClr val="tx1">
                      <a:lumMod val="65000"/>
                      <a:lumOff val="35000"/>
                    </a:schemeClr>
                  </a:solidFill>
                </a:rPr>
                <a:t>2</a:t>
              </a:r>
              <a:r>
                <a:rPr lang="en-US" sz="2400" kern="1200" baseline="30000">
                  <a:solidFill>
                    <a:schemeClr val="tx1">
                      <a:lumMod val="65000"/>
                      <a:lumOff val="35000"/>
                    </a:schemeClr>
                  </a:solidFill>
                </a:rPr>
                <a:t>nd</a:t>
              </a:r>
              <a:endParaRPr lang="en-US" sz="2400" kern="1200">
                <a:solidFill>
                  <a:schemeClr val="tx1">
                    <a:lumMod val="65000"/>
                    <a:lumOff val="35000"/>
                  </a:schemeClr>
                </a:solidFill>
              </a:endParaRPr>
            </a:p>
            <a:p>
              <a:pPr lvl="0" algn="ctr" defTabSz="1066800" rtl="0">
                <a:lnSpc>
                  <a:spcPct val="90000"/>
                </a:lnSpc>
                <a:spcBef>
                  <a:spcPct val="0"/>
                </a:spcBef>
                <a:spcAft>
                  <a:spcPct val="35000"/>
                </a:spcAft>
              </a:pPr>
              <a:r>
                <a:rPr lang="en-US" sz="2400" kern="1200">
                  <a:solidFill>
                    <a:schemeClr val="tx1">
                      <a:lumMod val="65000"/>
                      <a:lumOff val="35000"/>
                    </a:schemeClr>
                  </a:solidFill>
                </a:rPr>
                <a:t>Notice</a:t>
              </a:r>
            </a:p>
            <a:p>
              <a:pPr lvl="0" algn="ctr" defTabSz="1066800" rtl="0">
                <a:lnSpc>
                  <a:spcPct val="90000"/>
                </a:lnSpc>
                <a:spcBef>
                  <a:spcPct val="0"/>
                </a:spcBef>
                <a:spcAft>
                  <a:spcPct val="35000"/>
                </a:spcAft>
              </a:pPr>
              <a:r>
                <a:rPr lang="en-US" sz="2400">
                  <a:solidFill>
                    <a:schemeClr val="tx1">
                      <a:lumMod val="65000"/>
                      <a:lumOff val="35000"/>
                    </a:schemeClr>
                  </a:solidFill>
                </a:rPr>
                <a:t>(NAPD)</a:t>
              </a:r>
              <a:r>
                <a:rPr lang="en-US" sz="2400" kern="1200">
                  <a:solidFill>
                    <a:schemeClr val="tx1">
                      <a:lumMod val="65000"/>
                      <a:lumOff val="35000"/>
                    </a:schemeClr>
                  </a:solidFill>
                </a:rPr>
                <a:t> </a:t>
              </a:r>
            </a:p>
          </p:txBody>
        </p:sp>
        <p:sp>
          <p:nvSpPr>
            <p:cNvPr id="12" name="Freeform 11">
              <a:extLst>
                <a:ext uri="{FF2B5EF4-FFF2-40B4-BE49-F238E27FC236}">
                  <a16:creationId xmlns:a16="http://schemas.microsoft.com/office/drawing/2014/main" id="{A00AEC68-E1EA-A7A8-57FE-93C722376BAE}"/>
                </a:ext>
              </a:extLst>
            </p:cNvPr>
            <p:cNvSpPr/>
            <p:nvPr/>
          </p:nvSpPr>
          <p:spPr>
            <a:xfrm>
              <a:off x="9633703" y="3316856"/>
              <a:ext cx="2228483" cy="1584087"/>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tx2">
                <a:lumMod val="25000"/>
                <a:lumOff val="75000"/>
              </a:schemeClr>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spcAft>
                  <a:spcPct val="35000"/>
                </a:spcAft>
              </a:pPr>
              <a:r>
                <a:rPr lang="en-US" sz="2400" kern="1200">
                  <a:solidFill>
                    <a:schemeClr val="tx1">
                      <a:lumMod val="65000"/>
                      <a:lumOff val="35000"/>
                    </a:schemeClr>
                  </a:solidFill>
                </a:rPr>
                <a:t>Issue Permit</a:t>
              </a:r>
            </a:p>
          </p:txBody>
        </p:sp>
        <p:sp>
          <p:nvSpPr>
            <p:cNvPr id="13" name="Freeform 7">
              <a:extLst>
                <a:ext uri="{FF2B5EF4-FFF2-40B4-BE49-F238E27FC236}">
                  <a16:creationId xmlns:a16="http://schemas.microsoft.com/office/drawing/2014/main" id="{2E0BF4D0-4D39-CD84-16DF-E81427724BB2}"/>
                </a:ext>
              </a:extLst>
            </p:cNvPr>
            <p:cNvSpPr/>
            <p:nvPr/>
          </p:nvSpPr>
          <p:spPr>
            <a:xfrm>
              <a:off x="207242" y="3316856"/>
              <a:ext cx="2228483" cy="1584087"/>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tx2">
                <a:lumMod val="25000"/>
                <a:lumOff val="75000"/>
              </a:schemeClr>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pPr>
              <a:r>
                <a:rPr lang="en-US" sz="2400" kern="1200">
                  <a:solidFill>
                    <a:schemeClr val="tx1">
                      <a:lumMod val="65000"/>
                      <a:lumOff val="35000"/>
                    </a:schemeClr>
                  </a:solidFill>
                </a:rPr>
                <a:t>Administrative Process and 1</a:t>
              </a:r>
              <a:r>
                <a:rPr lang="en-US" sz="2400" kern="1200" baseline="30000">
                  <a:solidFill>
                    <a:schemeClr val="tx1">
                      <a:lumMod val="65000"/>
                      <a:lumOff val="35000"/>
                    </a:schemeClr>
                  </a:solidFill>
                </a:rPr>
                <a:t>st</a:t>
              </a:r>
              <a:r>
                <a:rPr lang="en-US" sz="2400" kern="1200">
                  <a:solidFill>
                    <a:schemeClr val="tx1">
                      <a:lumMod val="65000"/>
                      <a:lumOff val="35000"/>
                    </a:schemeClr>
                  </a:solidFill>
                </a:rPr>
                <a:t> notice (NORI)</a:t>
              </a:r>
            </a:p>
          </p:txBody>
        </p:sp>
        <p:sp>
          <p:nvSpPr>
            <p:cNvPr id="9" name="Freeform 8">
              <a:extLst>
                <a:ext uri="{FF2B5EF4-FFF2-40B4-BE49-F238E27FC236}">
                  <a16:creationId xmlns:a16="http://schemas.microsoft.com/office/drawing/2014/main" id="{8BE7B5FE-FC34-9A86-95A3-AC6E484C09AF}"/>
                </a:ext>
              </a:extLst>
            </p:cNvPr>
            <p:cNvSpPr>
              <a:spLocks noChangeAspect="1"/>
            </p:cNvSpPr>
            <p:nvPr/>
          </p:nvSpPr>
          <p:spPr>
            <a:xfrm>
              <a:off x="2513717" y="3316856"/>
              <a:ext cx="2225422" cy="1581912"/>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tx2">
                <a:lumMod val="25000"/>
                <a:lumOff val="75000"/>
              </a:schemeClr>
            </a:solidFill>
            <a:ln w="19050">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pPr>
              <a:r>
                <a:rPr lang="en-US" sz="2400" kern="1200">
                  <a:solidFill>
                    <a:schemeClr val="tx1">
                      <a:lumMod val="65000"/>
                      <a:lumOff val="35000"/>
                    </a:schemeClr>
                  </a:solidFill>
                </a:rPr>
                <a:t>Technical Review/</a:t>
              </a:r>
            </a:p>
            <a:p>
              <a:pPr lvl="0" algn="ctr" defTabSz="1066800" rtl="0">
                <a:lnSpc>
                  <a:spcPct val="90000"/>
                </a:lnSpc>
                <a:spcBef>
                  <a:spcPct val="0"/>
                </a:spcBef>
              </a:pPr>
              <a:r>
                <a:rPr lang="en-US" sz="2400" kern="1200">
                  <a:solidFill>
                    <a:schemeClr val="tx1">
                      <a:lumMod val="65000"/>
                      <a:lumOff val="35000"/>
                    </a:schemeClr>
                  </a:solidFill>
                </a:rPr>
                <a:t>Federal Review</a:t>
              </a:r>
            </a:p>
          </p:txBody>
        </p:sp>
        <p:sp>
          <p:nvSpPr>
            <p:cNvPr id="10" name="Freeform 9">
              <a:extLst>
                <a:ext uri="{FF2B5EF4-FFF2-40B4-BE49-F238E27FC236}">
                  <a16:creationId xmlns:a16="http://schemas.microsoft.com/office/drawing/2014/main" id="{D1320FF2-458F-FD7C-B34B-8D3939EB5802}"/>
                </a:ext>
              </a:extLst>
            </p:cNvPr>
            <p:cNvSpPr>
              <a:spLocks noChangeAspect="1"/>
            </p:cNvSpPr>
            <p:nvPr/>
          </p:nvSpPr>
          <p:spPr>
            <a:xfrm>
              <a:off x="4400149" y="2959133"/>
              <a:ext cx="3215930" cy="2286000"/>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accent4">
                <a:lumMod val="75000"/>
              </a:schemeClr>
            </a:solidFill>
            <a:ln w="28575">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spcAft>
                  <a:spcPct val="35000"/>
                </a:spcAft>
              </a:pPr>
              <a:r>
                <a:rPr lang="en-US" sz="3200" b="1" kern="1200">
                  <a:solidFill>
                    <a:schemeClr val="bg1"/>
                  </a:solidFill>
                </a:rPr>
                <a:t>Draft Permit and Modeling</a:t>
              </a:r>
            </a:p>
          </p:txBody>
        </p:sp>
      </p:grpSp>
    </p:spTree>
    <p:extLst>
      <p:ext uri="{BB962C8B-B14F-4D97-AF65-F5344CB8AC3E}">
        <p14:creationId xmlns:p14="http://schemas.microsoft.com/office/powerpoint/2010/main" val="35139706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6489A-2FA1-48FC-7943-658884BF7EA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0F629D3-D191-3236-6F34-0734E4FA2D68}"/>
              </a:ext>
              <a:ext uri="{C183D7F6-B498-43B3-948B-1728B52AA6E4}">
                <adec:decorative xmlns:adec="http://schemas.microsoft.com/office/drawing/2017/decorative" val="1"/>
              </a:ext>
            </a:extLst>
          </p:cNvPr>
          <p:cNvPicPr>
            <a:picLocks noChangeAspect="1"/>
          </p:cNvPicPr>
          <p:nvPr/>
        </p:nvPicPr>
        <p:blipFill>
          <a:blip r:embed="rId3">
            <a:alphaModFix amt="70000"/>
          </a:blip>
          <a:srcRect/>
          <a:stretch/>
        </p:blipFill>
        <p:spPr>
          <a:xfrm>
            <a:off x="0" y="0"/>
            <a:ext cx="12196740" cy="6857997"/>
          </a:xfrm>
          <a:prstGeom prst="rect">
            <a:avLst/>
          </a:prstGeom>
        </p:spPr>
      </p:pic>
      <p:sp>
        <p:nvSpPr>
          <p:cNvPr id="2" name="Title 1">
            <a:extLst>
              <a:ext uri="{FF2B5EF4-FFF2-40B4-BE49-F238E27FC236}">
                <a16:creationId xmlns:a16="http://schemas.microsoft.com/office/drawing/2014/main" id="{89435B71-B1E0-01EB-FC25-FD5BF75D32B4}"/>
              </a:ext>
            </a:extLst>
          </p:cNvPr>
          <p:cNvSpPr>
            <a:spLocks noGrp="1"/>
          </p:cNvSpPr>
          <p:nvPr>
            <p:ph type="title"/>
          </p:nvPr>
        </p:nvSpPr>
        <p:spPr>
          <a:xfrm>
            <a:off x="609600" y="1114636"/>
            <a:ext cx="10972800" cy="914400"/>
          </a:xfrm>
        </p:spPr>
        <p:txBody>
          <a:bodyPr>
            <a:normAutofit/>
          </a:bodyPr>
          <a:lstStyle/>
          <a:p>
            <a:pPr algn="ctr"/>
            <a:r>
              <a:rPr lang="en-US" sz="4800" b="1"/>
              <a:t>Draft Permit Review Process</a:t>
            </a:r>
            <a:endParaRPr lang="en-US" sz="4800" b="1">
              <a:sym typeface="Wingdings" panose="05000000000000000000" pitchFamily="2" charset="2"/>
            </a:endParaRPr>
          </a:p>
        </p:txBody>
      </p:sp>
      <p:sp>
        <p:nvSpPr>
          <p:cNvPr id="3" name="Content Placeholder 2">
            <a:extLst>
              <a:ext uri="{FF2B5EF4-FFF2-40B4-BE49-F238E27FC236}">
                <a16:creationId xmlns:a16="http://schemas.microsoft.com/office/drawing/2014/main" id="{3A5A7CEA-1622-A7C4-3572-8FF6B4B2505E}"/>
              </a:ext>
            </a:extLst>
          </p:cNvPr>
          <p:cNvSpPr>
            <a:spLocks noGrp="1"/>
          </p:cNvSpPr>
          <p:nvPr>
            <p:ph idx="1"/>
          </p:nvPr>
        </p:nvSpPr>
        <p:spPr>
          <a:xfrm>
            <a:off x="609600" y="2158584"/>
            <a:ext cx="10972800" cy="4137084"/>
          </a:xfrm>
        </p:spPr>
        <p:txBody>
          <a:bodyPr>
            <a:normAutofit lnSpcReduction="10000"/>
          </a:bodyPr>
          <a:lstStyle/>
          <a:p>
            <a:pPr>
              <a:lnSpc>
                <a:spcPct val="100000"/>
              </a:lnSpc>
              <a:spcBef>
                <a:spcPts val="600"/>
              </a:spcBef>
            </a:pPr>
            <a:r>
              <a:rPr lang="en-US" sz="3200" b="1"/>
              <a:t>Boilerplate language is the starting point for negotiations.</a:t>
            </a:r>
          </a:p>
          <a:p>
            <a:pPr lvl="1">
              <a:lnSpc>
                <a:spcPct val="100000"/>
              </a:lnSpc>
              <a:spcBef>
                <a:spcPts val="600"/>
              </a:spcBef>
            </a:pPr>
            <a:r>
              <a:rPr lang="en-US" sz="2800">
                <a:sym typeface="Wingdings" panose="05000000000000000000" pitchFamily="2" charset="2"/>
              </a:rPr>
              <a:t>Will be updated for modified EPNs or facilities.</a:t>
            </a:r>
          </a:p>
          <a:p>
            <a:pPr lvl="1">
              <a:lnSpc>
                <a:spcPct val="100000"/>
              </a:lnSpc>
              <a:spcBef>
                <a:spcPts val="600"/>
              </a:spcBef>
            </a:pPr>
            <a:r>
              <a:rPr lang="en-US" sz="2800">
                <a:sym typeface="Wingdings" panose="05000000000000000000" pitchFamily="2" charset="2"/>
              </a:rPr>
              <a:t>Will be added for new EPNs.</a:t>
            </a:r>
          </a:p>
          <a:p>
            <a:pPr>
              <a:lnSpc>
                <a:spcPct val="100000"/>
              </a:lnSpc>
              <a:spcBef>
                <a:spcPts val="600"/>
              </a:spcBef>
            </a:pPr>
            <a:r>
              <a:rPr lang="en-US" sz="3200" b="1">
                <a:sym typeface="Wingdings" panose="05000000000000000000" pitchFamily="2" charset="2"/>
              </a:rPr>
              <a:t>Proposed Condition Changes </a:t>
            </a:r>
          </a:p>
          <a:p>
            <a:pPr lvl="1">
              <a:lnSpc>
                <a:spcPct val="100000"/>
              </a:lnSpc>
              <a:spcBef>
                <a:spcPts val="600"/>
              </a:spcBef>
            </a:pPr>
            <a:r>
              <a:rPr lang="en-US" sz="2800"/>
              <a:t>Include justification or basis.</a:t>
            </a:r>
          </a:p>
          <a:p>
            <a:pPr>
              <a:lnSpc>
                <a:spcPct val="100000"/>
              </a:lnSpc>
              <a:spcBef>
                <a:spcPts val="600"/>
              </a:spcBef>
            </a:pPr>
            <a:r>
              <a:rPr lang="en-US" sz="3200" b="1"/>
              <a:t>Scope Changes During Draft Review</a:t>
            </a:r>
          </a:p>
          <a:p>
            <a:pPr lvl="1">
              <a:lnSpc>
                <a:spcPct val="100000"/>
              </a:lnSpc>
              <a:spcBef>
                <a:spcPts val="600"/>
              </a:spcBef>
            </a:pPr>
            <a:r>
              <a:rPr lang="en-US" sz="2800"/>
              <a:t>Include requested change and justification.</a:t>
            </a:r>
          </a:p>
          <a:p>
            <a:pPr lvl="1">
              <a:lnSpc>
                <a:spcPct val="100000"/>
              </a:lnSpc>
              <a:spcBef>
                <a:spcPts val="600"/>
              </a:spcBef>
            </a:pPr>
            <a:r>
              <a:rPr lang="en-US" sz="2800"/>
              <a:t>These are sent to management for review and approval.</a:t>
            </a:r>
          </a:p>
        </p:txBody>
      </p:sp>
    </p:spTree>
    <p:extLst>
      <p:ext uri="{BB962C8B-B14F-4D97-AF65-F5344CB8AC3E}">
        <p14:creationId xmlns:p14="http://schemas.microsoft.com/office/powerpoint/2010/main" val="37488740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1E987-C945-8FD9-66D5-F8D7B9630AC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9522AAE-AF2A-6DFE-A4B7-BF4A43F1BD91}"/>
              </a:ext>
              <a:ext uri="{C183D7F6-B498-43B3-948B-1728B52AA6E4}">
                <adec:decorative xmlns:adec="http://schemas.microsoft.com/office/drawing/2017/decorative" val="1"/>
              </a:ext>
            </a:extLst>
          </p:cNvPr>
          <p:cNvPicPr>
            <a:picLocks noChangeAspect="1"/>
          </p:cNvPicPr>
          <p:nvPr/>
        </p:nvPicPr>
        <p:blipFill>
          <a:blip r:embed="rId3">
            <a:alphaModFix amt="70000"/>
          </a:blip>
          <a:srcRect/>
          <a:stretch/>
        </p:blipFill>
        <p:spPr>
          <a:xfrm>
            <a:off x="0" y="0"/>
            <a:ext cx="12196740" cy="6857997"/>
          </a:xfrm>
          <a:prstGeom prst="rect">
            <a:avLst/>
          </a:prstGeom>
        </p:spPr>
      </p:pic>
      <p:sp>
        <p:nvSpPr>
          <p:cNvPr id="2" name="Title 1">
            <a:extLst>
              <a:ext uri="{FF2B5EF4-FFF2-40B4-BE49-F238E27FC236}">
                <a16:creationId xmlns:a16="http://schemas.microsoft.com/office/drawing/2014/main" id="{51785340-194D-BEFF-308E-37406D8981CB}"/>
              </a:ext>
            </a:extLst>
          </p:cNvPr>
          <p:cNvSpPr>
            <a:spLocks noGrp="1"/>
          </p:cNvSpPr>
          <p:nvPr>
            <p:ph type="title"/>
          </p:nvPr>
        </p:nvSpPr>
        <p:spPr>
          <a:xfrm>
            <a:off x="609600" y="1114636"/>
            <a:ext cx="10972800" cy="914400"/>
          </a:xfrm>
        </p:spPr>
        <p:txBody>
          <a:bodyPr>
            <a:normAutofit/>
          </a:bodyPr>
          <a:lstStyle/>
          <a:p>
            <a:pPr algn="ctr"/>
            <a:r>
              <a:rPr lang="en-US" sz="4800" b="1">
                <a:sym typeface="Wingdings" panose="05000000000000000000" pitchFamily="2" charset="2"/>
              </a:rPr>
              <a:t>Impacts and Modeling</a:t>
            </a:r>
          </a:p>
        </p:txBody>
      </p:sp>
      <p:sp>
        <p:nvSpPr>
          <p:cNvPr id="3" name="Content Placeholder 2">
            <a:extLst>
              <a:ext uri="{FF2B5EF4-FFF2-40B4-BE49-F238E27FC236}">
                <a16:creationId xmlns:a16="http://schemas.microsoft.com/office/drawing/2014/main" id="{F46ED282-CDC7-2D21-C3A7-856BE43F2EAE}"/>
              </a:ext>
            </a:extLst>
          </p:cNvPr>
          <p:cNvSpPr>
            <a:spLocks noGrp="1"/>
          </p:cNvSpPr>
          <p:nvPr>
            <p:ph idx="1"/>
          </p:nvPr>
        </p:nvSpPr>
        <p:spPr>
          <a:xfrm>
            <a:off x="609600" y="2158584"/>
            <a:ext cx="10972800" cy="4137084"/>
          </a:xfrm>
        </p:spPr>
        <p:txBody>
          <a:bodyPr>
            <a:normAutofit fontScale="92500" lnSpcReduction="10000"/>
          </a:bodyPr>
          <a:lstStyle/>
          <a:p>
            <a:pPr>
              <a:lnSpc>
                <a:spcPct val="110000"/>
              </a:lnSpc>
              <a:spcBef>
                <a:spcPts val="600"/>
              </a:spcBef>
            </a:pPr>
            <a:r>
              <a:rPr lang="en-US" sz="3200" dirty="0">
                <a:sym typeface="Wingdings" panose="05000000000000000000" pitchFamily="2" charset="2"/>
              </a:rPr>
              <a:t>Impacts review and modeling are required for permit applications with emission increases.</a:t>
            </a:r>
          </a:p>
          <a:p>
            <a:pPr lvl="1">
              <a:lnSpc>
                <a:spcPct val="110000"/>
              </a:lnSpc>
              <a:spcBef>
                <a:spcPts val="600"/>
              </a:spcBef>
            </a:pPr>
            <a:r>
              <a:rPr lang="en-US" sz="2800" dirty="0">
                <a:sym typeface="Wingdings" panose="05000000000000000000" pitchFamily="2" charset="2"/>
              </a:rPr>
              <a:t>Refined modeling audits and reviews are conducted by the ADMT.</a:t>
            </a:r>
          </a:p>
          <a:p>
            <a:pPr lvl="1">
              <a:lnSpc>
                <a:spcPct val="110000"/>
              </a:lnSpc>
              <a:spcBef>
                <a:spcPts val="600"/>
              </a:spcBef>
            </a:pPr>
            <a:r>
              <a:rPr lang="en-US" sz="2800" dirty="0">
                <a:sym typeface="Wingdings" panose="05000000000000000000" pitchFamily="2" charset="2"/>
              </a:rPr>
              <a:t>SCREEN3 modeling reviews are conducted by the permit reviewer.</a:t>
            </a:r>
          </a:p>
          <a:p>
            <a:pPr>
              <a:lnSpc>
                <a:spcPct val="110000"/>
              </a:lnSpc>
              <a:spcBef>
                <a:spcPts val="600"/>
              </a:spcBef>
            </a:pPr>
            <a:r>
              <a:rPr lang="en-US" sz="3200" dirty="0">
                <a:sym typeface="Wingdings" panose="05000000000000000000" pitchFamily="2" charset="2"/>
              </a:rPr>
              <a:t>A “yes” answer in the Electronic Modeling Evaluation Workbook (EMEW) indicates modeling files are included.</a:t>
            </a:r>
          </a:p>
          <a:p>
            <a:pPr>
              <a:lnSpc>
                <a:spcPct val="110000"/>
              </a:lnSpc>
              <a:spcBef>
                <a:spcPts val="600"/>
              </a:spcBef>
            </a:pPr>
            <a:r>
              <a:rPr lang="en-US" sz="3200" dirty="0">
                <a:sym typeface="Wingdings" panose="05000000000000000000" pitchFamily="2" charset="2"/>
              </a:rPr>
              <a:t>Submittal of refined modeling separately may be accepted via TCEQ Send to the APIRT reviewer.</a:t>
            </a:r>
          </a:p>
        </p:txBody>
      </p:sp>
    </p:spTree>
    <p:extLst>
      <p:ext uri="{BB962C8B-B14F-4D97-AF65-F5344CB8AC3E}">
        <p14:creationId xmlns:p14="http://schemas.microsoft.com/office/powerpoint/2010/main" val="16758446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5CCFC-A67B-C3DA-3A16-E0B5D5A0419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0392F2C-8B31-9A18-4231-5084AAA6EBB7}"/>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0" y="0"/>
            <a:ext cx="12196740" cy="6857997"/>
          </a:xfrm>
          <a:prstGeom prst="rect">
            <a:avLst/>
          </a:prstGeom>
        </p:spPr>
      </p:pic>
      <p:sp>
        <p:nvSpPr>
          <p:cNvPr id="2" name="Title 1">
            <a:extLst>
              <a:ext uri="{FF2B5EF4-FFF2-40B4-BE49-F238E27FC236}">
                <a16:creationId xmlns:a16="http://schemas.microsoft.com/office/drawing/2014/main" id="{220D2ADE-861E-A76D-9490-2AD1C204B8A6}"/>
              </a:ext>
            </a:extLst>
          </p:cNvPr>
          <p:cNvSpPr>
            <a:spLocks noGrp="1"/>
          </p:cNvSpPr>
          <p:nvPr>
            <p:ph type="title"/>
          </p:nvPr>
        </p:nvSpPr>
        <p:spPr>
          <a:xfrm>
            <a:off x="609600" y="1114636"/>
            <a:ext cx="10972800" cy="914400"/>
          </a:xfrm>
        </p:spPr>
        <p:txBody>
          <a:bodyPr>
            <a:normAutofit/>
          </a:bodyPr>
          <a:lstStyle/>
          <a:p>
            <a:pPr algn="ctr"/>
            <a:r>
              <a:rPr lang="en-US" sz="4800" b="1">
                <a:sym typeface="Wingdings" panose="05000000000000000000" pitchFamily="2" charset="2"/>
              </a:rPr>
              <a:t>PSD-Specific Impacts and Modeling</a:t>
            </a:r>
          </a:p>
        </p:txBody>
      </p:sp>
      <p:sp>
        <p:nvSpPr>
          <p:cNvPr id="3" name="Content Placeholder 2">
            <a:extLst>
              <a:ext uri="{FF2B5EF4-FFF2-40B4-BE49-F238E27FC236}">
                <a16:creationId xmlns:a16="http://schemas.microsoft.com/office/drawing/2014/main" id="{CDE2DF14-EC20-CD36-389D-3F6AE0B61C63}"/>
              </a:ext>
            </a:extLst>
          </p:cNvPr>
          <p:cNvSpPr>
            <a:spLocks noGrp="1"/>
          </p:cNvSpPr>
          <p:nvPr>
            <p:ph idx="1"/>
          </p:nvPr>
        </p:nvSpPr>
        <p:spPr>
          <a:xfrm>
            <a:off x="609600" y="2158584"/>
            <a:ext cx="10972800" cy="4137084"/>
          </a:xfrm>
        </p:spPr>
        <p:txBody>
          <a:bodyPr>
            <a:normAutofit/>
          </a:bodyPr>
          <a:lstStyle/>
          <a:p>
            <a:pPr>
              <a:lnSpc>
                <a:spcPct val="100000"/>
              </a:lnSpc>
              <a:spcBef>
                <a:spcPts val="600"/>
              </a:spcBef>
            </a:pPr>
            <a:r>
              <a:rPr lang="en-US" sz="3200">
                <a:sym typeface="Wingdings" panose="05000000000000000000" pitchFamily="2" charset="2"/>
              </a:rPr>
              <a:t>PSD modeling protocol must be submitted instead of an impacts review for PSD projects. </a:t>
            </a:r>
          </a:p>
          <a:p>
            <a:pPr lvl="1">
              <a:lnSpc>
                <a:spcPct val="100000"/>
              </a:lnSpc>
              <a:spcBef>
                <a:spcPts val="600"/>
              </a:spcBef>
            </a:pPr>
            <a:r>
              <a:rPr lang="en-US" sz="2600">
                <a:sym typeface="Wingdings" panose="05000000000000000000" pitchFamily="2" charset="2"/>
              </a:rPr>
              <a:t>PSD pollutants must be included in the in the AQA.</a:t>
            </a:r>
          </a:p>
          <a:p>
            <a:pPr lvl="1">
              <a:lnSpc>
                <a:spcPct val="100000"/>
              </a:lnSpc>
              <a:spcBef>
                <a:spcPts val="600"/>
              </a:spcBef>
            </a:pPr>
            <a:r>
              <a:rPr lang="en-US" sz="2600">
                <a:sym typeface="Wingdings" panose="05000000000000000000" pitchFamily="2" charset="2"/>
              </a:rPr>
              <a:t>Pollutants not triggering PSD may be included in the EMEW or may be included in the AQA for PSD projects.</a:t>
            </a:r>
          </a:p>
          <a:p>
            <a:pPr>
              <a:lnSpc>
                <a:spcPct val="100000"/>
              </a:lnSpc>
              <a:spcBef>
                <a:spcPts val="600"/>
              </a:spcBef>
            </a:pPr>
            <a:r>
              <a:rPr lang="en-US" sz="3200">
                <a:sym typeface="Wingdings" panose="05000000000000000000" pitchFamily="2" charset="2"/>
              </a:rPr>
              <a:t>EPA intermittent guidance requires sufficient justification.</a:t>
            </a:r>
          </a:p>
          <a:p>
            <a:pPr>
              <a:lnSpc>
                <a:spcPct val="100000"/>
              </a:lnSpc>
              <a:spcBef>
                <a:spcPts val="600"/>
              </a:spcBef>
            </a:pPr>
            <a:r>
              <a:rPr lang="en-US" sz="3200">
                <a:sym typeface="Wingdings" panose="05000000000000000000" pitchFamily="2" charset="2"/>
              </a:rPr>
              <a:t>Selection of background monitors must include justification.</a:t>
            </a:r>
          </a:p>
        </p:txBody>
      </p:sp>
    </p:spTree>
    <p:extLst>
      <p:ext uri="{BB962C8B-B14F-4D97-AF65-F5344CB8AC3E}">
        <p14:creationId xmlns:p14="http://schemas.microsoft.com/office/powerpoint/2010/main" val="29793729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EBC3D-01C5-EFD9-CEA2-EB00EF6F1F4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3F156A2-1D81-14C2-16B2-5735B052FF60}"/>
              </a:ext>
              <a:ext uri="{C183D7F6-B498-43B3-948B-1728B52AA6E4}">
                <adec:decorative xmlns:adec="http://schemas.microsoft.com/office/drawing/2017/decorative" val="1"/>
              </a:ext>
            </a:extLst>
          </p:cNvPr>
          <p:cNvPicPr>
            <a:picLocks noChangeAspect="1"/>
          </p:cNvPicPr>
          <p:nvPr/>
        </p:nvPicPr>
        <p:blipFill>
          <a:blip r:embed="rId3">
            <a:alphaModFix amt="50000"/>
          </a:blip>
          <a:srcRect/>
          <a:stretch/>
        </p:blipFill>
        <p:spPr>
          <a:xfrm>
            <a:off x="0" y="0"/>
            <a:ext cx="12196740" cy="6857997"/>
          </a:xfrm>
          <a:prstGeom prst="rect">
            <a:avLst/>
          </a:prstGeom>
        </p:spPr>
      </p:pic>
      <p:sp>
        <p:nvSpPr>
          <p:cNvPr id="2" name="Title 1">
            <a:extLst>
              <a:ext uri="{FF2B5EF4-FFF2-40B4-BE49-F238E27FC236}">
                <a16:creationId xmlns:a16="http://schemas.microsoft.com/office/drawing/2014/main" id="{C8BBE2FD-3C0C-6C3E-70CD-7169C5411A51}"/>
              </a:ext>
            </a:extLst>
          </p:cNvPr>
          <p:cNvSpPr>
            <a:spLocks noGrp="1"/>
          </p:cNvSpPr>
          <p:nvPr>
            <p:ph type="title"/>
          </p:nvPr>
        </p:nvSpPr>
        <p:spPr>
          <a:xfrm>
            <a:off x="609600" y="1114636"/>
            <a:ext cx="10972800" cy="914400"/>
          </a:xfrm>
        </p:spPr>
        <p:txBody>
          <a:bodyPr>
            <a:normAutofit/>
          </a:bodyPr>
          <a:lstStyle/>
          <a:p>
            <a:pPr algn="ctr"/>
            <a:r>
              <a:rPr lang="en-US" sz="4800" b="1">
                <a:sym typeface="Wingdings" panose="05000000000000000000" pitchFamily="2" charset="2"/>
              </a:rPr>
              <a:t>Impacts and Modeling Pitfalls</a:t>
            </a:r>
          </a:p>
        </p:txBody>
      </p:sp>
      <p:sp>
        <p:nvSpPr>
          <p:cNvPr id="3" name="Content Placeholder 2">
            <a:extLst>
              <a:ext uri="{FF2B5EF4-FFF2-40B4-BE49-F238E27FC236}">
                <a16:creationId xmlns:a16="http://schemas.microsoft.com/office/drawing/2014/main" id="{24105CA8-D3EF-5E93-A90B-02FF4C9402DD}"/>
              </a:ext>
            </a:extLst>
          </p:cNvPr>
          <p:cNvSpPr>
            <a:spLocks noGrp="1"/>
          </p:cNvSpPr>
          <p:nvPr>
            <p:ph idx="1"/>
          </p:nvPr>
        </p:nvSpPr>
        <p:spPr>
          <a:xfrm>
            <a:off x="474133" y="1975273"/>
            <a:ext cx="11235267" cy="4896694"/>
          </a:xfrm>
        </p:spPr>
        <p:txBody>
          <a:bodyPr>
            <a:normAutofit fontScale="25000" lnSpcReduction="20000"/>
          </a:bodyPr>
          <a:lstStyle/>
          <a:p>
            <a:pPr>
              <a:lnSpc>
                <a:spcPct val="120000"/>
              </a:lnSpc>
              <a:spcBef>
                <a:spcPts val="600"/>
              </a:spcBef>
            </a:pPr>
            <a:r>
              <a:rPr lang="en-US" sz="12000" b="1" dirty="0">
                <a:sym typeface="Wingdings" panose="05000000000000000000" pitchFamily="2" charset="2"/>
              </a:rPr>
              <a:t>Initial modeling review items are clearly addressed.</a:t>
            </a:r>
          </a:p>
          <a:p>
            <a:pPr lvl="1">
              <a:lnSpc>
                <a:spcPct val="120000"/>
              </a:lnSpc>
              <a:spcBef>
                <a:spcPts val="600"/>
              </a:spcBef>
            </a:pPr>
            <a:r>
              <a:rPr lang="en-US" sz="9600" dirty="0">
                <a:sym typeface="Wingdings" panose="05000000000000000000" pitchFamily="2" charset="2"/>
              </a:rPr>
              <a:t>Include line-by-line response in final modeling submittal.</a:t>
            </a:r>
          </a:p>
          <a:p>
            <a:pPr>
              <a:lnSpc>
                <a:spcPct val="120000"/>
              </a:lnSpc>
              <a:spcBef>
                <a:spcPts val="600"/>
              </a:spcBef>
            </a:pPr>
            <a:r>
              <a:rPr lang="en-US" sz="12000" b="1" dirty="0">
                <a:sym typeface="Wingdings" panose="05000000000000000000" pitchFamily="2" charset="2"/>
              </a:rPr>
              <a:t>Retrospective projects are expected to be clearly outlined:</a:t>
            </a:r>
          </a:p>
          <a:p>
            <a:pPr lvl="1">
              <a:lnSpc>
                <a:spcPct val="120000"/>
              </a:lnSpc>
              <a:spcBef>
                <a:spcPts val="600"/>
              </a:spcBef>
            </a:pPr>
            <a:r>
              <a:rPr lang="en-US" sz="9600" dirty="0">
                <a:sym typeface="Wingdings" panose="05000000000000000000" pitchFamily="2" charset="2"/>
              </a:rPr>
              <a:t>What part of the project is retrospective?</a:t>
            </a:r>
          </a:p>
          <a:p>
            <a:pPr lvl="1">
              <a:lnSpc>
                <a:spcPct val="120000"/>
              </a:lnSpc>
              <a:spcBef>
                <a:spcPts val="600"/>
              </a:spcBef>
            </a:pPr>
            <a:r>
              <a:rPr lang="en-US" sz="9600" dirty="0">
                <a:sym typeface="Wingdings" panose="05000000000000000000" pitchFamily="2" charset="2"/>
              </a:rPr>
              <a:t>How are the retrospective impacts being evaluated?</a:t>
            </a:r>
          </a:p>
          <a:p>
            <a:pPr>
              <a:lnSpc>
                <a:spcPct val="120000"/>
              </a:lnSpc>
              <a:spcBef>
                <a:spcPts val="600"/>
              </a:spcBef>
            </a:pPr>
            <a:r>
              <a:rPr lang="en-US" sz="12000" b="1" dirty="0">
                <a:sym typeface="Wingdings" panose="05000000000000000000" pitchFamily="2" charset="2"/>
              </a:rPr>
              <a:t>Modeling Effects and Review Applicability (MERA) Analysis </a:t>
            </a:r>
          </a:p>
          <a:p>
            <a:pPr lvl="1">
              <a:lnSpc>
                <a:spcPct val="120000"/>
              </a:lnSpc>
              <a:spcBef>
                <a:spcPts val="600"/>
              </a:spcBef>
            </a:pPr>
            <a:r>
              <a:rPr lang="en-US" sz="9600" dirty="0">
                <a:sym typeface="Wingdings" panose="05000000000000000000" pitchFamily="2" charset="2"/>
              </a:rPr>
              <a:t>At what step do pollutants satisfy the MERA?</a:t>
            </a:r>
          </a:p>
          <a:p>
            <a:pPr>
              <a:lnSpc>
                <a:spcPct val="120000"/>
              </a:lnSpc>
              <a:spcBef>
                <a:spcPts val="600"/>
              </a:spcBef>
            </a:pPr>
            <a:r>
              <a:rPr lang="en-US" sz="12000" b="1" dirty="0">
                <a:sym typeface="Wingdings" panose="05000000000000000000" pitchFamily="2" charset="2"/>
              </a:rPr>
              <a:t>Single Property Line Designation (SPLD)</a:t>
            </a:r>
          </a:p>
          <a:p>
            <a:pPr lvl="1">
              <a:lnSpc>
                <a:spcPct val="120000"/>
              </a:lnSpc>
              <a:spcBef>
                <a:spcPts val="600"/>
              </a:spcBef>
            </a:pPr>
            <a:r>
              <a:rPr lang="en-US" sz="9600" dirty="0">
                <a:sym typeface="Wingdings" panose="05000000000000000000" pitchFamily="2" charset="2"/>
              </a:rPr>
              <a:t>All applicable emissions from SPLD tenants must be included in site-wide modeling.</a:t>
            </a:r>
          </a:p>
        </p:txBody>
      </p:sp>
    </p:spTree>
    <p:extLst>
      <p:ext uri="{BB962C8B-B14F-4D97-AF65-F5344CB8AC3E}">
        <p14:creationId xmlns:p14="http://schemas.microsoft.com/office/powerpoint/2010/main" val="34287127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429E0-0BB7-714B-A6F1-7E11762B9E8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56CBDB1-1B1A-0DFB-93D1-3E0AAEFD2705}"/>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0" y="3"/>
            <a:ext cx="12196740" cy="6857997"/>
          </a:xfrm>
          <a:prstGeom prst="rect">
            <a:avLst/>
          </a:prstGeom>
        </p:spPr>
      </p:pic>
      <p:sp>
        <p:nvSpPr>
          <p:cNvPr id="2" name="Title 1">
            <a:extLst>
              <a:ext uri="{FF2B5EF4-FFF2-40B4-BE49-F238E27FC236}">
                <a16:creationId xmlns:a16="http://schemas.microsoft.com/office/drawing/2014/main" id="{76CA2799-DDCF-5378-DB4C-CF5265577105}"/>
              </a:ext>
            </a:extLst>
          </p:cNvPr>
          <p:cNvSpPr>
            <a:spLocks noGrp="1"/>
          </p:cNvSpPr>
          <p:nvPr>
            <p:ph type="title"/>
          </p:nvPr>
        </p:nvSpPr>
        <p:spPr>
          <a:xfrm>
            <a:off x="609600" y="1114636"/>
            <a:ext cx="10972800" cy="914400"/>
          </a:xfrm>
        </p:spPr>
        <p:txBody>
          <a:bodyPr>
            <a:normAutofit/>
          </a:bodyPr>
          <a:lstStyle/>
          <a:p>
            <a:pPr algn="ctr"/>
            <a:r>
              <a:rPr lang="en-US" sz="4800" b="1"/>
              <a:t>Permitting Steps - NAPD</a:t>
            </a:r>
          </a:p>
        </p:txBody>
      </p:sp>
      <p:grpSp>
        <p:nvGrpSpPr>
          <p:cNvPr id="14" name="Group 13" descr="This is an image outlining the fourth step in the permitting review process, the 2nd public notice periods.">
            <a:extLst>
              <a:ext uri="{FF2B5EF4-FFF2-40B4-BE49-F238E27FC236}">
                <a16:creationId xmlns:a16="http://schemas.microsoft.com/office/drawing/2014/main" id="{66AB5A32-6F8A-E3AC-744F-BE730D0C6522}"/>
              </a:ext>
            </a:extLst>
          </p:cNvPr>
          <p:cNvGrpSpPr/>
          <p:nvPr/>
        </p:nvGrpSpPr>
        <p:grpSpPr>
          <a:xfrm>
            <a:off x="129250" y="2144210"/>
            <a:ext cx="11933499" cy="3915846"/>
            <a:chOff x="129250" y="2144210"/>
            <a:chExt cx="11933499" cy="3915846"/>
          </a:xfrm>
        </p:grpSpPr>
        <p:sp>
          <p:nvSpPr>
            <p:cNvPr id="8" name="Right Arrow 6">
              <a:extLst>
                <a:ext uri="{FF2B5EF4-FFF2-40B4-BE49-F238E27FC236}">
                  <a16:creationId xmlns:a16="http://schemas.microsoft.com/office/drawing/2014/main" id="{45C5739F-809C-CF87-B7CC-16D5FB85E98B}"/>
                </a:ext>
              </a:extLst>
            </p:cNvPr>
            <p:cNvSpPr/>
            <p:nvPr/>
          </p:nvSpPr>
          <p:spPr>
            <a:xfrm>
              <a:off x="129250" y="2144210"/>
              <a:ext cx="11933499" cy="3915846"/>
            </a:xfrm>
            <a:prstGeom prst="rightArrow">
              <a:avLst/>
            </a:prstGeom>
            <a:solidFill>
              <a:schemeClr val="tx2">
                <a:lumMod val="25000"/>
                <a:lumOff val="75000"/>
              </a:scheme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2" name="Freeform 11">
              <a:extLst>
                <a:ext uri="{FF2B5EF4-FFF2-40B4-BE49-F238E27FC236}">
                  <a16:creationId xmlns:a16="http://schemas.microsoft.com/office/drawing/2014/main" id="{FDC2EEB0-9FC4-0ADC-BA81-3C19A603553B}"/>
                </a:ext>
              </a:extLst>
            </p:cNvPr>
            <p:cNvSpPr/>
            <p:nvPr/>
          </p:nvSpPr>
          <p:spPr>
            <a:xfrm>
              <a:off x="9633703" y="3316856"/>
              <a:ext cx="2228483" cy="1584087"/>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tx2">
                <a:lumMod val="25000"/>
                <a:lumOff val="75000"/>
              </a:schemeClr>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spcAft>
                  <a:spcPct val="35000"/>
                </a:spcAft>
              </a:pPr>
              <a:r>
                <a:rPr lang="en-US" sz="2400" kern="1200">
                  <a:solidFill>
                    <a:schemeClr val="tx1">
                      <a:lumMod val="65000"/>
                      <a:lumOff val="35000"/>
                    </a:schemeClr>
                  </a:solidFill>
                </a:rPr>
                <a:t>Issue Permit</a:t>
              </a:r>
            </a:p>
          </p:txBody>
        </p:sp>
        <p:sp>
          <p:nvSpPr>
            <p:cNvPr id="13" name="Freeform 7">
              <a:extLst>
                <a:ext uri="{FF2B5EF4-FFF2-40B4-BE49-F238E27FC236}">
                  <a16:creationId xmlns:a16="http://schemas.microsoft.com/office/drawing/2014/main" id="{25F28BC5-4AE4-5B8A-037B-2C8337D753CF}"/>
                </a:ext>
              </a:extLst>
            </p:cNvPr>
            <p:cNvSpPr/>
            <p:nvPr/>
          </p:nvSpPr>
          <p:spPr>
            <a:xfrm>
              <a:off x="207242" y="3316856"/>
              <a:ext cx="2228483" cy="1584087"/>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tx2">
                <a:lumMod val="25000"/>
                <a:lumOff val="75000"/>
              </a:schemeClr>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pPr>
              <a:r>
                <a:rPr lang="en-US" sz="2400" kern="1200">
                  <a:solidFill>
                    <a:schemeClr val="tx1">
                      <a:lumMod val="65000"/>
                      <a:lumOff val="35000"/>
                    </a:schemeClr>
                  </a:solidFill>
                </a:rPr>
                <a:t>Administrative Process and 1</a:t>
              </a:r>
              <a:r>
                <a:rPr lang="en-US" sz="2400" kern="1200" baseline="30000">
                  <a:solidFill>
                    <a:schemeClr val="tx1">
                      <a:lumMod val="65000"/>
                      <a:lumOff val="35000"/>
                    </a:schemeClr>
                  </a:solidFill>
                </a:rPr>
                <a:t>st</a:t>
              </a:r>
              <a:r>
                <a:rPr lang="en-US" sz="2400" kern="1200">
                  <a:solidFill>
                    <a:schemeClr val="tx1">
                      <a:lumMod val="65000"/>
                      <a:lumOff val="35000"/>
                    </a:schemeClr>
                  </a:solidFill>
                </a:rPr>
                <a:t> notice (NORI)</a:t>
              </a:r>
            </a:p>
          </p:txBody>
        </p:sp>
        <p:sp>
          <p:nvSpPr>
            <p:cNvPr id="9" name="Freeform 8">
              <a:extLst>
                <a:ext uri="{FF2B5EF4-FFF2-40B4-BE49-F238E27FC236}">
                  <a16:creationId xmlns:a16="http://schemas.microsoft.com/office/drawing/2014/main" id="{6053244B-82C1-5484-C046-C4B07BA5A1F7}"/>
                </a:ext>
              </a:extLst>
            </p:cNvPr>
            <p:cNvSpPr>
              <a:spLocks noChangeAspect="1"/>
            </p:cNvSpPr>
            <p:nvPr/>
          </p:nvSpPr>
          <p:spPr>
            <a:xfrm>
              <a:off x="2513717" y="3316856"/>
              <a:ext cx="2225422" cy="1581912"/>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tx2">
                <a:lumMod val="25000"/>
                <a:lumOff val="75000"/>
              </a:schemeClr>
            </a:solidFill>
            <a:ln w="19050">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pPr>
              <a:r>
                <a:rPr lang="en-US" sz="2400" kern="1200">
                  <a:solidFill>
                    <a:schemeClr val="tx1">
                      <a:lumMod val="65000"/>
                      <a:lumOff val="35000"/>
                    </a:schemeClr>
                  </a:solidFill>
                </a:rPr>
                <a:t>Technical Review/</a:t>
              </a:r>
            </a:p>
            <a:p>
              <a:pPr lvl="0" algn="ctr" defTabSz="1066800" rtl="0">
                <a:lnSpc>
                  <a:spcPct val="90000"/>
                </a:lnSpc>
                <a:spcBef>
                  <a:spcPct val="0"/>
                </a:spcBef>
              </a:pPr>
              <a:r>
                <a:rPr lang="en-US" sz="2400" kern="1200">
                  <a:solidFill>
                    <a:schemeClr val="tx1">
                      <a:lumMod val="65000"/>
                      <a:lumOff val="35000"/>
                    </a:schemeClr>
                  </a:solidFill>
                </a:rPr>
                <a:t>Federal Review</a:t>
              </a:r>
            </a:p>
          </p:txBody>
        </p:sp>
        <p:sp>
          <p:nvSpPr>
            <p:cNvPr id="10" name="Freeform 9">
              <a:extLst>
                <a:ext uri="{FF2B5EF4-FFF2-40B4-BE49-F238E27FC236}">
                  <a16:creationId xmlns:a16="http://schemas.microsoft.com/office/drawing/2014/main" id="{D026C91C-AFDE-01F3-1AE2-FF27B12CFF82}"/>
                </a:ext>
              </a:extLst>
            </p:cNvPr>
            <p:cNvSpPr>
              <a:spLocks noChangeAspect="1"/>
            </p:cNvSpPr>
            <p:nvPr/>
          </p:nvSpPr>
          <p:spPr>
            <a:xfrm>
              <a:off x="4895401" y="3311177"/>
              <a:ext cx="2225424" cy="1581912"/>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tx2">
                <a:lumMod val="25000"/>
                <a:lumOff val="75000"/>
              </a:schemeClr>
            </a:solidFill>
            <a:ln w="19050">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spcAft>
                  <a:spcPct val="35000"/>
                </a:spcAft>
              </a:pPr>
              <a:r>
                <a:rPr lang="en-US" sz="2400" kern="1200">
                  <a:solidFill>
                    <a:schemeClr val="tx1">
                      <a:lumMod val="65000"/>
                      <a:lumOff val="35000"/>
                    </a:schemeClr>
                  </a:solidFill>
                </a:rPr>
                <a:t>Draft Permit and modeling</a:t>
              </a:r>
            </a:p>
          </p:txBody>
        </p:sp>
        <p:sp>
          <p:nvSpPr>
            <p:cNvPr id="11" name="Freeform 10">
              <a:extLst>
                <a:ext uri="{FF2B5EF4-FFF2-40B4-BE49-F238E27FC236}">
                  <a16:creationId xmlns:a16="http://schemas.microsoft.com/office/drawing/2014/main" id="{2CFAA887-AA09-37D7-A3F5-11E7237D863D}"/>
                </a:ext>
              </a:extLst>
            </p:cNvPr>
            <p:cNvSpPr>
              <a:spLocks noChangeAspect="1"/>
            </p:cNvSpPr>
            <p:nvPr/>
          </p:nvSpPr>
          <p:spPr>
            <a:xfrm>
              <a:off x="6769299" y="2965899"/>
              <a:ext cx="3215930" cy="2286000"/>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accent4">
                <a:lumMod val="75000"/>
              </a:schemeClr>
            </a:solidFill>
            <a:ln w="28575">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pPr>
              <a:r>
                <a:rPr lang="en-US" sz="3200" b="1" kern="1200">
                  <a:solidFill>
                    <a:schemeClr val="bg1"/>
                  </a:solidFill>
                </a:rPr>
                <a:t>2</a:t>
              </a:r>
              <a:r>
                <a:rPr lang="en-US" sz="3200" b="1" kern="1200" baseline="30000">
                  <a:solidFill>
                    <a:schemeClr val="bg1"/>
                  </a:solidFill>
                </a:rPr>
                <a:t>nd</a:t>
              </a:r>
              <a:endParaRPr lang="en-US" sz="3200" b="1" kern="1200">
                <a:solidFill>
                  <a:schemeClr val="bg1"/>
                </a:solidFill>
              </a:endParaRPr>
            </a:p>
            <a:p>
              <a:pPr lvl="0" algn="ctr" defTabSz="1066800" rtl="0">
                <a:lnSpc>
                  <a:spcPct val="90000"/>
                </a:lnSpc>
                <a:spcBef>
                  <a:spcPct val="0"/>
                </a:spcBef>
                <a:spcAft>
                  <a:spcPct val="35000"/>
                </a:spcAft>
              </a:pPr>
              <a:r>
                <a:rPr lang="en-US" sz="3200" b="1" kern="1200">
                  <a:solidFill>
                    <a:schemeClr val="bg1"/>
                  </a:solidFill>
                </a:rPr>
                <a:t>Notice</a:t>
              </a:r>
            </a:p>
            <a:p>
              <a:pPr lvl="0" algn="ctr" defTabSz="1066800" rtl="0">
                <a:lnSpc>
                  <a:spcPct val="90000"/>
                </a:lnSpc>
                <a:spcBef>
                  <a:spcPct val="0"/>
                </a:spcBef>
                <a:spcAft>
                  <a:spcPct val="35000"/>
                </a:spcAft>
              </a:pPr>
              <a:r>
                <a:rPr lang="en-US" sz="3200" b="1">
                  <a:solidFill>
                    <a:schemeClr val="bg1"/>
                  </a:solidFill>
                </a:rPr>
                <a:t>(NAPD)</a:t>
              </a:r>
              <a:r>
                <a:rPr lang="en-US" sz="3200" b="1" kern="1200">
                  <a:solidFill>
                    <a:schemeClr val="bg1"/>
                  </a:solidFill>
                </a:rPr>
                <a:t> </a:t>
              </a:r>
            </a:p>
          </p:txBody>
        </p:sp>
      </p:grpSp>
    </p:spTree>
    <p:extLst>
      <p:ext uri="{BB962C8B-B14F-4D97-AF65-F5344CB8AC3E}">
        <p14:creationId xmlns:p14="http://schemas.microsoft.com/office/powerpoint/2010/main" val="32012995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CF5E5-5B55-1AA7-C412-D3A95BFFE0B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C71BEF3-B18C-FF1C-7CB4-B1DF96518F0E}"/>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3D1CFDE8-7E2F-BFDE-E6BE-E063FDAFC2DA}"/>
              </a:ext>
            </a:extLst>
          </p:cNvPr>
          <p:cNvSpPr>
            <a:spLocks noGrp="1"/>
          </p:cNvSpPr>
          <p:nvPr>
            <p:ph type="title"/>
          </p:nvPr>
        </p:nvSpPr>
        <p:spPr>
          <a:xfrm>
            <a:off x="609600" y="1114636"/>
            <a:ext cx="10972800" cy="914400"/>
          </a:xfrm>
        </p:spPr>
        <p:txBody>
          <a:bodyPr>
            <a:normAutofit/>
          </a:bodyPr>
          <a:lstStyle/>
          <a:p>
            <a:pPr algn="ctr"/>
            <a:r>
              <a:rPr lang="en-US" sz="4800" b="1"/>
              <a:t>NAPD Tips to Avoid Pitfalls – Part 1</a:t>
            </a:r>
          </a:p>
        </p:txBody>
      </p:sp>
      <p:sp>
        <p:nvSpPr>
          <p:cNvPr id="3" name="Content Placeholder 2">
            <a:extLst>
              <a:ext uri="{FF2B5EF4-FFF2-40B4-BE49-F238E27FC236}">
                <a16:creationId xmlns:a16="http://schemas.microsoft.com/office/drawing/2014/main" id="{E8CD71E7-E74A-0C63-41A1-6E38B419BB74}"/>
              </a:ext>
            </a:extLst>
          </p:cNvPr>
          <p:cNvSpPr>
            <a:spLocks noGrp="1"/>
          </p:cNvSpPr>
          <p:nvPr>
            <p:ph idx="1"/>
          </p:nvPr>
        </p:nvSpPr>
        <p:spPr>
          <a:xfrm>
            <a:off x="838200" y="2158584"/>
            <a:ext cx="10515600" cy="4137084"/>
          </a:xfrm>
        </p:spPr>
        <p:txBody>
          <a:bodyPr>
            <a:normAutofit fontScale="92500"/>
          </a:bodyPr>
          <a:lstStyle/>
          <a:p>
            <a:pPr>
              <a:lnSpc>
                <a:spcPct val="100000"/>
              </a:lnSpc>
              <a:spcBef>
                <a:spcPts val="600"/>
              </a:spcBef>
            </a:pPr>
            <a:r>
              <a:rPr lang="en-US" sz="3200" b="1">
                <a:sym typeface="Wingdings" panose="05000000000000000000" pitchFamily="2" charset="2"/>
              </a:rPr>
              <a:t>Coordinate with permit reviewer before finalizing NAPD.</a:t>
            </a:r>
          </a:p>
          <a:p>
            <a:pPr lvl="1">
              <a:lnSpc>
                <a:spcPct val="100000"/>
              </a:lnSpc>
              <a:spcBef>
                <a:spcPts val="600"/>
              </a:spcBef>
            </a:pPr>
            <a:r>
              <a:rPr lang="en-US" sz="2600">
                <a:sym typeface="Wingdings" panose="05000000000000000000" pitchFamily="2" charset="2"/>
              </a:rPr>
              <a:t>Review documents within 2 days of receipt.</a:t>
            </a:r>
          </a:p>
          <a:p>
            <a:pPr>
              <a:lnSpc>
                <a:spcPct val="100000"/>
              </a:lnSpc>
              <a:spcBef>
                <a:spcPts val="600"/>
              </a:spcBef>
            </a:pPr>
            <a:r>
              <a:rPr lang="en-US" sz="3200" b="1">
                <a:sym typeface="Wingdings" panose="05000000000000000000" pitchFamily="2" charset="2"/>
              </a:rPr>
              <a:t>Key Items to Check</a:t>
            </a:r>
          </a:p>
          <a:p>
            <a:pPr lvl="1">
              <a:lnSpc>
                <a:spcPct val="100000"/>
              </a:lnSpc>
              <a:spcBef>
                <a:spcPts val="600"/>
              </a:spcBef>
            </a:pPr>
            <a:r>
              <a:rPr lang="en-US" sz="2600">
                <a:sym typeface="Wingdings" panose="05000000000000000000" pitchFamily="2" charset="2"/>
              </a:rPr>
              <a:t>Is the notice location correct?</a:t>
            </a:r>
          </a:p>
          <a:p>
            <a:pPr lvl="1">
              <a:lnSpc>
                <a:spcPct val="100000"/>
              </a:lnSpc>
              <a:spcBef>
                <a:spcPts val="600"/>
              </a:spcBef>
            </a:pPr>
            <a:r>
              <a:rPr lang="en-US" sz="2600">
                <a:sym typeface="Wingdings" panose="05000000000000000000" pitchFamily="2" charset="2"/>
              </a:rPr>
              <a:t>Is the site location link correct?</a:t>
            </a:r>
          </a:p>
          <a:p>
            <a:pPr lvl="1">
              <a:lnSpc>
                <a:spcPct val="100000"/>
              </a:lnSpc>
              <a:spcBef>
                <a:spcPts val="600"/>
              </a:spcBef>
            </a:pPr>
            <a:r>
              <a:rPr lang="en-US" sz="2600"/>
              <a:t>Are the pollutants the same as in NORI</a:t>
            </a:r>
            <a:r>
              <a:rPr lang="en-US"/>
              <a:t>?</a:t>
            </a:r>
          </a:p>
          <a:p>
            <a:pPr>
              <a:lnSpc>
                <a:spcPct val="100000"/>
              </a:lnSpc>
              <a:spcBef>
                <a:spcPts val="600"/>
              </a:spcBef>
            </a:pPr>
            <a:r>
              <a:rPr lang="en-US" sz="3200" b="1"/>
              <a:t>Newspaper Consistency</a:t>
            </a:r>
          </a:p>
          <a:p>
            <a:pPr lvl="1">
              <a:lnSpc>
                <a:spcPct val="100000"/>
              </a:lnSpc>
              <a:spcBef>
                <a:spcPts val="600"/>
              </a:spcBef>
            </a:pPr>
            <a:r>
              <a:rPr lang="en-US" sz="2600"/>
              <a:t>Must meet general circulation requirements.</a:t>
            </a:r>
          </a:p>
        </p:txBody>
      </p:sp>
    </p:spTree>
    <p:extLst>
      <p:ext uri="{BB962C8B-B14F-4D97-AF65-F5344CB8AC3E}">
        <p14:creationId xmlns:p14="http://schemas.microsoft.com/office/powerpoint/2010/main" val="8252707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F5AF4-D272-D06E-E263-E08E7D38C19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262FE22-D4DF-89D1-11A1-0F7560E9D1B1}"/>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DF92EF5E-302D-5C6A-8FA2-B43FC9954A36}"/>
              </a:ext>
            </a:extLst>
          </p:cNvPr>
          <p:cNvSpPr>
            <a:spLocks noGrp="1"/>
          </p:cNvSpPr>
          <p:nvPr>
            <p:ph type="title"/>
          </p:nvPr>
        </p:nvSpPr>
        <p:spPr>
          <a:xfrm>
            <a:off x="609600" y="1114636"/>
            <a:ext cx="10972800" cy="914400"/>
          </a:xfrm>
        </p:spPr>
        <p:txBody>
          <a:bodyPr>
            <a:normAutofit/>
          </a:bodyPr>
          <a:lstStyle/>
          <a:p>
            <a:pPr algn="ctr"/>
            <a:r>
              <a:rPr lang="en-US" sz="4800" b="1"/>
              <a:t>NAPD Tips to Avoid Pitfalls – Part 2</a:t>
            </a:r>
          </a:p>
        </p:txBody>
      </p:sp>
      <p:sp>
        <p:nvSpPr>
          <p:cNvPr id="3" name="Content Placeholder 2">
            <a:extLst>
              <a:ext uri="{FF2B5EF4-FFF2-40B4-BE49-F238E27FC236}">
                <a16:creationId xmlns:a16="http://schemas.microsoft.com/office/drawing/2014/main" id="{046F2ED1-1D37-6FA1-A541-57EBB460ED9A}"/>
              </a:ext>
            </a:extLst>
          </p:cNvPr>
          <p:cNvSpPr>
            <a:spLocks noGrp="1"/>
          </p:cNvSpPr>
          <p:nvPr>
            <p:ph idx="1"/>
          </p:nvPr>
        </p:nvSpPr>
        <p:spPr>
          <a:xfrm>
            <a:off x="838200" y="2158584"/>
            <a:ext cx="10515600" cy="4137084"/>
          </a:xfrm>
        </p:spPr>
        <p:txBody>
          <a:bodyPr>
            <a:normAutofit/>
          </a:bodyPr>
          <a:lstStyle/>
          <a:p>
            <a:pPr>
              <a:lnSpc>
                <a:spcPct val="100000"/>
              </a:lnSpc>
              <a:spcBef>
                <a:spcPts val="600"/>
              </a:spcBef>
            </a:pPr>
            <a:r>
              <a:rPr lang="en-US" sz="3200">
                <a:sym typeface="Wingdings" panose="05000000000000000000" pitchFamily="2" charset="2"/>
              </a:rPr>
              <a:t>Publish NORI and NAPD in the same newspaper.</a:t>
            </a:r>
          </a:p>
          <a:p>
            <a:pPr lvl="1">
              <a:lnSpc>
                <a:spcPct val="100000"/>
              </a:lnSpc>
              <a:spcBef>
                <a:spcPts val="600"/>
              </a:spcBef>
            </a:pPr>
            <a:r>
              <a:rPr lang="en-US" sz="2600">
                <a:sym typeface="Wingdings" panose="05000000000000000000" pitchFamily="2" charset="2"/>
              </a:rPr>
              <a:t>Publish as sent by TCEQ.</a:t>
            </a:r>
          </a:p>
          <a:p>
            <a:pPr>
              <a:lnSpc>
                <a:spcPct val="100000"/>
              </a:lnSpc>
              <a:spcBef>
                <a:spcPts val="600"/>
              </a:spcBef>
            </a:pPr>
            <a:r>
              <a:rPr lang="en-US" sz="3200">
                <a:sym typeface="Wingdings" panose="05000000000000000000" pitchFamily="2" charset="2"/>
              </a:rPr>
              <a:t>Submit timely affidavits and accurate verification forms.</a:t>
            </a:r>
          </a:p>
          <a:p>
            <a:pPr lvl="1">
              <a:lnSpc>
                <a:spcPct val="100000"/>
              </a:lnSpc>
              <a:spcBef>
                <a:spcPts val="600"/>
              </a:spcBef>
            </a:pPr>
            <a:r>
              <a:rPr lang="en-US" sz="2600">
                <a:sym typeface="Wingdings" panose="05000000000000000000" pitchFamily="2" charset="2"/>
              </a:rPr>
              <a:t>If notice ends on a weekend or holiday, the comment period ends on the next weekday.</a:t>
            </a:r>
          </a:p>
        </p:txBody>
      </p:sp>
    </p:spTree>
    <p:extLst>
      <p:ext uri="{BB962C8B-B14F-4D97-AF65-F5344CB8AC3E}">
        <p14:creationId xmlns:p14="http://schemas.microsoft.com/office/powerpoint/2010/main" val="25437613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E8C22-8AE1-B848-4523-E9CA0875E67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7E8BDDE-3455-0BAD-8645-1B8F7528F03D}"/>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0" y="3"/>
            <a:ext cx="12196740" cy="6857997"/>
          </a:xfrm>
          <a:prstGeom prst="rect">
            <a:avLst/>
          </a:prstGeom>
        </p:spPr>
      </p:pic>
      <p:sp>
        <p:nvSpPr>
          <p:cNvPr id="2" name="Title 1">
            <a:extLst>
              <a:ext uri="{FF2B5EF4-FFF2-40B4-BE49-F238E27FC236}">
                <a16:creationId xmlns:a16="http://schemas.microsoft.com/office/drawing/2014/main" id="{623D14FD-C056-AE4F-3C56-7A8E1B2BE378}"/>
              </a:ext>
            </a:extLst>
          </p:cNvPr>
          <p:cNvSpPr>
            <a:spLocks noGrp="1"/>
          </p:cNvSpPr>
          <p:nvPr>
            <p:ph type="title"/>
          </p:nvPr>
        </p:nvSpPr>
        <p:spPr>
          <a:xfrm>
            <a:off x="609600" y="1114636"/>
            <a:ext cx="10972800" cy="914400"/>
          </a:xfrm>
        </p:spPr>
        <p:txBody>
          <a:bodyPr>
            <a:normAutofit/>
          </a:bodyPr>
          <a:lstStyle/>
          <a:p>
            <a:pPr algn="ctr"/>
            <a:r>
              <a:rPr lang="en-US" sz="4800" b="1"/>
              <a:t>Permitting Steps – Issue Permit</a:t>
            </a:r>
          </a:p>
        </p:txBody>
      </p:sp>
      <p:grpSp>
        <p:nvGrpSpPr>
          <p:cNvPr id="14" name="Group 13" descr="This is an image outlining the final step in the permitting review process, the issuance of the permit.">
            <a:extLst>
              <a:ext uri="{FF2B5EF4-FFF2-40B4-BE49-F238E27FC236}">
                <a16:creationId xmlns:a16="http://schemas.microsoft.com/office/drawing/2014/main" id="{1775C638-4966-2F25-53FF-72C4053301AF}"/>
              </a:ext>
            </a:extLst>
          </p:cNvPr>
          <p:cNvGrpSpPr/>
          <p:nvPr/>
        </p:nvGrpSpPr>
        <p:grpSpPr>
          <a:xfrm>
            <a:off x="129250" y="2144210"/>
            <a:ext cx="11933499" cy="3915846"/>
            <a:chOff x="129250" y="2144210"/>
            <a:chExt cx="11933499" cy="3915846"/>
          </a:xfrm>
        </p:grpSpPr>
        <p:sp>
          <p:nvSpPr>
            <p:cNvPr id="8" name="Right Arrow 6">
              <a:extLst>
                <a:ext uri="{FF2B5EF4-FFF2-40B4-BE49-F238E27FC236}">
                  <a16:creationId xmlns:a16="http://schemas.microsoft.com/office/drawing/2014/main" id="{56F87EC5-5F55-8D4C-1889-C290B23B8848}"/>
                </a:ext>
              </a:extLst>
            </p:cNvPr>
            <p:cNvSpPr/>
            <p:nvPr/>
          </p:nvSpPr>
          <p:spPr>
            <a:xfrm>
              <a:off x="129250" y="2144210"/>
              <a:ext cx="11933499" cy="3915846"/>
            </a:xfrm>
            <a:prstGeom prst="rightArrow">
              <a:avLst/>
            </a:prstGeom>
            <a:solidFill>
              <a:schemeClr val="tx2">
                <a:lumMod val="25000"/>
                <a:lumOff val="75000"/>
              </a:scheme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3" name="Freeform 7">
              <a:extLst>
                <a:ext uri="{FF2B5EF4-FFF2-40B4-BE49-F238E27FC236}">
                  <a16:creationId xmlns:a16="http://schemas.microsoft.com/office/drawing/2014/main" id="{7E9ECC4E-BDE3-2571-1A74-AC0ADCC28AA4}"/>
                </a:ext>
              </a:extLst>
            </p:cNvPr>
            <p:cNvSpPr/>
            <p:nvPr/>
          </p:nvSpPr>
          <p:spPr>
            <a:xfrm>
              <a:off x="207242" y="3316856"/>
              <a:ext cx="2228483" cy="1584087"/>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tx2">
                <a:lumMod val="25000"/>
                <a:lumOff val="75000"/>
              </a:schemeClr>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pPr>
              <a:r>
                <a:rPr lang="en-US" sz="2400" kern="1200">
                  <a:solidFill>
                    <a:schemeClr val="tx1">
                      <a:lumMod val="65000"/>
                      <a:lumOff val="35000"/>
                    </a:schemeClr>
                  </a:solidFill>
                </a:rPr>
                <a:t>Administrative Process and 1</a:t>
              </a:r>
              <a:r>
                <a:rPr lang="en-US" sz="2400" kern="1200" baseline="30000">
                  <a:solidFill>
                    <a:schemeClr val="tx1">
                      <a:lumMod val="65000"/>
                      <a:lumOff val="35000"/>
                    </a:schemeClr>
                  </a:solidFill>
                </a:rPr>
                <a:t>st</a:t>
              </a:r>
              <a:r>
                <a:rPr lang="en-US" sz="2400" kern="1200">
                  <a:solidFill>
                    <a:schemeClr val="tx1">
                      <a:lumMod val="65000"/>
                      <a:lumOff val="35000"/>
                    </a:schemeClr>
                  </a:solidFill>
                </a:rPr>
                <a:t> notice (NORI)</a:t>
              </a:r>
            </a:p>
          </p:txBody>
        </p:sp>
        <p:sp>
          <p:nvSpPr>
            <p:cNvPr id="9" name="Freeform 8">
              <a:extLst>
                <a:ext uri="{FF2B5EF4-FFF2-40B4-BE49-F238E27FC236}">
                  <a16:creationId xmlns:a16="http://schemas.microsoft.com/office/drawing/2014/main" id="{19234749-9557-ADF1-DDB5-09102066CCAC}"/>
                </a:ext>
              </a:extLst>
            </p:cNvPr>
            <p:cNvSpPr>
              <a:spLocks noChangeAspect="1"/>
            </p:cNvSpPr>
            <p:nvPr/>
          </p:nvSpPr>
          <p:spPr>
            <a:xfrm>
              <a:off x="2513717" y="3316856"/>
              <a:ext cx="2225422" cy="1581912"/>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tx2">
                <a:lumMod val="25000"/>
                <a:lumOff val="75000"/>
              </a:schemeClr>
            </a:solidFill>
            <a:ln w="19050">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pPr>
              <a:r>
                <a:rPr lang="en-US" sz="2400" kern="1200">
                  <a:solidFill>
                    <a:schemeClr val="tx1">
                      <a:lumMod val="65000"/>
                      <a:lumOff val="35000"/>
                    </a:schemeClr>
                  </a:solidFill>
                </a:rPr>
                <a:t>Technical Review/</a:t>
              </a:r>
            </a:p>
            <a:p>
              <a:pPr lvl="0" algn="ctr" defTabSz="1066800" rtl="0">
                <a:lnSpc>
                  <a:spcPct val="90000"/>
                </a:lnSpc>
                <a:spcBef>
                  <a:spcPct val="0"/>
                </a:spcBef>
              </a:pPr>
              <a:r>
                <a:rPr lang="en-US" sz="2400" kern="1200">
                  <a:solidFill>
                    <a:schemeClr val="tx1">
                      <a:lumMod val="65000"/>
                      <a:lumOff val="35000"/>
                    </a:schemeClr>
                  </a:solidFill>
                </a:rPr>
                <a:t>Federal Review</a:t>
              </a:r>
            </a:p>
          </p:txBody>
        </p:sp>
        <p:sp>
          <p:nvSpPr>
            <p:cNvPr id="10" name="Freeform 9">
              <a:extLst>
                <a:ext uri="{FF2B5EF4-FFF2-40B4-BE49-F238E27FC236}">
                  <a16:creationId xmlns:a16="http://schemas.microsoft.com/office/drawing/2014/main" id="{D2750B56-F385-50C6-8DE2-3828293625F5}"/>
                </a:ext>
              </a:extLst>
            </p:cNvPr>
            <p:cNvSpPr>
              <a:spLocks noChangeAspect="1"/>
            </p:cNvSpPr>
            <p:nvPr/>
          </p:nvSpPr>
          <p:spPr>
            <a:xfrm>
              <a:off x="4895401" y="3311177"/>
              <a:ext cx="2225424" cy="1581912"/>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tx2">
                <a:lumMod val="25000"/>
                <a:lumOff val="75000"/>
              </a:schemeClr>
            </a:solidFill>
            <a:ln w="19050">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spcAft>
                  <a:spcPct val="35000"/>
                </a:spcAft>
              </a:pPr>
              <a:r>
                <a:rPr lang="en-US" sz="2400" kern="1200">
                  <a:solidFill>
                    <a:schemeClr val="tx1">
                      <a:lumMod val="65000"/>
                      <a:lumOff val="35000"/>
                    </a:schemeClr>
                  </a:solidFill>
                </a:rPr>
                <a:t>Draft Permit and modeling</a:t>
              </a:r>
            </a:p>
          </p:txBody>
        </p:sp>
        <p:sp>
          <p:nvSpPr>
            <p:cNvPr id="11" name="Freeform 10">
              <a:extLst>
                <a:ext uri="{FF2B5EF4-FFF2-40B4-BE49-F238E27FC236}">
                  <a16:creationId xmlns:a16="http://schemas.microsoft.com/office/drawing/2014/main" id="{058F8A23-0D4A-E270-2DC4-669C58AECA21}"/>
                </a:ext>
              </a:extLst>
            </p:cNvPr>
            <p:cNvSpPr>
              <a:spLocks noChangeAspect="1"/>
            </p:cNvSpPr>
            <p:nvPr/>
          </p:nvSpPr>
          <p:spPr>
            <a:xfrm>
              <a:off x="7250075" y="3319031"/>
              <a:ext cx="2225424" cy="1581912"/>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tx2">
                <a:lumMod val="25000"/>
                <a:lumOff val="75000"/>
              </a:schemeClr>
            </a:solidFill>
            <a:ln w="19050">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pPr>
              <a:r>
                <a:rPr lang="en-US" sz="2400" kern="1200">
                  <a:solidFill>
                    <a:schemeClr val="tx1">
                      <a:lumMod val="65000"/>
                      <a:lumOff val="35000"/>
                    </a:schemeClr>
                  </a:solidFill>
                </a:rPr>
                <a:t>2</a:t>
              </a:r>
              <a:r>
                <a:rPr lang="en-US" sz="2400" kern="1200" baseline="30000">
                  <a:solidFill>
                    <a:schemeClr val="tx1">
                      <a:lumMod val="65000"/>
                      <a:lumOff val="35000"/>
                    </a:schemeClr>
                  </a:solidFill>
                </a:rPr>
                <a:t>nd</a:t>
              </a:r>
              <a:endParaRPr lang="en-US" sz="2400" kern="1200">
                <a:solidFill>
                  <a:schemeClr val="tx1">
                    <a:lumMod val="65000"/>
                    <a:lumOff val="35000"/>
                  </a:schemeClr>
                </a:solidFill>
              </a:endParaRPr>
            </a:p>
            <a:p>
              <a:pPr lvl="0" algn="ctr" defTabSz="1066800" rtl="0">
                <a:lnSpc>
                  <a:spcPct val="90000"/>
                </a:lnSpc>
                <a:spcBef>
                  <a:spcPct val="0"/>
                </a:spcBef>
                <a:spcAft>
                  <a:spcPct val="35000"/>
                </a:spcAft>
              </a:pPr>
              <a:r>
                <a:rPr lang="en-US" sz="2400" kern="1200">
                  <a:solidFill>
                    <a:schemeClr val="tx1">
                      <a:lumMod val="65000"/>
                      <a:lumOff val="35000"/>
                    </a:schemeClr>
                  </a:solidFill>
                </a:rPr>
                <a:t>Notice</a:t>
              </a:r>
            </a:p>
            <a:p>
              <a:pPr lvl="0" algn="ctr" defTabSz="1066800" rtl="0">
                <a:lnSpc>
                  <a:spcPct val="90000"/>
                </a:lnSpc>
                <a:spcBef>
                  <a:spcPct val="0"/>
                </a:spcBef>
                <a:spcAft>
                  <a:spcPct val="35000"/>
                </a:spcAft>
              </a:pPr>
              <a:r>
                <a:rPr lang="en-US" sz="2400">
                  <a:solidFill>
                    <a:schemeClr val="tx1">
                      <a:lumMod val="65000"/>
                      <a:lumOff val="35000"/>
                    </a:schemeClr>
                  </a:solidFill>
                </a:rPr>
                <a:t>(NAPD)</a:t>
              </a:r>
              <a:r>
                <a:rPr lang="en-US" sz="2400" kern="1200">
                  <a:solidFill>
                    <a:schemeClr val="tx1">
                      <a:lumMod val="65000"/>
                      <a:lumOff val="35000"/>
                    </a:schemeClr>
                  </a:solidFill>
                </a:rPr>
                <a:t> </a:t>
              </a:r>
            </a:p>
          </p:txBody>
        </p:sp>
        <p:sp>
          <p:nvSpPr>
            <p:cNvPr id="12" name="Freeform 11">
              <a:extLst>
                <a:ext uri="{FF2B5EF4-FFF2-40B4-BE49-F238E27FC236}">
                  <a16:creationId xmlns:a16="http://schemas.microsoft.com/office/drawing/2014/main" id="{F2D7963C-567F-F4EF-B851-2FFF80B79D94}"/>
                </a:ext>
              </a:extLst>
            </p:cNvPr>
            <p:cNvSpPr>
              <a:spLocks noChangeAspect="1"/>
            </p:cNvSpPr>
            <p:nvPr/>
          </p:nvSpPr>
          <p:spPr>
            <a:xfrm>
              <a:off x="8532479" y="2959133"/>
              <a:ext cx="3215930" cy="2286000"/>
            </a:xfrm>
            <a:custGeom>
              <a:avLst/>
              <a:gdLst>
                <a:gd name="connsiteX0" fmla="*/ 0 w 1451431"/>
                <a:gd name="connsiteY0" fmla="*/ 226303 h 1357788"/>
                <a:gd name="connsiteX1" fmla="*/ 226303 w 1451431"/>
                <a:gd name="connsiteY1" fmla="*/ 0 h 1357788"/>
                <a:gd name="connsiteX2" fmla="*/ 1225128 w 1451431"/>
                <a:gd name="connsiteY2" fmla="*/ 0 h 1357788"/>
                <a:gd name="connsiteX3" fmla="*/ 1451431 w 1451431"/>
                <a:gd name="connsiteY3" fmla="*/ 226303 h 1357788"/>
                <a:gd name="connsiteX4" fmla="*/ 1451431 w 1451431"/>
                <a:gd name="connsiteY4" fmla="*/ 1131485 h 1357788"/>
                <a:gd name="connsiteX5" fmla="*/ 1225128 w 1451431"/>
                <a:gd name="connsiteY5" fmla="*/ 1357788 h 1357788"/>
                <a:gd name="connsiteX6" fmla="*/ 226303 w 1451431"/>
                <a:gd name="connsiteY6" fmla="*/ 1357788 h 1357788"/>
                <a:gd name="connsiteX7" fmla="*/ 0 w 1451431"/>
                <a:gd name="connsiteY7" fmla="*/ 1131485 h 1357788"/>
                <a:gd name="connsiteX8" fmla="*/ 0 w 1451431"/>
                <a:gd name="connsiteY8" fmla="*/ 226303 h 13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1431" h="1357788">
                  <a:moveTo>
                    <a:pt x="0" y="226303"/>
                  </a:moveTo>
                  <a:cubicBezTo>
                    <a:pt x="0" y="101319"/>
                    <a:pt x="101319" y="0"/>
                    <a:pt x="226303" y="0"/>
                  </a:cubicBezTo>
                  <a:lnTo>
                    <a:pt x="1225128" y="0"/>
                  </a:lnTo>
                  <a:cubicBezTo>
                    <a:pt x="1350112" y="0"/>
                    <a:pt x="1451431" y="101319"/>
                    <a:pt x="1451431" y="226303"/>
                  </a:cubicBezTo>
                  <a:lnTo>
                    <a:pt x="1451431" y="1131485"/>
                  </a:lnTo>
                  <a:cubicBezTo>
                    <a:pt x="1451431" y="1256469"/>
                    <a:pt x="1350112" y="1357788"/>
                    <a:pt x="1225128" y="1357788"/>
                  </a:cubicBezTo>
                  <a:lnTo>
                    <a:pt x="226303" y="1357788"/>
                  </a:lnTo>
                  <a:cubicBezTo>
                    <a:pt x="101319" y="1357788"/>
                    <a:pt x="0" y="1256469"/>
                    <a:pt x="0" y="1131485"/>
                  </a:cubicBezTo>
                  <a:lnTo>
                    <a:pt x="0" y="226303"/>
                  </a:lnTo>
                  <a:close/>
                </a:path>
              </a:pathLst>
            </a:custGeom>
            <a:solidFill>
              <a:schemeClr val="accent4">
                <a:lumMod val="75000"/>
              </a:schemeClr>
            </a:solidFill>
            <a:ln w="28575">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57722" tIns="157722" rIns="157722" bIns="157722" numCol="1" spcCol="1270" anchor="ctr" anchorCtr="0">
              <a:noAutofit/>
            </a:bodyPr>
            <a:lstStyle/>
            <a:p>
              <a:pPr lvl="0" algn="ctr" defTabSz="1066800" rtl="0">
                <a:lnSpc>
                  <a:spcPct val="90000"/>
                </a:lnSpc>
                <a:spcBef>
                  <a:spcPct val="0"/>
                </a:spcBef>
                <a:spcAft>
                  <a:spcPct val="35000"/>
                </a:spcAft>
              </a:pPr>
              <a:r>
                <a:rPr lang="en-US" sz="3200" b="1" kern="1200">
                  <a:solidFill>
                    <a:schemeClr val="bg1"/>
                  </a:solidFill>
                </a:rPr>
                <a:t>Issue Permit</a:t>
              </a:r>
            </a:p>
          </p:txBody>
        </p:sp>
      </p:grpSp>
    </p:spTree>
    <p:extLst>
      <p:ext uri="{BB962C8B-B14F-4D97-AF65-F5344CB8AC3E}">
        <p14:creationId xmlns:p14="http://schemas.microsoft.com/office/powerpoint/2010/main" val="15105499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3A346-C9C3-8B83-7FFA-91B27151875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47935A6-B948-D827-30A1-2A984D422BE5}"/>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6E227FC6-45B0-222C-F952-31BE2E525483}"/>
              </a:ext>
            </a:extLst>
          </p:cNvPr>
          <p:cNvSpPr>
            <a:spLocks noGrp="1"/>
          </p:cNvSpPr>
          <p:nvPr>
            <p:ph type="title"/>
          </p:nvPr>
        </p:nvSpPr>
        <p:spPr>
          <a:xfrm>
            <a:off x="609600" y="1114636"/>
            <a:ext cx="10972800" cy="914400"/>
          </a:xfrm>
        </p:spPr>
        <p:txBody>
          <a:bodyPr>
            <a:normAutofit/>
          </a:bodyPr>
          <a:lstStyle/>
          <a:p>
            <a:pPr algn="ctr"/>
            <a:r>
              <a:rPr lang="en-US" sz="4800" b="1"/>
              <a:t>Permit Issuance</a:t>
            </a:r>
          </a:p>
        </p:txBody>
      </p:sp>
      <p:sp>
        <p:nvSpPr>
          <p:cNvPr id="3" name="Content Placeholder 2">
            <a:extLst>
              <a:ext uri="{FF2B5EF4-FFF2-40B4-BE49-F238E27FC236}">
                <a16:creationId xmlns:a16="http://schemas.microsoft.com/office/drawing/2014/main" id="{F903DEE4-73A7-3901-D23D-2AB5231316B2}"/>
              </a:ext>
            </a:extLst>
          </p:cNvPr>
          <p:cNvSpPr>
            <a:spLocks noGrp="1"/>
          </p:cNvSpPr>
          <p:nvPr>
            <p:ph idx="1"/>
          </p:nvPr>
        </p:nvSpPr>
        <p:spPr>
          <a:xfrm>
            <a:off x="838200" y="2029036"/>
            <a:ext cx="10515600" cy="4266632"/>
          </a:xfrm>
        </p:spPr>
        <p:txBody>
          <a:bodyPr>
            <a:normAutofit/>
          </a:bodyPr>
          <a:lstStyle/>
          <a:p>
            <a:pPr>
              <a:lnSpc>
                <a:spcPct val="100000"/>
              </a:lnSpc>
              <a:spcBef>
                <a:spcPts val="600"/>
              </a:spcBef>
            </a:pPr>
            <a:r>
              <a:rPr lang="en-US" sz="3200" dirty="0"/>
              <a:t>Submit timely affidavits and verification forms.</a:t>
            </a:r>
          </a:p>
          <a:p>
            <a:pPr>
              <a:lnSpc>
                <a:spcPct val="100000"/>
              </a:lnSpc>
              <a:spcBef>
                <a:spcPts val="600"/>
              </a:spcBef>
            </a:pPr>
            <a:r>
              <a:rPr lang="en-US" sz="3200" dirty="0"/>
              <a:t>If there are no public comments</a:t>
            </a:r>
            <a:r>
              <a:rPr lang="en-US" sz="3200"/>
              <a:t>, public meetings, or contested case hearings, the permit may issue.</a:t>
            </a:r>
          </a:p>
        </p:txBody>
      </p:sp>
    </p:spTree>
    <p:extLst>
      <p:ext uri="{BB962C8B-B14F-4D97-AF65-F5344CB8AC3E}">
        <p14:creationId xmlns:p14="http://schemas.microsoft.com/office/powerpoint/2010/main" val="33452420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B454E-F26E-DADE-D373-08F265911D0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22DEA7A-BD40-0F94-C230-A17093388064}"/>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F2D479AD-0ECF-4394-56C0-E26C3AE898ED}"/>
              </a:ext>
            </a:extLst>
          </p:cNvPr>
          <p:cNvSpPr>
            <a:spLocks noGrp="1"/>
          </p:cNvSpPr>
          <p:nvPr>
            <p:ph type="title"/>
          </p:nvPr>
        </p:nvSpPr>
        <p:spPr>
          <a:xfrm>
            <a:off x="609600" y="1114636"/>
            <a:ext cx="10972800" cy="914400"/>
          </a:xfrm>
        </p:spPr>
        <p:txBody>
          <a:bodyPr>
            <a:normAutofit/>
          </a:bodyPr>
          <a:lstStyle/>
          <a:p>
            <a:pPr algn="ctr"/>
            <a:r>
              <a:rPr lang="en-US" sz="4800" b="1" dirty="0"/>
              <a:t>NSR Updates</a:t>
            </a:r>
          </a:p>
        </p:txBody>
      </p:sp>
      <p:grpSp>
        <p:nvGrpSpPr>
          <p:cNvPr id="6" name="Group 5" descr="Permit Search Portal for NSR updates.">
            <a:extLst>
              <a:ext uri="{FF2B5EF4-FFF2-40B4-BE49-F238E27FC236}">
                <a16:creationId xmlns:a16="http://schemas.microsoft.com/office/drawing/2014/main" id="{0ED58C29-1B63-1AE8-940B-5DBB2EA1D983}"/>
              </a:ext>
            </a:extLst>
          </p:cNvPr>
          <p:cNvGrpSpPr/>
          <p:nvPr/>
        </p:nvGrpSpPr>
        <p:grpSpPr>
          <a:xfrm>
            <a:off x="609600" y="2743200"/>
            <a:ext cx="10972800" cy="1597050"/>
            <a:chOff x="0" y="1270017"/>
            <a:chExt cx="10515600" cy="1597050"/>
          </a:xfrm>
        </p:grpSpPr>
        <p:sp>
          <p:nvSpPr>
            <p:cNvPr id="8" name="Rectangle: Rounded Corners 7">
              <a:extLst>
                <a:ext uri="{FF2B5EF4-FFF2-40B4-BE49-F238E27FC236}">
                  <a16:creationId xmlns:a16="http://schemas.microsoft.com/office/drawing/2014/main" id="{47F76888-8083-DC2A-2F34-8814E507F649}"/>
                </a:ext>
              </a:extLst>
            </p:cNvPr>
            <p:cNvSpPr/>
            <p:nvPr/>
          </p:nvSpPr>
          <p:spPr>
            <a:xfrm>
              <a:off x="0" y="1270017"/>
              <a:ext cx="10515600" cy="159705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endParaRPr lang="en-US"/>
            </a:p>
          </p:txBody>
        </p:sp>
        <p:sp>
          <p:nvSpPr>
            <p:cNvPr id="9" name="Rectangle: Rounded Corners 4">
              <a:extLst>
                <a:ext uri="{FF2B5EF4-FFF2-40B4-BE49-F238E27FC236}">
                  <a16:creationId xmlns:a16="http://schemas.microsoft.com/office/drawing/2014/main" id="{1FEB8AC3-1A91-6240-3E6C-32859F833559}"/>
                </a:ext>
              </a:extLst>
            </p:cNvPr>
            <p:cNvSpPr txBox="1"/>
            <p:nvPr/>
          </p:nvSpPr>
          <p:spPr>
            <a:xfrm>
              <a:off x="77962" y="1347979"/>
              <a:ext cx="10359676" cy="14411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Permit Search Portal</a:t>
              </a:r>
            </a:p>
          </p:txBody>
        </p:sp>
      </p:grpSp>
    </p:spTree>
    <p:extLst>
      <p:ext uri="{BB962C8B-B14F-4D97-AF65-F5344CB8AC3E}">
        <p14:creationId xmlns:p14="http://schemas.microsoft.com/office/powerpoint/2010/main" val="8128337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E31A0-9AB1-3FC8-F996-2B447B993B0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D86FF52-1F10-0FA2-F12A-13F93D3282EB}"/>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58E07FDA-7A47-2099-542C-C110EB75C96E}"/>
              </a:ext>
            </a:extLst>
          </p:cNvPr>
          <p:cNvSpPr>
            <a:spLocks noGrp="1"/>
          </p:cNvSpPr>
          <p:nvPr>
            <p:ph type="title"/>
          </p:nvPr>
        </p:nvSpPr>
        <p:spPr>
          <a:xfrm>
            <a:off x="609600" y="1114636"/>
            <a:ext cx="10972800" cy="914400"/>
          </a:xfrm>
        </p:spPr>
        <p:txBody>
          <a:bodyPr>
            <a:normAutofit/>
          </a:bodyPr>
          <a:lstStyle/>
          <a:p>
            <a:pPr algn="ctr"/>
            <a:r>
              <a:rPr lang="en-US" sz="4800" b="1"/>
              <a:t>Permit Search Portal</a:t>
            </a:r>
          </a:p>
        </p:txBody>
      </p:sp>
      <p:sp>
        <p:nvSpPr>
          <p:cNvPr id="3" name="Content Placeholder 2">
            <a:extLst>
              <a:ext uri="{FF2B5EF4-FFF2-40B4-BE49-F238E27FC236}">
                <a16:creationId xmlns:a16="http://schemas.microsoft.com/office/drawing/2014/main" id="{CFE52676-A6A5-C2D8-A547-ABBA3E037D04}"/>
              </a:ext>
            </a:extLst>
          </p:cNvPr>
          <p:cNvSpPr>
            <a:spLocks noGrp="1"/>
          </p:cNvSpPr>
          <p:nvPr>
            <p:ph idx="1"/>
          </p:nvPr>
        </p:nvSpPr>
        <p:spPr>
          <a:xfrm>
            <a:off x="838200" y="2158584"/>
            <a:ext cx="10515600" cy="4137084"/>
          </a:xfrm>
        </p:spPr>
        <p:txBody>
          <a:bodyPr>
            <a:normAutofit/>
          </a:bodyPr>
          <a:lstStyle/>
          <a:p>
            <a:pPr>
              <a:lnSpc>
                <a:spcPct val="100000"/>
              </a:lnSpc>
              <a:spcBef>
                <a:spcPts val="600"/>
              </a:spcBef>
            </a:pPr>
            <a:r>
              <a:rPr lang="en-US" sz="3200"/>
              <a:t>Permit documents can now be found via a map search.</a:t>
            </a:r>
          </a:p>
          <a:p>
            <a:pPr lvl="1">
              <a:lnSpc>
                <a:spcPct val="100000"/>
              </a:lnSpc>
              <a:spcBef>
                <a:spcPts val="600"/>
              </a:spcBef>
            </a:pPr>
            <a:r>
              <a:rPr lang="en-US" sz="2600"/>
              <a:t>Current documents</a:t>
            </a:r>
          </a:p>
          <a:p>
            <a:pPr lvl="1">
              <a:lnSpc>
                <a:spcPct val="100000"/>
              </a:lnSpc>
              <a:spcBef>
                <a:spcPts val="600"/>
              </a:spcBef>
            </a:pPr>
            <a:r>
              <a:rPr lang="en-US" sz="2600"/>
              <a:t>NORI, NAPD, and PLS</a:t>
            </a:r>
          </a:p>
          <a:p>
            <a:pPr lvl="1">
              <a:lnSpc>
                <a:spcPct val="100000"/>
              </a:lnSpc>
              <a:spcBef>
                <a:spcPts val="600"/>
              </a:spcBef>
            </a:pPr>
            <a:r>
              <a:rPr lang="en-US" sz="2600"/>
              <a:t>Administratively complete file packages</a:t>
            </a:r>
          </a:p>
          <a:p>
            <a:pPr lvl="1">
              <a:lnSpc>
                <a:spcPct val="100000"/>
              </a:lnSpc>
              <a:spcBef>
                <a:spcPts val="600"/>
              </a:spcBef>
            </a:pPr>
            <a:r>
              <a:rPr lang="en-US" sz="2600"/>
              <a:t>Technically complete file packages</a:t>
            </a:r>
          </a:p>
        </p:txBody>
      </p:sp>
    </p:spTree>
    <p:extLst>
      <p:ext uri="{BB962C8B-B14F-4D97-AF65-F5344CB8AC3E}">
        <p14:creationId xmlns:p14="http://schemas.microsoft.com/office/powerpoint/2010/main" val="21242141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23312-95CB-0C5E-A648-8901D662DF8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1390469-B8D6-B5C6-0324-294C5A76A169}"/>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22896B1E-820B-4111-8BF4-2626ACD837E9}"/>
              </a:ext>
            </a:extLst>
          </p:cNvPr>
          <p:cNvSpPr>
            <a:spLocks noGrp="1"/>
          </p:cNvSpPr>
          <p:nvPr>
            <p:ph type="title"/>
          </p:nvPr>
        </p:nvSpPr>
        <p:spPr>
          <a:xfrm>
            <a:off x="609600" y="1114636"/>
            <a:ext cx="10972800" cy="914400"/>
          </a:xfrm>
        </p:spPr>
        <p:txBody>
          <a:bodyPr>
            <a:normAutofit/>
          </a:bodyPr>
          <a:lstStyle/>
          <a:p>
            <a:pPr algn="ctr"/>
            <a:r>
              <a:rPr lang="en-US" sz="4800" b="1"/>
              <a:t>Permit Search Portal Demo</a:t>
            </a:r>
          </a:p>
        </p:txBody>
      </p:sp>
      <p:pic>
        <p:nvPicPr>
          <p:cNvPr id="8" name="Picture 7" descr="This is an image from the TCEQ homepage. It is a screenshot of what the new Permit Search Portal looks like.">
            <a:extLst>
              <a:ext uri="{FF2B5EF4-FFF2-40B4-BE49-F238E27FC236}">
                <a16:creationId xmlns:a16="http://schemas.microsoft.com/office/drawing/2014/main" id="{C0CBC5CA-1258-3088-6A55-4424E272FC95}"/>
              </a:ext>
            </a:extLst>
          </p:cNvPr>
          <p:cNvPicPr>
            <a:picLocks noChangeAspect="1"/>
          </p:cNvPicPr>
          <p:nvPr/>
        </p:nvPicPr>
        <p:blipFill>
          <a:blip r:embed="rId4"/>
          <a:stretch>
            <a:fillRect/>
          </a:stretch>
        </p:blipFill>
        <p:spPr>
          <a:xfrm>
            <a:off x="370676" y="2211717"/>
            <a:ext cx="11450648" cy="2857899"/>
          </a:xfrm>
          <a:prstGeom prst="rect">
            <a:avLst/>
          </a:prstGeom>
          <a:ln w="19050">
            <a:solidFill>
              <a:schemeClr val="tx1"/>
            </a:solidFill>
          </a:ln>
        </p:spPr>
      </p:pic>
    </p:spTree>
    <p:extLst>
      <p:ext uri="{BB962C8B-B14F-4D97-AF65-F5344CB8AC3E}">
        <p14:creationId xmlns:p14="http://schemas.microsoft.com/office/powerpoint/2010/main" val="23516808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78F32-D7DD-5B0D-AAA1-2B207181962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4C3E1D9-5B5B-A0BB-D051-F240F7B48202}"/>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AFC7C61C-DB33-08D3-059F-80ECC6E256C8}"/>
              </a:ext>
            </a:extLst>
          </p:cNvPr>
          <p:cNvSpPr>
            <a:spLocks noGrp="1"/>
          </p:cNvSpPr>
          <p:nvPr>
            <p:ph type="title"/>
          </p:nvPr>
        </p:nvSpPr>
        <p:spPr>
          <a:xfrm>
            <a:off x="609600" y="1114636"/>
            <a:ext cx="10972800" cy="914400"/>
          </a:xfrm>
        </p:spPr>
        <p:txBody>
          <a:bodyPr>
            <a:normAutofit/>
          </a:bodyPr>
          <a:lstStyle/>
          <a:p>
            <a:pPr algn="ctr"/>
            <a:r>
              <a:rPr lang="en-US" sz="4800" b="1"/>
              <a:t>Permit Search Portal Example</a:t>
            </a:r>
          </a:p>
        </p:txBody>
      </p:sp>
      <p:pic>
        <p:nvPicPr>
          <p:cNvPr id="4" name="Picture 3" descr="This is an image showing the location of the UT JJ Pickle Research Campus in Austin. It is part of the permit search portal.">
            <a:extLst>
              <a:ext uri="{FF2B5EF4-FFF2-40B4-BE49-F238E27FC236}">
                <a16:creationId xmlns:a16="http://schemas.microsoft.com/office/drawing/2014/main" id="{2FCBBAD1-2E98-43B1-A894-2518D9474662}"/>
              </a:ext>
            </a:extLst>
          </p:cNvPr>
          <p:cNvPicPr>
            <a:picLocks noChangeAspect="1"/>
          </p:cNvPicPr>
          <p:nvPr/>
        </p:nvPicPr>
        <p:blipFill>
          <a:blip r:embed="rId4"/>
          <a:srcRect b="15589"/>
          <a:stretch>
            <a:fillRect/>
          </a:stretch>
        </p:blipFill>
        <p:spPr>
          <a:xfrm>
            <a:off x="1337598" y="2260312"/>
            <a:ext cx="9516803" cy="4366408"/>
          </a:xfrm>
          <a:prstGeom prst="rect">
            <a:avLst/>
          </a:prstGeom>
          <a:ln w="19050">
            <a:solidFill>
              <a:schemeClr val="tx1"/>
            </a:solidFill>
          </a:ln>
        </p:spPr>
      </p:pic>
    </p:spTree>
    <p:extLst>
      <p:ext uri="{BB962C8B-B14F-4D97-AF65-F5344CB8AC3E}">
        <p14:creationId xmlns:p14="http://schemas.microsoft.com/office/powerpoint/2010/main" val="1977137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9B305-FCD8-4007-452E-37FE5A85E95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2AA8707-F1BB-E055-E591-08E4602C75DA}"/>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F4F0357E-ED83-60A7-B275-63AA56A89CAD}"/>
              </a:ext>
            </a:extLst>
          </p:cNvPr>
          <p:cNvSpPr>
            <a:spLocks noGrp="1"/>
          </p:cNvSpPr>
          <p:nvPr>
            <p:ph type="title"/>
          </p:nvPr>
        </p:nvSpPr>
        <p:spPr>
          <a:xfrm>
            <a:off x="609600" y="1114636"/>
            <a:ext cx="10972800" cy="914400"/>
          </a:xfrm>
        </p:spPr>
        <p:txBody>
          <a:bodyPr>
            <a:normAutofit fontScale="90000"/>
          </a:bodyPr>
          <a:lstStyle/>
          <a:p>
            <a:pPr algn="ctr"/>
            <a:r>
              <a:rPr lang="en-US" sz="4800" b="1"/>
              <a:t>Permit Search Portal Example</a:t>
            </a:r>
            <a:br>
              <a:rPr lang="en-US" sz="4800" b="1"/>
            </a:br>
            <a:r>
              <a:rPr lang="en-US" sz="2700" b="1"/>
              <a:t>(continued)</a:t>
            </a:r>
          </a:p>
        </p:txBody>
      </p:sp>
      <p:pic>
        <p:nvPicPr>
          <p:cNvPr id="6" name="Picture 5" descr="This image is also from the permit search portal. I shows two the permits for the UT JJ Pickle Reasearch Campus.">
            <a:extLst>
              <a:ext uri="{FF2B5EF4-FFF2-40B4-BE49-F238E27FC236}">
                <a16:creationId xmlns:a16="http://schemas.microsoft.com/office/drawing/2014/main" id="{CD5A57B5-EF30-8762-E888-A14358C1FCB7}"/>
              </a:ext>
            </a:extLst>
          </p:cNvPr>
          <p:cNvPicPr>
            <a:picLocks noChangeAspect="1"/>
          </p:cNvPicPr>
          <p:nvPr/>
        </p:nvPicPr>
        <p:blipFill>
          <a:blip r:embed="rId4"/>
          <a:stretch>
            <a:fillRect/>
          </a:stretch>
        </p:blipFill>
        <p:spPr>
          <a:xfrm>
            <a:off x="609600" y="2029036"/>
            <a:ext cx="10972800" cy="4080671"/>
          </a:xfrm>
          <a:prstGeom prst="rect">
            <a:avLst/>
          </a:prstGeom>
          <a:ln w="19050">
            <a:solidFill>
              <a:schemeClr val="tx1"/>
            </a:solidFill>
          </a:ln>
        </p:spPr>
      </p:pic>
    </p:spTree>
    <p:extLst>
      <p:ext uri="{BB962C8B-B14F-4D97-AF65-F5344CB8AC3E}">
        <p14:creationId xmlns:p14="http://schemas.microsoft.com/office/powerpoint/2010/main" val="11752609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9B0B5-D430-C0B3-9916-697760FD1F1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1C7ACD8-2D49-0E02-39AF-9AEFED61007A}"/>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 y="0"/>
            <a:ext cx="12196740" cy="6857997"/>
          </a:xfrm>
          <a:prstGeom prst="rect">
            <a:avLst/>
          </a:prstGeom>
        </p:spPr>
      </p:pic>
      <p:sp>
        <p:nvSpPr>
          <p:cNvPr id="2" name="Title 1">
            <a:extLst>
              <a:ext uri="{FF2B5EF4-FFF2-40B4-BE49-F238E27FC236}">
                <a16:creationId xmlns:a16="http://schemas.microsoft.com/office/drawing/2014/main" id="{862C3B02-3F4B-EE67-5F03-45FFF65A4661}"/>
              </a:ext>
            </a:extLst>
          </p:cNvPr>
          <p:cNvSpPr>
            <a:spLocks noGrp="1"/>
          </p:cNvSpPr>
          <p:nvPr>
            <p:ph type="title"/>
          </p:nvPr>
        </p:nvSpPr>
        <p:spPr>
          <a:xfrm>
            <a:off x="609600" y="1052268"/>
            <a:ext cx="10972800" cy="868400"/>
          </a:xfrm>
        </p:spPr>
        <p:txBody>
          <a:bodyPr>
            <a:normAutofit/>
          </a:bodyPr>
          <a:lstStyle/>
          <a:p>
            <a:pPr algn="ctr"/>
            <a:r>
              <a:rPr lang="en-US" sz="4800"/>
              <a:t>QUESTIONS?</a:t>
            </a:r>
            <a:endParaRPr lang="en-US"/>
          </a:p>
        </p:txBody>
      </p:sp>
      <p:sp>
        <p:nvSpPr>
          <p:cNvPr id="3" name="Content Placeholder 2">
            <a:extLst>
              <a:ext uri="{FF2B5EF4-FFF2-40B4-BE49-F238E27FC236}">
                <a16:creationId xmlns:a16="http://schemas.microsoft.com/office/drawing/2014/main" id="{918DE770-D7F3-CD0C-2C44-7D9F847F6995}"/>
              </a:ext>
            </a:extLst>
          </p:cNvPr>
          <p:cNvSpPr>
            <a:spLocks noGrp="1"/>
          </p:cNvSpPr>
          <p:nvPr>
            <p:ph idx="1"/>
          </p:nvPr>
        </p:nvSpPr>
        <p:spPr>
          <a:xfrm>
            <a:off x="2811089" y="3760816"/>
            <a:ext cx="6400800" cy="1828800"/>
          </a:xfrm>
        </p:spPr>
        <p:txBody>
          <a:bodyPr>
            <a:normAutofit fontScale="92500" lnSpcReduction="10000"/>
          </a:bodyPr>
          <a:lstStyle/>
          <a:p>
            <a:pPr marL="0" indent="0">
              <a:buNone/>
            </a:pPr>
            <a:r>
              <a:rPr lang="en-US" sz="2600"/>
              <a:t>Contact Information:</a:t>
            </a:r>
          </a:p>
          <a:p>
            <a:pPr marL="457200" lvl="1" indent="0">
              <a:buNone/>
            </a:pPr>
            <a:r>
              <a:rPr lang="en-US" sz="2600" b="1"/>
              <a:t>Brandon Marsh, P.E.</a:t>
            </a:r>
          </a:p>
          <a:p>
            <a:pPr marL="457200" lvl="1" indent="0">
              <a:buNone/>
            </a:pPr>
            <a:r>
              <a:rPr lang="en-US" sz="2600"/>
              <a:t>Technical Specialist, NSR Chemical Section</a:t>
            </a:r>
          </a:p>
          <a:p>
            <a:pPr marL="457200" lvl="1" indent="0">
              <a:buNone/>
            </a:pPr>
            <a:r>
              <a:rPr lang="en-US" sz="2600"/>
              <a:t>Phone: (512) 239-1280</a:t>
            </a:r>
          </a:p>
          <a:p>
            <a:pPr marL="457200" lvl="1" indent="0">
              <a:buNone/>
            </a:pPr>
            <a:r>
              <a:rPr lang="en-US" sz="2600"/>
              <a:t>Email: </a:t>
            </a:r>
            <a:r>
              <a:rPr lang="en-US" sz="2600">
                <a:hlinkClick r:id="rId4">
                  <a:extLst>
                    <a:ext uri="{A12FA001-AC4F-418D-AE19-62706E023703}">
                      <ahyp:hlinkClr xmlns:ahyp="http://schemas.microsoft.com/office/drawing/2018/hyperlinkcolor" val="tx"/>
                    </a:ext>
                  </a:extLst>
                </a:hlinkClick>
              </a:rPr>
              <a:t>brandon.marsh@tceq.texas.gov</a:t>
            </a:r>
            <a:endParaRPr lang="en-US" sz="2600"/>
          </a:p>
          <a:p>
            <a:pPr lvl="1"/>
            <a:endParaRPr lang="en-US"/>
          </a:p>
        </p:txBody>
      </p:sp>
      <p:pic>
        <p:nvPicPr>
          <p:cNvPr id="4" name="Graphic 3">
            <a:extLst>
              <a:ext uri="{FF2B5EF4-FFF2-40B4-BE49-F238E27FC236}">
                <a16:creationId xmlns:a16="http://schemas.microsoft.com/office/drawing/2014/main" id="{AEB48C5E-63E2-C3CE-1A4D-101096BC5C42}"/>
              </a:ext>
              <a:ext uri="{C183D7F6-B498-43B3-948B-1728B52AA6E4}">
                <adec:decorative xmlns:adec="http://schemas.microsoft.com/office/drawing/2017/decorative" val="1"/>
              </a:ext>
            </a:extLst>
          </p:cNvPr>
          <p:cNvPicPr>
            <a:picLocks noChangeAspect="1"/>
          </p:cNvPicPr>
          <p:nvPr/>
        </p:nvPicPr>
        <p:blipFill>
          <a:blip r:embed="rId5">
            <a:duotone>
              <a:schemeClr val="accent1">
                <a:shade val="45000"/>
                <a:satMod val="135000"/>
              </a:schemeClr>
              <a:prstClr val="white"/>
            </a:duotone>
            <a:extLst>
              <a:ext uri="{96DAC541-7B7A-43D3-8B79-37D633B846F1}">
                <asvg:svgBlip xmlns:asvg="http://schemas.microsoft.com/office/drawing/2016/SVG/main" r:embed="rId6"/>
              </a:ext>
            </a:extLst>
          </a:blip>
          <a:stretch>
            <a:fillRect/>
          </a:stretch>
        </p:blipFill>
        <p:spPr>
          <a:xfrm>
            <a:off x="5216251" y="1960993"/>
            <a:ext cx="1759497" cy="1759497"/>
          </a:xfrm>
          <a:prstGeom prst="rect">
            <a:avLst/>
          </a:prstGeom>
        </p:spPr>
      </p:pic>
    </p:spTree>
    <p:extLst>
      <p:ext uri="{BB962C8B-B14F-4D97-AF65-F5344CB8AC3E}">
        <p14:creationId xmlns:p14="http://schemas.microsoft.com/office/powerpoint/2010/main" val="31445105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400</TotalTime>
  <Words>9959</Words>
  <Application>Microsoft Office PowerPoint</Application>
  <PresentationFormat>Widescreen</PresentationFormat>
  <Paragraphs>988</Paragraphs>
  <Slides>63</Slides>
  <Notes>63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63</vt:i4>
      </vt:variant>
    </vt:vector>
  </HeadingPairs>
  <TitlesOfParts>
    <vt:vector size="73" baseType="lpstr">
      <vt:lpstr>Aptos</vt:lpstr>
      <vt:lpstr>Aptos Display</vt:lpstr>
      <vt:lpstr>Arial</vt:lpstr>
      <vt:lpstr>Calibri</vt:lpstr>
      <vt:lpstr>Century Gothic</vt:lpstr>
      <vt:lpstr>Inter</vt:lpstr>
      <vt:lpstr>Poppins</vt:lpstr>
      <vt:lpstr>Poppins SemiBold</vt:lpstr>
      <vt:lpstr>Wingdings</vt:lpstr>
      <vt:lpstr>Office Theme</vt:lpstr>
      <vt:lpstr>Case-by-Case Permits: Common Issues and Updates</vt:lpstr>
      <vt:lpstr>NSR Permitting Process</vt:lpstr>
      <vt:lpstr>Permitting Steps - Overview</vt:lpstr>
      <vt:lpstr>Permitting Steps - NORI</vt:lpstr>
      <vt:lpstr>Administrative Process with APIRT</vt:lpstr>
      <vt:lpstr>Administrative Information and Files</vt:lpstr>
      <vt:lpstr>PI-1 Workbook v7.0</vt:lpstr>
      <vt:lpstr>Fugitive Workbook v3.1</vt:lpstr>
      <vt:lpstr>NORI Tips to Avoid Pitfalls – Part 1</vt:lpstr>
      <vt:lpstr>NORI Tips to Avoid Pitfalls – Part 2</vt:lpstr>
      <vt:lpstr>Key Cells on PI-1 Public Notice Tab</vt:lpstr>
      <vt:lpstr>Required Pollutants</vt:lpstr>
      <vt:lpstr>NORI Review: Renewal</vt:lpstr>
      <vt:lpstr>NORI Review: Renewal and Amendment</vt:lpstr>
      <vt:lpstr>NORI (and NAPD) Pitfalls and Errors</vt:lpstr>
      <vt:lpstr>NORI (and NAPD) Common Notice Errors</vt:lpstr>
      <vt:lpstr>Permitting Steps –  Technical Review/Federal Review</vt:lpstr>
      <vt:lpstr>Technical Review Process</vt:lpstr>
      <vt:lpstr>Public Notice (NORI / NAPD) Management </vt:lpstr>
      <vt:lpstr>Project Scope and Overview</vt:lpstr>
      <vt:lpstr>Scope Changes During Review</vt:lpstr>
      <vt:lpstr>PBR and SP Incorporation</vt:lpstr>
      <vt:lpstr>PBR and SP Example</vt:lpstr>
      <vt:lpstr>Maintenance, Startup, and Shutdown (MSS)</vt:lpstr>
      <vt:lpstr>Best Available Control Technology (BACT)</vt:lpstr>
      <vt:lpstr>Modifications to Facilities and BACT</vt:lpstr>
      <vt:lpstr>Relaxation Example</vt:lpstr>
      <vt:lpstr>Federal (PSD/NNSR) Permits and BACT</vt:lpstr>
      <vt:lpstr>Emission CAPS and BACT</vt:lpstr>
      <vt:lpstr>CAPS and BACT – Example 1</vt:lpstr>
      <vt:lpstr>CAPS and BACT – Example 2</vt:lpstr>
      <vt:lpstr>PI-1 Workbook and BACT Analysis</vt:lpstr>
      <vt:lpstr>Federal Applicability</vt:lpstr>
      <vt:lpstr>PSD Major Source Thresholds</vt:lpstr>
      <vt:lpstr>PSD Major Modification Thresholds</vt:lpstr>
      <vt:lpstr>Nonattainment Ozone Thresholds</vt:lpstr>
      <vt:lpstr>Federal Applicability Analysis</vt:lpstr>
      <vt:lpstr>2-Step Federal Applicability Process</vt:lpstr>
      <vt:lpstr>PowerPoint Presentation</vt:lpstr>
      <vt:lpstr>Retrospective Reviews</vt:lpstr>
      <vt:lpstr>PowerPoint Presentation</vt:lpstr>
      <vt:lpstr>Federal Analysis</vt:lpstr>
      <vt:lpstr>Emission Calculations</vt:lpstr>
      <vt:lpstr>Guidance and Sources</vt:lpstr>
      <vt:lpstr>Other Calculation Considerations</vt:lpstr>
      <vt:lpstr>Inside the Technical Review Process</vt:lpstr>
      <vt:lpstr>Common NOD Items</vt:lpstr>
      <vt:lpstr>Permitting Steps – Draft Permit and Modeling</vt:lpstr>
      <vt:lpstr>Draft Permit Review Process</vt:lpstr>
      <vt:lpstr>Impacts and Modeling</vt:lpstr>
      <vt:lpstr>PSD-Specific Impacts and Modeling</vt:lpstr>
      <vt:lpstr>Impacts and Modeling Pitfalls</vt:lpstr>
      <vt:lpstr>Permitting Steps - NAPD</vt:lpstr>
      <vt:lpstr>NAPD Tips to Avoid Pitfalls – Part 1</vt:lpstr>
      <vt:lpstr>NAPD Tips to Avoid Pitfalls – Part 2</vt:lpstr>
      <vt:lpstr>Permitting Steps – Issue Permit</vt:lpstr>
      <vt:lpstr>Permit Issuance</vt:lpstr>
      <vt:lpstr>NSR Updates</vt:lpstr>
      <vt:lpstr>Permit Search Portal</vt:lpstr>
      <vt:lpstr>Permit Search Portal Demo</vt:lpstr>
      <vt:lpstr>Permit Search Portal Example</vt:lpstr>
      <vt:lpstr>Permit Search Portal Example (continued)</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Ramirez</dc:creator>
  <cp:lastModifiedBy>Michelle Shinski</cp:lastModifiedBy>
  <cp:revision>10</cp:revision>
  <dcterms:created xsi:type="dcterms:W3CDTF">2024-07-23T14:43:42Z</dcterms:created>
  <dcterms:modified xsi:type="dcterms:W3CDTF">2026-10-01T19:09:49Z</dcterms:modified>
</cp:coreProperties>
</file>