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6"/>
  </p:notesMasterIdLst>
  <p:sldIdLst>
    <p:sldId id="258" r:id="rId3"/>
    <p:sldId id="358" r:id="rId4"/>
    <p:sldId id="320" r:id="rId5"/>
    <p:sldId id="344" r:id="rId6"/>
    <p:sldId id="260" r:id="rId7"/>
    <p:sldId id="342" r:id="rId8"/>
    <p:sldId id="347" r:id="rId9"/>
    <p:sldId id="348" r:id="rId10"/>
    <p:sldId id="341" r:id="rId11"/>
    <p:sldId id="270" r:id="rId12"/>
    <p:sldId id="767" r:id="rId13"/>
    <p:sldId id="262" r:id="rId14"/>
    <p:sldId id="350" r:id="rId15"/>
    <p:sldId id="351" r:id="rId16"/>
    <p:sldId id="352" r:id="rId17"/>
    <p:sldId id="353" r:id="rId18"/>
    <p:sldId id="264" r:id="rId19"/>
    <p:sldId id="354" r:id="rId20"/>
    <p:sldId id="766" r:id="rId21"/>
    <p:sldId id="356" r:id="rId22"/>
    <p:sldId id="357" r:id="rId23"/>
    <p:sldId id="268"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76E79D-3EB4-63C7-39E2-696D229B4313}" name="John Lewis" initials="JL" userId="S::John.Lewis@tceq.texas.gov::204162a3-c8a8-420b-be43-3f7f80fc20e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ABCD70"/>
    <a:srgbClr val="DAE3F3"/>
    <a:srgbClr val="D9F5C5"/>
    <a:srgbClr val="0875C8"/>
    <a:srgbClr val="D9D9D9"/>
    <a:srgbClr val="FFF2CC"/>
    <a:srgbClr val="A7C96C"/>
    <a:srgbClr val="9DC3E6"/>
    <a:srgbClr val="7EA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998" autoAdjust="0"/>
  </p:normalViewPr>
  <p:slideViewPr>
    <p:cSldViewPr snapToGrid="0">
      <p:cViewPr varScale="1">
        <p:scale>
          <a:sx n="105" d="100"/>
          <a:sy n="105" d="100"/>
        </p:scale>
        <p:origin x="1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157C1-8A6C-4321-846D-B358E31D509E}" type="datetimeFigureOut">
              <a:rPr lang="en-US" smtClean="0"/>
              <a:t>10/14/2024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5D64E-FCB6-4D4F-B94C-7AD7D485FC37}" type="slidenum">
              <a:rPr lang="en-US" smtClean="0"/>
              <a:t>‹#›</a:t>
            </a:fld>
            <a:endParaRPr lang="en-US" dirty="0"/>
          </a:p>
        </p:txBody>
      </p:sp>
    </p:spTree>
    <p:extLst>
      <p:ext uri="{BB962C8B-B14F-4D97-AF65-F5344CB8AC3E}">
        <p14:creationId xmlns:p14="http://schemas.microsoft.com/office/powerpoint/2010/main" val="749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5D64E-FCB6-4D4F-B94C-7AD7D485FC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740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DFW and HGB Division 7 rules  were adopted and subsequently became effective on 7-21-21.  The  Bexar County Division 7 rules were adopted and subsequently became effective on 5-16-24 (when the DFW and HGB rules were also amended). </a:t>
            </a:r>
          </a:p>
          <a:p>
            <a:endParaRPr lang="en-US" dirty="0"/>
          </a:p>
          <a:p>
            <a:pPr marL="171450" indent="-171450">
              <a:buFont typeface="Arial" panose="020B0604020202020204" pitchFamily="34" charset="0"/>
              <a:buChar char="•"/>
            </a:pPr>
            <a:r>
              <a:rPr lang="en-US" dirty="0"/>
              <a:t>O &amp; G CTG rules are limited to oil and gas production operations (wells, boosting stations, natural gas plants and storage prior to custody transfer), but not other oil and gas service operations in affected nonattainment counties.</a:t>
            </a:r>
          </a:p>
          <a:p>
            <a:endParaRPr lang="en-US" dirty="0"/>
          </a:p>
          <a:p>
            <a:pPr marL="171450" indent="-171450">
              <a:buFont typeface="Arial" panose="020B0604020202020204" pitchFamily="34" charset="0"/>
              <a:buChar char="•"/>
            </a:pPr>
            <a:r>
              <a:rPr lang="en-US" dirty="0"/>
              <a:t>TAC = Texas Administrative Code</a:t>
            </a:r>
          </a:p>
          <a:p>
            <a:endParaRPr lang="en-US" dirty="0"/>
          </a:p>
          <a:p>
            <a:r>
              <a:rPr lang="en-US" dirty="0"/>
              <a:t>(1) any centrifugal compressor with wet seals and any reciprocating compressor located between the wellhead, but not including the well site, and point of custody transfer to a natural gas transmission or storage operation;</a:t>
            </a:r>
          </a:p>
          <a:p>
            <a:r>
              <a:rPr lang="en-US" dirty="0"/>
              <a:t>  (2) any pneumatic controller located from the wellhead to a natural gas processing plant, including the natural gas processing plant, or point of custody transfer to a crude oil pipeline;</a:t>
            </a:r>
          </a:p>
          <a:p>
            <a:r>
              <a:rPr lang="en-US" dirty="0"/>
              <a:t>  (3) any pneumatic pump located at a well site or a natural gas processing plant;</a:t>
            </a:r>
          </a:p>
          <a:p>
            <a:r>
              <a:rPr lang="en-US" dirty="0"/>
              <a:t>  (4) any storage tank located from the well site to the point of custody transfer to an oil pipeline or to the point of natural gas distribution; and</a:t>
            </a:r>
          </a:p>
          <a:p>
            <a:r>
              <a:rPr lang="en-US" dirty="0"/>
              <a:t>  (5) any fugitive emission component in volatile organic compounds service located at a crude oil or natural gas production well site, natural gas processing plant, or gathering and boosting station.</a:t>
            </a:r>
          </a:p>
        </p:txBody>
      </p:sp>
      <p:sp>
        <p:nvSpPr>
          <p:cNvPr id="4" name="Slide Number Placeholder 3"/>
          <p:cNvSpPr>
            <a:spLocks noGrp="1"/>
          </p:cNvSpPr>
          <p:nvPr>
            <p:ph type="sldNum" sz="quarter" idx="5"/>
          </p:nvPr>
        </p:nvSpPr>
        <p:spPr/>
        <p:txBody>
          <a:bodyPr/>
          <a:lstStyle/>
          <a:p>
            <a:fld id="{CFF5D64E-FCB6-4D4F-B94C-7AD7D485FC37}" type="slidenum">
              <a:rPr lang="en-US" smtClean="0"/>
              <a:t>12</a:t>
            </a:fld>
            <a:endParaRPr lang="en-US" dirty="0"/>
          </a:p>
        </p:txBody>
      </p:sp>
    </p:spTree>
    <p:extLst>
      <p:ext uri="{BB962C8B-B14F-4D97-AF65-F5344CB8AC3E}">
        <p14:creationId xmlns:p14="http://schemas.microsoft.com/office/powerpoint/2010/main" val="383836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Affected tanks: Located from the well site to point of custody transfer to an oil pipeline or to point of natural gas distribution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§115.175(a)(3): Beginning on the appropriate compliance date in §115.183 of this title (relating to Compliance Schedules), any storage tank that stores crude oil or condensate with a true vapor pressure of greater than or equal to 11 pounds per </a:t>
            </a:r>
            <a:r>
              <a:rPr lang="en-US" b="1" dirty="0"/>
              <a:t>square inch absolute (psia) </a:t>
            </a:r>
            <a:r>
              <a:rPr lang="en-US" dirty="0"/>
              <a:t>and a storage capacity of at least 40,000 gallons, and was required to use a submerged fill pipe under Table 2 in §115.112(e)(1) of this title (relating to Control Requirements), must continue to use a submerged fill pipe.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13</a:t>
            </a:fld>
            <a:endParaRPr lang="en-US" dirty="0"/>
          </a:p>
        </p:txBody>
      </p:sp>
    </p:spTree>
    <p:extLst>
      <p:ext uri="{BB962C8B-B14F-4D97-AF65-F5344CB8AC3E}">
        <p14:creationId xmlns:p14="http://schemas.microsoft.com/office/powerpoint/2010/main" val="3889437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term barrel equivalents is used to convert natural gas production to oil production on an equivalent energy basis. </a:t>
            </a:r>
          </a:p>
        </p:txBody>
      </p:sp>
      <p:sp>
        <p:nvSpPr>
          <p:cNvPr id="4" name="Slide Number Placeholder 3"/>
          <p:cNvSpPr>
            <a:spLocks noGrp="1"/>
          </p:cNvSpPr>
          <p:nvPr>
            <p:ph type="sldNum" sz="quarter" idx="5"/>
          </p:nvPr>
        </p:nvSpPr>
        <p:spPr/>
        <p:txBody>
          <a:bodyPr/>
          <a:lstStyle/>
          <a:p>
            <a:fld id="{CFF5D64E-FCB6-4D4F-B94C-7AD7D485FC37}" type="slidenum">
              <a:rPr lang="en-US" smtClean="0"/>
              <a:t>16</a:t>
            </a:fld>
            <a:endParaRPr lang="en-US" dirty="0"/>
          </a:p>
        </p:txBody>
      </p:sp>
    </p:spTree>
    <p:extLst>
      <p:ext uri="{BB962C8B-B14F-4D97-AF65-F5344CB8AC3E}">
        <p14:creationId xmlns:p14="http://schemas.microsoft.com/office/powerpoint/2010/main" val="58554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 rule published: March 8, 2024</a:t>
            </a:r>
          </a:p>
          <a:p>
            <a:endParaRPr lang="en-US" dirty="0"/>
          </a:p>
          <a:p>
            <a:pPr marL="171450" indent="-171450">
              <a:buFont typeface="Arial" panose="020B0604020202020204" pitchFamily="34" charset="0"/>
              <a:buChar char="•"/>
            </a:pPr>
            <a:r>
              <a:rPr lang="en-US" dirty="0"/>
              <a:t>Affected facilities: storage tanks, process controllers, pumps, compressors, fugitive components, control devices used for any affected facility. </a:t>
            </a:r>
          </a:p>
        </p:txBody>
      </p:sp>
      <p:sp>
        <p:nvSpPr>
          <p:cNvPr id="4" name="Slide Number Placeholder 3"/>
          <p:cNvSpPr>
            <a:spLocks noGrp="1"/>
          </p:cNvSpPr>
          <p:nvPr>
            <p:ph type="sldNum" sz="quarter" idx="5"/>
          </p:nvPr>
        </p:nvSpPr>
        <p:spPr/>
        <p:txBody>
          <a:bodyPr/>
          <a:lstStyle/>
          <a:p>
            <a:fld id="{CFF5D64E-FCB6-4D4F-B94C-7AD7D485FC37}" type="slidenum">
              <a:rPr lang="en-US" smtClean="0"/>
              <a:t>17</a:t>
            </a:fld>
            <a:endParaRPr lang="en-US" dirty="0"/>
          </a:p>
        </p:txBody>
      </p:sp>
    </p:spTree>
    <p:extLst>
      <p:ext uri="{BB962C8B-B14F-4D97-AF65-F5344CB8AC3E}">
        <p14:creationId xmlns:p14="http://schemas.microsoft.com/office/powerpoint/2010/main" val="307858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 voluntary action on the part of the owner/operator to address LPE limits used to demonstrate that a tank battery constructed, modified, or reconstructed after the OOOOb applicability date is not affected facility in order to avoid being subject to OOOOb standards for affected storage vessel facilities.</a:t>
            </a:r>
          </a:p>
          <a:p>
            <a:pPr marL="171450" indent="-171450">
              <a:buFont typeface="Arial" panose="020B0604020202020204" pitchFamily="34" charset="0"/>
              <a:buChar char="•"/>
            </a:pPr>
            <a:r>
              <a:rPr lang="en-US" dirty="0"/>
              <a:t>LPE-CERT was recently made available via the TCEQ website. </a:t>
            </a:r>
          </a:p>
          <a:p>
            <a:pPr marL="171450" indent="-171450">
              <a:buFont typeface="Arial" panose="020B0604020202020204" pitchFamily="34" charset="0"/>
              <a:buChar char="•"/>
            </a:pPr>
            <a:r>
              <a:rPr lang="en-US" dirty="0"/>
              <a:t>The EPA has identified abandoned and unplugged wells as a significant source of methane emissions. To reduce these emissions, the rule requires a well closure plan be submitted to the EPA. The plan will include steps to plug the wells, documentation of financial assurance for well closure and a schedule for closure activities.</a:t>
            </a:r>
          </a:p>
          <a:p>
            <a:pPr marL="171450" indent="-171450">
              <a:buFont typeface="Arial" panose="020B0604020202020204" pitchFamily="34" charset="0"/>
              <a:buChar char="•"/>
            </a:pPr>
            <a:r>
              <a:rPr lang="en-US" dirty="0"/>
              <a:t>Periodic fugitive monitoring is required until the well has been plugged and a well closure report has been submitted.</a:t>
            </a:r>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18</a:t>
            </a:fld>
            <a:endParaRPr lang="en-US" dirty="0"/>
          </a:p>
        </p:txBody>
      </p:sp>
    </p:spTree>
    <p:extLst>
      <p:ext uri="{BB962C8B-B14F-4D97-AF65-F5344CB8AC3E}">
        <p14:creationId xmlns:p14="http://schemas.microsoft.com/office/powerpoint/2010/main" val="2781318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19</a:t>
            </a:fld>
            <a:endParaRPr lang="en-US" dirty="0"/>
          </a:p>
        </p:txBody>
      </p:sp>
    </p:spTree>
    <p:extLst>
      <p:ext uri="{BB962C8B-B14F-4D97-AF65-F5344CB8AC3E}">
        <p14:creationId xmlns:p14="http://schemas.microsoft.com/office/powerpoint/2010/main" val="1765469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STEERS = State of Texas Environmental Electronic Reporting System</a:t>
            </a:r>
          </a:p>
        </p:txBody>
      </p:sp>
      <p:sp>
        <p:nvSpPr>
          <p:cNvPr id="4" name="Slide Number Placeholder 3"/>
          <p:cNvSpPr>
            <a:spLocks noGrp="1"/>
          </p:cNvSpPr>
          <p:nvPr>
            <p:ph type="sldNum" sz="quarter" idx="5"/>
          </p:nvPr>
        </p:nvSpPr>
        <p:spPr/>
        <p:txBody>
          <a:bodyPr/>
          <a:lstStyle/>
          <a:p>
            <a:fld id="{CFF5D64E-FCB6-4D4F-B94C-7AD7D485FC37}" type="slidenum">
              <a:rPr lang="en-US" smtClean="0"/>
              <a:t>22</a:t>
            </a:fld>
            <a:endParaRPr lang="en-US" dirty="0"/>
          </a:p>
        </p:txBody>
      </p:sp>
    </p:spTree>
    <p:extLst>
      <p:ext uri="{BB962C8B-B14F-4D97-AF65-F5344CB8AC3E}">
        <p14:creationId xmlns:p14="http://schemas.microsoft.com/office/powerpoint/2010/main" val="38971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5D64E-FCB6-4D4F-B94C-7AD7D485FC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94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Criteria Pollutants: </a:t>
            </a:r>
            <a:r>
              <a:rPr lang="en-US" dirty="0"/>
              <a:t>Ozone, Sulfur Dioxide, Particulate Matter, Nitrogen Dioxide, Carbon Monoxide, Lead (excluded from ERC generation).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ERCs can only be generated in areas designated as nonattainment. </a:t>
            </a:r>
          </a:p>
          <a:p>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3</a:t>
            </a:fld>
            <a:endParaRPr lang="en-US" dirty="0"/>
          </a:p>
        </p:txBody>
      </p:sp>
    </p:spTree>
    <p:extLst>
      <p:ext uri="{BB962C8B-B14F-4D97-AF65-F5344CB8AC3E}">
        <p14:creationId xmlns:p14="http://schemas.microsoft.com/office/powerpoint/2010/main" val="228613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5</a:t>
            </a:fld>
            <a:endParaRPr lang="en-US" dirty="0"/>
          </a:p>
        </p:txBody>
      </p:sp>
    </p:spTree>
    <p:extLst>
      <p:ext uri="{BB962C8B-B14F-4D97-AF65-F5344CB8AC3E}">
        <p14:creationId xmlns:p14="http://schemas.microsoft.com/office/powerpoint/2010/main" val="159805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Tpy = tons per year</a:t>
            </a:r>
          </a:p>
          <a:p>
            <a:endParaRPr lang="en-US" dirty="0"/>
          </a:p>
          <a:p>
            <a:r>
              <a:rPr lang="en-US" dirty="0"/>
              <a:t>2.8 = historical average </a:t>
            </a:r>
          </a:p>
        </p:txBody>
      </p:sp>
      <p:sp>
        <p:nvSpPr>
          <p:cNvPr id="4" name="Slide Number Placeholder 3"/>
          <p:cNvSpPr>
            <a:spLocks noGrp="1"/>
          </p:cNvSpPr>
          <p:nvPr>
            <p:ph type="sldNum" sz="quarter" idx="5"/>
          </p:nvPr>
        </p:nvSpPr>
        <p:spPr/>
        <p:txBody>
          <a:bodyPr/>
          <a:lstStyle/>
          <a:p>
            <a:fld id="{CFF5D64E-FCB6-4D4F-B94C-7AD7D485FC37}" type="slidenum">
              <a:rPr lang="en-US" smtClean="0"/>
              <a:t>6</a:t>
            </a:fld>
            <a:endParaRPr lang="en-US" dirty="0"/>
          </a:p>
        </p:txBody>
      </p:sp>
    </p:spTree>
    <p:extLst>
      <p:ext uri="{BB962C8B-B14F-4D97-AF65-F5344CB8AC3E}">
        <p14:creationId xmlns:p14="http://schemas.microsoft.com/office/powerpoint/2010/main" val="272134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SIP Emissions are defined under 30 TAC </a:t>
            </a:r>
            <a:r>
              <a:rPr lang="en-US" b="0" i="0" dirty="0">
                <a:solidFill>
                  <a:srgbClr val="000000"/>
                </a:solidFill>
                <a:effectLst/>
                <a:highlight>
                  <a:srgbClr val="ECEDF9"/>
                </a:highlight>
                <a:latin typeface="Times New Roman" panose="02020603050405020304" pitchFamily="18" charset="0"/>
              </a:rPr>
              <a:t>§101.300</a:t>
            </a:r>
          </a:p>
          <a:p>
            <a:pPr marL="171450" indent="-171450">
              <a:buFont typeface="Arial" panose="020B0604020202020204" pitchFamily="34" charset="0"/>
              <a:buChar char="•"/>
            </a:pPr>
            <a:endParaRPr lang="en-US" b="0" i="0" dirty="0">
              <a:solidFill>
                <a:srgbClr val="000000"/>
              </a:solidFill>
              <a:effectLst/>
              <a:highlight>
                <a:srgbClr val="ECEDF9"/>
              </a:highlight>
              <a:latin typeface="Times New Roman" panose="02020603050405020304" pitchFamily="18" charset="0"/>
            </a:endParaRPr>
          </a:p>
          <a:p>
            <a:pPr marL="171450" indent="-171450">
              <a:buFont typeface="Arial" panose="020B0604020202020204" pitchFamily="34" charset="0"/>
              <a:buChar char="•"/>
            </a:pPr>
            <a:r>
              <a:rPr lang="en-US" b="0" i="0" dirty="0">
                <a:solidFill>
                  <a:srgbClr val="000000"/>
                </a:solidFill>
                <a:effectLst/>
                <a:highlight>
                  <a:srgbClr val="ECEDF9"/>
                </a:highlight>
                <a:latin typeface="Times New Roman" panose="02020603050405020304" pitchFamily="18" charset="0"/>
              </a:rPr>
              <a:t>Applies for each affected area.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Emission credits must occur after the state implementation plan (SIP) emissions year for the facility (30 TAC </a:t>
            </a:r>
            <a:r>
              <a:rPr lang="en-US" b="0" i="0" dirty="0">
                <a:solidFill>
                  <a:srgbClr val="000000"/>
                </a:solidFill>
                <a:effectLst/>
                <a:highlight>
                  <a:srgbClr val="ECEDF9"/>
                </a:highlight>
                <a:latin typeface="Times New Roman" panose="02020603050405020304" pitchFamily="18" charset="0"/>
              </a:rPr>
              <a:t>§101.302(d)(1)(C) &amp; (2)(C))</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Credits may not be generated from reductions from a facility without SIP emissions (30 TAC </a:t>
            </a:r>
            <a:r>
              <a:rPr lang="en-US" b="0" i="0" dirty="0">
                <a:solidFill>
                  <a:srgbClr val="000000"/>
                </a:solidFill>
                <a:effectLst/>
                <a:highlight>
                  <a:srgbClr val="ECEDF9"/>
                </a:highlight>
                <a:latin typeface="Times New Roman" panose="02020603050405020304" pitchFamily="18" charset="0"/>
              </a:rPr>
              <a:t>§101.303(a)(2)(C)). </a:t>
            </a:r>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7</a:t>
            </a:fld>
            <a:endParaRPr lang="en-US" dirty="0"/>
          </a:p>
        </p:txBody>
      </p:sp>
    </p:spTree>
    <p:extLst>
      <p:ext uri="{BB962C8B-B14F-4D97-AF65-F5344CB8AC3E}">
        <p14:creationId xmlns:p14="http://schemas.microsoft.com/office/powerpoint/2010/main" val="171874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Sources:</a:t>
            </a:r>
          </a:p>
          <a:p>
            <a:r>
              <a:rPr lang="en-US" dirty="0"/>
              <a:t>A facility included in the agency’s emissions inventory under the point source category [30 TAC §101.300(21) and §101.370(22)]. </a:t>
            </a:r>
          </a:p>
          <a:p>
            <a:r>
              <a:rPr lang="en-US" dirty="0"/>
              <a:t>These sources are required to report to the TCEQ’s emissions inventory, per §101.10.</a:t>
            </a:r>
          </a:p>
          <a:p>
            <a:endParaRPr lang="en-US" dirty="0"/>
          </a:p>
          <a:p>
            <a:r>
              <a:rPr lang="en-US" dirty="0"/>
              <a:t>Area Sources:</a:t>
            </a:r>
          </a:p>
          <a:p>
            <a:r>
              <a:rPr lang="en-US" dirty="0"/>
              <a:t>Any facility included in the agency emissions inventory (EI) under the area source category [30 TAC §101.300(3) and §101.370(3)].</a:t>
            </a:r>
          </a:p>
          <a:p>
            <a:r>
              <a:rPr lang="en-US" dirty="0"/>
              <a:t>Not required to report TCEQ emissions inventory since emissions fall under reporting thresholds under 30 TAC §101.10.</a:t>
            </a:r>
          </a:p>
          <a:p>
            <a:r>
              <a:rPr lang="en-US" dirty="0"/>
              <a:t>Not minor sources. </a:t>
            </a:r>
          </a:p>
          <a:p>
            <a:r>
              <a:rPr lang="en-US" dirty="0"/>
              <a:t>Applies only to non-residential sources, including, but not limited to, upstream oil and gas production and small painting operations. </a:t>
            </a:r>
          </a:p>
          <a:p>
            <a:r>
              <a:rPr lang="en-US" dirty="0"/>
              <a:t>Inelastic sources (such as gas stations and dry cleaners) may not generate credits from permanent shutdowns.</a:t>
            </a:r>
          </a:p>
          <a:p>
            <a:endParaRPr lang="en-US" dirty="0"/>
          </a:p>
          <a:p>
            <a:r>
              <a:rPr lang="en-US" dirty="0"/>
              <a:t>Mobile Sources:</a:t>
            </a:r>
          </a:p>
          <a:p>
            <a:r>
              <a:rPr lang="en-US" dirty="0"/>
              <a:t>A source included in the agency’s emissions inventory under the mobile source category [30 TAC §101.300(16) and §101.370(17)]. </a:t>
            </a:r>
          </a:p>
          <a:p>
            <a:r>
              <a:rPr lang="en-US" dirty="0"/>
              <a:t>Not required to report to the TCEQ emissions inventory. </a:t>
            </a:r>
          </a:p>
          <a:p>
            <a:r>
              <a:rPr lang="en-US" dirty="0"/>
              <a:t>Includes on-road sources (e.g., trucks, buses) and non-road sources (e.g., locomotives, marine vessels). </a:t>
            </a:r>
          </a:p>
          <a:p>
            <a:r>
              <a:rPr lang="en-US" dirty="0"/>
              <a:t>If credits are being generated in a nonattainment area, the source must have primarily operated (at least 75%) in the nonattainment area. </a:t>
            </a:r>
          </a:p>
          <a:p>
            <a:r>
              <a:rPr lang="en-US" dirty="0"/>
              <a:t>For shutdown or replacement strategies, the source must be made permanently inoperable or moved out of North America to qualify for ERCs. Documentation must be submitted. </a:t>
            </a:r>
          </a:p>
          <a:p>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8</a:t>
            </a:fld>
            <a:endParaRPr lang="en-US" dirty="0"/>
          </a:p>
        </p:txBody>
      </p:sp>
    </p:spTree>
    <p:extLst>
      <p:ext uri="{BB962C8B-B14F-4D97-AF65-F5344CB8AC3E}">
        <p14:creationId xmlns:p14="http://schemas.microsoft.com/office/powerpoint/2010/main" val="411226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past year, the commission adopted attainment demonstration (AD) SIP revisions for the 2008 eight-hour ozone NAAQS for the Houston-Galveston-Brazoria and Dallas-Fort Worth areas. </a:t>
            </a:r>
          </a:p>
        </p:txBody>
      </p:sp>
      <p:sp>
        <p:nvSpPr>
          <p:cNvPr id="4" name="Slide Number Placeholder 3"/>
          <p:cNvSpPr>
            <a:spLocks noGrp="1"/>
          </p:cNvSpPr>
          <p:nvPr>
            <p:ph type="sldNum" sz="quarter" idx="5"/>
          </p:nvPr>
        </p:nvSpPr>
        <p:spPr/>
        <p:txBody>
          <a:bodyPr/>
          <a:lstStyle/>
          <a:p>
            <a:fld id="{CFF5D64E-FCB6-4D4F-B94C-7AD7D485FC37}" type="slidenum">
              <a:rPr lang="en-US" smtClean="0"/>
              <a:t>9</a:t>
            </a:fld>
            <a:endParaRPr lang="en-US" dirty="0"/>
          </a:p>
        </p:txBody>
      </p:sp>
    </p:spTree>
    <p:extLst>
      <p:ext uri="{BB962C8B-B14F-4D97-AF65-F5344CB8AC3E}">
        <p14:creationId xmlns:p14="http://schemas.microsoft.com/office/powerpoint/2010/main" val="2146479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FF5D64E-FCB6-4D4F-B94C-7AD7D485FC37}" type="slidenum">
              <a:rPr lang="en-US" smtClean="0"/>
              <a:t>10</a:t>
            </a:fld>
            <a:endParaRPr lang="en-US" dirty="0"/>
          </a:p>
        </p:txBody>
      </p:sp>
    </p:spTree>
    <p:extLst>
      <p:ext uri="{BB962C8B-B14F-4D97-AF65-F5344CB8AC3E}">
        <p14:creationId xmlns:p14="http://schemas.microsoft.com/office/powerpoint/2010/main" val="350025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D7F7DC4-8FED-45B0-969C-C4A858F6690A}"/>
              </a:ext>
            </a:extLst>
          </p:cNvPr>
          <p:cNvSpPr>
            <a:spLocks noGrp="1"/>
          </p:cNvSpPr>
          <p:nvPr>
            <p:ph type="title"/>
          </p:nvPr>
        </p:nvSpPr>
        <p:spPr>
          <a:xfrm>
            <a:off x="940167" y="4613148"/>
            <a:ext cx="10845895" cy="930515"/>
          </a:xfrm>
          <a:prstGeom prst="rect">
            <a:avLst/>
          </a:prstGeom>
        </p:spPr>
        <p:txBody>
          <a:bodyPr vert="horz" lIns="91440" tIns="45720" rIns="91440" bIns="45720" rtlCol="0" anchor="ctr">
            <a:normAutofit/>
          </a:bodyPr>
          <a:lstStyle>
            <a:lvl1pPr>
              <a:defRPr b="1">
                <a:solidFill>
                  <a:srgbClr val="0875C8"/>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F5F65BD-C4B9-433D-9C40-605910DB7BDC}"/>
              </a:ext>
            </a:extLst>
          </p:cNvPr>
          <p:cNvSpPr>
            <a:spLocks noGrp="1"/>
          </p:cNvSpPr>
          <p:nvPr>
            <p:ph idx="1"/>
          </p:nvPr>
        </p:nvSpPr>
        <p:spPr>
          <a:xfrm>
            <a:off x="940167" y="5634210"/>
            <a:ext cx="10845895" cy="706775"/>
          </a:xfrm>
          <a:prstGeom prst="rect">
            <a:avLst/>
          </a:prstGeom>
        </p:spPr>
        <p:txBody>
          <a:bodyPr vert="horz" lIns="91440" tIns="45720" rIns="91440" bIns="45720" rtlCol="0">
            <a:normAutofit/>
          </a:bodyPr>
          <a:lstStyle>
            <a:lvl1pPr>
              <a:defRPr sz="4000"/>
            </a:lvl1pPr>
          </a:lstStyle>
          <a:p>
            <a:pPr lvl="0"/>
            <a:r>
              <a:rPr lang="en-US"/>
              <a:t>Click to edit Master text styles</a:t>
            </a:r>
          </a:p>
        </p:txBody>
      </p:sp>
      <p:pic>
        <p:nvPicPr>
          <p:cNvPr id="18" name="Picture 17">
            <a:extLst>
              <a:ext uri="{FF2B5EF4-FFF2-40B4-BE49-F238E27FC236}">
                <a16:creationId xmlns:a16="http://schemas.microsoft.com/office/drawing/2014/main" id="{3FBC0E80-0F99-4D7A-950F-5CBB0D4B5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06353" cy="4214553"/>
          </a:xfrm>
          <a:prstGeom prst="rect">
            <a:avLst/>
          </a:prstGeom>
        </p:spPr>
      </p:pic>
      <p:pic>
        <p:nvPicPr>
          <p:cNvPr id="20" name="Picture 19">
            <a:extLst>
              <a:ext uri="{FF2B5EF4-FFF2-40B4-BE49-F238E27FC236}">
                <a16:creationId xmlns:a16="http://schemas.microsoft.com/office/drawing/2014/main" id="{93570587-DA46-4EE6-8229-C48A65A26C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49376"/>
            <a:ext cx="12192000" cy="265177"/>
          </a:xfrm>
          <a:prstGeom prst="rect">
            <a:avLst/>
          </a:prstGeom>
        </p:spPr>
      </p:pic>
      <p:pic>
        <p:nvPicPr>
          <p:cNvPr id="3" name="Picture 2">
            <a:extLst>
              <a:ext uri="{FF2B5EF4-FFF2-40B4-BE49-F238E27FC236}">
                <a16:creationId xmlns:a16="http://schemas.microsoft.com/office/drawing/2014/main" id="{E7BD8C9D-B235-4639-8E4D-3789CCBE75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545" y="296028"/>
            <a:ext cx="3490517" cy="3447636"/>
          </a:xfrm>
          <a:prstGeom prst="rect">
            <a:avLst/>
          </a:prstGeom>
        </p:spPr>
      </p:pic>
    </p:spTree>
    <p:extLst>
      <p:ext uri="{BB962C8B-B14F-4D97-AF65-F5344CB8AC3E}">
        <p14:creationId xmlns:p14="http://schemas.microsoft.com/office/powerpoint/2010/main" val="65146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C66E3-5EDE-486C-933E-98B06E87A72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3039"/>
          <a:stretch/>
        </p:blipFill>
        <p:spPr>
          <a:xfrm>
            <a:off x="0" y="0"/>
            <a:ext cx="12206352" cy="3243532"/>
          </a:xfrm>
          <a:prstGeom prst="rect">
            <a:avLst/>
          </a:prstGeom>
        </p:spPr>
      </p:pic>
      <p:pic>
        <p:nvPicPr>
          <p:cNvPr id="4" name="Picture 3" descr="TCEQ Logo">
            <a:extLst>
              <a:ext uri="{FF2B5EF4-FFF2-40B4-BE49-F238E27FC236}">
                <a16:creationId xmlns:a16="http://schemas.microsoft.com/office/drawing/2014/main" id="{71A7D89F-DF7E-46C5-83B2-6D7D9701B0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046" y="219912"/>
            <a:ext cx="2730887" cy="2697338"/>
          </a:xfrm>
          <a:prstGeom prst="rect">
            <a:avLst/>
          </a:prstGeom>
        </p:spPr>
      </p:pic>
      <p:pic>
        <p:nvPicPr>
          <p:cNvPr id="5" name="Picture 4">
            <a:extLst>
              <a:ext uri="{FF2B5EF4-FFF2-40B4-BE49-F238E27FC236}">
                <a16:creationId xmlns:a16="http://schemas.microsoft.com/office/drawing/2014/main" id="{16B1895B-CC16-44E6-A9AB-1E9A58327E0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163040"/>
            <a:ext cx="12192000" cy="265177"/>
          </a:xfrm>
          <a:prstGeom prst="rect">
            <a:avLst/>
          </a:prstGeom>
        </p:spPr>
      </p:pic>
      <p:sp>
        <p:nvSpPr>
          <p:cNvPr id="2" name="Title 1">
            <a:extLst>
              <a:ext uri="{FF2B5EF4-FFF2-40B4-BE49-F238E27FC236}">
                <a16:creationId xmlns:a16="http://schemas.microsoft.com/office/drawing/2014/main" id="{E86AAD87-0183-4A1D-8160-1FC035EDAA48}"/>
              </a:ext>
            </a:extLst>
          </p:cNvPr>
          <p:cNvSpPr>
            <a:spLocks noGrp="1"/>
          </p:cNvSpPr>
          <p:nvPr>
            <p:ph type="title"/>
          </p:nvPr>
        </p:nvSpPr>
        <p:spPr>
          <a:xfrm>
            <a:off x="439947" y="3674007"/>
            <a:ext cx="11346115" cy="1867303"/>
          </a:xfrm>
          <a:prstGeom prst="rect">
            <a:avLst/>
          </a:prstGeom>
        </p:spPr>
        <p:txBody>
          <a:bodyPr anchor="ctr" anchorCtr="0"/>
          <a:lstStyle>
            <a:lvl1pPr>
              <a:defRPr b="1">
                <a:solidFill>
                  <a:srgbClr val="27387E"/>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8A94393A-65E1-461B-AFD0-9A58C082F681}"/>
              </a:ext>
            </a:extLst>
          </p:cNvPr>
          <p:cNvSpPr>
            <a:spLocks noGrp="1"/>
          </p:cNvSpPr>
          <p:nvPr>
            <p:ph idx="1"/>
          </p:nvPr>
        </p:nvSpPr>
        <p:spPr>
          <a:xfrm>
            <a:off x="439947" y="5719313"/>
            <a:ext cx="11346115" cy="918775"/>
          </a:xfrm>
          <a:prstGeom prst="rect">
            <a:avLst/>
          </a:prstGeom>
        </p:spPr>
        <p:txBody>
          <a:bodyPr vert="horz" lIns="91440" tIns="45720" rIns="91440" bIns="45720" rtlCol="0">
            <a:normAutofit/>
          </a:bodyPr>
          <a:lstStyle>
            <a:lvl1pPr marL="0" indent="0">
              <a:buNone/>
              <a:defRPr sz="4000"/>
            </a:lvl1pPr>
          </a:lstStyle>
          <a:p>
            <a:pPr lvl="0"/>
            <a:r>
              <a:rPr lang="en-US" dirty="0"/>
              <a:t>Click to edit Master text styles</a:t>
            </a:r>
          </a:p>
        </p:txBody>
      </p:sp>
    </p:spTree>
    <p:extLst>
      <p:ext uri="{BB962C8B-B14F-4D97-AF65-F5344CB8AC3E}">
        <p14:creationId xmlns:p14="http://schemas.microsoft.com/office/powerpoint/2010/main" val="18735761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33E5-D8CF-4D19-9373-D1AD6960B721}"/>
              </a:ext>
            </a:extLst>
          </p:cNvPr>
          <p:cNvSpPr>
            <a:spLocks noGrp="1"/>
          </p:cNvSpPr>
          <p:nvPr>
            <p:ph type="title"/>
          </p:nvPr>
        </p:nvSpPr>
        <p:spPr>
          <a:xfrm>
            <a:off x="268446" y="367213"/>
            <a:ext cx="11362113" cy="1830864"/>
          </a:xfrm>
          <a:prstGeom prst="rect">
            <a:avLst/>
          </a:prstGeom>
        </p:spPr>
        <p:txBody>
          <a:bodyPr/>
          <a:lstStyle>
            <a:lvl1pPr>
              <a:defRPr sz="4400" b="1">
                <a:solidFill>
                  <a:srgbClr val="27387E"/>
                </a:solidFill>
              </a:defRPr>
            </a:lvl1pPr>
          </a:lstStyle>
          <a:p>
            <a:r>
              <a:rPr lang="en-US" dirty="0"/>
              <a:t>Click to edit Master title style</a:t>
            </a:r>
          </a:p>
        </p:txBody>
      </p:sp>
      <p:pic>
        <p:nvPicPr>
          <p:cNvPr id="8" name="Picture 7">
            <a:extLst>
              <a:ext uri="{FF2B5EF4-FFF2-40B4-BE49-F238E27FC236}">
                <a16:creationId xmlns:a16="http://schemas.microsoft.com/office/drawing/2014/main" id="{68696F26-9606-450F-953D-7EB55415C04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383733244"/>
      </p:ext>
    </p:extLst>
  </p:cSld>
  <p:clrMapOvr>
    <a:masterClrMapping/>
  </p:clrMapOvr>
  <p:extLst>
    <p:ext uri="{DCECCB84-F9BA-43D5-87BE-67443E8EF086}">
      <p15:sldGuideLst xmlns:p15="http://schemas.microsoft.com/office/powerpoint/2012/main">
        <p15:guide id="1" orient="horz" pos="2160">
          <p15:clr>
            <a:srgbClr val="FBAE40"/>
          </p15:clr>
        </p15:guide>
        <p15:guide id="2" pos="1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Title Hidden Abov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409276-DC6E-4905-9F7D-8884FD5103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
        <p:nvSpPr>
          <p:cNvPr id="2" name="Title 1">
            <a:extLst>
              <a:ext uri="{FF2B5EF4-FFF2-40B4-BE49-F238E27FC236}">
                <a16:creationId xmlns:a16="http://schemas.microsoft.com/office/drawing/2014/main" id="{64A0816B-33DD-44F5-A8E5-F53036DEC7DA}"/>
              </a:ext>
            </a:extLst>
          </p:cNvPr>
          <p:cNvSpPr>
            <a:spLocks noGrp="1"/>
          </p:cNvSpPr>
          <p:nvPr>
            <p:ph type="title"/>
          </p:nvPr>
        </p:nvSpPr>
        <p:spPr>
          <a:xfrm>
            <a:off x="722878" y="-1448627"/>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94676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E57A-7CDC-4198-A88C-0C63F55AC0FD}"/>
              </a:ext>
            </a:extLst>
          </p:cNvPr>
          <p:cNvSpPr>
            <a:spLocks noGrp="1"/>
          </p:cNvSpPr>
          <p:nvPr>
            <p:ph type="ctrTitle"/>
          </p:nvPr>
        </p:nvSpPr>
        <p:spPr>
          <a:xfrm>
            <a:off x="633046" y="703385"/>
            <a:ext cx="10920046" cy="2174908"/>
          </a:xfrm>
          <a:prstGeom prst="rect">
            <a:avLst/>
          </a:prstGeom>
        </p:spPr>
        <p:txBody>
          <a:bodyPr anchor="t" anchorCtr="0"/>
          <a:lstStyle>
            <a:lvl1pPr algn="l">
              <a:defRPr sz="4400" b="1">
                <a:solidFill>
                  <a:srgbClr val="27387E"/>
                </a:solidFill>
              </a:defRPr>
            </a:lvl1pPr>
          </a:lstStyle>
          <a:p>
            <a:r>
              <a:rPr lang="en-US" dirty="0"/>
              <a:t>Click to edit Master title style</a:t>
            </a:r>
          </a:p>
        </p:txBody>
      </p:sp>
      <p:sp>
        <p:nvSpPr>
          <p:cNvPr id="3" name="Subtitle 2">
            <a:extLst>
              <a:ext uri="{FF2B5EF4-FFF2-40B4-BE49-F238E27FC236}">
                <a16:creationId xmlns:a16="http://schemas.microsoft.com/office/drawing/2014/main" id="{6F67F6EB-2AA7-427E-826F-1F28813EB55F}"/>
              </a:ext>
            </a:extLst>
          </p:cNvPr>
          <p:cNvSpPr>
            <a:spLocks noGrp="1"/>
          </p:cNvSpPr>
          <p:nvPr>
            <p:ph type="subTitle" idx="1"/>
          </p:nvPr>
        </p:nvSpPr>
        <p:spPr>
          <a:xfrm>
            <a:off x="633045" y="3155894"/>
            <a:ext cx="10920045" cy="2456074"/>
          </a:xfrm>
          <a:prstGeom prst="rect">
            <a:avLst/>
          </a:prstGeo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70276FA0-5536-49A6-AA9F-F00C6B1896E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901983036"/>
      </p:ext>
    </p:extLst>
  </p:cSld>
  <p:clrMapOvr>
    <a:masterClrMapping/>
  </p:clrMapOvr>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E9CF-CA45-4E03-B725-E361908577C1}"/>
              </a:ext>
            </a:extLst>
          </p:cNvPr>
          <p:cNvSpPr>
            <a:spLocks noGrp="1"/>
          </p:cNvSpPr>
          <p:nvPr>
            <p:ph type="title"/>
          </p:nvPr>
        </p:nvSpPr>
        <p:spPr>
          <a:xfrm>
            <a:off x="609600" y="680946"/>
            <a:ext cx="10961077" cy="1325563"/>
          </a:xfrm>
          <a:prstGeom prst="rect">
            <a:avLst/>
          </a:prstGeom>
        </p:spPr>
        <p:txBody>
          <a:bodyPr/>
          <a:lstStyle>
            <a:lvl1pPr>
              <a:defRPr b="1">
                <a:solidFill>
                  <a:srgbClr val="27387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8E3361C-1846-4ED7-B0F1-0BE490AAE139}"/>
              </a:ext>
            </a:extLst>
          </p:cNvPr>
          <p:cNvSpPr>
            <a:spLocks noGrp="1"/>
          </p:cNvSpPr>
          <p:nvPr>
            <p:ph idx="1"/>
          </p:nvPr>
        </p:nvSpPr>
        <p:spPr>
          <a:xfrm>
            <a:off x="609600" y="2581796"/>
            <a:ext cx="10961077" cy="3329482"/>
          </a:xfrm>
          <a:prstGeom prst="rect">
            <a:avLst/>
          </a:prstGeom>
        </p:spPr>
        <p:txBody>
          <a:bodyPr/>
          <a:lstStyle/>
          <a:p>
            <a:pPr lvl="0"/>
            <a:r>
              <a:rPr lang="en-US" dirty="0"/>
              <a:t>Click to edit Master text styles</a:t>
            </a:r>
          </a:p>
          <a:p>
            <a:pPr lvl="1"/>
            <a:r>
              <a:rPr lang="en-US" dirty="0"/>
              <a:t>Second level</a:t>
            </a:r>
          </a:p>
        </p:txBody>
      </p:sp>
      <p:pic>
        <p:nvPicPr>
          <p:cNvPr id="9" name="Picture 8">
            <a:extLst>
              <a:ext uri="{FF2B5EF4-FFF2-40B4-BE49-F238E27FC236}">
                <a16:creationId xmlns:a16="http://schemas.microsoft.com/office/drawing/2014/main" id="{130A5FD0-1494-4E67-B85C-73EA45E1524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028134649"/>
      </p:ext>
    </p:extLst>
  </p:cSld>
  <p:clrMapOvr>
    <a:masterClrMapping/>
  </p:clrMapOvr>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421181" y="651265"/>
            <a:ext cx="11349640" cy="814961"/>
          </a:xfrm>
          <a:prstGeom prst="rect">
            <a:avLst/>
          </a:prstGeom>
        </p:spPr>
        <p:txBody>
          <a:bodyPr/>
          <a:lstStyle>
            <a:lvl1pPr>
              <a:defRPr b="1">
                <a:solidFill>
                  <a:srgbClr val="27387E"/>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2DAA510-3005-4AE1-AC26-C6AA1DEDF58D}"/>
              </a:ext>
            </a:extLst>
          </p:cNvPr>
          <p:cNvSpPr>
            <a:spLocks noGrp="1"/>
          </p:cNvSpPr>
          <p:nvPr>
            <p:ph type="body" idx="1"/>
          </p:nvPr>
        </p:nvSpPr>
        <p:spPr>
          <a:xfrm>
            <a:off x="421181" y="1681163"/>
            <a:ext cx="5576396"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C7C7642-EFA0-4D81-9C5A-64ECA8E002B0}"/>
              </a:ext>
            </a:extLst>
          </p:cNvPr>
          <p:cNvSpPr>
            <a:spLocks noGrp="1"/>
          </p:cNvSpPr>
          <p:nvPr>
            <p:ph sz="half" idx="2"/>
          </p:nvPr>
        </p:nvSpPr>
        <p:spPr>
          <a:xfrm>
            <a:off x="421181" y="2680926"/>
            <a:ext cx="5576396" cy="3525809"/>
          </a:xfrm>
          <a:prstGeom prst="rect">
            <a:avLst/>
          </a:prstGeom>
        </p:spPr>
        <p:txBody>
          <a:bodyPr/>
          <a:lstStyle/>
          <a:p>
            <a:pPr lvl="0"/>
            <a:r>
              <a:rPr lang="en-US" dirty="0"/>
              <a:t>Click to edit Master text styles</a:t>
            </a:r>
          </a:p>
          <a:p>
            <a:pPr lvl="1"/>
            <a:r>
              <a:rPr lang="en-US" dirty="0"/>
              <a:t>Second level</a:t>
            </a:r>
          </a:p>
        </p:txBody>
      </p:sp>
      <p:sp>
        <p:nvSpPr>
          <p:cNvPr id="5" name="Text Placeholder 4">
            <a:extLst>
              <a:ext uri="{FF2B5EF4-FFF2-40B4-BE49-F238E27FC236}">
                <a16:creationId xmlns:a16="http://schemas.microsoft.com/office/drawing/2014/main" id="{E560E5AA-45B8-48F7-A622-F812EEF6DDBE}"/>
              </a:ext>
            </a:extLst>
          </p:cNvPr>
          <p:cNvSpPr>
            <a:spLocks noGrp="1"/>
          </p:cNvSpPr>
          <p:nvPr>
            <p:ph type="body" sz="quarter" idx="3"/>
          </p:nvPr>
        </p:nvSpPr>
        <p:spPr>
          <a:xfrm>
            <a:off x="6172201" y="1681163"/>
            <a:ext cx="5576396"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67E5416-7E74-4139-A8DF-3655128A4DB7}"/>
              </a:ext>
            </a:extLst>
          </p:cNvPr>
          <p:cNvSpPr>
            <a:spLocks noGrp="1"/>
          </p:cNvSpPr>
          <p:nvPr>
            <p:ph sz="quarter" idx="4"/>
          </p:nvPr>
        </p:nvSpPr>
        <p:spPr>
          <a:xfrm>
            <a:off x="6172201" y="2698511"/>
            <a:ext cx="5598620" cy="3525809"/>
          </a:xfrm>
          <a:prstGeom prst="rect">
            <a:avLst/>
          </a:prstGeom>
        </p:spPr>
        <p:txBody>
          <a:bodyPr/>
          <a:lstStyle>
            <a:lvl3pPr marL="914400" indent="0">
              <a:buNone/>
              <a:defRPr/>
            </a:lvl3pPr>
          </a:lstStyle>
          <a:p>
            <a:pPr lvl="0"/>
            <a:r>
              <a:rPr lang="en-US" dirty="0"/>
              <a:t>Click to edit Master text styles</a:t>
            </a:r>
          </a:p>
          <a:p>
            <a:pPr lvl="1"/>
            <a:r>
              <a:rPr lang="en-US" dirty="0"/>
              <a:t>Second level</a:t>
            </a:r>
          </a:p>
        </p:txBody>
      </p:sp>
      <p:pic>
        <p:nvPicPr>
          <p:cNvPr id="12" name="Picture 11">
            <a:extLst>
              <a:ext uri="{FF2B5EF4-FFF2-40B4-BE49-F238E27FC236}">
                <a16:creationId xmlns:a16="http://schemas.microsoft.com/office/drawing/2014/main" id="{68525EE8-3E67-4FEE-AD68-7D474D1268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548233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15462" y="681037"/>
            <a:ext cx="10972799" cy="954332"/>
          </a:xfrm>
          <a:prstGeom prst="rect">
            <a:avLst/>
          </a:prstGeom>
        </p:spPr>
        <p:txBody>
          <a:bodyPr/>
          <a:lstStyle>
            <a:lvl1pPr>
              <a:defRPr b="1">
                <a:solidFill>
                  <a:srgbClr val="27387E"/>
                </a:solidFill>
              </a:defRPr>
            </a:lvl1pPr>
          </a:lstStyle>
          <a:p>
            <a:r>
              <a:rPr lang="en-US" dirty="0"/>
              <a:t>Click to edit Master title style</a:t>
            </a:r>
          </a:p>
        </p:txBody>
      </p:sp>
      <p:sp>
        <p:nvSpPr>
          <p:cNvPr id="11" name="Content Placeholder 4">
            <a:extLst>
              <a:ext uri="{FF2B5EF4-FFF2-40B4-BE49-F238E27FC236}">
                <a16:creationId xmlns:a16="http://schemas.microsoft.com/office/drawing/2014/main" id="{5A0DCFB6-7788-416B-9946-CC917D72C647}"/>
              </a:ext>
            </a:extLst>
          </p:cNvPr>
          <p:cNvSpPr>
            <a:spLocks noGrp="1"/>
          </p:cNvSpPr>
          <p:nvPr>
            <p:ph sz="half" idx="1"/>
          </p:nvPr>
        </p:nvSpPr>
        <p:spPr>
          <a:xfrm>
            <a:off x="627185" y="1825625"/>
            <a:ext cx="5181600" cy="4610344"/>
          </a:xfrm>
          <a:prstGeom prst="rect">
            <a:avLst/>
          </a:prstGeom>
        </p:spPr>
        <p:txBody>
          <a:bodyPr/>
          <a:lstStyle/>
          <a:p>
            <a:pPr lvl="0"/>
            <a:r>
              <a:rPr lang="en-US" dirty="0"/>
              <a:t>Click to edit Master text styles</a:t>
            </a:r>
          </a:p>
        </p:txBody>
      </p:sp>
      <p:sp>
        <p:nvSpPr>
          <p:cNvPr id="13" name="Content Placeholder 5">
            <a:extLst>
              <a:ext uri="{FF2B5EF4-FFF2-40B4-BE49-F238E27FC236}">
                <a16:creationId xmlns:a16="http://schemas.microsoft.com/office/drawing/2014/main" id="{12F6ED06-18CA-4425-AB97-BF34FD410E17}"/>
              </a:ext>
            </a:extLst>
          </p:cNvPr>
          <p:cNvSpPr>
            <a:spLocks noGrp="1"/>
          </p:cNvSpPr>
          <p:nvPr>
            <p:ph sz="half" idx="2"/>
          </p:nvPr>
        </p:nvSpPr>
        <p:spPr>
          <a:xfrm>
            <a:off x="6359769" y="1825625"/>
            <a:ext cx="5181600" cy="4610344"/>
          </a:xfrm>
          <a:prstGeom prst="rect">
            <a:avLst/>
          </a:prstGeom>
        </p:spPr>
        <p:txBody>
          <a:bodyPr/>
          <a:lstStyle/>
          <a:p>
            <a:pPr lvl="0"/>
            <a:r>
              <a:rPr lang="en-US"/>
              <a:t>Click to edit Master text styles</a:t>
            </a:r>
          </a:p>
        </p:txBody>
      </p:sp>
      <p:pic>
        <p:nvPicPr>
          <p:cNvPr id="12" name="Picture 11">
            <a:extLst>
              <a:ext uri="{FF2B5EF4-FFF2-40B4-BE49-F238E27FC236}">
                <a16:creationId xmlns:a16="http://schemas.microsoft.com/office/drawing/2014/main" id="{68525EE8-3E67-4FEE-AD68-7D474D1268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2223186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A34A-12AA-40E1-9B7A-9009907B1E2D}"/>
              </a:ext>
            </a:extLst>
          </p:cNvPr>
          <p:cNvSpPr>
            <a:spLocks noGrp="1"/>
          </p:cNvSpPr>
          <p:nvPr>
            <p:ph type="title"/>
          </p:nvPr>
        </p:nvSpPr>
        <p:spPr>
          <a:xfrm>
            <a:off x="839788" y="685800"/>
            <a:ext cx="3932237" cy="1724891"/>
          </a:xfrm>
          <a:prstGeom prst="rect">
            <a:avLst/>
          </a:prstGeom>
        </p:spPr>
        <p:txBody>
          <a:bodyPr anchor="t"/>
          <a:lstStyle>
            <a:lvl1pPr>
              <a:defRPr sz="3200" b="1">
                <a:solidFill>
                  <a:srgbClr val="27387E"/>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7F04512A-3321-4947-AC15-9859C3C25977}"/>
              </a:ext>
            </a:extLst>
          </p:cNvPr>
          <p:cNvSpPr>
            <a:spLocks noGrp="1"/>
          </p:cNvSpPr>
          <p:nvPr>
            <p:ph type="body" sz="half" idx="2"/>
          </p:nvPr>
        </p:nvSpPr>
        <p:spPr>
          <a:xfrm>
            <a:off x="839788" y="2420215"/>
            <a:ext cx="3932237" cy="3751985"/>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04C97D3D-59BC-455A-9C3B-9A44B1D8BE9F}"/>
              </a:ext>
            </a:extLst>
          </p:cNvPr>
          <p:cNvSpPr>
            <a:spLocks noGrp="1"/>
          </p:cNvSpPr>
          <p:nvPr>
            <p:ph idx="1"/>
          </p:nvPr>
        </p:nvSpPr>
        <p:spPr>
          <a:xfrm>
            <a:off x="5183188" y="685801"/>
            <a:ext cx="6172200" cy="5503984"/>
          </a:xfrm>
          <a:prstGeom prst="rect">
            <a:avLst/>
          </a:prstGeom>
        </p:spPr>
        <p:txBody>
          <a:bodyPr/>
          <a:lstStyle>
            <a:lvl1pPr>
              <a:defRPr sz="3200">
                <a:solidFill>
                  <a:srgbClr val="27387E"/>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pic>
        <p:nvPicPr>
          <p:cNvPr id="10" name="Picture 9">
            <a:extLst>
              <a:ext uri="{FF2B5EF4-FFF2-40B4-BE49-F238E27FC236}">
                <a16:creationId xmlns:a16="http://schemas.microsoft.com/office/drawing/2014/main" id="{BF13A48D-AABB-4E72-9976-041FAC67579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876048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B22-CCB0-4AB6-89CB-D27CF2EC6947}"/>
              </a:ext>
            </a:extLst>
          </p:cNvPr>
          <p:cNvSpPr>
            <a:spLocks noGrp="1"/>
          </p:cNvSpPr>
          <p:nvPr>
            <p:ph type="title"/>
          </p:nvPr>
        </p:nvSpPr>
        <p:spPr>
          <a:xfrm>
            <a:off x="615462" y="668215"/>
            <a:ext cx="4156563" cy="1299811"/>
          </a:xfrm>
          <a:prstGeom prst="rect">
            <a:avLst/>
          </a:prstGeom>
        </p:spPr>
        <p:txBody>
          <a:bodyPr anchor="b"/>
          <a:lstStyle>
            <a:lvl1pPr>
              <a:defRPr sz="3200" b="1">
                <a:solidFill>
                  <a:srgbClr val="27387E"/>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D6BB4825-4F80-4F5E-B945-48B675269633}"/>
              </a:ext>
            </a:extLst>
          </p:cNvPr>
          <p:cNvSpPr>
            <a:spLocks noGrp="1"/>
          </p:cNvSpPr>
          <p:nvPr>
            <p:ph type="body" sz="half" idx="2"/>
          </p:nvPr>
        </p:nvSpPr>
        <p:spPr>
          <a:xfrm>
            <a:off x="615462" y="2064751"/>
            <a:ext cx="4156563" cy="3804238"/>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EB3473F4-60B1-4F2B-9806-C3C502ECE7FB}"/>
              </a:ext>
            </a:extLst>
          </p:cNvPr>
          <p:cNvSpPr>
            <a:spLocks noGrp="1"/>
          </p:cNvSpPr>
          <p:nvPr>
            <p:ph type="pic" idx="1"/>
          </p:nvPr>
        </p:nvSpPr>
        <p:spPr>
          <a:xfrm>
            <a:off x="5183188" y="668215"/>
            <a:ext cx="6393350" cy="51928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0" name="Picture 9">
            <a:extLst>
              <a:ext uri="{FF2B5EF4-FFF2-40B4-BE49-F238E27FC236}">
                <a16:creationId xmlns:a16="http://schemas.microsoft.com/office/drawing/2014/main" id="{2CBC3F8C-CD9D-4409-A897-8924A291DF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65177"/>
          </a:xfrm>
          <a:prstGeom prst="rect">
            <a:avLst/>
          </a:prstGeom>
        </p:spPr>
      </p:pic>
    </p:spTree>
    <p:extLst>
      <p:ext uri="{BB962C8B-B14F-4D97-AF65-F5344CB8AC3E}">
        <p14:creationId xmlns:p14="http://schemas.microsoft.com/office/powerpoint/2010/main" val="198552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33E5-D8CF-4D19-9373-D1AD6960B721}"/>
              </a:ext>
            </a:extLst>
          </p:cNvPr>
          <p:cNvSpPr>
            <a:spLocks noGrp="1"/>
          </p:cNvSpPr>
          <p:nvPr>
            <p:ph type="title"/>
          </p:nvPr>
        </p:nvSpPr>
        <p:spPr>
          <a:xfrm>
            <a:off x="268446" y="367213"/>
            <a:ext cx="11362113" cy="624726"/>
          </a:xfrm>
          <a:prstGeom prst="rect">
            <a:avLst/>
          </a:prstGeom>
        </p:spPr>
        <p:txBody>
          <a:bodyPr/>
          <a:lstStyle>
            <a:lvl1pPr>
              <a:defRPr sz="3200" b="1">
                <a:solidFill>
                  <a:srgbClr val="0875C8"/>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1ED0963-014F-42B9-869C-422842A5BE64}"/>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5" name="Slide Number Placeholder 4">
            <a:extLst>
              <a:ext uri="{FF2B5EF4-FFF2-40B4-BE49-F238E27FC236}">
                <a16:creationId xmlns:a16="http://schemas.microsoft.com/office/drawing/2014/main" id="{1CC88E39-922D-4758-A3F1-0D4735E73A03}"/>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pic>
        <p:nvPicPr>
          <p:cNvPr id="3" name="Picture 2">
            <a:extLst>
              <a:ext uri="{FF2B5EF4-FFF2-40B4-BE49-F238E27FC236}">
                <a16:creationId xmlns:a16="http://schemas.microsoft.com/office/drawing/2014/main" id="{E7E8EECC-2D5E-4E12-9BC6-8CDF92842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8" name="Picture 7">
            <a:extLst>
              <a:ext uri="{FF2B5EF4-FFF2-40B4-BE49-F238E27FC236}">
                <a16:creationId xmlns:a16="http://schemas.microsoft.com/office/drawing/2014/main" id="{68696F26-9606-450F-953D-7EB55415C0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71705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E47C500-5E1A-43C3-9B21-8AF7705E21C6}"/>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sp>
        <p:nvSpPr>
          <p:cNvPr id="8" name="Footer Placeholder 3">
            <a:extLst>
              <a:ext uri="{FF2B5EF4-FFF2-40B4-BE49-F238E27FC236}">
                <a16:creationId xmlns:a16="http://schemas.microsoft.com/office/drawing/2014/main" id="{2ACF21CD-820D-469C-B352-C283E2319994}"/>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3" name="Picture 2">
            <a:extLst>
              <a:ext uri="{FF2B5EF4-FFF2-40B4-BE49-F238E27FC236}">
                <a16:creationId xmlns:a16="http://schemas.microsoft.com/office/drawing/2014/main" id="{425D30E9-13E9-4C2D-A007-5EE049812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AD409276-DC6E-4905-9F7D-8884FD5103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8661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E57A-7CDC-4198-A88C-0C63F55AC0FD}"/>
              </a:ext>
            </a:extLst>
          </p:cNvPr>
          <p:cNvSpPr>
            <a:spLocks noGrp="1"/>
          </p:cNvSpPr>
          <p:nvPr>
            <p:ph type="ctrTitle"/>
          </p:nvPr>
        </p:nvSpPr>
        <p:spPr>
          <a:xfrm>
            <a:off x="1524000" y="1222531"/>
            <a:ext cx="9144000" cy="1655762"/>
          </a:xfrm>
          <a:prstGeom prst="rect">
            <a:avLst/>
          </a:prstGeom>
        </p:spPr>
        <p:txBody>
          <a:bodyPr anchor="b"/>
          <a:lstStyle>
            <a:lvl1pPr algn="l">
              <a:defRPr sz="6000" b="1">
                <a:solidFill>
                  <a:srgbClr val="0875C8"/>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F67F6EB-2AA7-427E-826F-1F28813EB55F}"/>
              </a:ext>
            </a:extLst>
          </p:cNvPr>
          <p:cNvSpPr>
            <a:spLocks noGrp="1"/>
          </p:cNvSpPr>
          <p:nvPr>
            <p:ph type="subTitle" idx="1"/>
          </p:nvPr>
        </p:nvSpPr>
        <p:spPr>
          <a:xfrm>
            <a:off x="1524000" y="3155894"/>
            <a:ext cx="9144000" cy="245607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4">
            <a:extLst>
              <a:ext uri="{FF2B5EF4-FFF2-40B4-BE49-F238E27FC236}">
                <a16:creationId xmlns:a16="http://schemas.microsoft.com/office/drawing/2014/main" id="{BA54BAB3-F385-4942-ADE4-BB7AB7BCA33A}"/>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sp>
        <p:nvSpPr>
          <p:cNvPr id="10" name="Footer Placeholder 3">
            <a:extLst>
              <a:ext uri="{FF2B5EF4-FFF2-40B4-BE49-F238E27FC236}">
                <a16:creationId xmlns:a16="http://schemas.microsoft.com/office/drawing/2014/main" id="{D3337523-A91A-4E47-A355-4D71DC00A91E}"/>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4" name="Picture 3">
            <a:extLst>
              <a:ext uri="{FF2B5EF4-FFF2-40B4-BE49-F238E27FC236}">
                <a16:creationId xmlns:a16="http://schemas.microsoft.com/office/drawing/2014/main" id="{6380F282-72AD-4512-A0F8-2AD0451E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70276FA0-5536-49A6-AA9F-F00C6B1896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77747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E9CF-CA45-4E03-B725-E361908577C1}"/>
              </a:ext>
            </a:extLst>
          </p:cNvPr>
          <p:cNvSpPr>
            <a:spLocks noGrp="1"/>
          </p:cNvSpPr>
          <p:nvPr>
            <p:ph type="title"/>
          </p:nvPr>
        </p:nvSpPr>
        <p:spPr>
          <a:xfrm>
            <a:off x="1346664" y="889579"/>
            <a:ext cx="9426633" cy="1325563"/>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3361C-1846-4ED7-B0F1-0BE490AAE139}"/>
              </a:ext>
            </a:extLst>
          </p:cNvPr>
          <p:cNvSpPr>
            <a:spLocks noGrp="1"/>
          </p:cNvSpPr>
          <p:nvPr>
            <p:ph idx="1"/>
          </p:nvPr>
        </p:nvSpPr>
        <p:spPr>
          <a:xfrm>
            <a:off x="1346664" y="2581796"/>
            <a:ext cx="9426633" cy="33294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a:extLst>
              <a:ext uri="{FF2B5EF4-FFF2-40B4-BE49-F238E27FC236}">
                <a16:creationId xmlns:a16="http://schemas.microsoft.com/office/drawing/2014/main" id="{DB4C7368-154E-48A0-B4F1-407B4A891476}"/>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sp>
        <p:nvSpPr>
          <p:cNvPr id="12" name="Footer Placeholder 3">
            <a:extLst>
              <a:ext uri="{FF2B5EF4-FFF2-40B4-BE49-F238E27FC236}">
                <a16:creationId xmlns:a16="http://schemas.microsoft.com/office/drawing/2014/main" id="{7AB75875-0AAD-4D65-A5D4-F9B1E7E19A58}"/>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6" name="Picture 5">
            <a:extLst>
              <a:ext uri="{FF2B5EF4-FFF2-40B4-BE49-F238E27FC236}">
                <a16:creationId xmlns:a16="http://schemas.microsoft.com/office/drawing/2014/main" id="{A409DC0B-6581-46FB-BFA6-3C16D3C06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9" name="Picture 8">
            <a:extLst>
              <a:ext uri="{FF2B5EF4-FFF2-40B4-BE49-F238E27FC236}">
                <a16:creationId xmlns:a16="http://schemas.microsoft.com/office/drawing/2014/main" id="{130A5FD0-1494-4E67-B85C-73EA45E152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20773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31045" y="825013"/>
            <a:ext cx="10724343" cy="689464"/>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DAA510-3005-4AE1-AC26-C6AA1DEDF58D}"/>
              </a:ext>
            </a:extLst>
          </p:cNvPr>
          <p:cNvSpPr>
            <a:spLocks noGrp="1"/>
          </p:cNvSpPr>
          <p:nvPr>
            <p:ph type="body" idx="1"/>
          </p:nvPr>
        </p:nvSpPr>
        <p:spPr>
          <a:xfrm>
            <a:off x="421181" y="1681163"/>
            <a:ext cx="557639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7C7642-EFA0-4D81-9C5A-64ECA8E002B0}"/>
              </a:ext>
            </a:extLst>
          </p:cNvPr>
          <p:cNvSpPr>
            <a:spLocks noGrp="1"/>
          </p:cNvSpPr>
          <p:nvPr>
            <p:ph sz="half" idx="2"/>
          </p:nvPr>
        </p:nvSpPr>
        <p:spPr>
          <a:xfrm>
            <a:off x="421181" y="2505076"/>
            <a:ext cx="5576396" cy="35258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60E5AA-45B8-48F7-A622-F812EEF6DDBE}"/>
              </a:ext>
            </a:extLst>
          </p:cNvPr>
          <p:cNvSpPr>
            <a:spLocks noGrp="1"/>
          </p:cNvSpPr>
          <p:nvPr>
            <p:ph type="body" sz="quarter" idx="3"/>
          </p:nvPr>
        </p:nvSpPr>
        <p:spPr>
          <a:xfrm>
            <a:off x="6172201" y="1681163"/>
            <a:ext cx="557639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E5416-7E74-4139-A8DF-3655128A4DB7}"/>
              </a:ext>
            </a:extLst>
          </p:cNvPr>
          <p:cNvSpPr>
            <a:spLocks noGrp="1"/>
          </p:cNvSpPr>
          <p:nvPr>
            <p:ph sz="quarter" idx="4"/>
          </p:nvPr>
        </p:nvSpPr>
        <p:spPr>
          <a:xfrm>
            <a:off x="6172201" y="2505076"/>
            <a:ext cx="5598620" cy="35258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3">
            <a:extLst>
              <a:ext uri="{FF2B5EF4-FFF2-40B4-BE49-F238E27FC236}">
                <a16:creationId xmlns:a16="http://schemas.microsoft.com/office/drawing/2014/main" id="{F981990F-F9DD-4A71-ABE4-23973338184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10" name="Slide Number Placeholder 4">
            <a:extLst>
              <a:ext uri="{FF2B5EF4-FFF2-40B4-BE49-F238E27FC236}">
                <a16:creationId xmlns:a16="http://schemas.microsoft.com/office/drawing/2014/main" id="{084DF5FD-D814-4D4A-A6FE-8A3E3B643CE8}"/>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9" name="Picture 8">
            <a:extLst>
              <a:ext uri="{FF2B5EF4-FFF2-40B4-BE49-F238E27FC236}">
                <a16:creationId xmlns:a16="http://schemas.microsoft.com/office/drawing/2014/main" id="{F5CC5A15-8DC3-4D31-8368-0CB25E5BF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68525EE8-3E67-4FEE-AD68-7D474D126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6020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31045" y="825013"/>
            <a:ext cx="10724343" cy="689464"/>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F981990F-F9DD-4A71-ABE4-23973338184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10" name="Slide Number Placeholder 4">
            <a:extLst>
              <a:ext uri="{FF2B5EF4-FFF2-40B4-BE49-F238E27FC236}">
                <a16:creationId xmlns:a16="http://schemas.microsoft.com/office/drawing/2014/main" id="{084DF5FD-D814-4D4A-A6FE-8A3E3B643CE8}"/>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9" name="Picture 8">
            <a:extLst>
              <a:ext uri="{FF2B5EF4-FFF2-40B4-BE49-F238E27FC236}">
                <a16:creationId xmlns:a16="http://schemas.microsoft.com/office/drawing/2014/main" id="{F5CC5A15-8DC3-4D31-8368-0CB25E5BF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68525EE8-3E67-4FEE-AD68-7D474D126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
        <p:nvSpPr>
          <p:cNvPr id="11" name="Content Placeholder 4">
            <a:extLst>
              <a:ext uri="{FF2B5EF4-FFF2-40B4-BE49-F238E27FC236}">
                <a16:creationId xmlns:a16="http://schemas.microsoft.com/office/drawing/2014/main" id="{5A0DCFB6-7788-416B-9946-CC917D72C64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p:txBody>
      </p:sp>
      <p:sp>
        <p:nvSpPr>
          <p:cNvPr id="13" name="Content Placeholder 5">
            <a:extLst>
              <a:ext uri="{FF2B5EF4-FFF2-40B4-BE49-F238E27FC236}">
                <a16:creationId xmlns:a16="http://schemas.microsoft.com/office/drawing/2014/main" id="{12F6ED06-18CA-4425-AB97-BF34FD410E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41405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A34A-12AA-40E1-9B7A-9009907B1E2D}"/>
              </a:ext>
            </a:extLst>
          </p:cNvPr>
          <p:cNvSpPr>
            <a:spLocks noGrp="1"/>
          </p:cNvSpPr>
          <p:nvPr>
            <p:ph type="title"/>
          </p:nvPr>
        </p:nvSpPr>
        <p:spPr>
          <a:xfrm>
            <a:off x="839788" y="987426"/>
            <a:ext cx="3932237" cy="1423265"/>
          </a:xfrm>
          <a:prstGeom prst="rect">
            <a:avLst/>
          </a:prstGeom>
        </p:spPr>
        <p:txBody>
          <a:bodyPr anchor="b"/>
          <a:lstStyle>
            <a:lvl1pPr>
              <a:defRPr sz="3200" b="1">
                <a:solidFill>
                  <a:srgbClr val="0875C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C97D3D-59BC-455A-9C3B-9A44B1D8BE9F}"/>
              </a:ext>
            </a:extLst>
          </p:cNvPr>
          <p:cNvSpPr>
            <a:spLocks noGrp="1"/>
          </p:cNvSpPr>
          <p:nvPr>
            <p:ph idx="1"/>
          </p:nvPr>
        </p:nvSpPr>
        <p:spPr>
          <a:xfrm>
            <a:off x="5183188" y="987427"/>
            <a:ext cx="6172200" cy="4873625"/>
          </a:xfrm>
          <a:prstGeom prst="rect">
            <a:avLst/>
          </a:prstGeom>
        </p:spPr>
        <p:txBody>
          <a:bodyPr/>
          <a:lstStyle>
            <a:lvl1pPr>
              <a:defRPr sz="3200">
                <a:solidFill>
                  <a:srgbClr val="0875C8"/>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F04512A-3321-4947-AC15-9859C3C25977}"/>
              </a:ext>
            </a:extLst>
          </p:cNvPr>
          <p:cNvSpPr>
            <a:spLocks noGrp="1"/>
          </p:cNvSpPr>
          <p:nvPr>
            <p:ph type="body" sz="half" idx="2"/>
          </p:nvPr>
        </p:nvSpPr>
        <p:spPr>
          <a:xfrm>
            <a:off x="839788" y="2420215"/>
            <a:ext cx="3932237" cy="344877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3">
            <a:extLst>
              <a:ext uri="{FF2B5EF4-FFF2-40B4-BE49-F238E27FC236}">
                <a16:creationId xmlns:a16="http://schemas.microsoft.com/office/drawing/2014/main" id="{6B95672A-67DA-464F-B765-8FECE424C4F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8" name="Slide Number Placeholder 4">
            <a:extLst>
              <a:ext uri="{FF2B5EF4-FFF2-40B4-BE49-F238E27FC236}">
                <a16:creationId xmlns:a16="http://schemas.microsoft.com/office/drawing/2014/main" id="{1E0BE398-4BC8-4738-B958-BF27BFE2240D}"/>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7" name="Picture 6">
            <a:extLst>
              <a:ext uri="{FF2B5EF4-FFF2-40B4-BE49-F238E27FC236}">
                <a16:creationId xmlns:a16="http://schemas.microsoft.com/office/drawing/2014/main" id="{CE97E2D2-A5CB-4023-B977-D3AD05DAB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BF13A48D-AABB-4E72-9976-041FAC6757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219000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B22-CCB0-4AB6-89CB-D27CF2EC6947}"/>
              </a:ext>
            </a:extLst>
          </p:cNvPr>
          <p:cNvSpPr>
            <a:spLocks noGrp="1"/>
          </p:cNvSpPr>
          <p:nvPr>
            <p:ph type="title"/>
          </p:nvPr>
        </p:nvSpPr>
        <p:spPr>
          <a:xfrm>
            <a:off x="839788" y="987427"/>
            <a:ext cx="3932237" cy="980599"/>
          </a:xfrm>
          <a:prstGeom prst="rect">
            <a:avLst/>
          </a:prstGeom>
        </p:spPr>
        <p:txBody>
          <a:bodyPr anchor="b"/>
          <a:lstStyle>
            <a:lvl1pPr>
              <a:defRPr sz="3200" b="1">
                <a:solidFill>
                  <a:srgbClr val="0875C8"/>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3473F4-60B1-4F2B-9806-C3C502ECE7FB}"/>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6BB4825-4F80-4F5E-B945-48B675269633}"/>
              </a:ext>
            </a:extLst>
          </p:cNvPr>
          <p:cNvSpPr>
            <a:spLocks noGrp="1"/>
          </p:cNvSpPr>
          <p:nvPr>
            <p:ph type="body" sz="half" idx="2"/>
          </p:nvPr>
        </p:nvSpPr>
        <p:spPr>
          <a:xfrm>
            <a:off x="839788" y="2064751"/>
            <a:ext cx="3932237" cy="380423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3">
            <a:extLst>
              <a:ext uri="{FF2B5EF4-FFF2-40B4-BE49-F238E27FC236}">
                <a16:creationId xmlns:a16="http://schemas.microsoft.com/office/drawing/2014/main" id="{2D3ED671-3D3A-40D2-9186-CAC9845A6BFA}"/>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8" name="Slide Number Placeholder 4">
            <a:extLst>
              <a:ext uri="{FF2B5EF4-FFF2-40B4-BE49-F238E27FC236}">
                <a16:creationId xmlns:a16="http://schemas.microsoft.com/office/drawing/2014/main" id="{BE71A3AB-3665-403B-8E7F-84192DB2DF65}"/>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7" name="Picture 6">
            <a:extLst>
              <a:ext uri="{FF2B5EF4-FFF2-40B4-BE49-F238E27FC236}">
                <a16:creationId xmlns:a16="http://schemas.microsoft.com/office/drawing/2014/main" id="{25E22023-EDC9-4EE5-B6DA-6B98F178D7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2CBC3F8C-CD9D-4409-A897-8924A291DF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65177"/>
          </a:xfrm>
          <a:prstGeom prst="rect">
            <a:avLst/>
          </a:prstGeom>
        </p:spPr>
      </p:pic>
    </p:spTree>
    <p:extLst>
      <p:ext uri="{BB962C8B-B14F-4D97-AF65-F5344CB8AC3E}">
        <p14:creationId xmlns:p14="http://schemas.microsoft.com/office/powerpoint/2010/main" val="242156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068142"/>
      </p:ext>
    </p:extLst>
  </p:cSld>
  <p:clrMap bg1="lt1" tx1="dk1" bg2="lt2" tx2="dk2" accent1="accent1" accent2="accent2" accent3="accent3" accent4="accent4" accent5="accent5" accent6="accent6" hlink="hlink" folHlink="folHlink"/>
  <p:sldLayoutIdLst>
    <p:sldLayoutId id="2147483682" r:id="rId1"/>
    <p:sldLayoutId id="2147483678" r:id="rId2"/>
    <p:sldLayoutId id="2147483679" r:id="rId3"/>
    <p:sldLayoutId id="2147483673" r:id="rId4"/>
    <p:sldLayoutId id="2147483674" r:id="rId5"/>
    <p:sldLayoutId id="2147483677" r:id="rId6"/>
    <p:sldLayoutId id="2147483683" r:id="rId7"/>
    <p:sldLayoutId id="2147483680" r:id="rId8"/>
    <p:sldLayoutId id="2147483681"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0933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govdelivery.com/accounts/TXTCEQ/subscriber/new"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texreg.sos.state.tx.us/public/readtac$ext.TacPage?sl=R&amp;app=9&amp;p_dir=&amp;p_rloc=&amp;p_tloc=&amp;p_ploc=&amp;pg=1&amp;p_tac=&amp;ti=30&amp;pt=1&amp;ch=115&amp;rl=17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texreg.sos.state.tx.us/public/readtac$ext.TacPage?sl=R&amp;app=9&amp;p_dir=&amp;p_rloc=&amp;p_tloc=&amp;p_ploc=&amp;pg=1&amp;p_tac=&amp;ti=30&amp;pt=1&amp;ch=115&amp;rl=172"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texreg.sos.state.tx.us/public/readtac$ext.TacPage?sl=R&amp;app=9&amp;p_dir=&amp;p_rloc=&amp;p_tloc=&amp;p_ploc=&amp;pg=1&amp;p_tac=&amp;ti=30&amp;pt=1&amp;ch=115&amp;rl=177"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texreg.sos.state.tx.us/public/readtac$ext.TacPage?sl=R&amp;app=9&amp;p_dir=&amp;p_rloc=&amp;p_tloc=&amp;p_ploc=&amp;pg=1&amp;p_tac=&amp;ti=30&amp;pt=1&amp;ch=115&amp;rl=172"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ebt@tceq.texas.gov" TargetMode="External"/><Relationship Id="rId7" Type="http://schemas.openxmlformats.org/officeDocument/2006/relationships/image" Target="../media/image21.sv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hyperlink" Target="https://www.tceq.texas.gov/airquality/banking" TargetMode="External"/><Relationship Id="rId2" Type="http://schemas.openxmlformats.org/officeDocument/2006/relationships/hyperlink" Target="mailto:Melissa.Ruano@tceq.texas.gov" TargetMode="External"/><Relationship Id="rId1" Type="http://schemas.openxmlformats.org/officeDocument/2006/relationships/slideLayout" Target="../slideLayouts/slideLayout5.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public.govdelivery.com/accounts/TXTCEQ/subscriber/ne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906F-DC8A-4937-8E3E-5AB31C62E758}"/>
              </a:ext>
            </a:extLst>
          </p:cNvPr>
          <p:cNvSpPr>
            <a:spLocks noGrp="1"/>
          </p:cNvSpPr>
          <p:nvPr>
            <p:ph type="title"/>
          </p:nvPr>
        </p:nvSpPr>
        <p:spPr>
          <a:xfrm>
            <a:off x="422942" y="3569232"/>
            <a:ext cx="11346115" cy="1867303"/>
          </a:xfrm>
        </p:spPr>
        <p:txBody>
          <a:bodyPr lIns="91440" tIns="45720" rIns="91440" bIns="45720" anchor="ctr" anchorCtr="0"/>
          <a:lstStyle/>
          <a:p>
            <a:r>
              <a:rPr lang="en-US" dirty="0">
                <a:solidFill>
                  <a:srgbClr val="0875C8"/>
                </a:solidFill>
                <a:cs typeface="Arial"/>
              </a:rPr>
              <a:t>Emission Reduction Credits &amp; </a:t>
            </a:r>
            <a:br>
              <a:rPr lang="en-US" dirty="0">
                <a:solidFill>
                  <a:srgbClr val="0875C8"/>
                </a:solidFill>
                <a:cs typeface="Arial"/>
              </a:rPr>
            </a:br>
            <a:r>
              <a:rPr lang="en-US" dirty="0">
                <a:solidFill>
                  <a:srgbClr val="0875C8"/>
                </a:solidFill>
                <a:cs typeface="Arial"/>
              </a:rPr>
              <a:t>Impacts of New Rules</a:t>
            </a:r>
            <a:endParaRPr lang="en-US" dirty="0">
              <a:solidFill>
                <a:srgbClr val="0875C8"/>
              </a:solidFill>
            </a:endParaRPr>
          </a:p>
        </p:txBody>
      </p:sp>
      <p:sp>
        <p:nvSpPr>
          <p:cNvPr id="3" name="Content Placeholder 2">
            <a:extLst>
              <a:ext uri="{FF2B5EF4-FFF2-40B4-BE49-F238E27FC236}">
                <a16:creationId xmlns:a16="http://schemas.microsoft.com/office/drawing/2014/main" id="{B0EDB3F5-362C-41EC-A708-F81A661C3ADE}"/>
              </a:ext>
            </a:extLst>
          </p:cNvPr>
          <p:cNvSpPr>
            <a:spLocks noGrp="1"/>
          </p:cNvSpPr>
          <p:nvPr>
            <p:ph idx="1"/>
          </p:nvPr>
        </p:nvSpPr>
        <p:spPr>
          <a:xfrm>
            <a:off x="439947" y="5311303"/>
            <a:ext cx="11346115" cy="1326786"/>
          </a:xfrm>
        </p:spPr>
        <p:txBody>
          <a:bodyPr vert="horz" lIns="91440" tIns="45720" rIns="91440" bIns="45720" rtlCol="0" anchor="t">
            <a:normAutofit fontScale="47500" lnSpcReduction="20000"/>
          </a:bodyPr>
          <a:lstStyle/>
          <a:p>
            <a:pPr marL="0" indent="0">
              <a:buNone/>
            </a:pPr>
            <a:r>
              <a:rPr lang="en-US" sz="6400" dirty="0">
                <a:cs typeface="Arial" panose="020B0604020202020204"/>
              </a:rPr>
              <a:t>Melissa Ruano, Team Leader</a:t>
            </a:r>
          </a:p>
          <a:p>
            <a:pPr marL="0" indent="0">
              <a:buNone/>
            </a:pPr>
            <a:r>
              <a:rPr lang="en-US" sz="6400" dirty="0">
                <a:cs typeface="Arial" panose="020B0604020202020204"/>
              </a:rPr>
              <a:t>Air Permits Division</a:t>
            </a:r>
          </a:p>
          <a:p>
            <a:pPr marL="0" indent="0">
              <a:buNone/>
            </a:pPr>
            <a:r>
              <a:rPr lang="en-US" sz="6400" dirty="0">
                <a:cs typeface="Arial" panose="020B0604020202020204"/>
              </a:rPr>
              <a:t>Advanced Air Permitting Seminar 2024</a:t>
            </a:r>
          </a:p>
          <a:p>
            <a:pPr marL="0" indent="0">
              <a:buNone/>
            </a:pPr>
            <a:endParaRPr lang="en-US" dirty="0">
              <a:cs typeface="Arial" panose="020B0604020202020204"/>
            </a:endParaRPr>
          </a:p>
        </p:txBody>
      </p:sp>
    </p:spTree>
    <p:extLst>
      <p:ext uri="{BB962C8B-B14F-4D97-AF65-F5344CB8AC3E}">
        <p14:creationId xmlns:p14="http://schemas.microsoft.com/office/powerpoint/2010/main" val="32521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2BBB-FD36-BE3F-6DC3-371DB2C6F8DA}"/>
              </a:ext>
            </a:extLst>
          </p:cNvPr>
          <p:cNvSpPr>
            <a:spLocks noGrp="1"/>
          </p:cNvSpPr>
          <p:nvPr>
            <p:ph type="title"/>
          </p:nvPr>
        </p:nvSpPr>
        <p:spPr/>
        <p:txBody>
          <a:bodyPr/>
          <a:lstStyle/>
          <a:p>
            <a:r>
              <a:rPr lang="en-US" dirty="0"/>
              <a:t>ERCs and Particulate Matter (PM)</a:t>
            </a:r>
          </a:p>
        </p:txBody>
      </p:sp>
      <p:sp>
        <p:nvSpPr>
          <p:cNvPr id="3" name="Content Placeholder 2">
            <a:extLst>
              <a:ext uri="{FF2B5EF4-FFF2-40B4-BE49-F238E27FC236}">
                <a16:creationId xmlns:a16="http://schemas.microsoft.com/office/drawing/2014/main" id="{B499606F-C745-F17B-6942-C9E5C91B6127}"/>
              </a:ext>
            </a:extLst>
          </p:cNvPr>
          <p:cNvSpPr>
            <a:spLocks noGrp="1"/>
          </p:cNvSpPr>
          <p:nvPr>
            <p:ph idx="1"/>
          </p:nvPr>
        </p:nvSpPr>
        <p:spPr>
          <a:xfrm>
            <a:off x="1346664" y="2021970"/>
            <a:ext cx="8312454" cy="3007708"/>
          </a:xfrm>
        </p:spPr>
        <p:txBody>
          <a:bodyPr/>
          <a:lstStyle/>
          <a:p>
            <a:pPr>
              <a:spcAft>
                <a:spcPts val="1200"/>
              </a:spcAft>
            </a:pPr>
            <a:r>
              <a:rPr lang="en-US" dirty="0"/>
              <a:t>New PM</a:t>
            </a:r>
            <a:r>
              <a:rPr lang="en-US" baseline="-25000" dirty="0"/>
              <a:t>2.5</a:t>
            </a:r>
            <a:r>
              <a:rPr lang="en-US" dirty="0"/>
              <a:t> NAAQS Effective Date: </a:t>
            </a:r>
            <a:br>
              <a:rPr lang="en-US" dirty="0"/>
            </a:br>
            <a:r>
              <a:rPr lang="en-US" dirty="0"/>
              <a:t>May 6, 2024</a:t>
            </a:r>
          </a:p>
          <a:p>
            <a:pPr>
              <a:spcAft>
                <a:spcPts val="1200"/>
              </a:spcAft>
            </a:pPr>
            <a:r>
              <a:rPr lang="en-US" dirty="0"/>
              <a:t>Final Designations Expected Effective </a:t>
            </a:r>
            <a:br>
              <a:rPr lang="en-US" dirty="0"/>
            </a:br>
            <a:r>
              <a:rPr lang="en-US" dirty="0"/>
              <a:t>Timeframe: Early 2026</a:t>
            </a:r>
          </a:p>
          <a:p>
            <a:pPr>
              <a:spcAft>
                <a:spcPts val="1200"/>
              </a:spcAft>
            </a:pPr>
            <a:r>
              <a:rPr lang="en-US" dirty="0"/>
              <a:t>Reminder: Applications to generate ERCs are due within 2 years of facility’s emission reduction date</a:t>
            </a:r>
          </a:p>
          <a:p>
            <a:pPr marL="0" indent="0">
              <a:buNone/>
            </a:pPr>
            <a:endParaRPr lang="en-US" dirty="0"/>
          </a:p>
        </p:txBody>
      </p:sp>
      <p:sp>
        <p:nvSpPr>
          <p:cNvPr id="5" name="Speech Bubble: Rectangle with Corners Rounded 1" descr="Message Text Box">
            <a:extLst>
              <a:ext uri="{FF2B5EF4-FFF2-40B4-BE49-F238E27FC236}">
                <a16:creationId xmlns:a16="http://schemas.microsoft.com/office/drawing/2014/main" id="{EA30AED4-2646-82D6-1C40-EC5BF2FADAAC}"/>
              </a:ext>
            </a:extLst>
          </p:cNvPr>
          <p:cNvSpPr/>
          <p:nvPr/>
        </p:nvSpPr>
        <p:spPr>
          <a:xfrm>
            <a:off x="8063711" y="1949156"/>
            <a:ext cx="2863786" cy="1673254"/>
          </a:xfrm>
          <a:prstGeom prst="wedgeRoundRectCallout">
            <a:avLst>
              <a:gd name="adj1" fmla="val 41984"/>
              <a:gd name="adj2" fmla="val 65673"/>
              <a:gd name="adj3" fmla="val 16667"/>
            </a:avLst>
          </a:prstGeom>
          <a:noFill/>
          <a:ln w="73025">
            <a:solidFill>
              <a:srgbClr val="7A9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Sign up for</a:t>
            </a:r>
            <a:br>
              <a:rPr lang="en-US" sz="2400" b="1" dirty="0">
                <a:solidFill>
                  <a:schemeClr val="tx1"/>
                </a:solidFill>
              </a:rPr>
            </a:br>
            <a:r>
              <a:rPr lang="en-US" sz="2400" b="1" dirty="0">
                <a:solidFill>
                  <a:srgbClr val="68A141"/>
                </a:solidFill>
                <a:hlinkClick r:id="rId3" tooltip="Email Updates Webpage Link"/>
              </a:rPr>
              <a:t>E-mail Updates</a:t>
            </a:r>
            <a:r>
              <a:rPr lang="en-US" sz="2400" b="1" dirty="0">
                <a:solidFill>
                  <a:srgbClr val="68A141"/>
                </a:solidFill>
              </a:rPr>
              <a:t> </a:t>
            </a:r>
            <a:r>
              <a:rPr lang="en-US" sz="2400" b="1" dirty="0">
                <a:solidFill>
                  <a:schemeClr val="tx1"/>
                </a:solidFill>
              </a:rPr>
              <a:t>on latest PM</a:t>
            </a:r>
            <a:r>
              <a:rPr lang="en-US" sz="2400" b="1" baseline="-25000" dirty="0">
                <a:solidFill>
                  <a:schemeClr val="tx1"/>
                </a:solidFill>
              </a:rPr>
              <a:t>2.5</a:t>
            </a:r>
            <a:r>
              <a:rPr lang="en-US" sz="2400" b="1" dirty="0">
                <a:solidFill>
                  <a:schemeClr val="tx1"/>
                </a:solidFill>
              </a:rPr>
              <a:t> information!</a:t>
            </a:r>
          </a:p>
        </p:txBody>
      </p:sp>
      <p:pic>
        <p:nvPicPr>
          <p:cNvPr id="6" name="Graphic 1" descr="User Outline">
            <a:extLst>
              <a:ext uri="{FF2B5EF4-FFF2-40B4-BE49-F238E27FC236}">
                <a16:creationId xmlns:a16="http://schemas.microsoft.com/office/drawing/2014/main" id="{815135F8-9B58-A431-15E0-EBA240E711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6897" y="3429000"/>
            <a:ext cx="1921921" cy="1921921"/>
          </a:xfrm>
          <a:prstGeom prst="rect">
            <a:avLst/>
          </a:prstGeom>
        </p:spPr>
      </p:pic>
    </p:spTree>
    <p:extLst>
      <p:ext uri="{BB962C8B-B14F-4D97-AF65-F5344CB8AC3E}">
        <p14:creationId xmlns:p14="http://schemas.microsoft.com/office/powerpoint/2010/main" val="50742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28B10-7446-9786-4058-1765C9B3F372}"/>
              </a:ext>
            </a:extLst>
          </p:cNvPr>
          <p:cNvSpPr>
            <a:spLocks noGrp="1"/>
          </p:cNvSpPr>
          <p:nvPr>
            <p:ph type="title"/>
          </p:nvPr>
        </p:nvSpPr>
        <p:spPr/>
        <p:txBody>
          <a:bodyPr/>
          <a:lstStyle/>
          <a:p>
            <a:r>
              <a:rPr lang="en-US" sz="4400" dirty="0"/>
              <a:t>Rule Impacts</a:t>
            </a:r>
            <a:endParaRPr lang="en-US" dirty="0"/>
          </a:p>
        </p:txBody>
      </p:sp>
      <p:sp>
        <p:nvSpPr>
          <p:cNvPr id="3" name="Content Placeholder 2">
            <a:extLst>
              <a:ext uri="{FF2B5EF4-FFF2-40B4-BE49-F238E27FC236}">
                <a16:creationId xmlns:a16="http://schemas.microsoft.com/office/drawing/2014/main" id="{D46D913B-A773-9E82-32DC-F969974103DC}"/>
              </a:ext>
            </a:extLst>
          </p:cNvPr>
          <p:cNvSpPr>
            <a:spLocks noGrp="1"/>
          </p:cNvSpPr>
          <p:nvPr>
            <p:ph idx="1"/>
          </p:nvPr>
        </p:nvSpPr>
        <p:spPr>
          <a:xfrm>
            <a:off x="1346663" y="2017592"/>
            <a:ext cx="9426633" cy="3329482"/>
          </a:xfrm>
        </p:spPr>
        <p:txBody>
          <a:bodyPr/>
          <a:lstStyle/>
          <a:p>
            <a:pPr marL="285750" indent="-285750">
              <a:spcAft>
                <a:spcPts val="1200"/>
              </a:spcAft>
              <a:buFont typeface="Arial" panose="020B0604020202020204" pitchFamily="34" charset="0"/>
              <a:buChar char="•"/>
            </a:pPr>
            <a:r>
              <a:rPr lang="en-US" sz="2800" dirty="0"/>
              <a:t>ERCs must be surplus at time of generation </a:t>
            </a:r>
            <a:r>
              <a:rPr lang="en-US" sz="2800" u="sng" dirty="0"/>
              <a:t>and</a:t>
            </a:r>
            <a:r>
              <a:rPr lang="en-US" sz="2800" dirty="0"/>
              <a:t> time of use</a:t>
            </a:r>
          </a:p>
          <a:p>
            <a:pPr marL="285750" indent="-285750">
              <a:spcAft>
                <a:spcPts val="1200"/>
              </a:spcAft>
              <a:buFont typeface="Arial" panose="020B0604020202020204" pitchFamily="34" charset="0"/>
              <a:buChar char="•"/>
            </a:pPr>
            <a:r>
              <a:rPr lang="en-US" sz="2800" dirty="0"/>
              <a:t>New/amended regulations may impact value of ERCs</a:t>
            </a:r>
          </a:p>
          <a:p>
            <a:pPr marL="285750" indent="-285750">
              <a:spcAft>
                <a:spcPts val="1200"/>
              </a:spcAft>
              <a:buFont typeface="Arial" panose="020B0604020202020204" pitchFamily="34" charset="0"/>
              <a:buChar char="•"/>
            </a:pPr>
            <a:r>
              <a:rPr lang="en-US" sz="2800" dirty="0"/>
              <a:t>ERCs devalue if no longer surplus to all current local, state, or federal requirements</a:t>
            </a:r>
          </a:p>
          <a:p>
            <a:pPr marL="285750" indent="-285750">
              <a:spcAft>
                <a:spcPts val="1200"/>
              </a:spcAft>
              <a:buFont typeface="Arial" panose="020B0604020202020204" pitchFamily="34" charset="0"/>
              <a:buChar char="•"/>
            </a:pPr>
            <a:r>
              <a:rPr lang="en-US" sz="2800" dirty="0"/>
              <a:t>Creditability review of ERCs is conducted upon request or use</a:t>
            </a:r>
          </a:p>
          <a:p>
            <a:endParaRPr lang="en-US" dirty="0"/>
          </a:p>
        </p:txBody>
      </p:sp>
    </p:spTree>
    <p:extLst>
      <p:ext uri="{BB962C8B-B14F-4D97-AF65-F5344CB8AC3E}">
        <p14:creationId xmlns:p14="http://schemas.microsoft.com/office/powerpoint/2010/main" val="73347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E4CF8-32EF-2613-50CF-4865BBAC6724}"/>
              </a:ext>
              <a:ext uri="{C183D7F6-B498-43B3-948B-1728B52AA6E4}">
                <adec:decorative xmlns:adec="http://schemas.microsoft.com/office/drawing/2017/decorative" val="1"/>
              </a:ext>
            </a:extLst>
          </p:cNvPr>
          <p:cNvSpPr>
            <a:spLocks noGrp="1"/>
          </p:cNvSpPr>
          <p:nvPr>
            <p:ph idx="1"/>
          </p:nvPr>
        </p:nvSpPr>
        <p:spPr>
          <a:xfrm>
            <a:off x="4572001" y="922046"/>
            <a:ext cx="7025650" cy="5296009"/>
          </a:xfrm>
        </p:spPr>
        <p:txBody>
          <a:bodyPr/>
          <a:lstStyle/>
          <a:p>
            <a:pPr>
              <a:spcBef>
                <a:spcPts val="1200"/>
              </a:spcBef>
              <a:spcAft>
                <a:spcPts val="600"/>
              </a:spcAft>
            </a:pPr>
            <a:r>
              <a:rPr lang="en-US" dirty="0"/>
              <a:t>Subchapter B, Division 7</a:t>
            </a:r>
          </a:p>
          <a:p>
            <a:pPr>
              <a:spcBef>
                <a:spcPts val="1200"/>
              </a:spcBef>
              <a:spcAft>
                <a:spcPts val="1200"/>
              </a:spcAft>
            </a:pPr>
            <a:r>
              <a:rPr lang="en-US" dirty="0"/>
              <a:t>Oil &amp; natural gas production operations in HGB, DFW, &amp; Bexar County</a:t>
            </a:r>
          </a:p>
          <a:p>
            <a:pPr>
              <a:spcBef>
                <a:spcPts val="1200"/>
              </a:spcBef>
              <a:spcAft>
                <a:spcPts val="600"/>
              </a:spcAft>
            </a:pPr>
            <a:r>
              <a:rPr lang="en-US" dirty="0"/>
              <a:t>May apply to:</a:t>
            </a:r>
          </a:p>
          <a:p>
            <a:pPr lvl="1">
              <a:spcBef>
                <a:spcPts val="600"/>
              </a:spcBef>
              <a:spcAft>
                <a:spcPts val="600"/>
              </a:spcAft>
            </a:pPr>
            <a:r>
              <a:rPr lang="en-US" dirty="0"/>
              <a:t>Centrifugal compressors/reciprocating compressors</a:t>
            </a:r>
          </a:p>
          <a:p>
            <a:pPr lvl="1">
              <a:spcBef>
                <a:spcPts val="600"/>
              </a:spcBef>
              <a:spcAft>
                <a:spcPts val="600"/>
              </a:spcAft>
            </a:pPr>
            <a:r>
              <a:rPr lang="en-US" dirty="0"/>
              <a:t>Pneumatic controllers/pneumatic pumps</a:t>
            </a:r>
          </a:p>
          <a:p>
            <a:pPr lvl="1">
              <a:spcBef>
                <a:spcPts val="600"/>
              </a:spcBef>
              <a:spcAft>
                <a:spcPts val="600"/>
              </a:spcAft>
            </a:pPr>
            <a:r>
              <a:rPr lang="en-US" dirty="0"/>
              <a:t>Storage tanks</a:t>
            </a:r>
          </a:p>
          <a:p>
            <a:pPr lvl="1">
              <a:spcBef>
                <a:spcPts val="600"/>
              </a:spcBef>
              <a:spcAft>
                <a:spcPts val="600"/>
              </a:spcAft>
            </a:pPr>
            <a:r>
              <a:rPr lang="en-US" dirty="0"/>
              <a:t>Fugitive components </a:t>
            </a:r>
          </a:p>
        </p:txBody>
      </p:sp>
      <p:sp>
        <p:nvSpPr>
          <p:cNvPr id="4" name="Rectangle 3">
            <a:extLst>
              <a:ext uri="{FF2B5EF4-FFF2-40B4-BE49-F238E27FC236}">
                <a16:creationId xmlns:a16="http://schemas.microsoft.com/office/drawing/2014/main" id="{A621160A-E1D6-1464-7B71-267A8ECE075F}"/>
              </a:ext>
              <a:ext uri="{C183D7F6-B498-43B3-948B-1728B52AA6E4}">
                <adec:decorative xmlns:adec="http://schemas.microsoft.com/office/drawing/2017/decorative" val="1"/>
              </a:ext>
            </a:extLst>
          </p:cNvPr>
          <p:cNvSpPr/>
          <p:nvPr/>
        </p:nvSpPr>
        <p:spPr>
          <a:xfrm>
            <a:off x="0" y="282102"/>
            <a:ext cx="3939702" cy="6575898"/>
          </a:xfrm>
          <a:prstGeom prst="rect">
            <a:avLst/>
          </a:prstGeom>
          <a:solidFill>
            <a:srgbClr val="FFE699"/>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C4180B-1D39-2397-DC20-3260A09D0E37}"/>
              </a:ext>
              <a:ext uri="{C183D7F6-B498-43B3-948B-1728B52AA6E4}">
                <adec:decorative xmlns:adec="http://schemas.microsoft.com/office/drawing/2017/decorative" val="1"/>
              </a:ext>
            </a:extLst>
          </p:cNvPr>
          <p:cNvSpPr>
            <a:spLocks noGrp="1"/>
          </p:cNvSpPr>
          <p:nvPr>
            <p:ph type="title"/>
          </p:nvPr>
        </p:nvSpPr>
        <p:spPr>
          <a:xfrm>
            <a:off x="280165" y="2270907"/>
            <a:ext cx="4291836" cy="1299144"/>
          </a:xfrm>
        </p:spPr>
        <p:txBody>
          <a:bodyPr/>
          <a:lstStyle/>
          <a:p>
            <a:r>
              <a:rPr lang="en-US" sz="4000" dirty="0"/>
              <a:t>30 Texas Administrative Code (TAC)</a:t>
            </a:r>
            <a:br>
              <a:rPr lang="en-US" sz="4000" dirty="0"/>
            </a:br>
            <a:r>
              <a:rPr lang="en-US" sz="4000" dirty="0"/>
              <a:t>Chapter 115 </a:t>
            </a:r>
            <a:br>
              <a:rPr lang="en-US" sz="4000" dirty="0"/>
            </a:br>
            <a:endParaRPr lang="en-US" sz="4000" dirty="0"/>
          </a:p>
        </p:txBody>
      </p:sp>
    </p:spTree>
    <p:extLst>
      <p:ext uri="{BB962C8B-B14F-4D97-AF65-F5344CB8AC3E}">
        <p14:creationId xmlns:p14="http://schemas.microsoft.com/office/powerpoint/2010/main" val="350952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0587-2EF9-2EBC-EB7C-30E2ACCE9903}"/>
              </a:ext>
            </a:extLst>
          </p:cNvPr>
          <p:cNvSpPr>
            <a:spLocks noGrp="1"/>
          </p:cNvSpPr>
          <p:nvPr>
            <p:ph type="title"/>
          </p:nvPr>
        </p:nvSpPr>
        <p:spPr/>
        <p:txBody>
          <a:bodyPr/>
          <a:lstStyle/>
          <a:p>
            <a:r>
              <a:rPr lang="en-US" dirty="0"/>
              <a:t>Tank Requirements</a:t>
            </a:r>
          </a:p>
        </p:txBody>
      </p:sp>
      <p:sp>
        <p:nvSpPr>
          <p:cNvPr id="3" name="Content Placeholder 2">
            <a:extLst>
              <a:ext uri="{FF2B5EF4-FFF2-40B4-BE49-F238E27FC236}">
                <a16:creationId xmlns:a16="http://schemas.microsoft.com/office/drawing/2014/main" id="{48376FF3-49CC-8C3B-B824-9752DB5AE3A5}"/>
              </a:ext>
            </a:extLst>
          </p:cNvPr>
          <p:cNvSpPr>
            <a:spLocks noGrp="1"/>
          </p:cNvSpPr>
          <p:nvPr>
            <p:ph idx="1"/>
          </p:nvPr>
        </p:nvSpPr>
        <p:spPr>
          <a:xfrm>
            <a:off x="1346664" y="1837072"/>
            <a:ext cx="10173700" cy="3856021"/>
          </a:xfrm>
        </p:spPr>
        <p:txBody>
          <a:bodyPr/>
          <a:lstStyle/>
          <a:p>
            <a:pPr>
              <a:spcAft>
                <a:spcPts val="1000"/>
              </a:spcAft>
            </a:pPr>
            <a:r>
              <a:rPr lang="en-US" dirty="0"/>
              <a:t>All affected storage tanks</a:t>
            </a:r>
          </a:p>
          <a:p>
            <a:pPr lvl="1">
              <a:spcAft>
                <a:spcPts val="1000"/>
              </a:spcAft>
            </a:pPr>
            <a:r>
              <a:rPr lang="en-US" dirty="0"/>
              <a:t>Submerged fill pipe &amp; closed vent system routed to control device for tanks that store crude oil/condensate with true vapor pressure ≥ 11 psia &amp; storage capacity ≥ 40,000 gallons</a:t>
            </a:r>
          </a:p>
          <a:p>
            <a:pPr>
              <a:spcAft>
                <a:spcPts val="1000"/>
              </a:spcAft>
            </a:pPr>
            <a:r>
              <a:rPr lang="en-US" dirty="0"/>
              <a:t>Affected fixed roof tanks</a:t>
            </a:r>
          </a:p>
          <a:p>
            <a:pPr lvl="1">
              <a:spcAft>
                <a:spcPts val="1000"/>
              </a:spcAft>
            </a:pPr>
            <a:r>
              <a:rPr lang="en-US" dirty="0"/>
              <a:t>95% control or VOC concentration ≤ 275 ppmv</a:t>
            </a:r>
          </a:p>
          <a:p>
            <a:pPr marL="457200" lvl="1" indent="0">
              <a:buNone/>
            </a:pPr>
            <a:endParaRPr lang="en-US" dirty="0"/>
          </a:p>
        </p:txBody>
      </p:sp>
      <p:sp>
        <p:nvSpPr>
          <p:cNvPr id="4" name="Ribbon: Curved and Tilted Down 3" descr="Banner containing the Tank Requirements rule citation">
            <a:extLst>
              <a:ext uri="{FF2B5EF4-FFF2-40B4-BE49-F238E27FC236}">
                <a16:creationId xmlns:a16="http://schemas.microsoft.com/office/drawing/2014/main" id="{3075C0E8-C060-62D5-E636-46A4C22D93E5}"/>
              </a:ext>
            </a:extLst>
          </p:cNvPr>
          <p:cNvSpPr/>
          <p:nvPr/>
        </p:nvSpPr>
        <p:spPr>
          <a:xfrm>
            <a:off x="7636213" y="4947218"/>
            <a:ext cx="4393228" cy="1401676"/>
          </a:xfrm>
          <a:prstGeom prst="ellipseRibbon">
            <a:avLst/>
          </a:prstGeom>
          <a:solidFill>
            <a:srgbClr val="9DC3E6"/>
          </a:solidFill>
          <a:ln>
            <a:solidFill>
              <a:schemeClr val="accent1"/>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400" b="1" dirty="0">
                <a:hlinkClick r:id="rId3"/>
              </a:rPr>
              <a:t>§115.175</a:t>
            </a:r>
            <a:endParaRPr lang="en-US" sz="2400" b="1" dirty="0"/>
          </a:p>
          <a:p>
            <a:pPr algn="ctr"/>
            <a:endParaRPr lang="en-US" dirty="0"/>
          </a:p>
        </p:txBody>
      </p:sp>
    </p:spTree>
    <p:extLst>
      <p:ext uri="{BB962C8B-B14F-4D97-AF65-F5344CB8AC3E}">
        <p14:creationId xmlns:p14="http://schemas.microsoft.com/office/powerpoint/2010/main" val="312775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53D-A795-26BD-7A29-867F312311A2}"/>
              </a:ext>
            </a:extLst>
          </p:cNvPr>
          <p:cNvSpPr>
            <a:spLocks noGrp="1"/>
          </p:cNvSpPr>
          <p:nvPr>
            <p:ph type="title"/>
          </p:nvPr>
        </p:nvSpPr>
        <p:spPr/>
        <p:txBody>
          <a:bodyPr/>
          <a:lstStyle/>
          <a:p>
            <a:r>
              <a:rPr lang="en-US" dirty="0"/>
              <a:t>Tank Exemptions</a:t>
            </a:r>
          </a:p>
        </p:txBody>
      </p:sp>
      <p:sp>
        <p:nvSpPr>
          <p:cNvPr id="3" name="Content Placeholder 2">
            <a:extLst>
              <a:ext uri="{FF2B5EF4-FFF2-40B4-BE49-F238E27FC236}">
                <a16:creationId xmlns:a16="http://schemas.microsoft.com/office/drawing/2014/main" id="{C0100034-63AF-7D97-5884-5103C302E48C}"/>
              </a:ext>
            </a:extLst>
          </p:cNvPr>
          <p:cNvSpPr>
            <a:spLocks noGrp="1"/>
          </p:cNvSpPr>
          <p:nvPr>
            <p:ph idx="1"/>
          </p:nvPr>
        </p:nvSpPr>
        <p:spPr>
          <a:xfrm>
            <a:off x="1346663" y="1803778"/>
            <a:ext cx="9426633" cy="3329482"/>
          </a:xfrm>
        </p:spPr>
        <p:txBody>
          <a:bodyPr/>
          <a:lstStyle/>
          <a:p>
            <a:pPr>
              <a:spcAft>
                <a:spcPts val="1200"/>
              </a:spcAft>
            </a:pPr>
            <a:r>
              <a:rPr lang="en-US" dirty="0"/>
              <a:t>Potential to emit of less than 6.0 tpy of VOC emissions</a:t>
            </a:r>
          </a:p>
          <a:p>
            <a:pPr lvl="1">
              <a:spcAft>
                <a:spcPts val="1200"/>
              </a:spcAft>
            </a:pPr>
            <a:r>
              <a:rPr lang="en-US" dirty="0"/>
              <a:t>Based on the max average daily throughput determined for a 30-day period of production prior to January 1, 2023, for initial determination</a:t>
            </a:r>
          </a:p>
          <a:p>
            <a:pPr>
              <a:spcAft>
                <a:spcPts val="1200"/>
              </a:spcAft>
            </a:pPr>
            <a:r>
              <a:rPr lang="en-US" dirty="0"/>
              <a:t>Uncontrolled actual VOC emissions of less than 4.0 tpy</a:t>
            </a:r>
          </a:p>
          <a:p>
            <a:pPr lvl="1">
              <a:spcAft>
                <a:spcPts val="1200"/>
              </a:spcAft>
            </a:pPr>
            <a:r>
              <a:rPr lang="en-US" dirty="0"/>
              <a:t>Estimated using the highest 12 consecutive months out of the last five years of production data</a:t>
            </a:r>
          </a:p>
          <a:p>
            <a:endParaRPr lang="en-US" dirty="0"/>
          </a:p>
        </p:txBody>
      </p:sp>
      <p:sp>
        <p:nvSpPr>
          <p:cNvPr id="4" name="Ribbon: Curved and Tilted Down 3" descr="Banner containing the Tank Requirements rule citation">
            <a:extLst>
              <a:ext uri="{FF2B5EF4-FFF2-40B4-BE49-F238E27FC236}">
                <a16:creationId xmlns:a16="http://schemas.microsoft.com/office/drawing/2014/main" id="{627E3B0C-68A6-5458-37C4-DB5AB30B8044}"/>
              </a:ext>
            </a:extLst>
          </p:cNvPr>
          <p:cNvSpPr/>
          <p:nvPr/>
        </p:nvSpPr>
        <p:spPr>
          <a:xfrm>
            <a:off x="7626486" y="4918034"/>
            <a:ext cx="4393228" cy="1401676"/>
          </a:xfrm>
          <a:prstGeom prst="ellipseRibbon">
            <a:avLst/>
          </a:prstGeom>
          <a:solidFill>
            <a:srgbClr val="9DC3E6"/>
          </a:solidFill>
          <a:ln>
            <a:solidFill>
              <a:schemeClr val="accent1"/>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400" b="1" dirty="0">
                <a:hlinkClick r:id="rId2"/>
              </a:rPr>
              <a:t>§115.172(a)(3)</a:t>
            </a:r>
            <a:endParaRPr lang="en-US" sz="2400" b="1" dirty="0"/>
          </a:p>
          <a:p>
            <a:pPr algn="ctr"/>
            <a:endParaRPr lang="en-US" dirty="0"/>
          </a:p>
        </p:txBody>
      </p:sp>
    </p:spTree>
    <p:extLst>
      <p:ext uri="{BB962C8B-B14F-4D97-AF65-F5344CB8AC3E}">
        <p14:creationId xmlns:p14="http://schemas.microsoft.com/office/powerpoint/2010/main" val="141918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005E-37B2-5A35-7A6D-C8F2CDBAD10A}"/>
              </a:ext>
            </a:extLst>
          </p:cNvPr>
          <p:cNvSpPr>
            <a:spLocks noGrp="1"/>
          </p:cNvSpPr>
          <p:nvPr>
            <p:ph type="title"/>
          </p:nvPr>
        </p:nvSpPr>
        <p:spPr/>
        <p:txBody>
          <a:bodyPr/>
          <a:lstStyle/>
          <a:p>
            <a:r>
              <a:rPr lang="fr-FR" dirty="0"/>
              <a:t>Fugitive </a:t>
            </a:r>
            <a:r>
              <a:rPr lang="en-US" dirty="0"/>
              <a:t>Requirements</a:t>
            </a:r>
          </a:p>
        </p:txBody>
      </p:sp>
      <p:sp>
        <p:nvSpPr>
          <p:cNvPr id="3" name="Content Placeholder 2">
            <a:extLst>
              <a:ext uri="{FF2B5EF4-FFF2-40B4-BE49-F238E27FC236}">
                <a16:creationId xmlns:a16="http://schemas.microsoft.com/office/drawing/2014/main" id="{60F1B217-C4C9-5A0E-9E7C-BE5E6EBC5BBA}"/>
              </a:ext>
            </a:extLst>
          </p:cNvPr>
          <p:cNvSpPr>
            <a:spLocks noGrp="1"/>
          </p:cNvSpPr>
          <p:nvPr>
            <p:ph idx="1"/>
          </p:nvPr>
        </p:nvSpPr>
        <p:spPr>
          <a:xfrm>
            <a:off x="1346664" y="1892597"/>
            <a:ext cx="9426633" cy="2596084"/>
          </a:xfrm>
        </p:spPr>
        <p:txBody>
          <a:bodyPr/>
          <a:lstStyle/>
          <a:p>
            <a:pPr>
              <a:spcAft>
                <a:spcPts val="1200"/>
              </a:spcAft>
            </a:pPr>
            <a:r>
              <a:rPr lang="en-US" dirty="0"/>
              <a:t>Located from the well site to the point of custody transfer to an oil pipeline or to the point of natural gas distribution</a:t>
            </a:r>
          </a:p>
          <a:p>
            <a:pPr>
              <a:spcAft>
                <a:spcPts val="1200"/>
              </a:spcAft>
            </a:pPr>
            <a:r>
              <a:rPr lang="en-US" dirty="0"/>
              <a:t>Must apply a leak detection and repair (LDAR) plan </a:t>
            </a:r>
          </a:p>
          <a:p>
            <a:pPr lvl="1">
              <a:spcAft>
                <a:spcPts val="1200"/>
              </a:spcAft>
              <a:buFont typeface="Wingdings" panose="05000000000000000000" pitchFamily="2" charset="2"/>
              <a:buChar char="ü"/>
            </a:pPr>
            <a:r>
              <a:rPr lang="en-US" dirty="0"/>
              <a:t>28RCT LDAR control efficiencies considered appropriate for ERC evaluation</a:t>
            </a:r>
          </a:p>
        </p:txBody>
      </p:sp>
      <p:sp>
        <p:nvSpPr>
          <p:cNvPr id="4" name="Ribbon: Curved and Tilted Down 3" descr="Banner containing the Tank Requirements rule citation">
            <a:extLst>
              <a:ext uri="{FF2B5EF4-FFF2-40B4-BE49-F238E27FC236}">
                <a16:creationId xmlns:a16="http://schemas.microsoft.com/office/drawing/2014/main" id="{A3900451-8A77-D028-99AE-AAD033BF9334}"/>
              </a:ext>
            </a:extLst>
          </p:cNvPr>
          <p:cNvSpPr/>
          <p:nvPr/>
        </p:nvSpPr>
        <p:spPr>
          <a:xfrm>
            <a:off x="7587577" y="4924894"/>
            <a:ext cx="4393228" cy="1401676"/>
          </a:xfrm>
          <a:prstGeom prst="ellipseRibbon">
            <a:avLst/>
          </a:prstGeom>
          <a:solidFill>
            <a:srgbClr val="ABCD70"/>
          </a:solidFill>
          <a:ln>
            <a:solidFill>
              <a:schemeClr val="accent6">
                <a:lumMod val="50000"/>
              </a:schemeClr>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400" b="1" dirty="0">
                <a:hlinkClick r:id="rId2"/>
              </a:rPr>
              <a:t>§115.177</a:t>
            </a:r>
            <a:endParaRPr lang="en-US" sz="2400" b="1" dirty="0"/>
          </a:p>
          <a:p>
            <a:pPr algn="ctr"/>
            <a:endParaRPr lang="en-US" dirty="0"/>
          </a:p>
        </p:txBody>
      </p:sp>
    </p:spTree>
    <p:extLst>
      <p:ext uri="{BB962C8B-B14F-4D97-AF65-F5344CB8AC3E}">
        <p14:creationId xmlns:p14="http://schemas.microsoft.com/office/powerpoint/2010/main" val="390409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FB33-E116-667F-6ACC-CB7731C24086}"/>
              </a:ext>
            </a:extLst>
          </p:cNvPr>
          <p:cNvSpPr>
            <a:spLocks noGrp="1"/>
          </p:cNvSpPr>
          <p:nvPr>
            <p:ph type="title"/>
          </p:nvPr>
        </p:nvSpPr>
        <p:spPr/>
        <p:txBody>
          <a:bodyPr/>
          <a:lstStyle/>
          <a:p>
            <a:r>
              <a:rPr lang="fr-FR" dirty="0"/>
              <a:t>Fugitive Exemptions</a:t>
            </a:r>
            <a:endParaRPr lang="en-US" dirty="0"/>
          </a:p>
        </p:txBody>
      </p:sp>
      <p:sp>
        <p:nvSpPr>
          <p:cNvPr id="3" name="Content Placeholder 2">
            <a:extLst>
              <a:ext uri="{FF2B5EF4-FFF2-40B4-BE49-F238E27FC236}">
                <a16:creationId xmlns:a16="http://schemas.microsoft.com/office/drawing/2014/main" id="{F26C9BD4-5007-65F4-616E-1F094335ADE5}"/>
              </a:ext>
            </a:extLst>
          </p:cNvPr>
          <p:cNvSpPr>
            <a:spLocks noGrp="1"/>
          </p:cNvSpPr>
          <p:nvPr>
            <p:ph idx="1"/>
          </p:nvPr>
        </p:nvSpPr>
        <p:spPr>
          <a:xfrm>
            <a:off x="1346664" y="1902265"/>
            <a:ext cx="9426633" cy="2022338"/>
          </a:xfrm>
        </p:spPr>
        <p:txBody>
          <a:bodyPr/>
          <a:lstStyle/>
          <a:p>
            <a:pPr>
              <a:spcAft>
                <a:spcPts val="1200"/>
              </a:spcAft>
            </a:pPr>
            <a:r>
              <a:rPr lang="en-US" dirty="0"/>
              <a:t>Contact a process fluid that contains less than 1.0% VOC by weight at a natural gas processing plant</a:t>
            </a:r>
          </a:p>
          <a:p>
            <a:pPr>
              <a:spcAft>
                <a:spcPts val="1200"/>
              </a:spcAft>
            </a:pPr>
            <a:r>
              <a:rPr lang="en-US" dirty="0"/>
              <a:t>Produce on average 15-barrel of oil equivalents or less per day at a well site with one or more wells</a:t>
            </a:r>
          </a:p>
        </p:txBody>
      </p:sp>
      <p:sp>
        <p:nvSpPr>
          <p:cNvPr id="6" name="Ribbon: Curved and Tilted Down 5" descr="Banner containing the Tank Requirements rule citation">
            <a:extLst>
              <a:ext uri="{FF2B5EF4-FFF2-40B4-BE49-F238E27FC236}">
                <a16:creationId xmlns:a16="http://schemas.microsoft.com/office/drawing/2014/main" id="{C7BB4016-2B3A-45D6-6784-0A8C47E3495D}"/>
              </a:ext>
            </a:extLst>
          </p:cNvPr>
          <p:cNvSpPr/>
          <p:nvPr/>
        </p:nvSpPr>
        <p:spPr>
          <a:xfrm>
            <a:off x="7587577" y="4924894"/>
            <a:ext cx="4393228" cy="1401676"/>
          </a:xfrm>
          <a:prstGeom prst="ellipseRibbon">
            <a:avLst/>
          </a:prstGeom>
          <a:solidFill>
            <a:srgbClr val="ABCD70"/>
          </a:solidFill>
          <a:ln>
            <a:solidFill>
              <a:schemeClr val="accent6">
                <a:lumMod val="50000"/>
              </a:schemeClr>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400" b="1" dirty="0">
                <a:hlinkClick r:id="rId3"/>
              </a:rPr>
              <a:t>§115.172(a)(4) &amp; (8)</a:t>
            </a:r>
            <a:endParaRPr lang="en-US" sz="2400" b="1" dirty="0"/>
          </a:p>
          <a:p>
            <a:pPr algn="ctr"/>
            <a:endParaRPr lang="en-US" dirty="0"/>
          </a:p>
        </p:txBody>
      </p:sp>
    </p:spTree>
    <p:extLst>
      <p:ext uri="{BB962C8B-B14F-4D97-AF65-F5344CB8AC3E}">
        <p14:creationId xmlns:p14="http://schemas.microsoft.com/office/powerpoint/2010/main" val="35920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470D1-8FE8-6E93-FC7B-D4B1B8382DCD}"/>
              </a:ext>
              <a:ext uri="{C183D7F6-B498-43B3-948B-1728B52AA6E4}">
                <adec:decorative xmlns:adec="http://schemas.microsoft.com/office/drawing/2017/decorative" val="1"/>
              </a:ext>
            </a:extLst>
          </p:cNvPr>
          <p:cNvSpPr>
            <a:spLocks noGrp="1"/>
          </p:cNvSpPr>
          <p:nvPr>
            <p:ph idx="1"/>
          </p:nvPr>
        </p:nvSpPr>
        <p:spPr>
          <a:xfrm>
            <a:off x="4694380" y="837127"/>
            <a:ext cx="6785971" cy="5893861"/>
          </a:xfrm>
        </p:spPr>
        <p:txBody>
          <a:bodyPr/>
          <a:lstStyle/>
          <a:p>
            <a:pPr>
              <a:spcBef>
                <a:spcPts val="1200"/>
              </a:spcBef>
              <a:spcAft>
                <a:spcPts val="1000"/>
              </a:spcAft>
            </a:pPr>
            <a:r>
              <a:rPr lang="en-US" sz="2800" dirty="0"/>
              <a:t>Subpart OOOOb</a:t>
            </a:r>
            <a:endParaRPr lang="en-US" dirty="0"/>
          </a:p>
          <a:p>
            <a:pPr>
              <a:spcBef>
                <a:spcPts val="1200"/>
              </a:spcBef>
              <a:spcAft>
                <a:spcPts val="1000"/>
              </a:spcAft>
            </a:pPr>
            <a:r>
              <a:rPr lang="en-US" dirty="0"/>
              <a:t>VOC &amp; methane </a:t>
            </a:r>
          </a:p>
          <a:p>
            <a:pPr>
              <a:spcBef>
                <a:spcPts val="1200"/>
              </a:spcBef>
            </a:pPr>
            <a:r>
              <a:rPr lang="en-US" dirty="0"/>
              <a:t>Production &amp; Processing</a:t>
            </a:r>
          </a:p>
          <a:p>
            <a:pPr lvl="1">
              <a:spcBef>
                <a:spcPts val="1000"/>
              </a:spcBef>
              <a:spcAft>
                <a:spcPts val="600"/>
              </a:spcAft>
              <a:buFont typeface="Wingdings" panose="05000000000000000000" pitchFamily="2" charset="2"/>
              <a:buChar char="ü"/>
            </a:pPr>
            <a:r>
              <a:rPr lang="en-US" dirty="0"/>
              <a:t>Onshore well sites</a:t>
            </a:r>
          </a:p>
          <a:p>
            <a:pPr lvl="1">
              <a:spcBef>
                <a:spcPts val="600"/>
              </a:spcBef>
              <a:spcAft>
                <a:spcPts val="600"/>
              </a:spcAft>
              <a:buFont typeface="Wingdings" panose="05000000000000000000" pitchFamily="2" charset="2"/>
              <a:buChar char="ü"/>
            </a:pPr>
            <a:r>
              <a:rPr lang="en-US" dirty="0"/>
              <a:t>Storage tank batteries</a:t>
            </a:r>
          </a:p>
          <a:p>
            <a:pPr lvl="1">
              <a:spcBef>
                <a:spcPts val="600"/>
              </a:spcBef>
              <a:spcAft>
                <a:spcPts val="600"/>
              </a:spcAft>
              <a:buFont typeface="Wingdings" panose="05000000000000000000" pitchFamily="2" charset="2"/>
              <a:buChar char="ü"/>
            </a:pPr>
            <a:r>
              <a:rPr lang="en-US" dirty="0"/>
              <a:t>Gathering &amp; boosting compressor stations</a:t>
            </a:r>
          </a:p>
          <a:p>
            <a:pPr lvl="1">
              <a:spcBef>
                <a:spcPts val="0"/>
              </a:spcBef>
              <a:spcAft>
                <a:spcPts val="1000"/>
              </a:spcAft>
              <a:buFont typeface="Wingdings" panose="05000000000000000000" pitchFamily="2" charset="2"/>
              <a:buChar char="ü"/>
            </a:pPr>
            <a:r>
              <a:rPr lang="en-US" dirty="0"/>
              <a:t>Natural gas processing plants</a:t>
            </a:r>
          </a:p>
          <a:p>
            <a:pPr>
              <a:spcBef>
                <a:spcPts val="1200"/>
              </a:spcBef>
              <a:spcAft>
                <a:spcPts val="600"/>
              </a:spcAft>
            </a:pPr>
            <a:r>
              <a:rPr lang="en-US" dirty="0"/>
              <a:t>Natural gas transmission &amp; storage</a:t>
            </a:r>
          </a:p>
          <a:p>
            <a:pPr lvl="1">
              <a:spcBef>
                <a:spcPts val="1000"/>
              </a:spcBef>
              <a:spcAft>
                <a:spcPts val="600"/>
              </a:spcAft>
              <a:buFont typeface="Wingdings" panose="05000000000000000000" pitchFamily="2" charset="2"/>
              <a:buChar char="ü"/>
            </a:pPr>
            <a:r>
              <a:rPr lang="en-US" dirty="0"/>
              <a:t>Compressor stations</a:t>
            </a:r>
          </a:p>
          <a:p>
            <a:pPr lvl="1">
              <a:spcBef>
                <a:spcPts val="600"/>
              </a:spcBef>
              <a:spcAft>
                <a:spcPts val="600"/>
              </a:spcAft>
              <a:buFont typeface="Wingdings" panose="05000000000000000000" pitchFamily="2" charset="2"/>
              <a:buChar char="ü"/>
            </a:pPr>
            <a:r>
              <a:rPr lang="en-US" dirty="0"/>
              <a:t>Storage tank batteries</a:t>
            </a:r>
          </a:p>
        </p:txBody>
      </p:sp>
      <p:sp>
        <p:nvSpPr>
          <p:cNvPr id="4" name="Rectangle 3">
            <a:extLst>
              <a:ext uri="{FF2B5EF4-FFF2-40B4-BE49-F238E27FC236}">
                <a16:creationId xmlns:a16="http://schemas.microsoft.com/office/drawing/2014/main" id="{28F9B2D5-78B8-7A16-07F7-350C2CC04ECC}"/>
              </a:ext>
              <a:ext uri="{C183D7F6-B498-43B3-948B-1728B52AA6E4}">
                <adec:decorative xmlns:adec="http://schemas.microsoft.com/office/drawing/2017/decorative" val="1"/>
              </a:ext>
            </a:extLst>
          </p:cNvPr>
          <p:cNvSpPr/>
          <p:nvPr/>
        </p:nvSpPr>
        <p:spPr>
          <a:xfrm>
            <a:off x="0" y="282102"/>
            <a:ext cx="3939702" cy="6575898"/>
          </a:xfrm>
          <a:prstGeom prst="rect">
            <a:avLst/>
          </a:prstGeom>
          <a:solidFill>
            <a:srgbClr val="FFE699"/>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4DBD58-A0AA-5C6C-2D10-2C7F59D1372E}"/>
              </a:ext>
            </a:extLst>
          </p:cNvPr>
          <p:cNvSpPr>
            <a:spLocks noGrp="1"/>
          </p:cNvSpPr>
          <p:nvPr>
            <p:ph type="title"/>
          </p:nvPr>
        </p:nvSpPr>
        <p:spPr>
          <a:xfrm>
            <a:off x="218107" y="2338078"/>
            <a:ext cx="3503488" cy="2463945"/>
          </a:xfrm>
        </p:spPr>
        <p:txBody>
          <a:bodyPr/>
          <a:lstStyle/>
          <a:p>
            <a:r>
              <a:rPr lang="en-US" sz="4000" dirty="0"/>
              <a:t>40 Code of Federal Regulations (CFR) Part 60</a:t>
            </a:r>
          </a:p>
        </p:txBody>
      </p:sp>
    </p:spTree>
    <p:extLst>
      <p:ext uri="{BB962C8B-B14F-4D97-AF65-F5344CB8AC3E}">
        <p14:creationId xmlns:p14="http://schemas.microsoft.com/office/powerpoint/2010/main" val="319488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F1ED-6A8E-B1D8-7119-C49E38B6E974}"/>
              </a:ext>
            </a:extLst>
          </p:cNvPr>
          <p:cNvSpPr>
            <a:spLocks noGrp="1"/>
          </p:cNvSpPr>
          <p:nvPr>
            <p:ph type="title"/>
          </p:nvPr>
        </p:nvSpPr>
        <p:spPr/>
        <p:txBody>
          <a:bodyPr/>
          <a:lstStyle/>
          <a:p>
            <a:r>
              <a:rPr lang="en-US" dirty="0"/>
              <a:t>Applicability &amp; New Requirements</a:t>
            </a:r>
          </a:p>
        </p:txBody>
      </p:sp>
      <p:sp>
        <p:nvSpPr>
          <p:cNvPr id="3" name="Content Placeholder 2">
            <a:extLst>
              <a:ext uri="{FF2B5EF4-FFF2-40B4-BE49-F238E27FC236}">
                <a16:creationId xmlns:a16="http://schemas.microsoft.com/office/drawing/2014/main" id="{05199FC5-927D-572F-129B-BAA4838BCAC7}"/>
              </a:ext>
            </a:extLst>
          </p:cNvPr>
          <p:cNvSpPr>
            <a:spLocks noGrp="1"/>
          </p:cNvSpPr>
          <p:nvPr>
            <p:ph idx="1"/>
          </p:nvPr>
        </p:nvSpPr>
        <p:spPr>
          <a:xfrm>
            <a:off x="1346664" y="1874674"/>
            <a:ext cx="9903539" cy="3600896"/>
          </a:xfrm>
        </p:spPr>
        <p:txBody>
          <a:bodyPr/>
          <a:lstStyle/>
          <a:p>
            <a:pPr>
              <a:spcAft>
                <a:spcPts val="1200"/>
              </a:spcAft>
            </a:pPr>
            <a:r>
              <a:rPr lang="en-US" dirty="0"/>
              <a:t>New/ Modified/ Reconstructed after </a:t>
            </a:r>
            <a:r>
              <a:rPr lang="en-US" b="1" dirty="0"/>
              <a:t>December 6, 2022</a:t>
            </a:r>
            <a:endParaRPr lang="en-US" dirty="0"/>
          </a:p>
          <a:p>
            <a:pPr>
              <a:spcAft>
                <a:spcPts val="1200"/>
              </a:spcAft>
            </a:pPr>
            <a:r>
              <a:rPr lang="en-US" dirty="0"/>
              <a:t>Legally and Practicably Enforceable (LPE) limits for tank batteries</a:t>
            </a:r>
          </a:p>
          <a:p>
            <a:pPr>
              <a:spcAft>
                <a:spcPts val="1200"/>
              </a:spcAft>
            </a:pPr>
            <a:r>
              <a:rPr lang="en-US" dirty="0"/>
              <a:t>Well closure plans</a:t>
            </a:r>
          </a:p>
          <a:p>
            <a:pPr>
              <a:spcAft>
                <a:spcPts val="1200"/>
              </a:spcAft>
            </a:pPr>
            <a:r>
              <a:rPr lang="en-US" dirty="0"/>
              <a:t>Periodic fugitive monitoring</a:t>
            </a:r>
          </a:p>
          <a:p>
            <a:pPr>
              <a:spcAft>
                <a:spcPts val="1200"/>
              </a:spcAft>
            </a:pPr>
            <a:r>
              <a:rPr lang="en-US" dirty="0"/>
              <a:t>Control devices used for affected facilities must achieve 95% destruction efficiency</a:t>
            </a:r>
          </a:p>
        </p:txBody>
      </p:sp>
    </p:spTree>
    <p:extLst>
      <p:ext uri="{BB962C8B-B14F-4D97-AF65-F5344CB8AC3E}">
        <p14:creationId xmlns:p14="http://schemas.microsoft.com/office/powerpoint/2010/main" val="2099038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840A-D01D-4E84-BE00-C0428FD2C511}"/>
              </a:ext>
            </a:extLst>
          </p:cNvPr>
          <p:cNvSpPr>
            <a:spLocks noGrp="1"/>
          </p:cNvSpPr>
          <p:nvPr>
            <p:ph type="title"/>
          </p:nvPr>
        </p:nvSpPr>
        <p:spPr>
          <a:xfrm>
            <a:off x="1467657" y="882615"/>
            <a:ext cx="10724343" cy="689464"/>
          </a:xfrm>
        </p:spPr>
        <p:txBody>
          <a:bodyPr/>
          <a:lstStyle/>
          <a:p>
            <a:r>
              <a:rPr lang="en-US" dirty="0"/>
              <a:t>ERC Generation General Workbook</a:t>
            </a:r>
          </a:p>
        </p:txBody>
      </p:sp>
      <p:sp>
        <p:nvSpPr>
          <p:cNvPr id="5" name="Rectangle 4">
            <a:extLst>
              <a:ext uri="{FF2B5EF4-FFF2-40B4-BE49-F238E27FC236}">
                <a16:creationId xmlns:a16="http://schemas.microsoft.com/office/drawing/2014/main" id="{0C602348-8FA5-4241-B7AB-7259C47556D7}"/>
              </a:ext>
              <a:ext uri="{C183D7F6-B498-43B3-948B-1728B52AA6E4}">
                <adec:decorative xmlns:adec="http://schemas.microsoft.com/office/drawing/2017/decorative" val="1"/>
              </a:ext>
            </a:extLst>
          </p:cNvPr>
          <p:cNvSpPr/>
          <p:nvPr/>
        </p:nvSpPr>
        <p:spPr>
          <a:xfrm>
            <a:off x="631045" y="1725467"/>
            <a:ext cx="10582836" cy="2221928"/>
          </a:xfrm>
          <a:prstGeom prst="rect">
            <a:avLst/>
          </a:prstGeom>
          <a:solidFill>
            <a:srgbClr val="FFE699"/>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925" tIns="106680" rIns="106681" bIns="106680" numCol="1" spcCol="1270" anchor="ctr" anchorCtr="0">
            <a:noAutofit/>
          </a:bodyPr>
          <a:lstStyle/>
          <a:p>
            <a:pPr marL="0" lvl="0" indent="0" algn="l" defTabSz="1244600">
              <a:lnSpc>
                <a:spcPct val="90000"/>
              </a:lnSpc>
              <a:spcBef>
                <a:spcPct val="0"/>
              </a:spcBef>
              <a:spcAft>
                <a:spcPts val="1000"/>
              </a:spcAft>
              <a:buNone/>
            </a:pPr>
            <a:r>
              <a:rPr lang="en-US" sz="2800" b="1" kern="1200" dirty="0">
                <a:solidFill>
                  <a:schemeClr val="tx1"/>
                </a:solidFill>
                <a:latin typeface="Arial" panose="020B0604020202020204" pitchFamily="34" charset="0"/>
                <a:cs typeface="Arial" panose="020B0604020202020204" pitchFamily="34" charset="0"/>
              </a:rPr>
              <a:t>Goals</a:t>
            </a:r>
          </a:p>
          <a:p>
            <a:pPr marL="346075" lvl="1" indent="-346075" defTabSz="977900">
              <a:lnSpc>
                <a:spcPct val="90000"/>
              </a:lnSpc>
              <a:spcBef>
                <a:spcPct val="0"/>
              </a:spcBef>
              <a:spcAft>
                <a:spcPct val="15000"/>
              </a:spcAft>
              <a:buChar char="•"/>
            </a:pPr>
            <a:r>
              <a:rPr lang="en-US" sz="2400" dirty="0">
                <a:solidFill>
                  <a:schemeClr val="tx1"/>
                </a:solidFill>
                <a:cs typeface="Arial" panose="020B0604020202020204" pitchFamily="34" charset="0"/>
              </a:rPr>
              <a:t>Increase application consistency &amp; streamline </a:t>
            </a:r>
            <a:r>
              <a:rPr lang="en-US" sz="2400" kern="1200" dirty="0">
                <a:solidFill>
                  <a:schemeClr val="tx1"/>
                </a:solidFill>
                <a:cs typeface="Arial" panose="020B0604020202020204" pitchFamily="34" charset="0"/>
              </a:rPr>
              <a:t>reviews</a:t>
            </a:r>
          </a:p>
          <a:p>
            <a:pPr marL="346075" lvl="1" indent="-346075" algn="l" defTabSz="977900">
              <a:lnSpc>
                <a:spcPct val="90000"/>
              </a:lnSpc>
              <a:spcBef>
                <a:spcPct val="0"/>
              </a:spcBef>
              <a:spcAft>
                <a:spcPct val="15000"/>
              </a:spcAft>
              <a:buChar char="•"/>
            </a:pPr>
            <a:r>
              <a:rPr lang="en-US" sz="2400" kern="1200" dirty="0">
                <a:solidFill>
                  <a:schemeClr val="tx1"/>
                </a:solidFill>
                <a:cs typeface="Arial" panose="020B0604020202020204" pitchFamily="34" charset="0"/>
              </a:rPr>
              <a:t>Eliminate unnecessary information &amp; common mistakes</a:t>
            </a:r>
          </a:p>
          <a:p>
            <a:pPr marL="346075" lvl="1" indent="-346075" algn="l" defTabSz="977900">
              <a:lnSpc>
                <a:spcPct val="90000"/>
              </a:lnSpc>
              <a:spcBef>
                <a:spcPct val="0"/>
              </a:spcBef>
              <a:spcAft>
                <a:spcPct val="15000"/>
              </a:spcAft>
              <a:buChar char="•"/>
            </a:pPr>
            <a:r>
              <a:rPr lang="en-US" sz="2400" kern="1200" dirty="0">
                <a:solidFill>
                  <a:schemeClr val="tx1"/>
                </a:solidFill>
                <a:cs typeface="Arial" panose="020B0604020202020204" pitchFamily="34" charset="0"/>
              </a:rPr>
              <a:t>Create predictability for expectations</a:t>
            </a:r>
          </a:p>
        </p:txBody>
      </p:sp>
      <p:pic>
        <p:nvPicPr>
          <p:cNvPr id="7" name="Graphic 6" descr="Bullseye with solid fill">
            <a:extLst>
              <a:ext uri="{FF2B5EF4-FFF2-40B4-BE49-F238E27FC236}">
                <a16:creationId xmlns:a16="http://schemas.microsoft.com/office/drawing/2014/main" id="{4FC3ECB7-A668-4991-8159-842DA01875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8119" y="2141172"/>
            <a:ext cx="1630181" cy="1454285"/>
          </a:xfrm>
          <a:prstGeom prst="rect">
            <a:avLst/>
          </a:prstGeom>
        </p:spPr>
      </p:pic>
      <p:sp>
        <p:nvSpPr>
          <p:cNvPr id="8" name="Rectangle 7">
            <a:extLst>
              <a:ext uri="{FF2B5EF4-FFF2-40B4-BE49-F238E27FC236}">
                <a16:creationId xmlns:a16="http://schemas.microsoft.com/office/drawing/2014/main" id="{F4F56340-61D6-4A1E-AE65-40544C6B129D}"/>
              </a:ext>
              <a:ext uri="{C183D7F6-B498-43B3-948B-1728B52AA6E4}">
                <adec:decorative xmlns:adec="http://schemas.microsoft.com/office/drawing/2017/decorative" val="1"/>
              </a:ext>
            </a:extLst>
          </p:cNvPr>
          <p:cNvSpPr/>
          <p:nvPr/>
        </p:nvSpPr>
        <p:spPr>
          <a:xfrm>
            <a:off x="631044" y="4158385"/>
            <a:ext cx="10582835" cy="1903235"/>
          </a:xfrm>
          <a:prstGeom prst="rect">
            <a:avLst/>
          </a:prstGeom>
          <a:solidFill>
            <a:srgbClr val="FFE699"/>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925" tIns="106680" rIns="106681" bIns="106680" numCol="1" spcCol="1270" anchor="ctr" anchorCtr="0">
            <a:noAutofit/>
          </a:bodyPr>
          <a:lstStyle/>
          <a:p>
            <a:pPr defTabSz="1244600">
              <a:lnSpc>
                <a:spcPct val="90000"/>
              </a:lnSpc>
              <a:spcBef>
                <a:spcPct val="0"/>
              </a:spcBef>
              <a:spcAft>
                <a:spcPts val="1000"/>
              </a:spcAft>
            </a:pPr>
            <a:r>
              <a:rPr lang="en-US" sz="2800" b="1" dirty="0">
                <a:solidFill>
                  <a:schemeClr val="tx1"/>
                </a:solidFill>
                <a:latin typeface="Arial" panose="020B0604020202020204" pitchFamily="34" charset="0"/>
                <a:cs typeface="Arial" panose="020B0604020202020204" pitchFamily="34" charset="0"/>
              </a:rPr>
              <a:t>Developed for</a:t>
            </a:r>
          </a:p>
          <a:p>
            <a:pPr marL="342900" indent="-342900">
              <a:buFont typeface="Arial" panose="020B0604020202020204" pitchFamily="34" charset="0"/>
              <a:buChar char="•"/>
            </a:pPr>
            <a:r>
              <a:rPr lang="en-US" sz="2400" dirty="0">
                <a:solidFill>
                  <a:schemeClr val="tx1"/>
                </a:solidFill>
              </a:rPr>
              <a:t>Point Sources</a:t>
            </a:r>
          </a:p>
          <a:p>
            <a:pPr marL="342900" indent="-342900">
              <a:buFont typeface="Arial" panose="020B0604020202020204" pitchFamily="34" charset="0"/>
              <a:buChar char="•"/>
            </a:pPr>
            <a:r>
              <a:rPr lang="en-US" sz="2400" dirty="0">
                <a:solidFill>
                  <a:schemeClr val="tx1"/>
                </a:solidFill>
              </a:rPr>
              <a:t>Area Sources</a:t>
            </a:r>
          </a:p>
          <a:p>
            <a:pPr marL="342900" indent="-342900">
              <a:buFont typeface="Arial" panose="020B0604020202020204" pitchFamily="34" charset="0"/>
              <a:buChar char="•"/>
            </a:pPr>
            <a:r>
              <a:rPr lang="en-US" sz="2400" dirty="0">
                <a:solidFill>
                  <a:schemeClr val="tx1"/>
                </a:solidFill>
              </a:rPr>
              <a:t>Electric Generation Facilities (EGF)</a:t>
            </a:r>
            <a:endParaRPr lang="en-US" sz="2400" kern="1200" dirty="0">
              <a:solidFill>
                <a:schemeClr val="tx1"/>
              </a:solidFill>
              <a:latin typeface="Arial" panose="020B0604020202020204" pitchFamily="34" charset="0"/>
              <a:cs typeface="Arial" panose="020B0604020202020204" pitchFamily="34" charset="0"/>
            </a:endParaRPr>
          </a:p>
        </p:txBody>
      </p:sp>
      <p:pic>
        <p:nvPicPr>
          <p:cNvPr id="9" name="Graphic 8" descr="Wrench">
            <a:extLst>
              <a:ext uri="{FF2B5EF4-FFF2-40B4-BE49-F238E27FC236}">
                <a16:creationId xmlns:a16="http://schemas.microsoft.com/office/drawing/2014/main" id="{3B80A60C-C7DA-4C45-8EA2-4F71BAA795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0287" y="4523527"/>
            <a:ext cx="1317004" cy="1284232"/>
          </a:xfrm>
          <a:prstGeom prst="rect">
            <a:avLst/>
          </a:prstGeom>
        </p:spPr>
      </p:pic>
      <p:sp>
        <p:nvSpPr>
          <p:cNvPr id="3" name="Explosion: 8 Points 2" descr="Blue star-blast text box with the word &quot;Required!&quot; ">
            <a:extLst>
              <a:ext uri="{FF2B5EF4-FFF2-40B4-BE49-F238E27FC236}">
                <a16:creationId xmlns:a16="http://schemas.microsoft.com/office/drawing/2014/main" id="{41B69568-5B2C-1EF6-40FC-2DB47F3267F9}"/>
              </a:ext>
            </a:extLst>
          </p:cNvPr>
          <p:cNvSpPr/>
          <p:nvPr/>
        </p:nvSpPr>
        <p:spPr>
          <a:xfrm rot="20674894">
            <a:off x="7877599" y="3973212"/>
            <a:ext cx="3794727" cy="2549068"/>
          </a:xfrm>
          <a:prstGeom prst="irregularSeal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Required! </a:t>
            </a:r>
          </a:p>
        </p:txBody>
      </p:sp>
    </p:spTree>
    <p:extLst>
      <p:ext uri="{BB962C8B-B14F-4D97-AF65-F5344CB8AC3E}">
        <p14:creationId xmlns:p14="http://schemas.microsoft.com/office/powerpoint/2010/main" val="61197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C68F-5652-8A53-DE94-C0ED0509876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9A8ABE0-7CA6-6916-7ECE-99E30E0D2743}"/>
              </a:ext>
            </a:extLst>
          </p:cNvPr>
          <p:cNvSpPr>
            <a:spLocks noGrp="1"/>
          </p:cNvSpPr>
          <p:nvPr>
            <p:ph idx="1"/>
          </p:nvPr>
        </p:nvSpPr>
        <p:spPr>
          <a:xfrm>
            <a:off x="1346664" y="2070755"/>
            <a:ext cx="9739152" cy="3897666"/>
          </a:xfrm>
        </p:spPr>
        <p:txBody>
          <a:bodyPr/>
          <a:lstStyle/>
          <a:p>
            <a:pPr>
              <a:lnSpc>
                <a:spcPct val="100000"/>
              </a:lnSpc>
              <a:spcAft>
                <a:spcPts val="1200"/>
              </a:spcAft>
            </a:pPr>
            <a:r>
              <a:rPr lang="en-US" dirty="0"/>
              <a:t>Emission Reduction Credit (ERC) Overview</a:t>
            </a:r>
          </a:p>
          <a:p>
            <a:pPr>
              <a:lnSpc>
                <a:spcPct val="100000"/>
              </a:lnSpc>
              <a:spcAft>
                <a:spcPts val="1200"/>
              </a:spcAft>
            </a:pPr>
            <a:r>
              <a:rPr lang="en-US" dirty="0"/>
              <a:t>State Implementation Plan (SIP)</a:t>
            </a:r>
          </a:p>
          <a:p>
            <a:pPr>
              <a:lnSpc>
                <a:spcPct val="100000"/>
              </a:lnSpc>
              <a:spcAft>
                <a:spcPts val="1200"/>
              </a:spcAft>
            </a:pPr>
            <a:r>
              <a:rPr lang="en-US" dirty="0"/>
              <a:t>New Rule Information</a:t>
            </a:r>
          </a:p>
          <a:p>
            <a:pPr>
              <a:lnSpc>
                <a:spcPct val="100000"/>
              </a:lnSpc>
              <a:spcAft>
                <a:spcPts val="1200"/>
              </a:spcAft>
            </a:pPr>
            <a:r>
              <a:rPr lang="en-US" dirty="0"/>
              <a:t>ERC Workbook  </a:t>
            </a:r>
          </a:p>
          <a:p>
            <a:pPr>
              <a:lnSpc>
                <a:spcPct val="100000"/>
              </a:lnSpc>
              <a:spcAft>
                <a:spcPts val="1200"/>
              </a:spcAft>
            </a:pPr>
            <a:r>
              <a:rPr lang="en-US" dirty="0"/>
              <a:t>State of Texas Environmental Electronic Reporting System (STEERS)</a:t>
            </a:r>
          </a:p>
        </p:txBody>
      </p:sp>
    </p:spTree>
    <p:extLst>
      <p:ext uri="{BB962C8B-B14F-4D97-AF65-F5344CB8AC3E}">
        <p14:creationId xmlns:p14="http://schemas.microsoft.com/office/powerpoint/2010/main" val="86106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3772-7529-64E2-96BD-A339DE0C13B6}"/>
              </a:ext>
            </a:extLst>
          </p:cNvPr>
          <p:cNvSpPr>
            <a:spLocks noGrp="1"/>
          </p:cNvSpPr>
          <p:nvPr>
            <p:ph type="title"/>
          </p:nvPr>
        </p:nvSpPr>
        <p:spPr/>
        <p:txBody>
          <a:bodyPr/>
          <a:lstStyle/>
          <a:p>
            <a:r>
              <a:rPr lang="en-US" dirty="0"/>
              <a:t>Workbook Regulations – Do This! </a:t>
            </a:r>
          </a:p>
        </p:txBody>
      </p:sp>
      <p:graphicFrame>
        <p:nvGraphicFramePr>
          <p:cNvPr id="6" name="Table 5" descr="Table showing an example of how to complete the Workbook Regulations section correctly. ">
            <a:extLst>
              <a:ext uri="{FF2B5EF4-FFF2-40B4-BE49-F238E27FC236}">
                <a16:creationId xmlns:a16="http://schemas.microsoft.com/office/drawing/2014/main" id="{2E58D251-6355-BD8A-20D6-7BC0F5CFD833}"/>
              </a:ext>
            </a:extLst>
          </p:cNvPr>
          <p:cNvGraphicFramePr>
            <a:graphicFrameLocks noGrp="1"/>
          </p:cNvGraphicFramePr>
          <p:nvPr>
            <p:extLst>
              <p:ext uri="{D42A27DB-BD31-4B8C-83A1-F6EECF244321}">
                <p14:modId xmlns:p14="http://schemas.microsoft.com/office/powerpoint/2010/main" val="1341948035"/>
              </p:ext>
            </p:extLst>
          </p:nvPr>
        </p:nvGraphicFramePr>
        <p:xfrm>
          <a:off x="451354" y="2019266"/>
          <a:ext cx="11509079" cy="3108960"/>
        </p:xfrm>
        <a:graphic>
          <a:graphicData uri="http://schemas.openxmlformats.org/drawingml/2006/table">
            <a:tbl>
              <a:tblPr firstRow="1" bandRow="1">
                <a:tableStyleId>{5940675A-B579-460E-94D1-54222C63F5DA}</a:tableStyleId>
              </a:tblPr>
              <a:tblGrid>
                <a:gridCol w="2112160">
                  <a:extLst>
                    <a:ext uri="{9D8B030D-6E8A-4147-A177-3AD203B41FA5}">
                      <a16:colId xmlns:a16="http://schemas.microsoft.com/office/drawing/2014/main" val="328237536"/>
                    </a:ext>
                  </a:extLst>
                </a:gridCol>
                <a:gridCol w="2100998">
                  <a:extLst>
                    <a:ext uri="{9D8B030D-6E8A-4147-A177-3AD203B41FA5}">
                      <a16:colId xmlns:a16="http://schemas.microsoft.com/office/drawing/2014/main" val="1705922288"/>
                    </a:ext>
                  </a:extLst>
                </a:gridCol>
                <a:gridCol w="1498236">
                  <a:extLst>
                    <a:ext uri="{9D8B030D-6E8A-4147-A177-3AD203B41FA5}">
                      <a16:colId xmlns:a16="http://schemas.microsoft.com/office/drawing/2014/main" val="1600012249"/>
                    </a:ext>
                  </a:extLst>
                </a:gridCol>
                <a:gridCol w="2033081">
                  <a:extLst>
                    <a:ext uri="{9D8B030D-6E8A-4147-A177-3AD203B41FA5}">
                      <a16:colId xmlns:a16="http://schemas.microsoft.com/office/drawing/2014/main" val="2368628997"/>
                    </a:ext>
                  </a:extLst>
                </a:gridCol>
                <a:gridCol w="3764604">
                  <a:extLst>
                    <a:ext uri="{9D8B030D-6E8A-4147-A177-3AD203B41FA5}">
                      <a16:colId xmlns:a16="http://schemas.microsoft.com/office/drawing/2014/main" val="484262876"/>
                    </a:ext>
                  </a:extLst>
                </a:gridCol>
              </a:tblGrid>
              <a:tr h="370840">
                <a:tc>
                  <a:txBody>
                    <a:bodyPr/>
                    <a:lstStyle/>
                    <a:p>
                      <a:r>
                        <a:rPr lang="en-US" sz="2400" b="1" dirty="0"/>
                        <a:t>Rule Chapter</a:t>
                      </a:r>
                    </a:p>
                  </a:txBody>
                  <a:tcPr>
                    <a:solidFill>
                      <a:srgbClr val="D9D9D9"/>
                    </a:solidFill>
                  </a:tcPr>
                </a:tc>
                <a:tc>
                  <a:txBody>
                    <a:bodyPr/>
                    <a:lstStyle/>
                    <a:p>
                      <a:r>
                        <a:rPr lang="en-US" sz="2400" b="1" dirty="0"/>
                        <a:t>Subsection</a:t>
                      </a:r>
                    </a:p>
                  </a:txBody>
                  <a:tcPr>
                    <a:solidFill>
                      <a:srgbClr val="D9D9D9"/>
                    </a:solidFill>
                  </a:tcPr>
                </a:tc>
                <a:tc>
                  <a:txBody>
                    <a:bodyPr/>
                    <a:lstStyle/>
                    <a:p>
                      <a:r>
                        <a:rPr lang="en-US" sz="2400" b="1" dirty="0"/>
                        <a:t>Citation</a:t>
                      </a:r>
                    </a:p>
                  </a:txBody>
                  <a:tcPr>
                    <a:solidFill>
                      <a:srgbClr val="D9D9D9"/>
                    </a:solidFill>
                  </a:tcPr>
                </a:tc>
                <a:tc>
                  <a:txBody>
                    <a:bodyPr/>
                    <a:lstStyle/>
                    <a:p>
                      <a:r>
                        <a:rPr lang="en-US" sz="2400" b="1" dirty="0"/>
                        <a:t>FIN and EPN</a:t>
                      </a:r>
                    </a:p>
                  </a:txBody>
                  <a:tcPr>
                    <a:solidFill>
                      <a:srgbClr val="D9D9D9"/>
                    </a:solidFill>
                  </a:tcPr>
                </a:tc>
                <a:tc>
                  <a:txBody>
                    <a:bodyPr/>
                    <a:lstStyle/>
                    <a:p>
                      <a:r>
                        <a:rPr lang="en-US" sz="2400" b="1" dirty="0"/>
                        <a:t>Explanation</a:t>
                      </a:r>
                    </a:p>
                  </a:txBody>
                  <a:tcPr>
                    <a:solidFill>
                      <a:srgbClr val="D9D9D9"/>
                    </a:solidFill>
                  </a:tcPr>
                </a:tc>
                <a:extLst>
                  <a:ext uri="{0D108BD9-81ED-4DB2-BD59-A6C34878D82A}">
                    <a16:rowId xmlns:a16="http://schemas.microsoft.com/office/drawing/2014/main" val="3482980337"/>
                  </a:ext>
                </a:extLst>
              </a:tr>
              <a:tr h="370840">
                <a:tc>
                  <a:txBody>
                    <a:bodyPr/>
                    <a:lstStyle/>
                    <a:p>
                      <a:r>
                        <a:rPr lang="en-US" sz="2400" dirty="0"/>
                        <a:t>30 TAC </a:t>
                      </a:r>
                    </a:p>
                    <a:p>
                      <a:r>
                        <a:rPr lang="en-US" sz="2400" dirty="0"/>
                        <a:t>Chapter 115</a:t>
                      </a:r>
                    </a:p>
                    <a:p>
                      <a:endParaRPr lang="en-US" sz="2400" dirty="0"/>
                    </a:p>
                  </a:txBody>
                  <a:tcPr>
                    <a:solidFill>
                      <a:srgbClr val="FFF2CC"/>
                    </a:solidFill>
                  </a:tcPr>
                </a:tc>
                <a:tc>
                  <a:txBody>
                    <a:bodyPr/>
                    <a:lstStyle/>
                    <a:p>
                      <a:r>
                        <a:rPr lang="en-US" sz="2400" dirty="0"/>
                        <a:t>Subchapter B Division 7</a:t>
                      </a:r>
                    </a:p>
                  </a:txBody>
                  <a:tcPr>
                    <a:solidFill>
                      <a:srgbClr val="FFF2CC"/>
                    </a:solidFill>
                  </a:tcPr>
                </a:tc>
                <a:tc>
                  <a:txBody>
                    <a:bodyPr/>
                    <a:lstStyle/>
                    <a:p>
                      <a:r>
                        <a:rPr lang="en-US" sz="2400" dirty="0"/>
                        <a:t>§115.175</a:t>
                      </a:r>
                    </a:p>
                  </a:txBody>
                  <a:tcPr>
                    <a:solidFill>
                      <a:srgbClr val="FFF2CC"/>
                    </a:solidFill>
                  </a:tcPr>
                </a:tc>
                <a:tc>
                  <a:txBody>
                    <a:bodyPr/>
                    <a:lstStyle/>
                    <a:p>
                      <a:r>
                        <a:rPr lang="en-US" sz="2400" dirty="0"/>
                        <a:t>Tank1/T1</a:t>
                      </a:r>
                    </a:p>
                  </a:txBody>
                  <a:tcPr>
                    <a:solidFill>
                      <a:srgbClr val="FFF2CC"/>
                    </a:solidFill>
                  </a:tcPr>
                </a:tc>
                <a:tc>
                  <a:txBody>
                    <a:bodyPr/>
                    <a:lstStyle/>
                    <a:p>
                      <a:r>
                        <a:rPr lang="en-US" sz="2400" dirty="0"/>
                        <a:t>The uncontrolled actual VOC emissions are less than 4.0 tpy for this tank; therefore, the tank is exempt per §115.172(a)(3)(B)</a:t>
                      </a:r>
                    </a:p>
                    <a:p>
                      <a:r>
                        <a:rPr lang="en-US" sz="2400" i="1" dirty="0"/>
                        <a:t>Calculations attached</a:t>
                      </a:r>
                    </a:p>
                  </a:txBody>
                  <a:tcPr>
                    <a:solidFill>
                      <a:srgbClr val="FFF2CC"/>
                    </a:solidFill>
                  </a:tcPr>
                </a:tc>
                <a:extLst>
                  <a:ext uri="{0D108BD9-81ED-4DB2-BD59-A6C34878D82A}">
                    <a16:rowId xmlns:a16="http://schemas.microsoft.com/office/drawing/2014/main" val="3167594479"/>
                  </a:ext>
                </a:extLst>
              </a:tr>
            </a:tbl>
          </a:graphicData>
        </a:graphic>
      </p:graphicFrame>
      <p:pic>
        <p:nvPicPr>
          <p:cNvPr id="19" name="Graphic 18" descr="Checkmark with solid fill">
            <a:extLst>
              <a:ext uri="{FF2B5EF4-FFF2-40B4-BE49-F238E27FC236}">
                <a16:creationId xmlns:a16="http://schemas.microsoft.com/office/drawing/2014/main" id="{73A8E637-48AA-53DF-0EB3-6AA57242A7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5336" y="1425698"/>
            <a:ext cx="1187136" cy="1187136"/>
          </a:xfrm>
          <a:prstGeom prst="rect">
            <a:avLst/>
          </a:prstGeom>
        </p:spPr>
      </p:pic>
    </p:spTree>
    <p:extLst>
      <p:ext uri="{BB962C8B-B14F-4D97-AF65-F5344CB8AC3E}">
        <p14:creationId xmlns:p14="http://schemas.microsoft.com/office/powerpoint/2010/main" val="36571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3772-7529-64E2-96BD-A339DE0C13B6}"/>
              </a:ext>
            </a:extLst>
          </p:cNvPr>
          <p:cNvSpPr>
            <a:spLocks noGrp="1"/>
          </p:cNvSpPr>
          <p:nvPr>
            <p:ph type="title"/>
          </p:nvPr>
        </p:nvSpPr>
        <p:spPr>
          <a:xfrm>
            <a:off x="1346664" y="889579"/>
            <a:ext cx="10034698" cy="1325563"/>
          </a:xfrm>
        </p:spPr>
        <p:txBody>
          <a:bodyPr/>
          <a:lstStyle/>
          <a:p>
            <a:r>
              <a:rPr lang="en-US" dirty="0"/>
              <a:t>Workbook Regulations – NOT This! </a:t>
            </a:r>
          </a:p>
        </p:txBody>
      </p:sp>
      <p:graphicFrame>
        <p:nvGraphicFramePr>
          <p:cNvPr id="6" name="Table 5" descr="Table showing an example of how to complete the Workbook Regulations section incorrectly. ">
            <a:extLst>
              <a:ext uri="{FF2B5EF4-FFF2-40B4-BE49-F238E27FC236}">
                <a16:creationId xmlns:a16="http://schemas.microsoft.com/office/drawing/2014/main" id="{2E58D251-6355-BD8A-20D6-7BC0F5CFD833}"/>
              </a:ext>
            </a:extLst>
          </p:cNvPr>
          <p:cNvGraphicFramePr>
            <a:graphicFrameLocks noGrp="1"/>
          </p:cNvGraphicFramePr>
          <p:nvPr>
            <p:extLst>
              <p:ext uri="{D42A27DB-BD31-4B8C-83A1-F6EECF244321}">
                <p14:modId xmlns:p14="http://schemas.microsoft.com/office/powerpoint/2010/main" val="4205853528"/>
              </p:ext>
            </p:extLst>
          </p:nvPr>
        </p:nvGraphicFramePr>
        <p:xfrm>
          <a:off x="341460" y="1967137"/>
          <a:ext cx="11509079" cy="1645920"/>
        </p:xfrm>
        <a:graphic>
          <a:graphicData uri="http://schemas.openxmlformats.org/drawingml/2006/table">
            <a:tbl>
              <a:tblPr firstRow="1" bandRow="1">
                <a:tableStyleId>{5940675A-B579-460E-94D1-54222C63F5DA}</a:tableStyleId>
              </a:tblPr>
              <a:tblGrid>
                <a:gridCol w="2112160">
                  <a:extLst>
                    <a:ext uri="{9D8B030D-6E8A-4147-A177-3AD203B41FA5}">
                      <a16:colId xmlns:a16="http://schemas.microsoft.com/office/drawing/2014/main" val="328237536"/>
                    </a:ext>
                  </a:extLst>
                </a:gridCol>
                <a:gridCol w="2100998">
                  <a:extLst>
                    <a:ext uri="{9D8B030D-6E8A-4147-A177-3AD203B41FA5}">
                      <a16:colId xmlns:a16="http://schemas.microsoft.com/office/drawing/2014/main" val="1705922288"/>
                    </a:ext>
                  </a:extLst>
                </a:gridCol>
                <a:gridCol w="1498236">
                  <a:extLst>
                    <a:ext uri="{9D8B030D-6E8A-4147-A177-3AD203B41FA5}">
                      <a16:colId xmlns:a16="http://schemas.microsoft.com/office/drawing/2014/main" val="1600012249"/>
                    </a:ext>
                  </a:extLst>
                </a:gridCol>
                <a:gridCol w="2033081">
                  <a:extLst>
                    <a:ext uri="{9D8B030D-6E8A-4147-A177-3AD203B41FA5}">
                      <a16:colId xmlns:a16="http://schemas.microsoft.com/office/drawing/2014/main" val="2368628997"/>
                    </a:ext>
                  </a:extLst>
                </a:gridCol>
                <a:gridCol w="3764604">
                  <a:extLst>
                    <a:ext uri="{9D8B030D-6E8A-4147-A177-3AD203B41FA5}">
                      <a16:colId xmlns:a16="http://schemas.microsoft.com/office/drawing/2014/main" val="484262876"/>
                    </a:ext>
                  </a:extLst>
                </a:gridCol>
              </a:tblGrid>
              <a:tr h="370840">
                <a:tc>
                  <a:txBody>
                    <a:bodyPr/>
                    <a:lstStyle/>
                    <a:p>
                      <a:r>
                        <a:rPr lang="en-US" sz="2400" b="1" dirty="0"/>
                        <a:t>Rule Chapter</a:t>
                      </a:r>
                    </a:p>
                  </a:txBody>
                  <a:tcPr>
                    <a:solidFill>
                      <a:srgbClr val="D9D9D9"/>
                    </a:solidFill>
                  </a:tcPr>
                </a:tc>
                <a:tc>
                  <a:txBody>
                    <a:bodyPr/>
                    <a:lstStyle/>
                    <a:p>
                      <a:r>
                        <a:rPr lang="en-US" sz="2400" b="1" dirty="0"/>
                        <a:t>Subsection</a:t>
                      </a:r>
                    </a:p>
                  </a:txBody>
                  <a:tcPr>
                    <a:solidFill>
                      <a:srgbClr val="D9D9D9"/>
                    </a:solidFill>
                  </a:tcPr>
                </a:tc>
                <a:tc>
                  <a:txBody>
                    <a:bodyPr/>
                    <a:lstStyle/>
                    <a:p>
                      <a:r>
                        <a:rPr lang="en-US" sz="2400" b="1" dirty="0"/>
                        <a:t>Citation</a:t>
                      </a:r>
                    </a:p>
                  </a:txBody>
                  <a:tcPr>
                    <a:solidFill>
                      <a:srgbClr val="D9D9D9"/>
                    </a:solidFill>
                  </a:tcPr>
                </a:tc>
                <a:tc>
                  <a:txBody>
                    <a:bodyPr/>
                    <a:lstStyle/>
                    <a:p>
                      <a:r>
                        <a:rPr lang="en-US" sz="2400" b="1" dirty="0"/>
                        <a:t>FIN and EPN</a:t>
                      </a:r>
                    </a:p>
                  </a:txBody>
                  <a:tcPr>
                    <a:solidFill>
                      <a:srgbClr val="D9D9D9"/>
                    </a:solidFill>
                  </a:tcPr>
                </a:tc>
                <a:tc>
                  <a:txBody>
                    <a:bodyPr/>
                    <a:lstStyle/>
                    <a:p>
                      <a:r>
                        <a:rPr lang="en-US" sz="2400" b="1" dirty="0"/>
                        <a:t>Explanation</a:t>
                      </a:r>
                    </a:p>
                  </a:txBody>
                  <a:tcPr>
                    <a:solidFill>
                      <a:srgbClr val="D9D9D9"/>
                    </a:solidFill>
                  </a:tcPr>
                </a:tc>
                <a:extLst>
                  <a:ext uri="{0D108BD9-81ED-4DB2-BD59-A6C34878D82A}">
                    <a16:rowId xmlns:a16="http://schemas.microsoft.com/office/drawing/2014/main" val="3482980337"/>
                  </a:ext>
                </a:extLst>
              </a:tr>
              <a:tr h="370840">
                <a:tc>
                  <a:txBody>
                    <a:bodyPr/>
                    <a:lstStyle/>
                    <a:p>
                      <a:r>
                        <a:rPr lang="en-US" sz="2400" dirty="0"/>
                        <a:t>30 TAC </a:t>
                      </a:r>
                    </a:p>
                    <a:p>
                      <a:r>
                        <a:rPr lang="en-US" sz="2400" dirty="0"/>
                        <a:t>Chapter 115</a:t>
                      </a:r>
                    </a:p>
                    <a:p>
                      <a:endParaRPr lang="en-US" sz="2400" dirty="0"/>
                    </a:p>
                  </a:txBody>
                  <a:tcPr>
                    <a:solidFill>
                      <a:srgbClr val="FFF2CC"/>
                    </a:solidFill>
                  </a:tcPr>
                </a:tc>
                <a:tc>
                  <a:txBody>
                    <a:bodyPr/>
                    <a:lstStyle/>
                    <a:p>
                      <a:r>
                        <a:rPr lang="en-US" sz="2400" dirty="0"/>
                        <a:t>Subchapter B Division 7</a:t>
                      </a:r>
                    </a:p>
                  </a:txBody>
                  <a:tcPr>
                    <a:solidFill>
                      <a:srgbClr val="FFF2CC"/>
                    </a:solidFill>
                  </a:tcPr>
                </a:tc>
                <a:tc>
                  <a:txBody>
                    <a:bodyPr/>
                    <a:lstStyle/>
                    <a:p>
                      <a:endParaRPr lang="en-US" sz="2400" dirty="0"/>
                    </a:p>
                  </a:txBody>
                  <a:tcPr>
                    <a:solidFill>
                      <a:srgbClr val="FFF2CC"/>
                    </a:solidFill>
                  </a:tcPr>
                </a:tc>
                <a:tc>
                  <a:txBody>
                    <a:bodyPr/>
                    <a:lstStyle/>
                    <a:p>
                      <a:r>
                        <a:rPr lang="en-US" sz="2400" dirty="0"/>
                        <a:t>Tank1/T1</a:t>
                      </a:r>
                    </a:p>
                  </a:txBody>
                  <a:tcPr>
                    <a:solidFill>
                      <a:srgbClr val="FFF2CC"/>
                    </a:solidFill>
                  </a:tcPr>
                </a:tc>
                <a:tc>
                  <a:txBody>
                    <a:bodyPr/>
                    <a:lstStyle/>
                    <a:p>
                      <a:r>
                        <a:rPr lang="en-US" sz="2400" i="0" dirty="0"/>
                        <a:t>Not applicable </a:t>
                      </a:r>
                    </a:p>
                  </a:txBody>
                  <a:tcPr>
                    <a:solidFill>
                      <a:srgbClr val="FFF2CC"/>
                    </a:solidFill>
                  </a:tcPr>
                </a:tc>
                <a:extLst>
                  <a:ext uri="{0D108BD9-81ED-4DB2-BD59-A6C34878D82A}">
                    <a16:rowId xmlns:a16="http://schemas.microsoft.com/office/drawing/2014/main" val="3167594479"/>
                  </a:ext>
                </a:extLst>
              </a:tr>
            </a:tbl>
          </a:graphicData>
        </a:graphic>
      </p:graphicFrame>
      <p:graphicFrame>
        <p:nvGraphicFramePr>
          <p:cNvPr id="3" name="Table 2" descr="Table showing an example of how to complete the Workbook Regulations section incorrectly. ">
            <a:extLst>
              <a:ext uri="{FF2B5EF4-FFF2-40B4-BE49-F238E27FC236}">
                <a16:creationId xmlns:a16="http://schemas.microsoft.com/office/drawing/2014/main" id="{13B8587A-BA8E-71AE-5D75-70DA8EC69102}"/>
              </a:ext>
            </a:extLst>
          </p:cNvPr>
          <p:cNvGraphicFramePr>
            <a:graphicFrameLocks noGrp="1"/>
          </p:cNvGraphicFramePr>
          <p:nvPr>
            <p:extLst>
              <p:ext uri="{D42A27DB-BD31-4B8C-83A1-F6EECF244321}">
                <p14:modId xmlns:p14="http://schemas.microsoft.com/office/powerpoint/2010/main" val="777838572"/>
              </p:ext>
            </p:extLst>
          </p:nvPr>
        </p:nvGraphicFramePr>
        <p:xfrm>
          <a:off x="341460" y="4017820"/>
          <a:ext cx="11509079" cy="1645920"/>
        </p:xfrm>
        <a:graphic>
          <a:graphicData uri="http://schemas.openxmlformats.org/drawingml/2006/table">
            <a:tbl>
              <a:tblPr firstRow="1" bandRow="1">
                <a:tableStyleId>{5940675A-B579-460E-94D1-54222C63F5DA}</a:tableStyleId>
              </a:tblPr>
              <a:tblGrid>
                <a:gridCol w="2112160">
                  <a:extLst>
                    <a:ext uri="{9D8B030D-6E8A-4147-A177-3AD203B41FA5}">
                      <a16:colId xmlns:a16="http://schemas.microsoft.com/office/drawing/2014/main" val="3013540786"/>
                    </a:ext>
                  </a:extLst>
                </a:gridCol>
                <a:gridCol w="2100998">
                  <a:extLst>
                    <a:ext uri="{9D8B030D-6E8A-4147-A177-3AD203B41FA5}">
                      <a16:colId xmlns:a16="http://schemas.microsoft.com/office/drawing/2014/main" val="3974033000"/>
                    </a:ext>
                  </a:extLst>
                </a:gridCol>
                <a:gridCol w="1498236">
                  <a:extLst>
                    <a:ext uri="{9D8B030D-6E8A-4147-A177-3AD203B41FA5}">
                      <a16:colId xmlns:a16="http://schemas.microsoft.com/office/drawing/2014/main" val="3225347584"/>
                    </a:ext>
                  </a:extLst>
                </a:gridCol>
                <a:gridCol w="2033081">
                  <a:extLst>
                    <a:ext uri="{9D8B030D-6E8A-4147-A177-3AD203B41FA5}">
                      <a16:colId xmlns:a16="http://schemas.microsoft.com/office/drawing/2014/main" val="245611018"/>
                    </a:ext>
                  </a:extLst>
                </a:gridCol>
                <a:gridCol w="3764604">
                  <a:extLst>
                    <a:ext uri="{9D8B030D-6E8A-4147-A177-3AD203B41FA5}">
                      <a16:colId xmlns:a16="http://schemas.microsoft.com/office/drawing/2014/main" val="3663206400"/>
                    </a:ext>
                  </a:extLst>
                </a:gridCol>
              </a:tblGrid>
              <a:tr h="370840">
                <a:tc>
                  <a:txBody>
                    <a:bodyPr/>
                    <a:lstStyle/>
                    <a:p>
                      <a:r>
                        <a:rPr lang="en-US" sz="2400" b="1" dirty="0"/>
                        <a:t>Rule Chapter</a:t>
                      </a:r>
                    </a:p>
                  </a:txBody>
                  <a:tcPr>
                    <a:solidFill>
                      <a:srgbClr val="D9D9D9"/>
                    </a:solidFill>
                  </a:tcPr>
                </a:tc>
                <a:tc>
                  <a:txBody>
                    <a:bodyPr/>
                    <a:lstStyle/>
                    <a:p>
                      <a:r>
                        <a:rPr lang="en-US" sz="2400" b="1" dirty="0"/>
                        <a:t>Subsection</a:t>
                      </a:r>
                    </a:p>
                  </a:txBody>
                  <a:tcPr>
                    <a:solidFill>
                      <a:srgbClr val="D9D9D9"/>
                    </a:solidFill>
                  </a:tcPr>
                </a:tc>
                <a:tc>
                  <a:txBody>
                    <a:bodyPr/>
                    <a:lstStyle/>
                    <a:p>
                      <a:r>
                        <a:rPr lang="en-US" sz="2400" b="1" dirty="0"/>
                        <a:t>Citation</a:t>
                      </a:r>
                    </a:p>
                  </a:txBody>
                  <a:tcPr>
                    <a:solidFill>
                      <a:srgbClr val="D9D9D9"/>
                    </a:solidFill>
                  </a:tcPr>
                </a:tc>
                <a:tc>
                  <a:txBody>
                    <a:bodyPr/>
                    <a:lstStyle/>
                    <a:p>
                      <a:r>
                        <a:rPr lang="en-US" sz="2400" b="1" dirty="0"/>
                        <a:t>FIN and EPN</a:t>
                      </a:r>
                    </a:p>
                  </a:txBody>
                  <a:tcPr>
                    <a:solidFill>
                      <a:srgbClr val="D9D9D9"/>
                    </a:solidFill>
                  </a:tcPr>
                </a:tc>
                <a:tc>
                  <a:txBody>
                    <a:bodyPr/>
                    <a:lstStyle/>
                    <a:p>
                      <a:r>
                        <a:rPr lang="en-US" sz="2400" b="1" dirty="0"/>
                        <a:t>Explanation</a:t>
                      </a:r>
                    </a:p>
                  </a:txBody>
                  <a:tcPr>
                    <a:solidFill>
                      <a:srgbClr val="D9D9D9"/>
                    </a:solidFill>
                  </a:tcPr>
                </a:tc>
                <a:extLst>
                  <a:ext uri="{0D108BD9-81ED-4DB2-BD59-A6C34878D82A}">
                    <a16:rowId xmlns:a16="http://schemas.microsoft.com/office/drawing/2014/main" val="2213896653"/>
                  </a:ext>
                </a:extLst>
              </a:tr>
              <a:tr h="370840">
                <a:tc>
                  <a:txBody>
                    <a:bodyPr/>
                    <a:lstStyle/>
                    <a:p>
                      <a:r>
                        <a:rPr lang="en-US" sz="2400" dirty="0"/>
                        <a:t>30 TAC </a:t>
                      </a:r>
                    </a:p>
                    <a:p>
                      <a:r>
                        <a:rPr lang="en-US" sz="2400" dirty="0"/>
                        <a:t>Chapter 115</a:t>
                      </a:r>
                    </a:p>
                    <a:p>
                      <a:endParaRPr lang="en-US" sz="2400" dirty="0"/>
                    </a:p>
                  </a:txBody>
                  <a:tcPr>
                    <a:solidFill>
                      <a:srgbClr val="FFF2CC"/>
                    </a:solidFill>
                  </a:tcPr>
                </a:tc>
                <a:tc>
                  <a:txBody>
                    <a:bodyPr/>
                    <a:lstStyle/>
                    <a:p>
                      <a:r>
                        <a:rPr lang="en-US" sz="2400" dirty="0"/>
                        <a:t>Subchapter B Division 7</a:t>
                      </a:r>
                    </a:p>
                  </a:txBody>
                  <a:tcPr>
                    <a:solidFill>
                      <a:srgbClr val="FFF2CC"/>
                    </a:solidFill>
                  </a:tcPr>
                </a:tc>
                <a:tc>
                  <a:txBody>
                    <a:bodyPr/>
                    <a:lstStyle/>
                    <a:p>
                      <a:r>
                        <a:rPr lang="en-US" sz="2400" dirty="0"/>
                        <a:t>§115.175</a:t>
                      </a:r>
                    </a:p>
                  </a:txBody>
                  <a:tcPr>
                    <a:solidFill>
                      <a:srgbClr val="FFF2CC"/>
                    </a:solidFill>
                  </a:tcPr>
                </a:tc>
                <a:tc>
                  <a:txBody>
                    <a:bodyPr/>
                    <a:lstStyle/>
                    <a:p>
                      <a:r>
                        <a:rPr lang="en-US" sz="2400" dirty="0"/>
                        <a:t>Tank1/T1</a:t>
                      </a:r>
                    </a:p>
                  </a:txBody>
                  <a:tcPr>
                    <a:solidFill>
                      <a:srgbClr val="FFF2CC"/>
                    </a:solidFill>
                  </a:tcPr>
                </a:tc>
                <a:tc>
                  <a:txBody>
                    <a:bodyPr/>
                    <a:lstStyle/>
                    <a:p>
                      <a:r>
                        <a:rPr lang="en-US" sz="2400" dirty="0"/>
                        <a:t>Tank is subject to this rule </a:t>
                      </a:r>
                      <a:endParaRPr lang="en-US" sz="2400" i="1" dirty="0"/>
                    </a:p>
                  </a:txBody>
                  <a:tcPr>
                    <a:solidFill>
                      <a:srgbClr val="FFF2CC"/>
                    </a:solidFill>
                  </a:tcPr>
                </a:tc>
                <a:extLst>
                  <a:ext uri="{0D108BD9-81ED-4DB2-BD59-A6C34878D82A}">
                    <a16:rowId xmlns:a16="http://schemas.microsoft.com/office/drawing/2014/main" val="3510160691"/>
                  </a:ext>
                </a:extLst>
              </a:tr>
            </a:tbl>
          </a:graphicData>
        </a:graphic>
      </p:graphicFrame>
      <p:pic>
        <p:nvPicPr>
          <p:cNvPr id="7" name="Graphic 6" descr="Close with solid fill">
            <a:extLst>
              <a:ext uri="{FF2B5EF4-FFF2-40B4-BE49-F238E27FC236}">
                <a16:creationId xmlns:a16="http://schemas.microsoft.com/office/drawing/2014/main" id="{C036D60E-AAED-35AD-631C-0CDFD3864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6139" y="1588506"/>
            <a:ext cx="914400" cy="914400"/>
          </a:xfrm>
          <a:prstGeom prst="rect">
            <a:avLst/>
          </a:prstGeom>
        </p:spPr>
      </p:pic>
      <p:pic>
        <p:nvPicPr>
          <p:cNvPr id="8" name="Graphic 7" descr="Close with solid fill">
            <a:extLst>
              <a:ext uri="{FF2B5EF4-FFF2-40B4-BE49-F238E27FC236}">
                <a16:creationId xmlns:a16="http://schemas.microsoft.com/office/drawing/2014/main" id="{228828BF-261F-9091-A37E-91240C89A1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6139" y="3641880"/>
            <a:ext cx="914400" cy="914400"/>
          </a:xfrm>
          <a:prstGeom prst="rect">
            <a:avLst/>
          </a:prstGeom>
        </p:spPr>
      </p:pic>
    </p:spTree>
    <p:extLst>
      <p:ext uri="{BB962C8B-B14F-4D97-AF65-F5344CB8AC3E}">
        <p14:creationId xmlns:p14="http://schemas.microsoft.com/office/powerpoint/2010/main" val="350529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E0EE-3A9E-7F68-6328-EC60E59ED9FE}"/>
              </a:ext>
            </a:extLst>
          </p:cNvPr>
          <p:cNvSpPr>
            <a:spLocks noGrp="1"/>
          </p:cNvSpPr>
          <p:nvPr>
            <p:ph type="title"/>
          </p:nvPr>
        </p:nvSpPr>
        <p:spPr/>
        <p:txBody>
          <a:bodyPr/>
          <a:lstStyle/>
          <a:p>
            <a:r>
              <a:rPr lang="en-US" dirty="0"/>
              <a:t>STEERS</a:t>
            </a:r>
          </a:p>
        </p:txBody>
      </p:sp>
      <p:sp>
        <p:nvSpPr>
          <p:cNvPr id="3" name="Content Placeholder 2">
            <a:extLst>
              <a:ext uri="{FF2B5EF4-FFF2-40B4-BE49-F238E27FC236}">
                <a16:creationId xmlns:a16="http://schemas.microsoft.com/office/drawing/2014/main" id="{526045A4-95AF-E7D9-23F5-42DB63A230CF}"/>
              </a:ext>
            </a:extLst>
          </p:cNvPr>
          <p:cNvSpPr>
            <a:spLocks noGrp="1"/>
          </p:cNvSpPr>
          <p:nvPr>
            <p:ph idx="1"/>
          </p:nvPr>
        </p:nvSpPr>
        <p:spPr>
          <a:xfrm>
            <a:off x="1064940" y="1813663"/>
            <a:ext cx="7457744" cy="2948684"/>
          </a:xfrm>
        </p:spPr>
        <p:txBody>
          <a:bodyPr/>
          <a:lstStyle/>
          <a:p>
            <a:pPr>
              <a:spcAft>
                <a:spcPts val="1200"/>
              </a:spcAft>
            </a:pPr>
            <a:r>
              <a:rPr lang="en-US" b="1" dirty="0"/>
              <a:t>January 1, 2025: </a:t>
            </a:r>
            <a:r>
              <a:rPr lang="en-US" dirty="0"/>
              <a:t>All Emissions Banking and Trading (EBT) applications must be submitted through STEERS</a:t>
            </a:r>
          </a:p>
          <a:p>
            <a:pPr>
              <a:spcAft>
                <a:spcPts val="1200"/>
              </a:spcAft>
            </a:pPr>
            <a:r>
              <a:rPr lang="en-US" dirty="0"/>
              <a:t>Guidance available on EBT webpage </a:t>
            </a:r>
          </a:p>
          <a:p>
            <a:pPr>
              <a:spcAft>
                <a:spcPts val="1200"/>
              </a:spcAft>
            </a:pPr>
            <a:r>
              <a:rPr lang="en-US" dirty="0"/>
              <a:t>Pre-Application meetings available!</a:t>
            </a:r>
          </a:p>
          <a:p>
            <a:pPr lvl="1">
              <a:spcAft>
                <a:spcPts val="1200"/>
              </a:spcAft>
              <a:buFont typeface="Wingdings" panose="05000000000000000000" pitchFamily="2" charset="2"/>
              <a:buChar char="ü"/>
            </a:pPr>
            <a:r>
              <a:rPr lang="en-US" dirty="0"/>
              <a:t>E-mail </a:t>
            </a:r>
            <a:r>
              <a:rPr lang="en-US" dirty="0">
                <a:hlinkClick r:id="rId3"/>
              </a:rPr>
              <a:t>ebt@tceq.texas.gov</a:t>
            </a:r>
            <a:r>
              <a:rPr lang="en-US" dirty="0"/>
              <a:t> </a:t>
            </a:r>
          </a:p>
          <a:p>
            <a:endParaRPr lang="en-US" dirty="0"/>
          </a:p>
        </p:txBody>
      </p:sp>
      <p:sp>
        <p:nvSpPr>
          <p:cNvPr id="4" name="Rectangle 3">
            <a:extLst>
              <a:ext uri="{FF2B5EF4-FFF2-40B4-BE49-F238E27FC236}">
                <a16:creationId xmlns:a16="http://schemas.microsoft.com/office/drawing/2014/main" id="{A18C7709-F1B1-4462-F600-2449C42ED227}"/>
              </a:ext>
              <a:ext uri="{C183D7F6-B498-43B3-948B-1728B52AA6E4}">
                <adec:decorative xmlns:adec="http://schemas.microsoft.com/office/drawing/2017/decorative" val="1"/>
              </a:ext>
            </a:extLst>
          </p:cNvPr>
          <p:cNvSpPr/>
          <p:nvPr/>
        </p:nvSpPr>
        <p:spPr>
          <a:xfrm>
            <a:off x="10376592" y="262646"/>
            <a:ext cx="1815407" cy="6595353"/>
          </a:xfrm>
          <a:prstGeom prst="rect">
            <a:avLst/>
          </a:prstGeom>
          <a:solidFill>
            <a:srgbClr val="9DC3E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descr="Three icons: a desktop computer, a file folder, and an arrow indicating submission. ">
            <a:extLst>
              <a:ext uri="{FF2B5EF4-FFF2-40B4-BE49-F238E27FC236}">
                <a16:creationId xmlns:a16="http://schemas.microsoft.com/office/drawing/2014/main" id="{7D3B0D0F-3BE5-65DB-12C2-A10A4FE7F99D}"/>
              </a:ext>
            </a:extLst>
          </p:cNvPr>
          <p:cNvGrpSpPr/>
          <p:nvPr/>
        </p:nvGrpSpPr>
        <p:grpSpPr>
          <a:xfrm>
            <a:off x="9550400" y="1227985"/>
            <a:ext cx="2020277" cy="5125174"/>
            <a:chOff x="9722842" y="932011"/>
            <a:chExt cx="1661706" cy="4918148"/>
          </a:xfrm>
        </p:grpSpPr>
        <p:sp>
          <p:nvSpPr>
            <p:cNvPr id="13" name="Rectangle 12">
              <a:extLst>
                <a:ext uri="{FF2B5EF4-FFF2-40B4-BE49-F238E27FC236}">
                  <a16:creationId xmlns:a16="http://schemas.microsoft.com/office/drawing/2014/main" id="{962BAA70-7700-25E1-F4A5-98C7BB2A3F0F}"/>
                </a:ext>
              </a:extLst>
            </p:cNvPr>
            <p:cNvSpPr/>
            <p:nvPr/>
          </p:nvSpPr>
          <p:spPr>
            <a:xfrm>
              <a:off x="9722843" y="932011"/>
              <a:ext cx="1638287" cy="1325562"/>
            </a:xfrm>
            <a:prstGeom prst="rect">
              <a:avLst/>
            </a:prstGeom>
            <a:solidFill>
              <a:srgbClr val="A9D18E"/>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E86A30B2-8986-5DC8-BD3F-33BE9F2BD090}"/>
                </a:ext>
              </a:extLst>
            </p:cNvPr>
            <p:cNvGrpSpPr/>
            <p:nvPr/>
          </p:nvGrpSpPr>
          <p:grpSpPr>
            <a:xfrm>
              <a:off x="9722842" y="2647432"/>
              <a:ext cx="1638287" cy="1325562"/>
              <a:chOff x="8664821" y="2676896"/>
              <a:chExt cx="1638287" cy="1325562"/>
            </a:xfrm>
          </p:grpSpPr>
          <p:sp>
            <p:nvSpPr>
              <p:cNvPr id="11" name="Rectangle 10">
                <a:extLst>
                  <a:ext uri="{FF2B5EF4-FFF2-40B4-BE49-F238E27FC236}">
                    <a16:creationId xmlns:a16="http://schemas.microsoft.com/office/drawing/2014/main" id="{A6B34220-5BF0-1D37-6A9C-D9BFD13CFE7E}"/>
                  </a:ext>
                </a:extLst>
              </p:cNvPr>
              <p:cNvSpPr/>
              <p:nvPr/>
            </p:nvSpPr>
            <p:spPr>
              <a:xfrm>
                <a:off x="8664821" y="2676896"/>
                <a:ext cx="1638287" cy="1325562"/>
              </a:xfrm>
              <a:prstGeom prst="rect">
                <a:avLst/>
              </a:prstGeom>
              <a:solidFill>
                <a:srgbClr val="FFE699"/>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Open folder with solid fill">
                <a:extLst>
                  <a:ext uri="{FF2B5EF4-FFF2-40B4-BE49-F238E27FC236}">
                    <a16:creationId xmlns:a16="http://schemas.microsoft.com/office/drawing/2014/main" id="{9884B83A-7522-9704-4AB0-50E1153494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3926" y="2766218"/>
                <a:ext cx="1146917" cy="1146917"/>
              </a:xfrm>
              <a:prstGeom prst="rect">
                <a:avLst/>
              </a:prstGeom>
            </p:spPr>
          </p:pic>
        </p:grpSp>
        <p:grpSp>
          <p:nvGrpSpPr>
            <p:cNvPr id="8" name="Group 7">
              <a:extLst>
                <a:ext uri="{FF2B5EF4-FFF2-40B4-BE49-F238E27FC236}">
                  <a16:creationId xmlns:a16="http://schemas.microsoft.com/office/drawing/2014/main" id="{2BE9BA86-8EEE-0BFE-962E-41B1878C6FC6}"/>
                </a:ext>
              </a:extLst>
            </p:cNvPr>
            <p:cNvGrpSpPr/>
            <p:nvPr/>
          </p:nvGrpSpPr>
          <p:grpSpPr>
            <a:xfrm>
              <a:off x="9746261" y="4524597"/>
              <a:ext cx="1638287" cy="1325562"/>
              <a:chOff x="8836276" y="5283292"/>
              <a:chExt cx="1638287" cy="1325562"/>
            </a:xfrm>
          </p:grpSpPr>
          <p:sp>
            <p:nvSpPr>
              <p:cNvPr id="9" name="Rectangle 8">
                <a:extLst>
                  <a:ext uri="{FF2B5EF4-FFF2-40B4-BE49-F238E27FC236}">
                    <a16:creationId xmlns:a16="http://schemas.microsoft.com/office/drawing/2014/main" id="{7C7C5DED-E253-3E01-EF8B-450A44026384}"/>
                  </a:ext>
                </a:extLst>
              </p:cNvPr>
              <p:cNvSpPr/>
              <p:nvPr/>
            </p:nvSpPr>
            <p:spPr>
              <a:xfrm>
                <a:off x="8836276" y="5283292"/>
                <a:ext cx="1638287" cy="1325562"/>
              </a:xfrm>
              <a:prstGeom prst="rect">
                <a:avLst/>
              </a:prstGeom>
              <a:solidFill>
                <a:srgbClr val="A9D18E"/>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Share with solid fill">
                <a:extLst>
                  <a:ext uri="{FF2B5EF4-FFF2-40B4-BE49-F238E27FC236}">
                    <a16:creationId xmlns:a16="http://schemas.microsoft.com/office/drawing/2014/main" id="{9FB23CCB-A25E-1AE0-3F91-5A162AC71D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5211" y="5372614"/>
                <a:ext cx="1146917" cy="1146917"/>
              </a:xfrm>
              <a:prstGeom prst="rect">
                <a:avLst/>
              </a:prstGeom>
            </p:spPr>
          </p:pic>
        </p:grpSp>
      </p:grpSp>
      <p:pic>
        <p:nvPicPr>
          <p:cNvPr id="16" name="Graphic 15" descr="Computer with solid fill">
            <a:extLst>
              <a:ext uri="{FF2B5EF4-FFF2-40B4-BE49-F238E27FC236}">
                <a16:creationId xmlns:a16="http://schemas.microsoft.com/office/drawing/2014/main" id="{785A81A5-479A-D0BB-3417-E7303A3687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33685" y="1271370"/>
            <a:ext cx="1282178" cy="1282178"/>
          </a:xfrm>
          <a:prstGeom prst="rect">
            <a:avLst/>
          </a:prstGeom>
        </p:spPr>
      </p:pic>
    </p:spTree>
    <p:extLst>
      <p:ext uri="{BB962C8B-B14F-4D97-AF65-F5344CB8AC3E}">
        <p14:creationId xmlns:p14="http://schemas.microsoft.com/office/powerpoint/2010/main" val="140463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B0B6-64EE-F3E7-468E-CC17E2B43B05}"/>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04B7A98D-26F9-9826-5DD5-52C8EFD900BB}"/>
              </a:ext>
            </a:extLst>
          </p:cNvPr>
          <p:cNvSpPr>
            <a:spLocks noGrp="1"/>
          </p:cNvSpPr>
          <p:nvPr>
            <p:ph idx="1"/>
          </p:nvPr>
        </p:nvSpPr>
        <p:spPr>
          <a:xfrm>
            <a:off x="1346663" y="1891133"/>
            <a:ext cx="9426633" cy="3329482"/>
          </a:xfrm>
        </p:spPr>
        <p:txBody>
          <a:bodyPr/>
          <a:lstStyle/>
          <a:p>
            <a:pPr marL="0" indent="0">
              <a:buNone/>
            </a:pPr>
            <a:r>
              <a:rPr lang="en-US" dirty="0"/>
              <a:t>Melissa Ruano</a:t>
            </a:r>
          </a:p>
          <a:p>
            <a:pPr marL="0" indent="0">
              <a:buNone/>
            </a:pPr>
            <a:r>
              <a:rPr lang="en-US" dirty="0"/>
              <a:t>Phone: 512-239-4496</a:t>
            </a:r>
          </a:p>
          <a:p>
            <a:pPr marL="0" indent="0">
              <a:buNone/>
            </a:pPr>
            <a:r>
              <a:rPr lang="en-US" dirty="0"/>
              <a:t>E-mail: </a:t>
            </a:r>
            <a:r>
              <a:rPr lang="en-US" dirty="0">
                <a:hlinkClick r:id="rId2"/>
              </a:rPr>
              <a:t>Melissa.Ruano@tceq.texas.gov</a:t>
            </a:r>
            <a:endParaRPr lang="en-US" dirty="0"/>
          </a:p>
          <a:p>
            <a:pPr marL="0" indent="0">
              <a:spcBef>
                <a:spcPts val="3000"/>
              </a:spcBef>
              <a:buNone/>
            </a:pPr>
            <a:r>
              <a:rPr lang="en-US" dirty="0">
                <a:hlinkClick r:id="rId3"/>
              </a:rPr>
              <a:t>EBT Webpage</a:t>
            </a:r>
            <a:endParaRPr lang="en-US" dirty="0"/>
          </a:p>
          <a:p>
            <a:pPr marL="0" indent="0">
              <a:spcBef>
                <a:spcPts val="3000"/>
              </a:spcBef>
              <a:buNone/>
            </a:pPr>
            <a:r>
              <a:rPr lang="en-US" dirty="0">
                <a:hlinkClick r:id="rId4"/>
              </a:rPr>
              <a:t>Sign up for Updates</a:t>
            </a:r>
            <a:endParaRPr lang="en-US" dirty="0"/>
          </a:p>
        </p:txBody>
      </p:sp>
      <p:pic>
        <p:nvPicPr>
          <p:cNvPr id="5" name="Graphic 4" descr="Questions outline">
            <a:extLst>
              <a:ext uri="{FF2B5EF4-FFF2-40B4-BE49-F238E27FC236}">
                <a16:creationId xmlns:a16="http://schemas.microsoft.com/office/drawing/2014/main" id="{862F0B34-4B47-525F-8555-088E996ED1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373429" y="3555874"/>
            <a:ext cx="3399867" cy="2880157"/>
          </a:xfrm>
          <a:prstGeom prst="rect">
            <a:avLst/>
          </a:prstGeom>
        </p:spPr>
      </p:pic>
    </p:spTree>
    <p:extLst>
      <p:ext uri="{BB962C8B-B14F-4D97-AF65-F5344CB8AC3E}">
        <p14:creationId xmlns:p14="http://schemas.microsoft.com/office/powerpoint/2010/main" val="391947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C68F-5652-8A53-DE94-C0ED0509876F}"/>
              </a:ext>
            </a:extLst>
          </p:cNvPr>
          <p:cNvSpPr>
            <a:spLocks noGrp="1"/>
          </p:cNvSpPr>
          <p:nvPr>
            <p:ph type="title"/>
          </p:nvPr>
        </p:nvSpPr>
        <p:spPr>
          <a:xfrm>
            <a:off x="1302386" y="966851"/>
            <a:ext cx="9426633" cy="1325563"/>
          </a:xfrm>
        </p:spPr>
        <p:txBody>
          <a:bodyPr/>
          <a:lstStyle/>
          <a:p>
            <a:r>
              <a:rPr lang="en-US" dirty="0"/>
              <a:t>What are ERCs?</a:t>
            </a:r>
          </a:p>
        </p:txBody>
      </p:sp>
      <p:sp>
        <p:nvSpPr>
          <p:cNvPr id="3" name="Content Placeholder 2">
            <a:extLst>
              <a:ext uri="{FF2B5EF4-FFF2-40B4-BE49-F238E27FC236}">
                <a16:creationId xmlns:a16="http://schemas.microsoft.com/office/drawing/2014/main" id="{69A8ABE0-7CA6-6916-7ECE-99E30E0D2743}"/>
              </a:ext>
            </a:extLst>
          </p:cNvPr>
          <p:cNvSpPr>
            <a:spLocks noGrp="1"/>
          </p:cNvSpPr>
          <p:nvPr>
            <p:ph idx="1"/>
          </p:nvPr>
        </p:nvSpPr>
        <p:spPr>
          <a:xfrm>
            <a:off x="1204285" y="1851557"/>
            <a:ext cx="9783429" cy="4541178"/>
          </a:xfrm>
        </p:spPr>
        <p:txBody>
          <a:bodyPr/>
          <a:lstStyle/>
          <a:p>
            <a:pPr marL="0" indent="0">
              <a:lnSpc>
                <a:spcPct val="100000"/>
              </a:lnSpc>
              <a:spcBef>
                <a:spcPts val="600"/>
              </a:spcBef>
              <a:spcAft>
                <a:spcPts val="1200"/>
              </a:spcAft>
              <a:buNone/>
            </a:pPr>
            <a:r>
              <a:rPr lang="en-US" dirty="0"/>
              <a:t>Voluntary emission reductions of criteria pollutants (excluding lead) or precursors of criteria pollutants in areas designated as nonattainment </a:t>
            </a:r>
          </a:p>
          <a:p>
            <a:pPr marL="457200" lvl="1" indent="0">
              <a:spcBef>
                <a:spcPts val="600"/>
              </a:spcBef>
              <a:spcAft>
                <a:spcPts val="600"/>
              </a:spcAft>
              <a:buNone/>
            </a:pPr>
            <a:r>
              <a:rPr lang="en-US" b="1" dirty="0"/>
              <a:t>ERCs must be:</a:t>
            </a:r>
          </a:p>
          <a:p>
            <a:pPr lvl="1">
              <a:spcBef>
                <a:spcPts val="400"/>
              </a:spcBef>
              <a:spcAft>
                <a:spcPts val="600"/>
              </a:spcAft>
            </a:pPr>
            <a:r>
              <a:rPr lang="en-US" dirty="0"/>
              <a:t>Permanent</a:t>
            </a:r>
          </a:p>
          <a:p>
            <a:pPr lvl="1">
              <a:spcBef>
                <a:spcPts val="400"/>
              </a:spcBef>
              <a:spcAft>
                <a:spcPts val="600"/>
              </a:spcAft>
            </a:pPr>
            <a:r>
              <a:rPr lang="en-US" dirty="0"/>
              <a:t>Enforceable</a:t>
            </a:r>
          </a:p>
          <a:p>
            <a:pPr lvl="1">
              <a:spcBef>
                <a:spcPts val="400"/>
              </a:spcBef>
              <a:spcAft>
                <a:spcPts val="600"/>
              </a:spcAft>
            </a:pPr>
            <a:r>
              <a:rPr lang="en-US" dirty="0"/>
              <a:t>Real </a:t>
            </a:r>
          </a:p>
          <a:p>
            <a:pPr lvl="1">
              <a:spcBef>
                <a:spcPts val="400"/>
              </a:spcBef>
              <a:spcAft>
                <a:spcPts val="600"/>
              </a:spcAft>
            </a:pPr>
            <a:r>
              <a:rPr lang="en-US" dirty="0"/>
              <a:t>Quantifiable</a:t>
            </a:r>
          </a:p>
          <a:p>
            <a:pPr lvl="1">
              <a:spcBef>
                <a:spcPts val="400"/>
              </a:spcBef>
              <a:spcAft>
                <a:spcPts val="600"/>
              </a:spcAft>
            </a:pPr>
            <a:r>
              <a:rPr lang="en-US" dirty="0"/>
              <a:t>Surplus</a:t>
            </a:r>
          </a:p>
          <a:p>
            <a:endParaRPr lang="en-US" dirty="0"/>
          </a:p>
        </p:txBody>
      </p:sp>
      <p:pic>
        <p:nvPicPr>
          <p:cNvPr id="1030" name="Picture 6" descr="Map of the State of Texas">
            <a:extLst>
              <a:ext uri="{FF2B5EF4-FFF2-40B4-BE49-F238E27FC236}">
                <a16:creationId xmlns:a16="http://schemas.microsoft.com/office/drawing/2014/main" id="{784F72C9-F8B2-AA42-5ECA-6AD6CA649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2820" y="3207138"/>
            <a:ext cx="3006199" cy="297158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2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9DFFF-5A08-D3F8-5DAA-62A2D07CA653}"/>
              </a:ext>
              <a:ext uri="{C183D7F6-B498-43B3-948B-1728B52AA6E4}">
                <adec:decorative xmlns:adec="http://schemas.microsoft.com/office/drawing/2017/decorative" val="0"/>
              </a:ext>
            </a:extLst>
          </p:cNvPr>
          <p:cNvSpPr>
            <a:spLocks noGrp="1"/>
          </p:cNvSpPr>
          <p:nvPr>
            <p:ph type="title"/>
          </p:nvPr>
        </p:nvSpPr>
        <p:spPr/>
        <p:txBody>
          <a:bodyPr/>
          <a:lstStyle/>
          <a:p>
            <a:r>
              <a:rPr lang="en-US" dirty="0"/>
              <a:t>ERC Facts</a:t>
            </a:r>
          </a:p>
        </p:txBody>
      </p:sp>
      <p:sp>
        <p:nvSpPr>
          <p:cNvPr id="3" name="Content Placeholder 2">
            <a:extLst>
              <a:ext uri="{FF2B5EF4-FFF2-40B4-BE49-F238E27FC236}">
                <a16:creationId xmlns:a16="http://schemas.microsoft.com/office/drawing/2014/main" id="{3061A0D1-91B5-CCB8-DA61-24377A3E3BBC}"/>
              </a:ext>
              <a:ext uri="{C183D7F6-B498-43B3-948B-1728B52AA6E4}">
                <adec:decorative xmlns:adec="http://schemas.microsoft.com/office/drawing/2017/decorative" val="0"/>
              </a:ext>
            </a:extLst>
          </p:cNvPr>
          <p:cNvSpPr>
            <a:spLocks noGrp="1"/>
          </p:cNvSpPr>
          <p:nvPr>
            <p:ph idx="1"/>
          </p:nvPr>
        </p:nvSpPr>
        <p:spPr>
          <a:xfrm>
            <a:off x="4067378" y="2215142"/>
            <a:ext cx="7374189" cy="3462615"/>
          </a:xfrm>
        </p:spPr>
        <p:txBody>
          <a:bodyPr/>
          <a:lstStyle/>
          <a:p>
            <a:pPr>
              <a:lnSpc>
                <a:spcPct val="100000"/>
              </a:lnSpc>
              <a:spcAft>
                <a:spcPts val="1200"/>
              </a:spcAft>
            </a:pPr>
            <a:r>
              <a:rPr lang="en-US" dirty="0"/>
              <a:t>Application Deadline: Within 2 years after facility’s emission reduction date</a:t>
            </a:r>
          </a:p>
          <a:p>
            <a:pPr>
              <a:lnSpc>
                <a:spcPct val="100000"/>
              </a:lnSpc>
              <a:spcAft>
                <a:spcPts val="1200"/>
              </a:spcAft>
            </a:pPr>
            <a:r>
              <a:rPr lang="en-US" dirty="0"/>
              <a:t>ERC Life: Available for use for 60 months from emission reduction date</a:t>
            </a:r>
          </a:p>
          <a:p>
            <a:pPr lvl="1">
              <a:lnSpc>
                <a:spcPct val="100000"/>
              </a:lnSpc>
              <a:spcAft>
                <a:spcPts val="1200"/>
              </a:spcAft>
              <a:buFont typeface="Wingdings" panose="05000000000000000000" pitchFamily="2" charset="2"/>
              <a:buChar char="ü"/>
            </a:pPr>
            <a:r>
              <a:rPr lang="en-US" dirty="0"/>
              <a:t>Incentive for oil and gas permanent shutdowns</a:t>
            </a:r>
          </a:p>
          <a:p>
            <a:pPr>
              <a:lnSpc>
                <a:spcPct val="100000"/>
              </a:lnSpc>
              <a:spcAft>
                <a:spcPts val="1200"/>
              </a:spcAft>
            </a:pPr>
            <a:r>
              <a:rPr lang="en-US" dirty="0"/>
              <a:t>Effective for life of facility, if used</a:t>
            </a:r>
          </a:p>
        </p:txBody>
      </p:sp>
      <p:pic>
        <p:nvPicPr>
          <p:cNvPr id="6" name="Graphic 5">
            <a:extLst>
              <a:ext uri="{FF2B5EF4-FFF2-40B4-BE49-F238E27FC236}">
                <a16:creationId xmlns:a16="http://schemas.microsoft.com/office/drawing/2014/main" id="{36FFBE01-1F60-2097-3A97-E257CDC5F39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433" y="2215142"/>
            <a:ext cx="3111144" cy="3111144"/>
          </a:xfrm>
          <a:prstGeom prst="rect">
            <a:avLst/>
          </a:prstGeom>
        </p:spPr>
      </p:pic>
    </p:spTree>
    <p:extLst>
      <p:ext uri="{BB962C8B-B14F-4D97-AF65-F5344CB8AC3E}">
        <p14:creationId xmlns:p14="http://schemas.microsoft.com/office/powerpoint/2010/main" val="14761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34EE-C589-50CB-FD19-B0E9DA6EF81A}"/>
              </a:ext>
            </a:extLst>
          </p:cNvPr>
          <p:cNvSpPr>
            <a:spLocks noGrp="1"/>
          </p:cNvSpPr>
          <p:nvPr>
            <p:ph type="title"/>
          </p:nvPr>
        </p:nvSpPr>
        <p:spPr/>
        <p:txBody>
          <a:bodyPr/>
          <a:lstStyle/>
          <a:p>
            <a:r>
              <a:rPr lang="en-US" dirty="0"/>
              <a:t>ERC Calculation</a:t>
            </a:r>
          </a:p>
        </p:txBody>
      </p:sp>
      <p:sp>
        <p:nvSpPr>
          <p:cNvPr id="3" name="Content Placeholder 2">
            <a:extLst>
              <a:ext uri="{FF2B5EF4-FFF2-40B4-BE49-F238E27FC236}">
                <a16:creationId xmlns:a16="http://schemas.microsoft.com/office/drawing/2014/main" id="{4C95F12E-085E-633E-8E2E-2FB17D5C5D96}"/>
              </a:ext>
            </a:extLst>
          </p:cNvPr>
          <p:cNvSpPr>
            <a:spLocks noGrp="1"/>
          </p:cNvSpPr>
          <p:nvPr>
            <p:ph idx="1"/>
          </p:nvPr>
        </p:nvSpPr>
        <p:spPr>
          <a:xfrm>
            <a:off x="691341" y="2215142"/>
            <a:ext cx="10809317" cy="3637050"/>
          </a:xfrm>
        </p:spPr>
        <p:txBody>
          <a:bodyPr/>
          <a:lstStyle/>
          <a:p>
            <a:pPr marL="0" indent="0" algn="ctr">
              <a:spcBef>
                <a:spcPts val="1500"/>
              </a:spcBef>
              <a:spcAft>
                <a:spcPts val="1500"/>
              </a:spcAft>
              <a:buNone/>
            </a:pPr>
            <a:r>
              <a:rPr lang="en-US" sz="3200" b="1" dirty="0"/>
              <a:t>ERC = BE – SE</a:t>
            </a:r>
          </a:p>
          <a:p>
            <a:pPr marL="0" indent="0">
              <a:buNone/>
            </a:pPr>
            <a:r>
              <a:rPr lang="en-US" dirty="0"/>
              <a:t>Where:</a:t>
            </a:r>
          </a:p>
          <a:p>
            <a:pPr marL="0" indent="0">
              <a:lnSpc>
                <a:spcPct val="150000"/>
              </a:lnSpc>
              <a:buNone/>
            </a:pPr>
            <a:r>
              <a:rPr lang="en-US" b="1" dirty="0"/>
              <a:t>ERC</a:t>
            </a:r>
            <a:r>
              <a:rPr lang="en-US" dirty="0"/>
              <a:t> = Amount of credits generated in tenths of a ton per year (tpy)</a:t>
            </a:r>
          </a:p>
          <a:p>
            <a:pPr marL="0" indent="0">
              <a:lnSpc>
                <a:spcPct val="150000"/>
              </a:lnSpc>
              <a:buNone/>
            </a:pPr>
            <a:r>
              <a:rPr lang="en-US" b="1" dirty="0"/>
              <a:t>BE</a:t>
            </a:r>
            <a:r>
              <a:rPr lang="en-US" dirty="0"/>
              <a:t> = Facility’s baseline emissions</a:t>
            </a:r>
          </a:p>
          <a:p>
            <a:pPr marL="0" indent="0">
              <a:lnSpc>
                <a:spcPct val="150000"/>
              </a:lnSpc>
              <a:buNone/>
            </a:pPr>
            <a:r>
              <a:rPr lang="en-US" b="1" dirty="0"/>
              <a:t>SE</a:t>
            </a:r>
            <a:r>
              <a:rPr lang="en-US" dirty="0"/>
              <a:t> = Facility’s strategic emissions</a:t>
            </a:r>
          </a:p>
        </p:txBody>
      </p:sp>
    </p:spTree>
    <p:extLst>
      <p:ext uri="{BB962C8B-B14F-4D97-AF65-F5344CB8AC3E}">
        <p14:creationId xmlns:p14="http://schemas.microsoft.com/office/powerpoint/2010/main" val="10583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05FA-1AB7-8E92-DFAF-2BF91D0C04DD}"/>
              </a:ext>
            </a:extLst>
          </p:cNvPr>
          <p:cNvSpPr>
            <a:spLocks noGrp="1"/>
          </p:cNvSpPr>
          <p:nvPr>
            <p:ph type="title"/>
          </p:nvPr>
        </p:nvSpPr>
        <p:spPr>
          <a:xfrm>
            <a:off x="1382682" y="872475"/>
            <a:ext cx="9426633" cy="1325563"/>
          </a:xfrm>
        </p:spPr>
        <p:txBody>
          <a:bodyPr/>
          <a:lstStyle/>
          <a:p>
            <a:r>
              <a:rPr lang="en-US" dirty="0"/>
              <a:t>Calculation Example</a:t>
            </a:r>
          </a:p>
        </p:txBody>
      </p:sp>
      <p:sp>
        <p:nvSpPr>
          <p:cNvPr id="3" name="Content Placeholder 2">
            <a:extLst>
              <a:ext uri="{FF2B5EF4-FFF2-40B4-BE49-F238E27FC236}">
                <a16:creationId xmlns:a16="http://schemas.microsoft.com/office/drawing/2014/main" id="{C2E06852-D7EB-DB5A-908C-69A3A2D99F69}"/>
              </a:ext>
            </a:extLst>
          </p:cNvPr>
          <p:cNvSpPr>
            <a:spLocks noGrp="1"/>
          </p:cNvSpPr>
          <p:nvPr>
            <p:ph idx="1"/>
          </p:nvPr>
        </p:nvSpPr>
        <p:spPr>
          <a:xfrm>
            <a:off x="371303" y="1748428"/>
            <a:ext cx="9923403" cy="2844120"/>
          </a:xfrm>
        </p:spPr>
        <p:txBody>
          <a:bodyPr/>
          <a:lstStyle/>
          <a:p>
            <a:pPr marL="0" indent="0">
              <a:spcAft>
                <a:spcPts val="1200"/>
              </a:spcAft>
              <a:buNone/>
            </a:pPr>
            <a:r>
              <a:rPr lang="en-US" sz="2400" b="1" dirty="0"/>
              <a:t>Emissions from a tank are permanently routed to a control device</a:t>
            </a:r>
          </a:p>
          <a:p>
            <a:pPr>
              <a:spcAft>
                <a:spcPts val="1200"/>
              </a:spcAft>
            </a:pPr>
            <a:r>
              <a:rPr lang="en-US" sz="2400" dirty="0"/>
              <a:t>Historical Year 1 emissions: 2.9 tons</a:t>
            </a:r>
          </a:p>
          <a:p>
            <a:pPr>
              <a:spcAft>
                <a:spcPts val="1200"/>
              </a:spcAft>
            </a:pPr>
            <a:r>
              <a:rPr lang="en-US" sz="2400" dirty="0"/>
              <a:t>Historical Year 2 emissions: 2.7 tons</a:t>
            </a:r>
          </a:p>
          <a:p>
            <a:pPr>
              <a:spcAft>
                <a:spcPts val="1200"/>
              </a:spcAft>
            </a:pPr>
            <a:r>
              <a:rPr lang="en-US" sz="2400" dirty="0"/>
              <a:t>SIP Emissions: 2.6 tons</a:t>
            </a:r>
          </a:p>
          <a:p>
            <a:pPr>
              <a:spcAft>
                <a:spcPts val="1200"/>
              </a:spcAft>
            </a:pPr>
            <a:r>
              <a:rPr lang="en-US" sz="2400" dirty="0"/>
              <a:t>Enforceable emission limit: 0.2 tpy </a:t>
            </a:r>
          </a:p>
        </p:txBody>
      </p:sp>
      <p:sp>
        <p:nvSpPr>
          <p:cNvPr id="5" name="Content Placeholder 2" descr="Green oval that contains information regarding the BE and SE for this example">
            <a:extLst>
              <a:ext uri="{FF2B5EF4-FFF2-40B4-BE49-F238E27FC236}">
                <a16:creationId xmlns:a16="http://schemas.microsoft.com/office/drawing/2014/main" id="{D87E1A27-8056-9F66-1988-8B3141603ACE}"/>
              </a:ext>
            </a:extLst>
          </p:cNvPr>
          <p:cNvSpPr txBox="1">
            <a:spLocks/>
          </p:cNvSpPr>
          <p:nvPr/>
        </p:nvSpPr>
        <p:spPr>
          <a:xfrm>
            <a:off x="872246" y="4805719"/>
            <a:ext cx="10447506" cy="1403385"/>
          </a:xfrm>
          <a:prstGeom prst="ellipse">
            <a:avLst/>
          </a:prstGeom>
          <a:solidFill>
            <a:schemeClr val="accent6">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b="1" dirty="0"/>
              <a:t>BE =</a:t>
            </a:r>
            <a:r>
              <a:rPr lang="en-US" sz="2400" dirty="0"/>
              <a:t> 2.6 tons (SIP Emissions &lt; Historical Emissions) </a:t>
            </a:r>
          </a:p>
          <a:p>
            <a:pPr marL="0" indent="0">
              <a:spcAft>
                <a:spcPts val="1200"/>
              </a:spcAft>
              <a:buFont typeface="Arial" panose="020B0604020202020204" pitchFamily="34" charset="0"/>
              <a:buNone/>
            </a:pPr>
            <a:r>
              <a:rPr lang="en-US" sz="2400" b="1" dirty="0"/>
              <a:t>SE =</a:t>
            </a:r>
            <a:r>
              <a:rPr lang="en-US" sz="2400" dirty="0"/>
              <a:t> 0.2 tpy (new enforceable emission limit)</a:t>
            </a:r>
          </a:p>
        </p:txBody>
      </p:sp>
      <p:sp>
        <p:nvSpPr>
          <p:cNvPr id="6" name="Content Placeholder 2" descr="Blue oval with the ERC calculation for this example. ">
            <a:extLst>
              <a:ext uri="{FF2B5EF4-FFF2-40B4-BE49-F238E27FC236}">
                <a16:creationId xmlns:a16="http://schemas.microsoft.com/office/drawing/2014/main" id="{EDA09547-ED4E-9F68-78CC-C7D152001A8A}"/>
              </a:ext>
            </a:extLst>
          </p:cNvPr>
          <p:cNvSpPr txBox="1">
            <a:spLocks/>
          </p:cNvSpPr>
          <p:nvPr/>
        </p:nvSpPr>
        <p:spPr>
          <a:xfrm>
            <a:off x="5758946" y="2613489"/>
            <a:ext cx="6061751" cy="1631022"/>
          </a:xfrm>
          <a:prstGeom prst="ellipse">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b="1" dirty="0"/>
              <a:t>ERC = BE – SE</a:t>
            </a:r>
          </a:p>
          <a:p>
            <a:pPr marL="0" indent="0">
              <a:spcAft>
                <a:spcPts val="1200"/>
              </a:spcAft>
              <a:buFont typeface="Arial" panose="020B0604020202020204" pitchFamily="34" charset="0"/>
              <a:buNone/>
            </a:pPr>
            <a:r>
              <a:rPr lang="en-US" dirty="0"/>
              <a:t>ERC = 2.6 – 0.2 = </a:t>
            </a:r>
            <a:r>
              <a:rPr lang="en-US" b="1" u="sng" dirty="0"/>
              <a:t>2.4 tpy </a:t>
            </a:r>
          </a:p>
        </p:txBody>
      </p:sp>
    </p:spTree>
    <p:extLst>
      <p:ext uri="{BB962C8B-B14F-4D97-AF65-F5344CB8AC3E}">
        <p14:creationId xmlns:p14="http://schemas.microsoft.com/office/powerpoint/2010/main" val="339422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1BF5-8C7F-7252-AC35-2443B53B4A28}"/>
              </a:ext>
            </a:extLst>
          </p:cNvPr>
          <p:cNvSpPr>
            <a:spLocks noGrp="1"/>
          </p:cNvSpPr>
          <p:nvPr>
            <p:ph type="title"/>
          </p:nvPr>
        </p:nvSpPr>
        <p:spPr/>
        <p:txBody>
          <a:bodyPr/>
          <a:lstStyle/>
          <a:p>
            <a:r>
              <a:rPr lang="en-US" dirty="0"/>
              <a:t>SIP Emissions</a:t>
            </a:r>
          </a:p>
        </p:txBody>
      </p:sp>
      <p:sp>
        <p:nvSpPr>
          <p:cNvPr id="3" name="Content Placeholder 2">
            <a:extLst>
              <a:ext uri="{FF2B5EF4-FFF2-40B4-BE49-F238E27FC236}">
                <a16:creationId xmlns:a16="http://schemas.microsoft.com/office/drawing/2014/main" id="{4C784D9E-5AE8-0627-BC4E-4226EE7E342F}"/>
              </a:ext>
            </a:extLst>
          </p:cNvPr>
          <p:cNvSpPr>
            <a:spLocks noGrp="1"/>
          </p:cNvSpPr>
          <p:nvPr>
            <p:ph idx="1"/>
          </p:nvPr>
        </p:nvSpPr>
        <p:spPr>
          <a:xfrm>
            <a:off x="1059195" y="2044556"/>
            <a:ext cx="10073609" cy="4097626"/>
          </a:xfrm>
        </p:spPr>
        <p:txBody>
          <a:bodyPr/>
          <a:lstStyle/>
          <a:p>
            <a:pPr marL="457200" indent="-457200">
              <a:lnSpc>
                <a:spcPct val="90000"/>
              </a:lnSpc>
              <a:spcBef>
                <a:spcPts val="400"/>
              </a:spcBef>
              <a:spcAft>
                <a:spcPts val="1800"/>
              </a:spcAft>
              <a:buFont typeface="+mj-lt"/>
              <a:buAutoNum type="arabicPeriod"/>
            </a:pPr>
            <a:r>
              <a:rPr lang="en-US" sz="2400" dirty="0"/>
              <a:t>M</a:t>
            </a:r>
            <a:r>
              <a:rPr lang="en-US" sz="2400" dirty="0">
                <a:solidFill>
                  <a:schemeClr val="tx1"/>
                </a:solidFill>
              </a:rPr>
              <a:t>ost recent attainment demonstration (AD)/maintenance plan for the current National Ambient Air Quality Standard (NAAQS)</a:t>
            </a:r>
          </a:p>
          <a:p>
            <a:pPr marL="457200" indent="-457200">
              <a:lnSpc>
                <a:spcPct val="90000"/>
              </a:lnSpc>
              <a:spcBef>
                <a:spcPts val="400"/>
              </a:spcBef>
              <a:spcAft>
                <a:spcPts val="1800"/>
              </a:spcAft>
              <a:buFont typeface="+mj-lt"/>
              <a:buAutoNum type="arabicPeriod"/>
            </a:pPr>
            <a:r>
              <a:rPr lang="en-US" sz="2400" dirty="0">
                <a:solidFill>
                  <a:schemeClr val="tx1"/>
                </a:solidFill>
              </a:rPr>
              <a:t>If #1 doesn’t apply, most recent AD/maintenance plan for a previous version of the same standard (same averaging time and form)</a:t>
            </a:r>
          </a:p>
          <a:p>
            <a:pPr marL="457200" indent="-457200">
              <a:lnSpc>
                <a:spcPct val="90000"/>
              </a:lnSpc>
              <a:spcBef>
                <a:spcPts val="400"/>
              </a:spcBef>
              <a:spcAft>
                <a:spcPts val="1800"/>
              </a:spcAft>
              <a:buFont typeface="+mj-lt"/>
              <a:buAutoNum type="arabicPeriod"/>
            </a:pPr>
            <a:r>
              <a:rPr lang="en-US" sz="2400" dirty="0">
                <a:solidFill>
                  <a:schemeClr val="tx1"/>
                </a:solidFill>
              </a:rPr>
              <a:t>If neither #1 or #2 applies, most recent Emissions Inventory (EI) SIP revision</a:t>
            </a:r>
          </a:p>
          <a:p>
            <a:pPr marL="457200" indent="-457200">
              <a:lnSpc>
                <a:spcPct val="90000"/>
              </a:lnSpc>
              <a:spcBef>
                <a:spcPts val="400"/>
              </a:spcBef>
              <a:spcAft>
                <a:spcPts val="1800"/>
              </a:spcAft>
              <a:buFont typeface="+mj-lt"/>
              <a:buAutoNum type="arabicPeriod"/>
            </a:pPr>
            <a:r>
              <a:rPr lang="en-US" sz="2400" dirty="0">
                <a:solidFill>
                  <a:schemeClr val="tx1"/>
                </a:solidFill>
              </a:rPr>
              <a:t>If neither #1, #2, or #3 applies, most recent National Emissions Inventory (NEI) submitted to EPA preceding that area's nonattainment designation for the current NAAQS</a:t>
            </a:r>
          </a:p>
          <a:p>
            <a:endParaRPr lang="en-US" dirty="0"/>
          </a:p>
        </p:txBody>
      </p:sp>
    </p:spTree>
    <p:extLst>
      <p:ext uri="{BB962C8B-B14F-4D97-AF65-F5344CB8AC3E}">
        <p14:creationId xmlns:p14="http://schemas.microsoft.com/office/powerpoint/2010/main" val="275265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F4B5-C945-09C8-131B-06D96D828850}"/>
              </a:ext>
            </a:extLst>
          </p:cNvPr>
          <p:cNvSpPr>
            <a:spLocks noGrp="1"/>
          </p:cNvSpPr>
          <p:nvPr>
            <p:ph type="title"/>
          </p:nvPr>
        </p:nvSpPr>
        <p:spPr/>
        <p:txBody>
          <a:bodyPr/>
          <a:lstStyle/>
          <a:p>
            <a:r>
              <a:rPr lang="en-US" dirty="0"/>
              <a:t>SIP Emissions &amp; Source Type</a:t>
            </a:r>
          </a:p>
        </p:txBody>
      </p:sp>
      <p:grpSp>
        <p:nvGrpSpPr>
          <p:cNvPr id="3" name="Group 2" descr="Point Source">
            <a:extLst>
              <a:ext uri="{FF2B5EF4-FFF2-40B4-BE49-F238E27FC236}">
                <a16:creationId xmlns:a16="http://schemas.microsoft.com/office/drawing/2014/main" id="{E302F141-D21C-C5F2-C24E-13813D2FE6EA}"/>
              </a:ext>
            </a:extLst>
          </p:cNvPr>
          <p:cNvGrpSpPr/>
          <p:nvPr/>
        </p:nvGrpSpPr>
        <p:grpSpPr>
          <a:xfrm>
            <a:off x="3302028" y="1749297"/>
            <a:ext cx="8252133" cy="1659372"/>
            <a:chOff x="3302028" y="1749297"/>
            <a:chExt cx="8252133" cy="1659372"/>
          </a:xfrm>
        </p:grpSpPr>
        <p:cxnSp>
          <p:nvCxnSpPr>
            <p:cNvPr id="8" name="Straight Connector 7">
              <a:extLst>
                <a:ext uri="{FF2B5EF4-FFF2-40B4-BE49-F238E27FC236}">
                  <a16:creationId xmlns:a16="http://schemas.microsoft.com/office/drawing/2014/main" id="{2D995AED-6550-0AAA-EE18-327AAC428EAC}"/>
                </a:ext>
              </a:extLst>
            </p:cNvPr>
            <p:cNvCxnSpPr>
              <a:cxnSpLocks/>
            </p:cNvCxnSpPr>
            <p:nvPr/>
          </p:nvCxnSpPr>
          <p:spPr bwMode="auto">
            <a:xfrm flipV="1">
              <a:off x="3302028" y="2532908"/>
              <a:ext cx="1265790" cy="875761"/>
            </a:xfrm>
            <a:prstGeom prst="line">
              <a:avLst/>
            </a:prstGeom>
            <a:solidFill>
              <a:schemeClr val="accent1"/>
            </a:solidFill>
            <a:ln w="76200" cap="flat" cmpd="sng" algn="ctr">
              <a:solidFill>
                <a:srgbClr val="9DC3E6"/>
              </a:solidFill>
              <a:prstDash val="solid"/>
              <a:round/>
              <a:headEnd type="none" w="med" len="med"/>
              <a:tailEnd type="none" w="med" len="med"/>
            </a:ln>
            <a:effectLst/>
          </p:spPr>
        </p:cxnSp>
        <p:sp>
          <p:nvSpPr>
            <p:cNvPr id="27" name="Arrow: Pentagon 26" descr="Point Source">
              <a:extLst>
                <a:ext uri="{FF2B5EF4-FFF2-40B4-BE49-F238E27FC236}">
                  <a16:creationId xmlns:a16="http://schemas.microsoft.com/office/drawing/2014/main" id="{C6E0684B-8F3C-475A-8F46-7B69A65319F0}"/>
                </a:ext>
              </a:extLst>
            </p:cNvPr>
            <p:cNvSpPr/>
            <p:nvPr/>
          </p:nvSpPr>
          <p:spPr>
            <a:xfrm>
              <a:off x="4457676" y="1749297"/>
              <a:ext cx="7096485" cy="1150949"/>
            </a:xfrm>
            <a:prstGeom prst="homePlate">
              <a:avLst/>
            </a:prstGeom>
            <a:solidFill>
              <a:srgbClr val="D9F5C5"/>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Point Sources: </a:t>
              </a:r>
              <a:r>
                <a:rPr lang="en-US" sz="2400" dirty="0">
                  <a:solidFill>
                    <a:schemeClr val="tx1"/>
                  </a:solidFill>
                </a:rPr>
                <a:t>Facility-specific values reported in the state’s annual EI in the applicable SIP revision</a:t>
              </a:r>
            </a:p>
          </p:txBody>
        </p:sp>
      </p:grpSp>
      <p:grpSp>
        <p:nvGrpSpPr>
          <p:cNvPr id="4" name="Group 3" descr="Area Source">
            <a:extLst>
              <a:ext uri="{FF2B5EF4-FFF2-40B4-BE49-F238E27FC236}">
                <a16:creationId xmlns:a16="http://schemas.microsoft.com/office/drawing/2014/main" id="{95738478-8565-28DF-0F50-E8802C4D9F24}"/>
              </a:ext>
            </a:extLst>
          </p:cNvPr>
          <p:cNvGrpSpPr/>
          <p:nvPr/>
        </p:nvGrpSpPr>
        <p:grpSpPr>
          <a:xfrm>
            <a:off x="3613662" y="3135481"/>
            <a:ext cx="7940499" cy="1101762"/>
            <a:chOff x="3613662" y="3135481"/>
            <a:chExt cx="7940499" cy="1101762"/>
          </a:xfrm>
        </p:grpSpPr>
        <p:cxnSp>
          <p:nvCxnSpPr>
            <p:cNvPr id="10" name="Straight Connector 9">
              <a:extLst>
                <a:ext uri="{FF2B5EF4-FFF2-40B4-BE49-F238E27FC236}">
                  <a16:creationId xmlns:a16="http://schemas.microsoft.com/office/drawing/2014/main" id="{94BDE89D-A817-6DBF-D974-155D4DF370C7}"/>
                </a:ext>
              </a:extLst>
            </p:cNvPr>
            <p:cNvCxnSpPr>
              <a:cxnSpLocks/>
            </p:cNvCxnSpPr>
            <p:nvPr/>
          </p:nvCxnSpPr>
          <p:spPr bwMode="auto">
            <a:xfrm>
              <a:off x="3613662" y="3788729"/>
              <a:ext cx="1114544" cy="0"/>
            </a:xfrm>
            <a:prstGeom prst="line">
              <a:avLst/>
            </a:prstGeom>
            <a:solidFill>
              <a:schemeClr val="accent1"/>
            </a:solidFill>
            <a:ln w="76200" cap="flat" cmpd="sng" algn="ctr">
              <a:solidFill>
                <a:srgbClr val="9DC3E6"/>
              </a:solidFill>
              <a:prstDash val="solid"/>
              <a:round/>
              <a:headEnd type="none" w="med" len="med"/>
              <a:tailEnd type="none" w="med" len="med"/>
            </a:ln>
            <a:effectLst/>
          </p:spPr>
        </p:cxnSp>
        <p:sp>
          <p:nvSpPr>
            <p:cNvPr id="30" name="Arrow: Pentagon 29" descr="Area Source">
              <a:extLst>
                <a:ext uri="{FF2B5EF4-FFF2-40B4-BE49-F238E27FC236}">
                  <a16:creationId xmlns:a16="http://schemas.microsoft.com/office/drawing/2014/main" id="{61AF2BE2-6B30-A23C-FAED-92E663052CB2}"/>
                </a:ext>
              </a:extLst>
            </p:cNvPr>
            <p:cNvSpPr/>
            <p:nvPr/>
          </p:nvSpPr>
          <p:spPr>
            <a:xfrm>
              <a:off x="4457676" y="3135481"/>
              <a:ext cx="7096485" cy="1101762"/>
            </a:xfrm>
            <a:prstGeom prst="homePlate">
              <a:avLst/>
            </a:prstGeom>
            <a:solidFill>
              <a:srgbClr val="D9F5C5"/>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Area Sources: </a:t>
              </a:r>
              <a:r>
                <a:rPr lang="en-US" sz="2400" dirty="0">
                  <a:solidFill>
                    <a:schemeClr val="tx1"/>
                  </a:solidFill>
                </a:rPr>
                <a:t>75% of the total area source emissions (excluding residential area sources) in the applicable SIP revision</a:t>
              </a:r>
            </a:p>
          </p:txBody>
        </p:sp>
      </p:grpSp>
      <p:grpSp>
        <p:nvGrpSpPr>
          <p:cNvPr id="5" name="Group 4" descr="Mobile Source - Non-Road and On-Road">
            <a:extLst>
              <a:ext uri="{FF2B5EF4-FFF2-40B4-BE49-F238E27FC236}">
                <a16:creationId xmlns:a16="http://schemas.microsoft.com/office/drawing/2014/main" id="{729E004C-7A3C-7094-BAEF-198CB313267E}"/>
              </a:ext>
            </a:extLst>
          </p:cNvPr>
          <p:cNvGrpSpPr/>
          <p:nvPr/>
        </p:nvGrpSpPr>
        <p:grpSpPr>
          <a:xfrm>
            <a:off x="2899506" y="4305636"/>
            <a:ext cx="8664929" cy="2139032"/>
            <a:chOff x="2899506" y="4305636"/>
            <a:chExt cx="8664929" cy="2139032"/>
          </a:xfrm>
        </p:grpSpPr>
        <p:cxnSp>
          <p:nvCxnSpPr>
            <p:cNvPr id="41" name="Straight Connector 40">
              <a:extLst>
                <a:ext uri="{FF2B5EF4-FFF2-40B4-BE49-F238E27FC236}">
                  <a16:creationId xmlns:a16="http://schemas.microsoft.com/office/drawing/2014/main" id="{DBFB8094-16B9-16C4-9D4C-390B9D0ABBA9}"/>
                </a:ext>
                <a:ext uri="{C183D7F6-B498-43B3-948B-1728B52AA6E4}">
                  <adec:decorative xmlns:adec="http://schemas.microsoft.com/office/drawing/2017/decorative" val="1"/>
                </a:ext>
              </a:extLst>
            </p:cNvPr>
            <p:cNvCxnSpPr>
              <a:cxnSpLocks/>
            </p:cNvCxnSpPr>
            <p:nvPr/>
          </p:nvCxnSpPr>
          <p:spPr bwMode="auto">
            <a:xfrm>
              <a:off x="2899506" y="4437768"/>
              <a:ext cx="1668312" cy="1583654"/>
            </a:xfrm>
            <a:prstGeom prst="line">
              <a:avLst/>
            </a:prstGeom>
            <a:solidFill>
              <a:schemeClr val="accent1"/>
            </a:solidFill>
            <a:ln w="76200" cap="flat" cmpd="sng" algn="ctr">
              <a:solidFill>
                <a:srgbClr val="9DC3E6"/>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A20EA0D0-E0F9-EB97-9E40-2C2F5596C853}"/>
                </a:ext>
              </a:extLst>
            </p:cNvPr>
            <p:cNvCxnSpPr>
              <a:cxnSpLocks/>
            </p:cNvCxnSpPr>
            <p:nvPr/>
          </p:nvCxnSpPr>
          <p:spPr bwMode="auto">
            <a:xfrm>
              <a:off x="3336828" y="4305636"/>
              <a:ext cx="1319829" cy="507138"/>
            </a:xfrm>
            <a:prstGeom prst="line">
              <a:avLst/>
            </a:prstGeom>
            <a:solidFill>
              <a:schemeClr val="accent1"/>
            </a:solidFill>
            <a:ln w="76200" cap="flat" cmpd="sng" algn="ctr">
              <a:solidFill>
                <a:srgbClr val="9DC3E6"/>
              </a:solidFill>
              <a:prstDash val="solid"/>
              <a:round/>
              <a:headEnd type="none" w="med" len="med"/>
              <a:tailEnd type="none" w="med" len="med"/>
            </a:ln>
            <a:effectLst/>
          </p:spPr>
        </p:cxnSp>
        <p:sp>
          <p:nvSpPr>
            <p:cNvPr id="31" name="Arrow: Pentagon 30" descr="Non-Road">
              <a:extLst>
                <a:ext uri="{FF2B5EF4-FFF2-40B4-BE49-F238E27FC236}">
                  <a16:creationId xmlns:a16="http://schemas.microsoft.com/office/drawing/2014/main" id="{7841C6FC-78F3-FEF2-993E-4B8A0D7F498A}"/>
                </a:ext>
              </a:extLst>
            </p:cNvPr>
            <p:cNvSpPr/>
            <p:nvPr/>
          </p:nvSpPr>
          <p:spPr>
            <a:xfrm>
              <a:off x="4467950" y="4476330"/>
              <a:ext cx="7096485" cy="848282"/>
            </a:xfrm>
            <a:prstGeom prst="homePlate">
              <a:avLst/>
            </a:prstGeom>
            <a:solidFill>
              <a:srgbClr val="D9F5C5"/>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Non-Road: </a:t>
              </a:r>
              <a:r>
                <a:rPr lang="en-US" sz="2400" dirty="0">
                  <a:solidFill>
                    <a:schemeClr val="tx1"/>
                  </a:solidFill>
                </a:rPr>
                <a:t>75% of the total non-road mobile source emissions in the applicable SIP revision</a:t>
              </a:r>
            </a:p>
          </p:txBody>
        </p:sp>
        <p:sp>
          <p:nvSpPr>
            <p:cNvPr id="34" name="Arrow: Pentagon 33" descr="On-Road">
              <a:extLst>
                <a:ext uri="{FF2B5EF4-FFF2-40B4-BE49-F238E27FC236}">
                  <a16:creationId xmlns:a16="http://schemas.microsoft.com/office/drawing/2014/main" id="{F035D937-7C7F-A68E-8A7F-C8B5DFB6D7C1}"/>
                </a:ext>
              </a:extLst>
            </p:cNvPr>
            <p:cNvSpPr/>
            <p:nvPr/>
          </p:nvSpPr>
          <p:spPr>
            <a:xfrm>
              <a:off x="4457676" y="5596385"/>
              <a:ext cx="7100607" cy="848283"/>
            </a:xfrm>
            <a:prstGeom prst="homePlate">
              <a:avLst/>
            </a:prstGeom>
            <a:solidFill>
              <a:srgbClr val="D9F5C5"/>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On-Road: </a:t>
              </a:r>
              <a:r>
                <a:rPr lang="en-US" sz="2400" dirty="0">
                  <a:solidFill>
                    <a:schemeClr val="tx1"/>
                  </a:solidFill>
                </a:rPr>
                <a:t>85% of the total on-road mobile source emissions in the applicable SIP revision</a:t>
              </a:r>
            </a:p>
          </p:txBody>
        </p:sp>
      </p:grpSp>
      <p:grpSp>
        <p:nvGrpSpPr>
          <p:cNvPr id="9" name="Group 8" descr="Screen shows a text box that says &quot;ERC and DERC Programs&quot; with extensions to additional text boxes that say &quot;Point Sources&quot;, &quot;Area Sources&quot; and &quot;Mobile Sources&quot; . A fourth text box below says &quot;Some applications may require an EBT-CERT&quot;. Screen also contains images of a flare, storage tanks, and bulldozer. ">
            <a:extLst>
              <a:ext uri="{FF2B5EF4-FFF2-40B4-BE49-F238E27FC236}">
                <a16:creationId xmlns:a16="http://schemas.microsoft.com/office/drawing/2014/main" id="{CCEBAD73-C39C-A851-3523-F2D687FCA1CF}"/>
              </a:ext>
            </a:extLst>
          </p:cNvPr>
          <p:cNvGrpSpPr/>
          <p:nvPr/>
        </p:nvGrpSpPr>
        <p:grpSpPr>
          <a:xfrm>
            <a:off x="633717" y="2478596"/>
            <a:ext cx="3159616" cy="2752214"/>
            <a:chOff x="-223470" y="1732872"/>
            <a:chExt cx="2870135" cy="2600215"/>
          </a:xfrm>
        </p:grpSpPr>
        <p:sp>
          <p:nvSpPr>
            <p:cNvPr id="11" name="Oval 10">
              <a:extLst>
                <a:ext uri="{FF2B5EF4-FFF2-40B4-BE49-F238E27FC236}">
                  <a16:creationId xmlns:a16="http://schemas.microsoft.com/office/drawing/2014/main" id="{9A3759D6-BACF-BA10-D9DF-D752B435E058}"/>
                </a:ext>
              </a:extLst>
            </p:cNvPr>
            <p:cNvSpPr/>
            <p:nvPr/>
          </p:nvSpPr>
          <p:spPr bwMode="auto">
            <a:xfrm>
              <a:off x="-223470" y="1732872"/>
              <a:ext cx="2870135" cy="2600215"/>
            </a:xfrm>
            <a:prstGeom prst="ellipse">
              <a:avLst/>
            </a:prstGeom>
            <a:solidFill>
              <a:srgbClr val="DAE3F3"/>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5AAEF1CC-EFAB-6900-6642-494311343143}"/>
                </a:ext>
              </a:extLst>
            </p:cNvPr>
            <p:cNvSpPr txBox="1"/>
            <p:nvPr/>
          </p:nvSpPr>
          <p:spPr>
            <a:xfrm>
              <a:off x="253460" y="2378727"/>
              <a:ext cx="1916275" cy="1308505"/>
            </a:xfrm>
            <a:prstGeom prst="rect">
              <a:avLst/>
            </a:prstGeom>
            <a:noFill/>
          </p:spPr>
          <p:txBody>
            <a:bodyPr wrap="square" rtlCol="0">
              <a:spAutoFit/>
            </a:bodyPr>
            <a:lstStyle/>
            <a:p>
              <a:pPr algn="ctr"/>
              <a:r>
                <a:rPr lang="en-US" sz="2800" b="1" dirty="0">
                  <a:latin typeface="+mn-lt"/>
                </a:rPr>
                <a:t>Emission Source Types</a:t>
              </a:r>
            </a:p>
          </p:txBody>
        </p:sp>
      </p:grpSp>
    </p:spTree>
    <p:extLst>
      <p:ext uri="{BB962C8B-B14F-4D97-AF65-F5344CB8AC3E}">
        <p14:creationId xmlns:p14="http://schemas.microsoft.com/office/powerpoint/2010/main" val="305238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0935-F5CF-426E-D2B8-EF03F55F9242}"/>
              </a:ext>
            </a:extLst>
          </p:cNvPr>
          <p:cNvSpPr>
            <a:spLocks noGrp="1"/>
          </p:cNvSpPr>
          <p:nvPr>
            <p:ph type="title"/>
          </p:nvPr>
        </p:nvSpPr>
        <p:spPr/>
        <p:txBody>
          <a:bodyPr/>
          <a:lstStyle/>
          <a:p>
            <a:r>
              <a:rPr lang="en-US" dirty="0"/>
              <a:t>HGB &amp; DFW SIP Years</a:t>
            </a:r>
          </a:p>
        </p:txBody>
      </p:sp>
      <p:graphicFrame>
        <p:nvGraphicFramePr>
          <p:cNvPr id="4" name="Table 4" descr="This chart provides the current SIP Emissions Years for sources in the HGB and DFW ozone nonattainment areas . ">
            <a:extLst>
              <a:ext uri="{FF2B5EF4-FFF2-40B4-BE49-F238E27FC236}">
                <a16:creationId xmlns:a16="http://schemas.microsoft.com/office/drawing/2014/main" id="{66654C41-399C-02F9-AA78-18C6BD553A8C}"/>
              </a:ext>
            </a:extLst>
          </p:cNvPr>
          <p:cNvGraphicFramePr>
            <a:graphicFrameLocks noGrp="1"/>
          </p:cNvGraphicFramePr>
          <p:nvPr>
            <p:extLst>
              <p:ext uri="{D42A27DB-BD31-4B8C-83A1-F6EECF244321}">
                <p14:modId xmlns:p14="http://schemas.microsoft.com/office/powerpoint/2010/main" val="1384591170"/>
              </p:ext>
            </p:extLst>
          </p:nvPr>
        </p:nvGraphicFramePr>
        <p:xfrm>
          <a:off x="1366056" y="1874520"/>
          <a:ext cx="9479280" cy="3108960"/>
        </p:xfrm>
        <a:graphic>
          <a:graphicData uri="http://schemas.openxmlformats.org/drawingml/2006/table">
            <a:tbl>
              <a:tblPr firstRow="1" bandRow="1">
                <a:tableStyleId>{BC89EF96-8CEA-46FF-86C4-4CE0E7609802}</a:tableStyleId>
              </a:tblPr>
              <a:tblGrid>
                <a:gridCol w="5685903">
                  <a:extLst>
                    <a:ext uri="{9D8B030D-6E8A-4147-A177-3AD203B41FA5}">
                      <a16:colId xmlns:a16="http://schemas.microsoft.com/office/drawing/2014/main" val="595942276"/>
                    </a:ext>
                  </a:extLst>
                </a:gridCol>
                <a:gridCol w="3793377">
                  <a:extLst>
                    <a:ext uri="{9D8B030D-6E8A-4147-A177-3AD203B41FA5}">
                      <a16:colId xmlns:a16="http://schemas.microsoft.com/office/drawing/2014/main" val="107032381"/>
                    </a:ext>
                  </a:extLst>
                </a:gridCol>
              </a:tblGrid>
              <a:tr h="370840">
                <a:tc>
                  <a:txBody>
                    <a:bodyPr/>
                    <a:lstStyle/>
                    <a:p>
                      <a:r>
                        <a:rPr lang="en-US" sz="2800" dirty="0"/>
                        <a:t>Emission Source</a:t>
                      </a:r>
                    </a:p>
                  </a:txBody>
                  <a:tcPr/>
                </a:tc>
                <a:tc>
                  <a:txBody>
                    <a:bodyPr/>
                    <a:lstStyle/>
                    <a:p>
                      <a:r>
                        <a:rPr lang="en-US" sz="2800" dirty="0"/>
                        <a:t>SIP Emissions Year</a:t>
                      </a:r>
                    </a:p>
                  </a:txBody>
                  <a:tcPr/>
                </a:tc>
                <a:extLst>
                  <a:ext uri="{0D108BD9-81ED-4DB2-BD59-A6C34878D82A}">
                    <a16:rowId xmlns:a16="http://schemas.microsoft.com/office/drawing/2014/main" val="1241478401"/>
                  </a:ext>
                </a:extLst>
              </a:tr>
              <a:tr h="370840">
                <a:tc>
                  <a:txBody>
                    <a:bodyPr/>
                    <a:lstStyle/>
                    <a:p>
                      <a:r>
                        <a:rPr lang="en-US" sz="2800" dirty="0"/>
                        <a:t>Electric generating units </a:t>
                      </a:r>
                    </a:p>
                  </a:txBody>
                  <a:tcPr/>
                </a:tc>
                <a:tc>
                  <a:txBody>
                    <a:bodyPr/>
                    <a:lstStyle/>
                    <a:p>
                      <a:r>
                        <a:rPr lang="en-US" sz="2800" dirty="0"/>
                        <a:t>2019</a:t>
                      </a:r>
                    </a:p>
                  </a:txBody>
                  <a:tcPr/>
                </a:tc>
                <a:extLst>
                  <a:ext uri="{0D108BD9-81ED-4DB2-BD59-A6C34878D82A}">
                    <a16:rowId xmlns:a16="http://schemas.microsoft.com/office/drawing/2014/main" val="2465420445"/>
                  </a:ext>
                </a:extLst>
              </a:tr>
              <a:tr h="370840">
                <a:tc>
                  <a:txBody>
                    <a:bodyPr/>
                    <a:lstStyle/>
                    <a:p>
                      <a:r>
                        <a:rPr lang="en-US" sz="2800" dirty="0"/>
                        <a:t>All other point sources</a:t>
                      </a:r>
                    </a:p>
                  </a:txBody>
                  <a:tcPr/>
                </a:tc>
                <a:tc>
                  <a:txBody>
                    <a:bodyPr/>
                    <a:lstStyle/>
                    <a:p>
                      <a:r>
                        <a:rPr lang="en-US" sz="2800" dirty="0"/>
                        <a:t>2019</a:t>
                      </a:r>
                    </a:p>
                  </a:txBody>
                  <a:tcPr/>
                </a:tc>
                <a:extLst>
                  <a:ext uri="{0D108BD9-81ED-4DB2-BD59-A6C34878D82A}">
                    <a16:rowId xmlns:a16="http://schemas.microsoft.com/office/drawing/2014/main" val="2890443447"/>
                  </a:ext>
                </a:extLst>
              </a:tr>
              <a:tr h="370840">
                <a:tc>
                  <a:txBody>
                    <a:bodyPr/>
                    <a:lstStyle/>
                    <a:p>
                      <a:r>
                        <a:rPr lang="en-US" sz="2800" dirty="0"/>
                        <a:t>Oil and gas area sources</a:t>
                      </a:r>
                    </a:p>
                  </a:txBody>
                  <a:tcPr/>
                </a:tc>
                <a:tc>
                  <a:txBody>
                    <a:bodyPr/>
                    <a:lstStyle/>
                    <a:p>
                      <a:r>
                        <a:rPr lang="en-US" sz="2800" dirty="0"/>
                        <a:t>2019</a:t>
                      </a:r>
                    </a:p>
                  </a:txBody>
                  <a:tcPr/>
                </a:tc>
                <a:extLst>
                  <a:ext uri="{0D108BD9-81ED-4DB2-BD59-A6C34878D82A}">
                    <a16:rowId xmlns:a16="http://schemas.microsoft.com/office/drawing/2014/main" val="2305850706"/>
                  </a:ext>
                </a:extLst>
              </a:tr>
              <a:tr h="370840">
                <a:tc>
                  <a:txBody>
                    <a:bodyPr/>
                    <a:lstStyle/>
                    <a:p>
                      <a:r>
                        <a:rPr lang="en-US" sz="2800" dirty="0"/>
                        <a:t>All other area sources</a:t>
                      </a:r>
                    </a:p>
                  </a:txBody>
                  <a:tcPr/>
                </a:tc>
                <a:tc>
                  <a:txBody>
                    <a:bodyPr/>
                    <a:lstStyle/>
                    <a:p>
                      <a:r>
                        <a:rPr lang="en-US" sz="2800" dirty="0"/>
                        <a:t>2020</a:t>
                      </a:r>
                    </a:p>
                  </a:txBody>
                  <a:tcPr/>
                </a:tc>
                <a:extLst>
                  <a:ext uri="{0D108BD9-81ED-4DB2-BD59-A6C34878D82A}">
                    <a16:rowId xmlns:a16="http://schemas.microsoft.com/office/drawing/2014/main" val="1030111387"/>
                  </a:ext>
                </a:extLst>
              </a:tr>
              <a:tr h="370840">
                <a:tc>
                  <a:txBody>
                    <a:bodyPr/>
                    <a:lstStyle/>
                    <a:p>
                      <a:r>
                        <a:rPr lang="en-US" sz="2800" dirty="0"/>
                        <a:t>Mobile sources</a:t>
                      </a:r>
                    </a:p>
                  </a:txBody>
                  <a:tcPr/>
                </a:tc>
                <a:tc>
                  <a:txBody>
                    <a:bodyPr/>
                    <a:lstStyle/>
                    <a:p>
                      <a:r>
                        <a:rPr lang="en-US" sz="2800" dirty="0"/>
                        <a:t>2019</a:t>
                      </a:r>
                    </a:p>
                  </a:txBody>
                  <a:tcPr/>
                </a:tc>
                <a:extLst>
                  <a:ext uri="{0D108BD9-81ED-4DB2-BD59-A6C34878D82A}">
                    <a16:rowId xmlns:a16="http://schemas.microsoft.com/office/drawing/2014/main" val="1660809575"/>
                  </a:ext>
                </a:extLst>
              </a:tr>
            </a:tbl>
          </a:graphicData>
        </a:graphic>
      </p:graphicFrame>
      <p:sp>
        <p:nvSpPr>
          <p:cNvPr id="5" name="Rectangle 4">
            <a:extLst>
              <a:ext uri="{FF2B5EF4-FFF2-40B4-BE49-F238E27FC236}">
                <a16:creationId xmlns:a16="http://schemas.microsoft.com/office/drawing/2014/main" id="{CBB86A69-C241-D571-5C48-03092EB73FE5}"/>
              </a:ext>
              <a:ext uri="{C183D7F6-B498-43B3-948B-1728B52AA6E4}">
                <adec:decorative xmlns:adec="http://schemas.microsoft.com/office/drawing/2017/decorative" val="1"/>
              </a:ext>
            </a:extLst>
          </p:cNvPr>
          <p:cNvSpPr/>
          <p:nvPr/>
        </p:nvSpPr>
        <p:spPr>
          <a:xfrm>
            <a:off x="8116662" y="5054600"/>
            <a:ext cx="2861359" cy="379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*As of May 7, 2024</a:t>
            </a:r>
          </a:p>
        </p:txBody>
      </p:sp>
      <p:sp>
        <p:nvSpPr>
          <p:cNvPr id="3" name="TextBox 2">
            <a:extLst>
              <a:ext uri="{FF2B5EF4-FFF2-40B4-BE49-F238E27FC236}">
                <a16:creationId xmlns:a16="http://schemas.microsoft.com/office/drawing/2014/main" id="{D3032470-0547-5080-0535-A86022DDB7A1}"/>
              </a:ext>
            </a:extLst>
          </p:cNvPr>
          <p:cNvSpPr txBox="1"/>
          <p:nvPr/>
        </p:nvSpPr>
        <p:spPr>
          <a:xfrm>
            <a:off x="1346664" y="5244289"/>
            <a:ext cx="6079377" cy="830997"/>
          </a:xfrm>
          <a:prstGeom prst="rect">
            <a:avLst/>
          </a:prstGeom>
          <a:noFill/>
        </p:spPr>
        <p:txBody>
          <a:bodyPr wrap="square" rtlCol="0">
            <a:spAutoFit/>
          </a:bodyPr>
          <a:lstStyle/>
          <a:p>
            <a:r>
              <a:rPr lang="en-US" sz="2400" dirty="0"/>
              <a:t>HGB = Houston-Galveston-Brazoria</a:t>
            </a:r>
          </a:p>
          <a:p>
            <a:r>
              <a:rPr lang="en-US" sz="2400" dirty="0"/>
              <a:t>DFW = Dallas Fort-Worth</a:t>
            </a:r>
          </a:p>
        </p:txBody>
      </p:sp>
    </p:spTree>
    <p:extLst>
      <p:ext uri="{BB962C8B-B14F-4D97-AF65-F5344CB8AC3E}">
        <p14:creationId xmlns:p14="http://schemas.microsoft.com/office/powerpoint/2010/main" val="38464643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43032F23-8A8A-414A-BB12-6F55226F491C}" vid="{31A4273F-DE06-43CA-AAE0-B29F183E03F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43032F23-8A8A-414A-BB12-6F55226F491C}" vid="{31A4273F-DE06-43CA-AAE0-B29F183E03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TCEQ-crosshatch green-light</Template>
  <TotalTime>1880</TotalTime>
  <Words>2118</Words>
  <Application>Microsoft Office PowerPoint</Application>
  <PresentationFormat>Widescreen</PresentationFormat>
  <Paragraphs>255</Paragraphs>
  <Slides>23</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Times New Roman</vt:lpstr>
      <vt:lpstr>Wingdings</vt:lpstr>
      <vt:lpstr>Custom Design</vt:lpstr>
      <vt:lpstr>1_Custom Design</vt:lpstr>
      <vt:lpstr>Emission Reduction Credits &amp;  Impacts of New Rules</vt:lpstr>
      <vt:lpstr>Overview</vt:lpstr>
      <vt:lpstr>What are ERCs?</vt:lpstr>
      <vt:lpstr>ERC Facts</vt:lpstr>
      <vt:lpstr>ERC Calculation</vt:lpstr>
      <vt:lpstr>Calculation Example</vt:lpstr>
      <vt:lpstr>SIP Emissions</vt:lpstr>
      <vt:lpstr>SIP Emissions &amp; Source Type</vt:lpstr>
      <vt:lpstr>HGB &amp; DFW SIP Years</vt:lpstr>
      <vt:lpstr>ERCs and Particulate Matter (PM)</vt:lpstr>
      <vt:lpstr>Rule Impacts</vt:lpstr>
      <vt:lpstr>30 Texas Administrative Code (TAC) Chapter 115  </vt:lpstr>
      <vt:lpstr>Tank Requirements</vt:lpstr>
      <vt:lpstr>Tank Exemptions</vt:lpstr>
      <vt:lpstr>Fugitive Requirements</vt:lpstr>
      <vt:lpstr>Fugitive Exemptions</vt:lpstr>
      <vt:lpstr>40 Code of Federal Regulations (CFR) Part 60</vt:lpstr>
      <vt:lpstr>Applicability &amp; New Requirements</vt:lpstr>
      <vt:lpstr>ERC Generation General Workbook</vt:lpstr>
      <vt:lpstr>Workbook Regulations – Do This! </vt:lpstr>
      <vt:lpstr>Workbook Regulations – NOT This! </vt:lpstr>
      <vt:lpstr>STEERS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TCEQ - Emission Reduction Credits and Impacts of New Rules</dc:title>
  <dc:creator>TCEQ</dc:creator>
  <cp:lastModifiedBy>Lisa D'Amato</cp:lastModifiedBy>
  <cp:revision>104</cp:revision>
  <dcterms:created xsi:type="dcterms:W3CDTF">2024-08-28T16:24:24Z</dcterms:created>
  <dcterms:modified xsi:type="dcterms:W3CDTF">2024-10-14T12:45:20Z</dcterms:modified>
</cp:coreProperties>
</file>