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419_37F3C6DE.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comments/modernComment_40F_770154DE.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421_E60D6C3C.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3FF_F002FF87.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modernComment_490_EB6DA2F4.xml" ContentType="application/vnd.ms-powerpoint.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3"/>
  </p:notesMasterIdLst>
  <p:sldIdLst>
    <p:sldId id="258" r:id="rId2"/>
    <p:sldId id="465" r:id="rId3"/>
    <p:sldId id="1036" r:id="rId4"/>
    <p:sldId id="1053" r:id="rId5"/>
    <p:sldId id="1155" r:id="rId6"/>
    <p:sldId id="1162" r:id="rId7"/>
    <p:sldId id="1156" r:id="rId8"/>
    <p:sldId id="730" r:id="rId9"/>
    <p:sldId id="998" r:id="rId10"/>
    <p:sldId id="965" r:id="rId11"/>
    <p:sldId id="966" r:id="rId12"/>
    <p:sldId id="967" r:id="rId13"/>
    <p:sldId id="1008" r:id="rId14"/>
    <p:sldId id="958" r:id="rId15"/>
    <p:sldId id="969" r:id="rId16"/>
    <p:sldId id="1143" r:id="rId17"/>
    <p:sldId id="971" r:id="rId18"/>
    <p:sldId id="1145" r:id="rId19"/>
    <p:sldId id="903" r:id="rId20"/>
    <p:sldId id="1000" r:id="rId21"/>
    <p:sldId id="1075" r:id="rId22"/>
    <p:sldId id="1001" r:id="rId23"/>
    <p:sldId id="1002" r:id="rId24"/>
    <p:sldId id="1163" r:id="rId25"/>
    <p:sldId id="1164" r:id="rId26"/>
    <p:sldId id="1165" r:id="rId27"/>
    <p:sldId id="1166" r:id="rId28"/>
    <p:sldId id="1167" r:id="rId29"/>
    <p:sldId id="904" r:id="rId30"/>
    <p:sldId id="905" r:id="rId31"/>
    <p:sldId id="808" r:id="rId32"/>
    <p:sldId id="317" r:id="rId33"/>
    <p:sldId id="999" r:id="rId34"/>
    <p:sldId id="974" r:id="rId35"/>
    <p:sldId id="1169" r:id="rId36"/>
    <p:sldId id="1010" r:id="rId37"/>
    <p:sldId id="1118" r:id="rId38"/>
    <p:sldId id="1119" r:id="rId39"/>
    <p:sldId id="1120" r:id="rId40"/>
    <p:sldId id="1121" r:id="rId41"/>
    <p:sldId id="1122" r:id="rId42"/>
    <p:sldId id="1135" r:id="rId43"/>
    <p:sldId id="1063" r:id="rId44"/>
    <p:sldId id="1048" r:id="rId45"/>
    <p:sldId id="1049" r:id="rId46"/>
    <p:sldId id="1046" r:id="rId47"/>
    <p:sldId id="1157" r:id="rId48"/>
    <p:sldId id="1025" r:id="rId49"/>
    <p:sldId id="1039" r:id="rId50"/>
    <p:sldId id="1158" r:id="rId51"/>
    <p:sldId id="1159" r:id="rId52"/>
    <p:sldId id="1160" r:id="rId53"/>
    <p:sldId id="1161" r:id="rId54"/>
    <p:sldId id="1067" r:id="rId55"/>
    <p:sldId id="1057" r:id="rId56"/>
    <p:sldId id="1030" r:id="rId57"/>
    <p:sldId id="1018" r:id="rId58"/>
    <p:sldId id="1021" r:id="rId59"/>
    <p:sldId id="1022" r:id="rId60"/>
    <p:sldId id="1023" r:id="rId61"/>
    <p:sldId id="1014" r:id="rId62"/>
    <p:sldId id="1031" r:id="rId63"/>
    <p:sldId id="1026" r:id="rId64"/>
    <p:sldId id="1028" r:id="rId65"/>
    <p:sldId id="1015" r:id="rId66"/>
    <p:sldId id="1029" r:id="rId67"/>
    <p:sldId id="1027" r:id="rId68"/>
    <p:sldId id="1168" r:id="rId69"/>
    <p:sldId id="985" r:id="rId70"/>
    <p:sldId id="986" r:id="rId71"/>
    <p:sldId id="1032" r:id="rId72"/>
  </p:sldIdLst>
  <p:sldSz cx="12192000" cy="6858000"/>
  <p:notesSz cx="7010400" cy="939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FF2E58-30EB-7CE6-AA8A-6A79F985100B}" name="Becky Tsuchiya" initials="BT" userId="S::Becky.Tsuchiya@Tceq.Texas.Gov::aa967e14-66cd-45f5-8162-c4a1415697dd" providerId="AD"/>
  <p188:author id="{84BA1CC6-6D38-037A-9ECE-866C19F35EAB}" name="Louis Malarcher" initials="LM" userId="S::Louis.Malarcher@tceq.texas.gov::a31de6b5-8fc4-4706-adfd-c2ab7d39ec4f" providerId="AD"/>
  <p188:author id="{DD0AD2D2-A6B0-AD3C-9CDE-ABD89D559C99}" name="Rebecca Partee" initials="RP" userId="S::Rebecca.Partee@tceq.texas.gov::8b3799f2-c347-4682-b68c-d55e150f16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75C8"/>
    <a:srgbClr val="799B3E"/>
    <a:srgbClr val="009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69918" autoAdjust="0"/>
  </p:normalViewPr>
  <p:slideViewPr>
    <p:cSldViewPr snapToGrid="0">
      <p:cViewPr varScale="1">
        <p:scale>
          <a:sx n="90" d="100"/>
          <a:sy n="90" d="100"/>
        </p:scale>
        <p:origin x="966"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3" d="100"/>
          <a:sy n="73" d="100"/>
        </p:scale>
        <p:origin x="2957"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modernComment_3FF_F002FF87.xml><?xml version="1.0" encoding="utf-8"?>
<p188:cmLst xmlns:a="http://schemas.openxmlformats.org/drawingml/2006/main" xmlns:r="http://schemas.openxmlformats.org/officeDocument/2006/relationships" xmlns:p188="http://schemas.microsoft.com/office/powerpoint/2018/8/main">
  <p188:cm id="{F4BA3A7E-DF45-4DE5-9E40-0D60D3F1D3FE}" authorId="{DD0AD2D2-A6B0-AD3C-9CDE-ABD89D559C99}" created="2024-10-01T13:54:55.081">
    <ac:txMkLst xmlns:ac="http://schemas.microsoft.com/office/drawing/2013/main/command">
      <pc:docMk xmlns:pc="http://schemas.microsoft.com/office/powerpoint/2013/main/command"/>
      <pc:sldMk xmlns:pc="http://schemas.microsoft.com/office/powerpoint/2013/main/command" cId="4026728327" sldId="1023"/>
      <ac:spMk id="3" creationId="{0908111F-9AE8-44DB-91F5-D8BE617444B6}"/>
      <ac:txMk cp="90" len="32">
        <ac:context len="258" hash="1765762497"/>
      </ac:txMk>
    </ac:txMkLst>
    <p188:pos x="5547361" y="1398338"/>
    <p188:txBody>
      <a:bodyPr/>
      <a:lstStyle/>
      <a:p>
        <a:r>
          <a:rPr lang="en-US"/>
          <a:t>Suggest revising to say "Modeling techniques and ambient air standards." The memo uses this wording, but it has been interpretated as the sentence above which may be clearer for the applicants.</a:t>
        </a:r>
      </a:p>
    </p188:txBody>
  </p188:cm>
</p188:cmLst>
</file>

<file path=ppt/comments/modernComment_40F_770154DE.xml><?xml version="1.0" encoding="utf-8"?>
<p188:cmLst xmlns:a="http://schemas.openxmlformats.org/drawingml/2006/main" xmlns:r="http://schemas.openxmlformats.org/officeDocument/2006/relationships" xmlns:p188="http://schemas.microsoft.com/office/powerpoint/2018/8/main">
  <p188:cm id="{EA8090DC-7D17-408B-800F-EA493288A697}" authorId="{DD0AD2D2-A6B0-AD3C-9CDE-ABD89D559C99}" created="2024-10-01T13:47:13.211">
    <ac:txMkLst xmlns:ac="http://schemas.microsoft.com/office/drawing/2013/main/command">
      <pc:docMk xmlns:pc="http://schemas.microsoft.com/office/powerpoint/2013/main/command"/>
      <pc:sldMk xmlns:pc="http://schemas.microsoft.com/office/powerpoint/2013/main/command" cId="1996575966" sldId="1039"/>
      <ac:spMk id="5" creationId="{7448BB3A-061F-4014-BADC-A755D19D86FD}"/>
      <ac:txMk cp="44" len="17">
        <ac:context len="75" hash="3832309259"/>
      </ac:txMk>
    </ac:txMkLst>
    <p188:pos x="1917106" y="890408"/>
    <p188:txBody>
      <a:bodyPr/>
      <a:lstStyle/>
      <a:p>
        <a:r>
          <a:rPr lang="en-US"/>
          <a:t>I would recommend changing this to AQA.</a:t>
        </a:r>
      </a:p>
    </p188:txBody>
  </p188:cm>
  <p188:cm id="{537ADFE7-B2F3-470F-A1FB-30AEF799C1C6}" authorId="{DD0AD2D2-A6B0-AD3C-9CDE-ABD89D559C99}" created="2024-10-01T13:48:09.799">
    <ac:txMkLst xmlns:ac="http://schemas.microsoft.com/office/drawing/2013/main/command">
      <pc:docMk xmlns:pc="http://schemas.microsoft.com/office/powerpoint/2013/main/command"/>
      <pc:sldMk xmlns:pc="http://schemas.microsoft.com/office/powerpoint/2013/main/command" cId="1996575966" sldId="1039"/>
      <ac:spMk id="6" creationId="{81E26CCC-EBF1-48F8-81B5-6B1BCB313240}"/>
      <ac:txMk cp="69" len="25">
        <ac:context len="127" hash="1069211955"/>
      </ac:txMk>
    </ac:txMkLst>
    <p188:pos x="2354330" y="1220565"/>
    <p188:txBody>
      <a:bodyPr/>
      <a:lstStyle/>
      <a:p>
        <a:r>
          <a:rPr lang="en-US"/>
          <a:t>Suggest revising to say "update AQA to include PSD as necessary"</a:t>
        </a:r>
      </a:p>
    </p188:txBody>
  </p188:cm>
</p188:cmLst>
</file>

<file path=ppt/comments/modernComment_419_37F3C6DE.xml><?xml version="1.0" encoding="utf-8"?>
<p188:cmLst xmlns:a="http://schemas.openxmlformats.org/drawingml/2006/main" xmlns:r="http://schemas.openxmlformats.org/officeDocument/2006/relationships" xmlns:p188="http://schemas.microsoft.com/office/powerpoint/2018/8/main">
  <p188:cm id="{67920E88-C709-4EEF-AC9A-BEF8864DD6BC}" authorId="{DD0AD2D2-A6B0-AD3C-9CDE-ABD89D559C99}" created="2024-10-01T13:46:03.720">
    <pc:sldMkLst xmlns:pc="http://schemas.microsoft.com/office/powerpoint/2013/main/command">
      <pc:docMk/>
      <pc:sldMk cId="938723038" sldId="1049"/>
    </pc:sldMkLst>
    <p188:txBody>
      <a:bodyPr/>
      <a:lstStyle/>
      <a:p>
        <a:r>
          <a:rPr lang="en-US"/>
          <a:t>I think some may be confused by this because AQA's are submitted for minor as well as PSD. If you want to add a note to help the attendees, I would add that even if the retrospective changes don't trigger PSD, the original PSD modeling must be updated to include all PSD modeling requirements that were originally completed. </a:t>
        </a:r>
      </a:p>
    </p188:txBody>
  </p188:cm>
</p188:cmLst>
</file>

<file path=ppt/comments/modernComment_421_E60D6C3C.xml><?xml version="1.0" encoding="utf-8"?>
<p188:cmLst xmlns:a="http://schemas.openxmlformats.org/drawingml/2006/main" xmlns:r="http://schemas.openxmlformats.org/officeDocument/2006/relationships" xmlns:p188="http://schemas.microsoft.com/office/powerpoint/2018/8/main">
  <p188:cm id="{CA682199-E664-4554-9ED4-C90B7C61A4BC}" authorId="{DD0AD2D2-A6B0-AD3C-9CDE-ABD89D559C99}" created="2024-10-01T13:52:17.112">
    <pc:sldMkLst xmlns:pc="http://schemas.microsoft.com/office/powerpoint/2013/main/command">
      <pc:docMk/>
      <pc:sldMk cId="3859639356" sldId="1057"/>
    </pc:sldMkLst>
    <p188:txBody>
      <a:bodyPr/>
      <a:lstStyle/>
      <a:p>
        <a:r>
          <a:rPr lang="en-US"/>
          <a:t>Suggest revising to "update original AQA to account for increases"</a:t>
        </a:r>
      </a:p>
    </p188:txBody>
  </p188:cm>
  <p188:cm id="{8C464FBA-E9F8-40D3-A00D-5D2590F8A367}" authorId="{DD0AD2D2-A6B0-AD3C-9CDE-ABD89D559C99}" created="2024-10-01T13:53:06.229">
    <pc:sldMkLst xmlns:pc="http://schemas.microsoft.com/office/powerpoint/2013/main/command">
      <pc:docMk/>
      <pc:sldMk cId="3859639356" sldId="1057"/>
    </pc:sldMkLst>
    <p188:txBody>
      <a:bodyPr/>
      <a:lstStyle/>
      <a:p>
        <a:r>
          <a:rPr lang="en-US"/>
          <a:t>After this sentence, you may add "The updated AQA must consider the original emissions plus new increased emissions and use current standards in effect.</a:t>
        </a:r>
      </a:p>
    </p188:txBody>
  </p188:cm>
</p188:cmLst>
</file>

<file path=ppt/comments/modernComment_490_EB6DA2F4.xml><?xml version="1.0" encoding="utf-8"?>
<p188:cmLst xmlns:a="http://schemas.openxmlformats.org/drawingml/2006/main" xmlns:r="http://schemas.openxmlformats.org/officeDocument/2006/relationships" xmlns:p188="http://schemas.microsoft.com/office/powerpoint/2018/8/main">
  <p188:cm id="{F50C6404-2836-48E9-BD6D-061727FE1CEF}" authorId="{DD0AD2D2-A6B0-AD3C-9CDE-ABD89D559C99}" created="2024-10-01T13:58:46.794">
    <pc:sldMkLst xmlns:pc="http://schemas.microsoft.com/office/powerpoint/2013/main/command">
      <pc:docMk/>
      <pc:sldMk cId="3949830900" sldId="1168"/>
    </pc:sldMkLst>
    <p188:txBody>
      <a:bodyPr/>
      <a:lstStyle/>
      <a:p>
        <a:r>
          <a:rPr lang="en-US"/>
          <a:t>This is a similar suggest to the others "Update original AQA to account for Nox increases using current modeling techniques and ambient air standards, and emission offsets corresponding to the area classification. The updated AQA must consider the original emissions plus new increased emissions."</a:t>
        </a:r>
      </a:p>
    </p188:txBody>
  </p188:cm>
  <p188:cm id="{54C9EA41-16D6-4860-9699-3B9C4FA8E30A}" authorId="{DD0AD2D2-A6B0-AD3C-9CDE-ABD89D559C99}" created="2024-10-01T13:59:49.717">
    <ac:txMkLst xmlns:ac="http://schemas.microsoft.com/office/drawing/2013/main/command">
      <pc:docMk xmlns:pc="http://schemas.microsoft.com/office/powerpoint/2013/main/command"/>
      <pc:sldMk xmlns:pc="http://schemas.microsoft.com/office/powerpoint/2013/main/command" cId="3949830900" sldId="1168"/>
      <ac:spMk id="3" creationId="{9C27CCAC-C938-49B8-9169-3214B39CC633}"/>
      <ac:txMk cp="120" len="41">
        <ac:context len="329" hash="226265121"/>
      </ac:txMk>
    </ac:txMkLst>
    <p188:pos x="10826498" y="700086"/>
    <p188:txBody>
      <a:bodyPr/>
      <a:lstStyle/>
      <a:p>
        <a:r>
          <a:rPr lang="en-US"/>
          <a:t>Suggest revising to "using current modeling techniques and ambient air standards."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C8F6E-AF55-4783-BDA7-5C7CF66299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2281A3-A8EB-4FFF-B7F4-EB624AFAEF6B}">
      <dgm:prSet custT="1"/>
      <dgm:spPr/>
      <dgm:t>
        <a:bodyPr/>
        <a:lstStyle/>
        <a:p>
          <a:r>
            <a:rPr lang="en-US" sz="2800" dirty="0"/>
            <a:t>Retrospective emissions should be evaluated:</a:t>
          </a:r>
        </a:p>
      </dgm:t>
    </dgm:pt>
    <dgm:pt modelId="{048E6B47-2EB0-413B-9CE5-BCB2D66EF802}" type="parTrans" cxnId="{88841362-2AB5-40AA-8FC2-64591C933255}">
      <dgm:prSet/>
      <dgm:spPr/>
      <dgm:t>
        <a:bodyPr/>
        <a:lstStyle/>
        <a:p>
          <a:endParaRPr lang="en-US"/>
        </a:p>
      </dgm:t>
    </dgm:pt>
    <dgm:pt modelId="{AB3982C9-9AF5-4459-859A-065113837D4A}" type="sibTrans" cxnId="{88841362-2AB5-40AA-8FC2-64591C933255}">
      <dgm:prSet/>
      <dgm:spPr/>
      <dgm:t>
        <a:bodyPr/>
        <a:lstStyle/>
        <a:p>
          <a:endParaRPr lang="en-US"/>
        </a:p>
      </dgm:t>
    </dgm:pt>
    <dgm:pt modelId="{0E0511A2-0394-4643-B451-64601652F68B}">
      <dgm:prSet custT="1"/>
      <dgm:spPr/>
      <dgm:t>
        <a:bodyPr/>
        <a:lstStyle/>
        <a:p>
          <a:r>
            <a:rPr lang="en-US" sz="2800" dirty="0"/>
            <a:t>Federal applicability is reevaluated for the original project (or newly evaluated for newly discovered, unauthorized units).</a:t>
          </a:r>
        </a:p>
      </dgm:t>
    </dgm:pt>
    <dgm:pt modelId="{2E6F0F6E-7B79-4867-A376-466FD53D2775}" type="parTrans" cxnId="{F4ADBE86-B1C8-4E4B-8EFE-371C72DBBE26}">
      <dgm:prSet/>
      <dgm:spPr/>
      <dgm:t>
        <a:bodyPr/>
        <a:lstStyle/>
        <a:p>
          <a:endParaRPr lang="en-US"/>
        </a:p>
      </dgm:t>
    </dgm:pt>
    <dgm:pt modelId="{99EEE44C-8816-4612-89E2-D2BD71312246}" type="sibTrans" cxnId="{F4ADBE86-B1C8-4E4B-8EFE-371C72DBBE26}">
      <dgm:prSet/>
      <dgm:spPr/>
      <dgm:t>
        <a:bodyPr/>
        <a:lstStyle/>
        <a:p>
          <a:endParaRPr lang="en-US"/>
        </a:p>
      </dgm:t>
    </dgm:pt>
    <dgm:pt modelId="{88F89F08-ACB6-49C5-8957-29AC1B1F5202}">
      <dgm:prSet custT="1"/>
      <dgm:spPr/>
      <dgm:t>
        <a:bodyPr/>
        <a:lstStyle/>
        <a:p>
          <a:pPr>
            <a:lnSpc>
              <a:spcPct val="100000"/>
            </a:lnSpc>
            <a:spcBef>
              <a:spcPts val="2400"/>
            </a:spcBef>
            <a:spcAft>
              <a:spcPts val="1200"/>
            </a:spcAft>
          </a:pPr>
          <a:r>
            <a:rPr lang="en-US" sz="2600" dirty="0"/>
            <a:t>Within the context of the project that caused the emissions.</a:t>
          </a:r>
        </a:p>
      </dgm:t>
    </dgm:pt>
    <dgm:pt modelId="{420ADFFA-D65C-4B26-B9E0-DFC0E8BDF498}" type="parTrans" cxnId="{F8D9CEB1-09C8-4AEC-BC50-C16CA1AC0062}">
      <dgm:prSet/>
      <dgm:spPr/>
      <dgm:t>
        <a:bodyPr/>
        <a:lstStyle/>
        <a:p>
          <a:endParaRPr lang="en-US"/>
        </a:p>
      </dgm:t>
    </dgm:pt>
    <dgm:pt modelId="{AA4E6231-86BE-47FB-979E-625CEF09A88B}" type="sibTrans" cxnId="{F8D9CEB1-09C8-4AEC-BC50-C16CA1AC0062}">
      <dgm:prSet/>
      <dgm:spPr/>
      <dgm:t>
        <a:bodyPr/>
        <a:lstStyle/>
        <a:p>
          <a:endParaRPr lang="en-US"/>
        </a:p>
      </dgm:t>
    </dgm:pt>
    <dgm:pt modelId="{39733DB0-4919-490C-AFCC-DA34157509DD}">
      <dgm:prSet custT="1"/>
      <dgm:spPr/>
      <dgm:t>
        <a:bodyPr/>
        <a:lstStyle/>
        <a:p>
          <a:pPr>
            <a:lnSpc>
              <a:spcPct val="100000"/>
            </a:lnSpc>
            <a:spcBef>
              <a:spcPts val="2400"/>
            </a:spcBef>
            <a:spcAft>
              <a:spcPts val="1200"/>
            </a:spcAft>
          </a:pPr>
          <a:r>
            <a:rPr lang="en-US" sz="2600" dirty="0"/>
            <a:t>From the start of construction if the emissions cannot be attributed to a specific project.</a:t>
          </a:r>
        </a:p>
      </dgm:t>
    </dgm:pt>
    <dgm:pt modelId="{68AA4740-32B2-4E7F-99DD-08B948E49845}" type="sibTrans" cxnId="{11B68487-C4EE-42B0-8B46-A586961F6CE7}">
      <dgm:prSet/>
      <dgm:spPr/>
      <dgm:t>
        <a:bodyPr/>
        <a:lstStyle/>
        <a:p>
          <a:endParaRPr lang="en-US"/>
        </a:p>
      </dgm:t>
    </dgm:pt>
    <dgm:pt modelId="{2FFEDF7D-26E7-4305-A96B-7633A357F426}" type="parTrans" cxnId="{11B68487-C4EE-42B0-8B46-A586961F6CE7}">
      <dgm:prSet/>
      <dgm:spPr/>
      <dgm:t>
        <a:bodyPr/>
        <a:lstStyle/>
        <a:p>
          <a:endParaRPr lang="en-US"/>
        </a:p>
      </dgm:t>
    </dgm:pt>
    <dgm:pt modelId="{62AB4900-1A35-41B0-99F2-C31B41384969}">
      <dgm:prSet custT="1"/>
      <dgm:spPr/>
      <dgm:t>
        <a:bodyPr/>
        <a:lstStyle/>
        <a:p>
          <a:pPr>
            <a:lnSpc>
              <a:spcPct val="100000"/>
            </a:lnSpc>
            <a:spcBef>
              <a:spcPts val="2400"/>
            </a:spcBef>
            <a:spcAft>
              <a:spcPts val="1200"/>
            </a:spcAft>
          </a:pPr>
          <a:r>
            <a:rPr lang="en-US" sz="2600" dirty="0">
              <a:solidFill>
                <a:schemeClr val="tx1"/>
              </a:solidFill>
            </a:rPr>
            <a:t>TCEQ relies on the criteria that defines major source/modification.</a:t>
          </a:r>
          <a:endParaRPr lang="en-US" sz="2600" dirty="0"/>
        </a:p>
      </dgm:t>
    </dgm:pt>
    <dgm:pt modelId="{7676AD0D-4A53-450A-9B9A-556BCBC0F3E8}" type="parTrans" cxnId="{958FC830-998C-496A-AA16-F25CF79C5CC1}">
      <dgm:prSet/>
      <dgm:spPr/>
      <dgm:t>
        <a:bodyPr/>
        <a:lstStyle/>
        <a:p>
          <a:endParaRPr lang="en-US"/>
        </a:p>
      </dgm:t>
    </dgm:pt>
    <dgm:pt modelId="{9A4F5EC0-CCC0-466C-85BA-A4E6796E22DD}" type="sibTrans" cxnId="{958FC830-998C-496A-AA16-F25CF79C5CC1}">
      <dgm:prSet/>
      <dgm:spPr/>
      <dgm:t>
        <a:bodyPr/>
        <a:lstStyle/>
        <a:p>
          <a:endParaRPr lang="en-US"/>
        </a:p>
      </dgm:t>
    </dgm:pt>
    <dgm:pt modelId="{98FB7958-4841-4908-8F7D-428E76DBC81A}" type="pres">
      <dgm:prSet presAssocID="{AA1C8F6E-AF55-4783-BDA7-5C7CF662996B}" presName="linear" presStyleCnt="0">
        <dgm:presLayoutVars>
          <dgm:animLvl val="lvl"/>
          <dgm:resizeHandles val="exact"/>
        </dgm:presLayoutVars>
      </dgm:prSet>
      <dgm:spPr/>
    </dgm:pt>
    <dgm:pt modelId="{7D23F38B-1382-4B68-AC39-7A09235C7690}" type="pres">
      <dgm:prSet presAssocID="{D22281A3-A8EB-4FFF-B7F4-EB624AFAEF6B}" presName="parentText" presStyleLbl="node1" presStyleIdx="0" presStyleCnt="2">
        <dgm:presLayoutVars>
          <dgm:chMax val="0"/>
          <dgm:bulletEnabled val="1"/>
        </dgm:presLayoutVars>
      </dgm:prSet>
      <dgm:spPr/>
    </dgm:pt>
    <dgm:pt modelId="{F82F3800-A62F-480F-93A1-A81AA986BBC5}" type="pres">
      <dgm:prSet presAssocID="{D22281A3-A8EB-4FFF-B7F4-EB624AFAEF6B}" presName="childText" presStyleLbl="revTx" presStyleIdx="0" presStyleCnt="1" custScaleY="150475" custLinFactNeighborY="25772">
        <dgm:presLayoutVars>
          <dgm:bulletEnabled val="1"/>
        </dgm:presLayoutVars>
      </dgm:prSet>
      <dgm:spPr/>
    </dgm:pt>
    <dgm:pt modelId="{DD887511-8093-4AC2-AE06-9456EE169FFF}" type="pres">
      <dgm:prSet presAssocID="{0E0511A2-0394-4643-B451-64601652F68B}" presName="parentText" presStyleLbl="node1" presStyleIdx="1" presStyleCnt="2" custLinFactNeighborY="23988">
        <dgm:presLayoutVars>
          <dgm:chMax val="0"/>
          <dgm:bulletEnabled val="1"/>
        </dgm:presLayoutVars>
      </dgm:prSet>
      <dgm:spPr/>
    </dgm:pt>
  </dgm:ptLst>
  <dgm:cxnLst>
    <dgm:cxn modelId="{958FC830-998C-496A-AA16-F25CF79C5CC1}" srcId="{D22281A3-A8EB-4FFF-B7F4-EB624AFAEF6B}" destId="{62AB4900-1A35-41B0-99F2-C31B41384969}" srcOrd="2" destOrd="0" parTransId="{7676AD0D-4A53-450A-9B9A-556BCBC0F3E8}" sibTransId="{9A4F5EC0-CCC0-466C-85BA-A4E6796E22DD}"/>
    <dgm:cxn modelId="{88841362-2AB5-40AA-8FC2-64591C933255}" srcId="{AA1C8F6E-AF55-4783-BDA7-5C7CF662996B}" destId="{D22281A3-A8EB-4FFF-B7F4-EB624AFAEF6B}" srcOrd="0" destOrd="0" parTransId="{048E6B47-2EB0-413B-9CE5-BCB2D66EF802}" sibTransId="{AB3982C9-9AF5-4459-859A-065113837D4A}"/>
    <dgm:cxn modelId="{31B2EB4A-E880-4BE9-9DF6-D3DD0EDFDE8E}" type="presOf" srcId="{AA1C8F6E-AF55-4783-BDA7-5C7CF662996B}" destId="{98FB7958-4841-4908-8F7D-428E76DBC81A}" srcOrd="0" destOrd="0" presId="urn:microsoft.com/office/officeart/2005/8/layout/vList2"/>
    <dgm:cxn modelId="{8F3E024B-DF49-4476-ACF9-3A87B4EE4D83}" type="presOf" srcId="{88F89F08-ACB6-49C5-8957-29AC1B1F5202}" destId="{F82F3800-A62F-480F-93A1-A81AA986BBC5}" srcOrd="0" destOrd="0" presId="urn:microsoft.com/office/officeart/2005/8/layout/vList2"/>
    <dgm:cxn modelId="{69537374-4019-47C5-9BB6-103875563779}" type="presOf" srcId="{39733DB0-4919-490C-AFCC-DA34157509DD}" destId="{F82F3800-A62F-480F-93A1-A81AA986BBC5}" srcOrd="0" destOrd="1" presId="urn:microsoft.com/office/officeart/2005/8/layout/vList2"/>
    <dgm:cxn modelId="{A6A7177A-6AD3-4CDD-ADA0-4019F16D5CAA}" type="presOf" srcId="{0E0511A2-0394-4643-B451-64601652F68B}" destId="{DD887511-8093-4AC2-AE06-9456EE169FFF}" srcOrd="0" destOrd="0" presId="urn:microsoft.com/office/officeart/2005/8/layout/vList2"/>
    <dgm:cxn modelId="{F4ADBE86-B1C8-4E4B-8EFE-371C72DBBE26}" srcId="{AA1C8F6E-AF55-4783-BDA7-5C7CF662996B}" destId="{0E0511A2-0394-4643-B451-64601652F68B}" srcOrd="1" destOrd="0" parTransId="{2E6F0F6E-7B79-4867-A376-466FD53D2775}" sibTransId="{99EEE44C-8816-4612-89E2-D2BD71312246}"/>
    <dgm:cxn modelId="{11B68487-C4EE-42B0-8B46-A586961F6CE7}" srcId="{D22281A3-A8EB-4FFF-B7F4-EB624AFAEF6B}" destId="{39733DB0-4919-490C-AFCC-DA34157509DD}" srcOrd="1" destOrd="0" parTransId="{2FFEDF7D-26E7-4305-A96B-7633A357F426}" sibTransId="{68AA4740-32B2-4E7F-99DD-08B948E49845}"/>
    <dgm:cxn modelId="{F8D9CEB1-09C8-4AEC-BC50-C16CA1AC0062}" srcId="{D22281A3-A8EB-4FFF-B7F4-EB624AFAEF6B}" destId="{88F89F08-ACB6-49C5-8957-29AC1B1F5202}" srcOrd="0" destOrd="0" parTransId="{420ADFFA-D65C-4B26-B9E0-DFC0E8BDF498}" sibTransId="{AA4E6231-86BE-47FB-979E-625CEF09A88B}"/>
    <dgm:cxn modelId="{A39FAFED-7E8F-44B5-868B-9FBCE2989634}" type="presOf" srcId="{D22281A3-A8EB-4FFF-B7F4-EB624AFAEF6B}" destId="{7D23F38B-1382-4B68-AC39-7A09235C7690}" srcOrd="0" destOrd="0" presId="urn:microsoft.com/office/officeart/2005/8/layout/vList2"/>
    <dgm:cxn modelId="{37381CF7-0536-4DD5-9779-95C287151FD8}" type="presOf" srcId="{62AB4900-1A35-41B0-99F2-C31B41384969}" destId="{F82F3800-A62F-480F-93A1-A81AA986BBC5}" srcOrd="0" destOrd="2" presId="urn:microsoft.com/office/officeart/2005/8/layout/vList2"/>
    <dgm:cxn modelId="{57A871CE-0D61-44F1-A03B-B881781F5182}" type="presParOf" srcId="{98FB7958-4841-4908-8F7D-428E76DBC81A}" destId="{7D23F38B-1382-4B68-AC39-7A09235C7690}" srcOrd="0" destOrd="0" presId="urn:microsoft.com/office/officeart/2005/8/layout/vList2"/>
    <dgm:cxn modelId="{5FA41785-FDCE-416B-B07D-157100C131D8}" type="presParOf" srcId="{98FB7958-4841-4908-8F7D-428E76DBC81A}" destId="{F82F3800-A62F-480F-93A1-A81AA986BBC5}" srcOrd="1" destOrd="0" presId="urn:microsoft.com/office/officeart/2005/8/layout/vList2"/>
    <dgm:cxn modelId="{EF81BD2D-B5D7-4FBA-8111-3112B37B5FAD}" type="presParOf" srcId="{98FB7958-4841-4908-8F7D-428E76DBC81A}" destId="{DD887511-8093-4AC2-AE06-9456EE169FF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3F38B-1382-4B68-AC39-7A09235C7690}">
      <dsp:nvSpPr>
        <dsp:cNvPr id="0" name=""/>
        <dsp:cNvSpPr/>
      </dsp:nvSpPr>
      <dsp:spPr>
        <a:xfrm>
          <a:off x="0" y="874"/>
          <a:ext cx="10961077" cy="871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Retrospective emissions should be evaluated:</a:t>
          </a:r>
        </a:p>
      </dsp:txBody>
      <dsp:txXfrm>
        <a:off x="42534" y="43408"/>
        <a:ext cx="10876009" cy="786239"/>
      </dsp:txXfrm>
    </dsp:sp>
    <dsp:sp modelId="{F82F3800-A62F-480F-93A1-A81AA986BBC5}">
      <dsp:nvSpPr>
        <dsp:cNvPr id="0" name=""/>
        <dsp:cNvSpPr/>
      </dsp:nvSpPr>
      <dsp:spPr>
        <a:xfrm>
          <a:off x="0" y="1096734"/>
          <a:ext cx="10961077" cy="234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14" tIns="33020" rIns="184912" bIns="33020" numCol="1" spcCol="1270" anchor="t" anchorCtr="0">
          <a:noAutofit/>
        </a:bodyPr>
        <a:lstStyle/>
        <a:p>
          <a:pPr marL="228600" lvl="1" indent="-228600" algn="l" defTabSz="1155700">
            <a:lnSpc>
              <a:spcPct val="100000"/>
            </a:lnSpc>
            <a:spcBef>
              <a:spcPct val="0"/>
            </a:spcBef>
            <a:spcAft>
              <a:spcPts val="1200"/>
            </a:spcAft>
            <a:buChar char="•"/>
          </a:pPr>
          <a:r>
            <a:rPr lang="en-US" sz="2600" kern="1200" dirty="0"/>
            <a:t>Within the context of the project that caused the emissions.</a:t>
          </a:r>
        </a:p>
        <a:p>
          <a:pPr marL="228600" lvl="1" indent="-228600" algn="l" defTabSz="1155700">
            <a:lnSpc>
              <a:spcPct val="100000"/>
            </a:lnSpc>
            <a:spcBef>
              <a:spcPct val="0"/>
            </a:spcBef>
            <a:spcAft>
              <a:spcPts val="1200"/>
            </a:spcAft>
            <a:buChar char="•"/>
          </a:pPr>
          <a:r>
            <a:rPr lang="en-US" sz="2600" kern="1200" dirty="0"/>
            <a:t>From the start of construction if the emissions cannot be attributed to a specific project.</a:t>
          </a:r>
        </a:p>
        <a:p>
          <a:pPr marL="228600" lvl="1" indent="-228600" algn="l" defTabSz="1155700">
            <a:lnSpc>
              <a:spcPct val="100000"/>
            </a:lnSpc>
            <a:spcBef>
              <a:spcPct val="0"/>
            </a:spcBef>
            <a:spcAft>
              <a:spcPts val="1200"/>
            </a:spcAft>
            <a:buChar char="•"/>
          </a:pPr>
          <a:r>
            <a:rPr lang="en-US" sz="2600" kern="1200" dirty="0">
              <a:solidFill>
                <a:schemeClr val="tx1"/>
              </a:solidFill>
            </a:rPr>
            <a:t>TCEQ relies on the criteria that defines major source/modification.</a:t>
          </a:r>
          <a:endParaRPr lang="en-US" sz="2600" kern="1200" dirty="0"/>
        </a:p>
      </dsp:txBody>
      <dsp:txXfrm>
        <a:off x="0" y="1096734"/>
        <a:ext cx="10961077" cy="2345128"/>
      </dsp:txXfrm>
    </dsp:sp>
    <dsp:sp modelId="{DD887511-8093-4AC2-AE06-9456EE169FFF}">
      <dsp:nvSpPr>
        <dsp:cNvPr id="0" name=""/>
        <dsp:cNvSpPr/>
      </dsp:nvSpPr>
      <dsp:spPr>
        <a:xfrm>
          <a:off x="0" y="3218183"/>
          <a:ext cx="10961077" cy="871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Federal applicability is reevaluated for the original project (or newly evaluated for newly discovered, unauthorized units).</a:t>
          </a:r>
        </a:p>
      </dsp:txBody>
      <dsp:txXfrm>
        <a:off x="42534" y="3260717"/>
        <a:ext cx="10876009" cy="7862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1532"/>
          </a:xfrm>
          <a:prstGeom prst="rect">
            <a:avLst/>
          </a:prstGeom>
        </p:spPr>
        <p:txBody>
          <a:bodyPr vert="horz" lIns="93753" tIns="46877" rIns="93753" bIns="46877" rtlCol="0"/>
          <a:lstStyle>
            <a:lvl1pPr algn="l">
              <a:defRPr sz="1200"/>
            </a:lvl1pPr>
          </a:lstStyle>
          <a:p>
            <a:endParaRPr lang="en-US" dirty="0"/>
          </a:p>
        </p:txBody>
      </p:sp>
      <p:sp>
        <p:nvSpPr>
          <p:cNvPr id="3" name="Date Placeholder 2"/>
          <p:cNvSpPr>
            <a:spLocks noGrp="1"/>
          </p:cNvSpPr>
          <p:nvPr>
            <p:ph type="dt" idx="1"/>
          </p:nvPr>
        </p:nvSpPr>
        <p:spPr>
          <a:xfrm>
            <a:off x="3970938" y="0"/>
            <a:ext cx="3037840" cy="471532"/>
          </a:xfrm>
          <a:prstGeom prst="rect">
            <a:avLst/>
          </a:prstGeom>
        </p:spPr>
        <p:txBody>
          <a:bodyPr vert="horz" lIns="93753" tIns="46877" rIns="93753" bIns="46877" rtlCol="0"/>
          <a:lstStyle>
            <a:lvl1pPr algn="r">
              <a:defRPr sz="1200"/>
            </a:lvl1pPr>
          </a:lstStyle>
          <a:p>
            <a:fld id="{908157C1-8A6C-4321-846D-B358E31D509E}" type="datetimeFigureOut">
              <a:rPr lang="en-US" smtClean="0"/>
              <a:t>10/15/2024</a:t>
            </a:fld>
            <a:endParaRPr lang="en-US" dirty="0"/>
          </a:p>
        </p:txBody>
      </p:sp>
      <p:sp>
        <p:nvSpPr>
          <p:cNvPr id="4" name="Slide Image Placeholder 3"/>
          <p:cNvSpPr>
            <a:spLocks noGrp="1" noRot="1" noChangeAspect="1"/>
          </p:cNvSpPr>
          <p:nvPr>
            <p:ph type="sldImg" idx="2"/>
          </p:nvPr>
        </p:nvSpPr>
        <p:spPr>
          <a:xfrm>
            <a:off x="685800" y="1174750"/>
            <a:ext cx="5638800" cy="3171825"/>
          </a:xfrm>
          <a:prstGeom prst="rect">
            <a:avLst/>
          </a:prstGeom>
          <a:noFill/>
          <a:ln w="12700">
            <a:solidFill>
              <a:prstClr val="black"/>
            </a:solidFill>
          </a:ln>
        </p:spPr>
        <p:txBody>
          <a:bodyPr vert="horz" lIns="93753" tIns="46877" rIns="93753" bIns="46877" rtlCol="0" anchor="ctr"/>
          <a:lstStyle/>
          <a:p>
            <a:endParaRPr lang="en-US" dirty="0"/>
          </a:p>
        </p:txBody>
      </p:sp>
      <p:sp>
        <p:nvSpPr>
          <p:cNvPr id="5" name="Notes Placeholder 4"/>
          <p:cNvSpPr>
            <a:spLocks noGrp="1"/>
          </p:cNvSpPr>
          <p:nvPr>
            <p:ph type="body" sz="quarter" idx="3"/>
          </p:nvPr>
        </p:nvSpPr>
        <p:spPr>
          <a:xfrm>
            <a:off x="701040" y="4522787"/>
            <a:ext cx="5608320" cy="3700463"/>
          </a:xfrm>
          <a:prstGeom prst="rect">
            <a:avLst/>
          </a:prstGeom>
        </p:spPr>
        <p:txBody>
          <a:bodyPr vert="horz" lIns="93753" tIns="46877" rIns="93753" bIns="468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6469"/>
            <a:ext cx="3037840" cy="471531"/>
          </a:xfrm>
          <a:prstGeom prst="rect">
            <a:avLst/>
          </a:prstGeom>
        </p:spPr>
        <p:txBody>
          <a:bodyPr vert="horz" lIns="93753" tIns="46877" rIns="93753" bIns="468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926469"/>
            <a:ext cx="3037840" cy="471531"/>
          </a:xfrm>
          <a:prstGeom prst="rect">
            <a:avLst/>
          </a:prstGeom>
        </p:spPr>
        <p:txBody>
          <a:bodyPr vert="horz" lIns="93753" tIns="46877" rIns="93753" bIns="46877" rtlCol="0" anchor="b"/>
          <a:lstStyle>
            <a:lvl1pPr algn="r">
              <a:defRPr sz="1200"/>
            </a:lvl1pPr>
          </a:lstStyle>
          <a:p>
            <a:fld id="{CFF5D64E-FCB6-4D4F-B94C-7AD7D485FC37}" type="slidenum">
              <a:rPr lang="en-US" smtClean="0"/>
              <a:t>‹#›</a:t>
            </a:fld>
            <a:endParaRPr lang="en-US" dirty="0"/>
          </a:p>
        </p:txBody>
      </p:sp>
    </p:spTree>
    <p:extLst>
      <p:ext uri="{BB962C8B-B14F-4D97-AF65-F5344CB8AC3E}">
        <p14:creationId xmlns:p14="http://schemas.microsoft.com/office/powerpoint/2010/main" val="7499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tceq.texas.gov/permitting/air/forms/newsourcereview/tables/nsr_table8.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041">
              <a:defRPr/>
            </a:pPr>
            <a:endParaRPr lang="en-US" sz="1200" dirty="0">
              <a:latin typeface="+mn-lt"/>
            </a:endParaRPr>
          </a:p>
          <a:p>
            <a:pPr defTabSz="971041">
              <a:defRPr/>
            </a:pPr>
            <a:r>
              <a:rPr lang="en-US" dirty="0"/>
              <a:t>Welcome to our session on Federal Applicability, Netting Options, and Retrospective Review.  My name is Jean Shaw, and I work in the Air Permits Division at TCEQ. I will be presenting the background information for this session. My colleague Lou Malarcher will be going over examples applying the concepts.</a:t>
            </a:r>
          </a:p>
          <a:p>
            <a:pPr defTabSz="971041">
              <a:defRPr/>
            </a:pPr>
            <a:endParaRPr lang="en-US" dirty="0"/>
          </a:p>
          <a:p>
            <a:pPr defTabSz="971041">
              <a:defRPr/>
            </a:pPr>
            <a:r>
              <a:rPr lang="en-US" dirty="0"/>
              <a:t>Thank you all very much for being here today.  I would also like to thank my colleagues who have created and assisted with these slides.  </a:t>
            </a:r>
          </a:p>
          <a:p>
            <a:pPr defTabSz="971041">
              <a:defRPr/>
            </a:pPr>
            <a:endParaRPr lang="en-US" dirty="0"/>
          </a:p>
          <a:p>
            <a:pPr defTabSz="971041">
              <a:defRPr/>
            </a:pPr>
            <a:r>
              <a:rPr lang="en-US" dirty="0"/>
              <a:t>Just as a reminder, this presentation will be available on the TCEQ </a:t>
            </a:r>
            <a:r>
              <a:rPr lang="en-US" baseline="0" dirty="0"/>
              <a:t>website.</a:t>
            </a:r>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a:t>
            </a:fld>
            <a:endParaRPr lang="en-US" dirty="0"/>
          </a:p>
        </p:txBody>
      </p:sp>
    </p:spTree>
    <p:extLst>
      <p:ext uri="{BB962C8B-B14F-4D97-AF65-F5344CB8AC3E}">
        <p14:creationId xmlns:p14="http://schemas.microsoft.com/office/powerpoint/2010/main" val="33985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219">
              <a:defRPr/>
            </a:pPr>
            <a:r>
              <a:rPr lang="en-US" dirty="0"/>
              <a:t>Let’s delve into some key terminologies in the federal applicability determination. </a:t>
            </a:r>
          </a:p>
          <a:p>
            <a:pPr defTabSz="931219">
              <a:defRPr/>
            </a:pPr>
            <a:r>
              <a:rPr lang="en-US" dirty="0"/>
              <a:t>The first is the project emission increase. </a:t>
            </a:r>
          </a:p>
          <a:p>
            <a:pPr defTabSz="931219">
              <a:defRPr/>
            </a:pPr>
            <a:endParaRPr lang="en-US" dirty="0"/>
          </a:p>
          <a:p>
            <a:pPr defTabSz="931219">
              <a:defRPr/>
            </a:pPr>
            <a:r>
              <a:rPr lang="en-US" dirty="0"/>
              <a:t>For new units that have not yet started operating, the BAE are zero, so the PEI is equal to the proposed PTE. </a:t>
            </a:r>
          </a:p>
          <a:p>
            <a:pPr defTabSz="931219">
              <a:defRPr/>
            </a:pPr>
            <a:r>
              <a:rPr lang="en-US" dirty="0"/>
              <a:t>For units in operation for less than 2 years, the BAE are equal to the current PTE, so the PEI is calculated as the proposed PTE minus the current PTE. </a:t>
            </a:r>
          </a:p>
          <a:p>
            <a:pPr defTabSz="931219">
              <a:defRPr/>
            </a:pPr>
            <a:endParaRPr lang="en-US" dirty="0"/>
          </a:p>
          <a:p>
            <a:r>
              <a:rPr lang="en-US" dirty="0"/>
              <a:t>For existing facilities, the PEI can be approached using one of three methods: </a:t>
            </a:r>
          </a:p>
          <a:p>
            <a:pPr>
              <a:buFont typeface="+mj-lt"/>
              <a:buAutoNum type="arabicPeriod"/>
            </a:pPr>
            <a:r>
              <a:rPr lang="en-US" dirty="0"/>
              <a:t>Potential to emit minus baseline actual emissions.</a:t>
            </a:r>
          </a:p>
          <a:p>
            <a:pPr>
              <a:buFont typeface="+mj-lt"/>
              <a:buAutoNum type="arabicPeriod"/>
            </a:pPr>
            <a:r>
              <a:rPr lang="en-US" dirty="0"/>
              <a:t>Projected actual emissions for the current project minus baseline actual emissions.</a:t>
            </a:r>
          </a:p>
          <a:p>
            <a:pPr>
              <a:buFont typeface="+mj-lt"/>
              <a:buAutoNum type="arabicPeriod"/>
            </a:pPr>
            <a:r>
              <a:rPr lang="en-US" dirty="0"/>
              <a:t>Projected actual emissions minus baseline emissions and emissions that could have been accommodated during the baseline period. </a:t>
            </a:r>
          </a:p>
          <a:p>
            <a:pPr>
              <a:buFont typeface="+mj-lt"/>
              <a:buNone/>
            </a:pPr>
            <a:r>
              <a:rPr lang="en-US" dirty="0"/>
              <a:t>Please note, projected actual emissions only apply to existing facility. </a:t>
            </a:r>
          </a:p>
          <a:p>
            <a:pPr>
              <a:buFont typeface="+mj-lt"/>
              <a:buNone/>
            </a:pPr>
            <a:endParaRPr lang="en-US" dirty="0"/>
          </a:p>
          <a:p>
            <a:pPr>
              <a:buFont typeface="+mj-lt"/>
              <a:buNone/>
            </a:pPr>
            <a:r>
              <a:rPr lang="en-US" dirty="0"/>
              <a:t>I will discuss the terminologies of PEI, PAE, BAE, CHA, and NEI in detail to provide clarity and understanding throughout this presentation.</a:t>
            </a:r>
          </a:p>
        </p:txBody>
      </p:sp>
      <p:sp>
        <p:nvSpPr>
          <p:cNvPr id="4" name="Slide Number Placeholder 3"/>
          <p:cNvSpPr>
            <a:spLocks noGrp="1"/>
          </p:cNvSpPr>
          <p:nvPr>
            <p:ph type="sldNum" sz="quarter" idx="5"/>
          </p:nvPr>
        </p:nvSpPr>
        <p:spPr/>
        <p:txBody>
          <a:bodyPr/>
          <a:lstStyle/>
          <a:p>
            <a:fld id="{CFF5D64E-FCB6-4D4F-B94C-7AD7D485FC37}" type="slidenum">
              <a:rPr lang="en-US" smtClean="0"/>
              <a:t>10</a:t>
            </a:fld>
            <a:endParaRPr lang="en-US" dirty="0"/>
          </a:p>
        </p:txBody>
      </p:sp>
    </p:spTree>
    <p:extLst>
      <p:ext uri="{BB962C8B-B14F-4D97-AF65-F5344CB8AC3E}">
        <p14:creationId xmlns:p14="http://schemas.microsoft.com/office/powerpoint/2010/main" val="2988159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PEI must include emissions from all new, modified, and affected facilities associated with the project.</a:t>
            </a:r>
          </a:p>
          <a:p>
            <a:r>
              <a:rPr lang="en-US" dirty="0"/>
              <a:t>What are affected facilities?</a:t>
            </a:r>
          </a:p>
          <a:p>
            <a:pPr marL="178699" indent="-178699">
              <a:buFont typeface="Arial" panose="020B0604020202020204" pitchFamily="34" charset="0"/>
              <a:buChar char="•"/>
            </a:pPr>
            <a:r>
              <a:rPr lang="en-US" dirty="0"/>
              <a:t>Typically have actual emission increases due to a modification elsewhere, but there is no increase in allowable emissions.</a:t>
            </a:r>
          </a:p>
          <a:p>
            <a:r>
              <a:rPr lang="en-US" dirty="0"/>
              <a:t>Example of an affected facility:</a:t>
            </a:r>
          </a:p>
          <a:p>
            <a:r>
              <a:rPr lang="en-US" dirty="0"/>
              <a:t>New process requires steam from an existing onsite boiler.  Boiler actual emissions will increase, but boiler allowable emissions rates will not be exceeded.</a:t>
            </a:r>
          </a:p>
          <a:p>
            <a:pPr defTabSz="933273">
              <a:defRPr/>
            </a:pPr>
            <a:endParaRPr lang="en-US" dirty="0"/>
          </a:p>
          <a:p>
            <a:pPr marL="171450" indent="-171450" defTabSz="933273">
              <a:buFont typeface="Arial" panose="020B0604020202020204" pitchFamily="34" charset="0"/>
              <a:buChar char="•"/>
              <a:defRPr/>
            </a:pPr>
            <a:r>
              <a:rPr lang="en-US" dirty="0"/>
              <a:t>Include fugitive emissions in PSD named sources.  For unnamed source, only include fugitives in major modification determination. </a:t>
            </a:r>
          </a:p>
          <a:p>
            <a:pPr defTabSz="933273">
              <a:defRPr/>
            </a:pPr>
            <a:endParaRPr lang="en-US" dirty="0"/>
          </a:p>
          <a:p>
            <a:pPr marL="171450" indent="-171450" defTabSz="933273">
              <a:buFont typeface="Arial" panose="020B0604020202020204" pitchFamily="34" charset="0"/>
              <a:buChar char="•"/>
              <a:defRPr/>
            </a:pPr>
            <a:r>
              <a:rPr lang="en-US" kern="0" dirty="0"/>
              <a:t>Step 1 is demonstrated using the TCEQ Table 1F and 2F. </a:t>
            </a:r>
          </a:p>
          <a:p>
            <a:pPr defTabSz="933273">
              <a:defRPr/>
            </a:pPr>
            <a:r>
              <a:rPr lang="en-US" kern="0" dirty="0"/>
              <a:t>Table 2F is used to represent PEI for each pollutant. </a:t>
            </a:r>
          </a:p>
          <a:p>
            <a:pPr defTabSz="933273">
              <a:defRPr/>
            </a:pPr>
            <a:r>
              <a:rPr lang="en-US" dirty="0"/>
              <a:t>Table 1F is used to summarize the results.</a:t>
            </a:r>
            <a:br>
              <a:rPr lang="en-US" dirty="0"/>
            </a:br>
            <a:endParaRPr lang="en-US" dirty="0"/>
          </a:p>
          <a:p>
            <a:r>
              <a:rPr lang="en-US" dirty="0"/>
              <a:t>PEI may Include both increases and decreases. </a:t>
            </a:r>
          </a:p>
          <a:p>
            <a:r>
              <a:rPr lang="en-US" dirty="0"/>
              <a:t>Decrease is allowed in Step 1 as a result of Project Emissions Accounting.</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11</a:t>
            </a:fld>
            <a:endParaRPr lang="en-US" dirty="0"/>
          </a:p>
        </p:txBody>
      </p:sp>
    </p:spTree>
    <p:extLst>
      <p:ext uri="{BB962C8B-B14F-4D97-AF65-F5344CB8AC3E}">
        <p14:creationId xmlns:p14="http://schemas.microsoft.com/office/powerpoint/2010/main" val="94595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3">
              <a:defRPr/>
            </a:pPr>
            <a:r>
              <a:rPr lang="en-US" dirty="0"/>
              <a:t>Let’s move on to the project emissions accounting (PEA) [Refer to slide]</a:t>
            </a:r>
          </a:p>
          <a:p>
            <a:pPr defTabSz="933273">
              <a:defRPr/>
            </a:pPr>
            <a:endParaRPr lang="en-US" dirty="0"/>
          </a:p>
          <a:p>
            <a:pPr defTabSz="933273">
              <a:defRPr/>
            </a:pPr>
            <a:r>
              <a:rPr lang="en-US" dirty="0"/>
              <a:t>Historically, only emission increases were considered in Step 1 of estimating project related emission increases.</a:t>
            </a:r>
          </a:p>
          <a:p>
            <a:pPr defTabSz="933273">
              <a:defRPr/>
            </a:pPr>
            <a:r>
              <a:rPr lang="en-US" dirty="0"/>
              <a:t>Project Emissions Accounting (PEA) previously known as “Project Netting.”</a:t>
            </a:r>
          </a:p>
          <a:p>
            <a:pPr defTabSz="933273">
              <a:defRPr/>
            </a:pPr>
            <a:endParaRPr lang="en-US" dirty="0"/>
          </a:p>
          <a:p>
            <a:pPr defTabSz="933273">
              <a:defRPr/>
            </a:pPr>
            <a:r>
              <a:rPr lang="en-US" dirty="0"/>
              <a:t>Adopted by EPA in the FR Notice and effective on December 24, 2020.</a:t>
            </a:r>
          </a:p>
          <a:p>
            <a:pPr defTabSz="933273">
              <a:defRPr/>
            </a:pPr>
            <a:endParaRPr lang="en-US" dirty="0"/>
          </a:p>
          <a:p>
            <a:pPr defTabSz="933273">
              <a:defRPr/>
            </a:pPr>
            <a:r>
              <a:rPr lang="en-US" dirty="0"/>
              <a:t>Adopted by TCEQ in 30 TAC §116.12 (32) (D) and effective on July 1, 2021. </a:t>
            </a:r>
          </a:p>
          <a:p>
            <a:pPr defTabSz="933273">
              <a:defRPr/>
            </a:pPr>
            <a:endParaRPr lang="en-US" dirty="0"/>
          </a:p>
          <a:p>
            <a:pPr defTabSz="933273">
              <a:defRPr/>
            </a:pPr>
            <a:r>
              <a:rPr lang="en-US" dirty="0"/>
              <a:t>EPA clarified Step 1 of PEI in major NSR applicability determination can now </a:t>
            </a:r>
            <a:r>
              <a:rPr lang="en-US" b="1" dirty="0">
                <a:solidFill>
                  <a:schemeClr val="accent1"/>
                </a:solidFill>
              </a:rPr>
              <a:t>include both increases and decreases </a:t>
            </a:r>
            <a:r>
              <a:rPr lang="en-US" dirty="0"/>
              <a:t>in emissions.</a:t>
            </a:r>
          </a:p>
          <a:p>
            <a:pPr defTabSz="933273">
              <a:defRP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12</a:t>
            </a:fld>
            <a:endParaRPr lang="en-US" dirty="0"/>
          </a:p>
        </p:txBody>
      </p:sp>
    </p:spTree>
    <p:extLst>
      <p:ext uri="{BB962C8B-B14F-4D97-AF65-F5344CB8AC3E}">
        <p14:creationId xmlns:p14="http://schemas.microsoft.com/office/powerpoint/2010/main" val="173119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Please keep in mind, PEA is not yet SIP approved and is subject to EPA approval.  </a:t>
            </a:r>
          </a:p>
          <a:p>
            <a:endParaRPr lang="en-US" sz="1200" dirty="0"/>
          </a:p>
          <a:p>
            <a:r>
              <a:rPr lang="en-US" dirty="0"/>
              <a:t>Oct. 11, 2024, EPA published a supplemental notice of proposed approval for revisions to the Texas SIP, which updates PSD and NNSR permitting program to incorporate PEA. </a:t>
            </a:r>
          </a:p>
          <a:p>
            <a:r>
              <a:rPr lang="en-US" dirty="0"/>
              <a:t>Comments are due by November 12, 2024. </a:t>
            </a:r>
          </a:p>
          <a:p>
            <a:r>
              <a:rPr lang="en-US" dirty="0"/>
              <a:t>EPA is currently in favor of a SIP approval. </a:t>
            </a:r>
          </a:p>
          <a:p>
            <a:endParaRPr lang="en-US" sz="1200" dirty="0"/>
          </a:p>
          <a:p>
            <a:r>
              <a:rPr lang="en-US" sz="1200" dirty="0"/>
              <a:t>Applicant can still choose whether to use PEA in Step 1.</a:t>
            </a:r>
          </a:p>
          <a:p>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13</a:t>
            </a:fld>
            <a:endParaRPr lang="en-US" dirty="0"/>
          </a:p>
        </p:txBody>
      </p:sp>
    </p:spTree>
    <p:extLst>
      <p:ext uri="{BB962C8B-B14F-4D97-AF65-F5344CB8AC3E}">
        <p14:creationId xmlns:p14="http://schemas.microsoft.com/office/powerpoint/2010/main" val="331053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3">
              <a:defRPr/>
            </a:pPr>
            <a:r>
              <a:rPr lang="en-US" dirty="0"/>
              <a:t>If an Applicant does choose to include decreases or reductions to calculate PEI, the reductions must meet the following:</a:t>
            </a:r>
          </a:p>
          <a:p>
            <a:pPr defTabSz="933273">
              <a:defRPr/>
            </a:pPr>
            <a:endParaRPr lang="en-US" dirty="0"/>
          </a:p>
          <a:p>
            <a:pPr marL="171450" indent="-171450" defTabSz="933273">
              <a:buFont typeface="Arial" panose="020B0604020202020204" pitchFamily="34" charset="0"/>
              <a:buChar char="•"/>
              <a:defRPr/>
            </a:pPr>
            <a:r>
              <a:rPr lang="en-US" dirty="0"/>
              <a:t>Units must be constructed and operational.</a:t>
            </a:r>
          </a:p>
          <a:p>
            <a:pPr marL="171450" indent="-171450" defTabSz="933273">
              <a:buFont typeface="Arial" panose="020B0604020202020204" pitchFamily="34" charset="0"/>
              <a:buChar char="•"/>
              <a:defRPr/>
            </a:pPr>
            <a:r>
              <a:rPr lang="en-US" dirty="0"/>
              <a:t>All units must be part of a single project.</a:t>
            </a:r>
          </a:p>
          <a:p>
            <a:pPr marL="171450" indent="-171450" defTabSz="933273">
              <a:buFont typeface="Arial" panose="020B0604020202020204" pitchFamily="34" charset="0"/>
              <a:buChar char="•"/>
              <a:defRPr/>
            </a:pPr>
            <a:r>
              <a:rPr lang="en-US" dirty="0"/>
              <a:t>Units must be “substantially related” (technical or economic interconnection between the activities).</a:t>
            </a:r>
          </a:p>
          <a:p>
            <a:pPr marL="171450" indent="-171450" defTabSz="933273">
              <a:buFont typeface="Arial" panose="020B0604020202020204" pitchFamily="34" charset="0"/>
              <a:buChar char="•"/>
              <a:defRPr/>
            </a:pPr>
            <a:r>
              <a:rPr lang="en-US" dirty="0"/>
              <a:t>Decreases do not have to totally offset increases.</a:t>
            </a:r>
          </a:p>
          <a:p>
            <a:pPr marL="171450" indent="-171450" defTabSz="933273">
              <a:buFont typeface="Arial" panose="020B0604020202020204" pitchFamily="34" charset="0"/>
              <a:buChar char="•"/>
              <a:defRPr/>
            </a:pPr>
            <a:r>
              <a:rPr lang="en-US" dirty="0"/>
              <a:t>Decreases are not required to be real or enforceable.</a:t>
            </a:r>
          </a:p>
          <a:p>
            <a:pPr defTabSz="933273">
              <a:defRPr/>
            </a:pPr>
            <a:r>
              <a:rPr lang="en-US" dirty="0"/>
              <a:t>Please keep in mind,  EPA proposed changes to including decreases in PEA. </a:t>
            </a:r>
          </a:p>
          <a:p>
            <a:pPr defTabSz="933273">
              <a:defRPr/>
            </a:pPr>
            <a:r>
              <a:rPr lang="en-US" dirty="0"/>
              <a:t>On May 3, 2024, the EPA proposed rule regarding PEA stated: “The EPA is also proposing to improve accountability and compliance with this process by requiring that decreases in emissions associated with a project that are included in the significant emissions increase determination be enforceable.” </a:t>
            </a:r>
          </a:p>
          <a:p>
            <a:pPr defTabSz="933273">
              <a:defRPr/>
            </a:pPr>
            <a:endParaRPr lang="en-US" dirty="0"/>
          </a:p>
          <a:p>
            <a:pPr marL="171450" indent="-171450" defTabSz="933273">
              <a:buFont typeface="Arial" panose="020B0604020202020204" pitchFamily="34" charset="0"/>
              <a:buChar char="•"/>
              <a:defRPr/>
            </a:pPr>
            <a:r>
              <a:rPr lang="en-US" dirty="0"/>
              <a:t>Emission reduction example: shutdown of existing units or add on-control.</a:t>
            </a:r>
          </a:p>
        </p:txBody>
      </p:sp>
      <p:sp>
        <p:nvSpPr>
          <p:cNvPr id="4" name="Slide Number Placeholder 3"/>
          <p:cNvSpPr>
            <a:spLocks noGrp="1"/>
          </p:cNvSpPr>
          <p:nvPr>
            <p:ph type="sldNum" sz="quarter" idx="5"/>
          </p:nvPr>
        </p:nvSpPr>
        <p:spPr/>
        <p:txBody>
          <a:bodyPr/>
          <a:lstStyle/>
          <a:p>
            <a:fld id="{CFF5D64E-FCB6-4D4F-B94C-7AD7D485FC37}" type="slidenum">
              <a:rPr lang="en-US" smtClean="0"/>
              <a:t>14</a:t>
            </a:fld>
            <a:endParaRPr lang="en-US" dirty="0"/>
          </a:p>
        </p:txBody>
      </p:sp>
    </p:spTree>
    <p:extLst>
      <p:ext uri="{BB962C8B-B14F-4D97-AF65-F5344CB8AC3E}">
        <p14:creationId xmlns:p14="http://schemas.microsoft.com/office/powerpoint/2010/main" val="3142590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look at an example of how to calculate PEI.  </a:t>
            </a:r>
          </a:p>
          <a:p>
            <a:endParaRPr lang="en-US" sz="1200" dirty="0"/>
          </a:p>
          <a:p>
            <a:r>
              <a:rPr lang="en-US" sz="1200" dirty="0"/>
              <a:t>For this example, we have an existing major source located in a serious nonattainment area for ozone.  </a:t>
            </a:r>
            <a:br>
              <a:rPr lang="en-US" sz="1200" dirty="0"/>
            </a:br>
            <a:r>
              <a:rPr lang="en-US" sz="1200" dirty="0"/>
              <a:t>The changes proposed for this project are:</a:t>
            </a:r>
          </a:p>
          <a:p>
            <a:endParaRPr lang="en-US" sz="1200" dirty="0"/>
          </a:p>
          <a:p>
            <a:pPr marL="175401" indent="-175401">
              <a:buFontTx/>
              <a:buChar char="-"/>
            </a:pPr>
            <a:r>
              <a:rPr lang="en-US" sz="1200" dirty="0"/>
              <a:t>To add one new storage tank;</a:t>
            </a:r>
          </a:p>
          <a:p>
            <a:pPr marL="175401" indent="-175401">
              <a:buFontTx/>
              <a:buChar char="-"/>
            </a:pPr>
            <a:endParaRPr lang="en-US" sz="1200" dirty="0"/>
          </a:p>
          <a:p>
            <a:pPr marL="175401" indent="-175401">
              <a:buFontTx/>
              <a:buChar char="-"/>
            </a:pPr>
            <a:r>
              <a:rPr lang="en-US" sz="1200" dirty="0"/>
              <a:t>Control an existing tank and route it to a new flare;</a:t>
            </a:r>
          </a:p>
          <a:p>
            <a:pPr marL="175401" indent="-175401">
              <a:buFontTx/>
              <a:buChar char="-"/>
            </a:pPr>
            <a:endParaRPr lang="en-US" sz="1200" dirty="0"/>
          </a:p>
          <a:p>
            <a:pPr marL="175401" indent="-175401">
              <a:buFontTx/>
              <a:buChar char="-"/>
            </a:pPr>
            <a:r>
              <a:rPr lang="en-US" sz="1200" dirty="0"/>
              <a:t>Replace an existing COAL fired boiler with a new natural gas fired boiler.</a:t>
            </a:r>
          </a:p>
          <a:p>
            <a:endParaRPr lang="en-US" sz="1800" dirty="0"/>
          </a:p>
        </p:txBody>
      </p:sp>
      <p:sp>
        <p:nvSpPr>
          <p:cNvPr id="4" name="Slide Number Placeholder 3"/>
          <p:cNvSpPr>
            <a:spLocks noGrp="1"/>
          </p:cNvSpPr>
          <p:nvPr>
            <p:ph type="sldNum" sz="quarter" idx="5"/>
          </p:nvPr>
        </p:nvSpPr>
        <p:spPr/>
        <p:txBody>
          <a:bodyPr/>
          <a:lstStyle/>
          <a:p>
            <a:fld id="{CFF5D64E-FCB6-4D4F-B94C-7AD7D485FC37}" type="slidenum">
              <a:rPr lang="en-US" smtClean="0"/>
              <a:t>15</a:t>
            </a:fld>
            <a:endParaRPr lang="en-US" dirty="0"/>
          </a:p>
        </p:txBody>
      </p:sp>
    </p:spTree>
    <p:extLst>
      <p:ext uri="{BB962C8B-B14F-4D97-AF65-F5344CB8AC3E}">
        <p14:creationId xmlns:p14="http://schemas.microsoft.com/office/powerpoint/2010/main" val="756029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target pollutant is VOC. We will begin by identifying each EPN in the proposed project. Next , we will determine the baseline and proposed allowable emissions to calculate PEI.</a:t>
            </a:r>
          </a:p>
          <a:p>
            <a:endParaRPr lang="en-US" dirty="0"/>
          </a:p>
          <a:p>
            <a:pPr marL="175401" indent="-175401">
              <a:buFontTx/>
              <a:buChar char="-"/>
            </a:pPr>
            <a:r>
              <a:rPr lang="en-US" dirty="0"/>
              <a:t>For the new tank, new flare, and new boiler, the baseline emissions are all zero, so the PEI is equal to the proposed allowable emissions, or PTE. </a:t>
            </a:r>
          </a:p>
          <a:p>
            <a:pPr marL="175401" indent="-175401">
              <a:buFontTx/>
              <a:buChar char="-"/>
            </a:pPr>
            <a:endParaRPr lang="en-US" dirty="0"/>
          </a:p>
          <a:p>
            <a:pPr marL="175401" indent="-175401">
              <a:buFontTx/>
              <a:buChar char="-"/>
            </a:pPr>
            <a:r>
              <a:rPr lang="en-US" dirty="0"/>
              <a:t>For the existing tank proposed to be controlled, we identify the baseline emissions and represent the proposed allowable emissions as zero, since these emissions will be controlled by the new flare.  For this source, the project emissions “increase” is a decrease.  So technically there is no increase in VOC from this new flare, but rather a decrease in VOC from the originating facility (in this case, Tank 2) due to the new flare, which meets the definition of a creditable reduction.</a:t>
            </a:r>
          </a:p>
          <a:p>
            <a:pPr marL="175401" indent="-175401">
              <a:buFontTx/>
              <a:buChar char="-"/>
            </a:pPr>
            <a:endParaRPr lang="en-US" dirty="0"/>
          </a:p>
          <a:p>
            <a:pPr marL="175401" indent="-175401">
              <a:buFontTx/>
              <a:buChar char="-"/>
            </a:pPr>
            <a:r>
              <a:rPr lang="en-US" dirty="0"/>
              <a:t>For the coal-fired boiler proposed to be removed, we account for the baseline emissions and represent the proposed allowable emissions as zero.  Since the source is being removed, the project emissions “increase” also reflects a decrease.</a:t>
            </a:r>
          </a:p>
          <a:p>
            <a:pPr marL="175401" indent="-175401">
              <a:buFontTx/>
              <a:buChar char="-"/>
            </a:pPr>
            <a:endParaRPr lang="en-US" dirty="0"/>
          </a:p>
          <a:p>
            <a:pPr marL="175401" indent="-175401">
              <a:buFontTx/>
              <a:buChar char="-"/>
            </a:pPr>
            <a:r>
              <a:rPr lang="en-US" dirty="0"/>
              <a:t>Finally, we sum the project increases from each source, accounting for the decreases, to determine the final Net increase.</a:t>
            </a:r>
          </a:p>
        </p:txBody>
      </p:sp>
      <p:sp>
        <p:nvSpPr>
          <p:cNvPr id="4" name="Slide Number Placeholder 3"/>
          <p:cNvSpPr>
            <a:spLocks noGrp="1"/>
          </p:cNvSpPr>
          <p:nvPr>
            <p:ph type="sldNum" sz="quarter" idx="5"/>
          </p:nvPr>
        </p:nvSpPr>
        <p:spPr/>
        <p:txBody>
          <a:bodyPr/>
          <a:lstStyle/>
          <a:p>
            <a:fld id="{CFF5D64E-FCB6-4D4F-B94C-7AD7D485FC37}" type="slidenum">
              <a:rPr lang="en-US" smtClean="0"/>
              <a:t>16</a:t>
            </a:fld>
            <a:endParaRPr lang="en-US" dirty="0"/>
          </a:p>
        </p:txBody>
      </p:sp>
    </p:spTree>
    <p:extLst>
      <p:ext uri="{BB962C8B-B14F-4D97-AF65-F5344CB8AC3E}">
        <p14:creationId xmlns:p14="http://schemas.microsoft.com/office/powerpoint/2010/main" val="331914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determine the baseline actual emissions in Step 1 of the applicability determination. </a:t>
            </a:r>
          </a:p>
          <a:p>
            <a:r>
              <a:rPr lang="en-US" dirty="0"/>
              <a:t>[Refer to slide]</a:t>
            </a:r>
          </a:p>
          <a:p>
            <a:br>
              <a:rPr lang="en-US" dirty="0"/>
            </a:br>
            <a:r>
              <a:rPr lang="en-US" dirty="0"/>
              <a:t>Note that the TCEQ interprets the 10-year period as the previous 120 months, rather than the last 10 calendar years.</a:t>
            </a:r>
          </a:p>
          <a:p>
            <a:endParaRPr lang="en-US" dirty="0"/>
          </a:p>
          <a:p>
            <a:r>
              <a:rPr lang="en-US" dirty="0"/>
              <a:t>For instance, if a permit application is expected to be received in 2025, the 10-year window for selecting the 24-consecutive months would fall between 2015 and 2025.  </a:t>
            </a:r>
            <a:br>
              <a:rPr lang="en-US" dirty="0"/>
            </a:br>
            <a:endParaRPr lang="en-US" dirty="0"/>
          </a:p>
          <a:p>
            <a:r>
              <a:rPr lang="en-US" dirty="0"/>
              <a:t>An exception to this timeline applies to electric utility steam generating units, where the baseline period extends back 5 years instead of 10.</a:t>
            </a:r>
          </a:p>
          <a:p>
            <a:endParaRPr lang="en-US" dirty="0"/>
          </a:p>
          <a:p>
            <a:r>
              <a:rPr lang="en-US" dirty="0"/>
              <a:t>Please also note, the 24-month period for determining BAE is not necessarily tied to calendar years. </a:t>
            </a:r>
          </a:p>
          <a:p>
            <a:br>
              <a:rPr lang="en-US" dirty="0"/>
            </a:br>
            <a:r>
              <a:rPr lang="en-US" dirty="0"/>
              <a:t>For new facilities or those in operation for &lt; 2 year, the baseline is assumed to be 0. </a:t>
            </a:r>
          </a:p>
        </p:txBody>
      </p:sp>
      <p:sp>
        <p:nvSpPr>
          <p:cNvPr id="4" name="Slide Number Placeholder 3"/>
          <p:cNvSpPr>
            <a:spLocks noGrp="1"/>
          </p:cNvSpPr>
          <p:nvPr>
            <p:ph type="sldNum" sz="quarter" idx="5"/>
          </p:nvPr>
        </p:nvSpPr>
        <p:spPr/>
        <p:txBody>
          <a:bodyPr/>
          <a:lstStyle/>
          <a:p>
            <a:fld id="{CFF5D64E-FCB6-4D4F-B94C-7AD7D485FC37}" type="slidenum">
              <a:rPr lang="en-US" smtClean="0"/>
              <a:t>17</a:t>
            </a:fld>
            <a:endParaRPr lang="en-US" dirty="0"/>
          </a:p>
        </p:txBody>
      </p:sp>
    </p:spTree>
    <p:extLst>
      <p:ext uri="{BB962C8B-B14F-4D97-AF65-F5344CB8AC3E}">
        <p14:creationId xmlns:p14="http://schemas.microsoft.com/office/powerpoint/2010/main" val="185941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selecting BAE, the highest actual average baseline emissions are typically used to minimize PEI.</a:t>
            </a:r>
          </a:p>
          <a:p>
            <a:endParaRPr lang="en-US" dirty="0"/>
          </a:p>
          <a:p>
            <a:r>
              <a:rPr lang="en-US" dirty="0"/>
              <a:t>- All sources of a single pollutant must have the same 24-month period for a given project.</a:t>
            </a:r>
          </a:p>
          <a:p>
            <a:endParaRPr lang="en-US" dirty="0"/>
          </a:p>
          <a:p>
            <a:r>
              <a:rPr lang="en-US" dirty="0"/>
              <a:t>- Different pollutants may have a different 24-month period.</a:t>
            </a:r>
          </a:p>
          <a:p>
            <a:endParaRPr lang="en-US" dirty="0"/>
          </a:p>
          <a:p>
            <a:pPr marL="175788" indent="-175788">
              <a:buFontTx/>
              <a:buChar char="-"/>
            </a:pPr>
            <a:r>
              <a:rPr lang="en-US" dirty="0"/>
              <a:t>Baseline period can extend back 10 years either the date of a complete application is received, or the date construction begins.</a:t>
            </a:r>
          </a:p>
          <a:p>
            <a:pPr marL="175788" indent="-175788">
              <a:buFontTx/>
              <a:buChar char="-"/>
            </a:pPr>
            <a:r>
              <a:rPr lang="en-US" dirty="0"/>
              <a:t>Or 5 years for electric utility steam generating units. </a:t>
            </a:r>
          </a:p>
        </p:txBody>
      </p:sp>
      <p:sp>
        <p:nvSpPr>
          <p:cNvPr id="4" name="Slide Number Placeholder 3"/>
          <p:cNvSpPr>
            <a:spLocks noGrp="1"/>
          </p:cNvSpPr>
          <p:nvPr>
            <p:ph type="sldNum" sz="quarter" idx="5"/>
          </p:nvPr>
        </p:nvSpPr>
        <p:spPr/>
        <p:txBody>
          <a:bodyPr/>
          <a:lstStyle/>
          <a:p>
            <a:fld id="{CFF5D64E-FCB6-4D4F-B94C-7AD7D485FC37}" type="slidenum">
              <a:rPr lang="en-US" smtClean="0"/>
              <a:t>18</a:t>
            </a:fld>
            <a:endParaRPr lang="en-US" dirty="0"/>
          </a:p>
        </p:txBody>
      </p:sp>
    </p:spTree>
    <p:extLst>
      <p:ext uri="{BB962C8B-B14F-4D97-AF65-F5344CB8AC3E}">
        <p14:creationId xmlns:p14="http://schemas.microsoft.com/office/powerpoint/2010/main" val="213590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98167"/>
            <a:ext cx="5732949" cy="4150095"/>
          </a:xfrm>
        </p:spPr>
        <p:txBody>
          <a:bodyPr/>
          <a:lstStyle/>
          <a:p>
            <a:r>
              <a:rPr lang="en-US" sz="1200" dirty="0"/>
              <a:t>Let’s move on to an example of how to determine BAE. </a:t>
            </a:r>
          </a:p>
          <a:p>
            <a:endParaRPr lang="en-US" sz="1200" dirty="0"/>
          </a:p>
          <a:p>
            <a:r>
              <a:rPr lang="en-US" sz="1200" dirty="0"/>
              <a:t>For simplicity, this example is looking at BAE using Emissions Inventory data based on a calendar year.  However, any consecutive 24-month period may be used.  This table shows the EI data for three sources which are proposed to be modified in current project.  For clarity, this table presents 5 years of data, however, you should go back 10 years, unless you are looking at electric utility steam generating units.</a:t>
            </a:r>
          </a:p>
          <a:p>
            <a:endParaRPr lang="en-US" sz="1200" dirty="0"/>
          </a:p>
          <a:p>
            <a:r>
              <a:rPr lang="en-US" sz="1200" dirty="0"/>
              <a:t>The baseline actual emissions would be the consecutive 24-month average over the 10 years preceding the project. In this case, the highest average is 37.40 tpy.  </a:t>
            </a:r>
          </a:p>
          <a:p>
            <a:endParaRPr lang="en-US" sz="1600" dirty="0"/>
          </a:p>
        </p:txBody>
      </p:sp>
      <p:sp>
        <p:nvSpPr>
          <p:cNvPr id="4" name="Slide Number Placeholder 3"/>
          <p:cNvSpPr>
            <a:spLocks noGrp="1"/>
          </p:cNvSpPr>
          <p:nvPr>
            <p:ph type="sldNum" sz="quarter" idx="5"/>
          </p:nvPr>
        </p:nvSpPr>
        <p:spPr/>
        <p:txBody>
          <a:bodyPr/>
          <a:lstStyle/>
          <a:p>
            <a:fld id="{CFF5D64E-FCB6-4D4F-B94C-7AD7D485FC37}" type="slidenum">
              <a:rPr lang="en-US" smtClean="0"/>
              <a:t>19</a:t>
            </a:fld>
            <a:endParaRPr lang="en-US" dirty="0"/>
          </a:p>
        </p:txBody>
      </p:sp>
    </p:spTree>
    <p:extLst>
      <p:ext uri="{BB962C8B-B14F-4D97-AF65-F5344CB8AC3E}">
        <p14:creationId xmlns:p14="http://schemas.microsoft.com/office/powerpoint/2010/main" val="369005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249" y="4215405"/>
            <a:ext cx="5697983" cy="4285661"/>
          </a:xfrm>
        </p:spPr>
        <p:txBody>
          <a:bodyPr/>
          <a:lstStyle/>
          <a:p>
            <a:endParaRPr lang="en-US" dirty="0"/>
          </a:p>
          <a:p>
            <a:endParaRPr lang="en-US" dirty="0"/>
          </a:p>
          <a:p>
            <a:r>
              <a:rPr lang="en-US" dirty="0"/>
              <a:t>Our presentation today will be in two parts.</a:t>
            </a:r>
          </a:p>
          <a:p>
            <a:endParaRPr lang="en-US" dirty="0"/>
          </a:p>
          <a:p>
            <a:r>
              <a:rPr lang="en-US" dirty="0"/>
              <a:t>Part I will be a very brief overview of federal applicability, since most of you are familiar with the basics and/or attended the presentation at the Environmental Trade Fair.  This group of slides will cover PSD and NNSR updates, key terminologies, and the federal applicability test.</a:t>
            </a:r>
          </a:p>
          <a:p>
            <a:endParaRPr lang="en-US" dirty="0"/>
          </a:p>
          <a:p>
            <a:r>
              <a:rPr lang="en-US" dirty="0"/>
              <a:t>Part II will cover retrospective review including basic concept, available guidance, and the nuts and bolts of how we think retrospective review should be applied.</a:t>
            </a:r>
          </a:p>
        </p:txBody>
      </p:sp>
      <p:sp>
        <p:nvSpPr>
          <p:cNvPr id="4" name="Slide Number Placeholder 3"/>
          <p:cNvSpPr>
            <a:spLocks noGrp="1"/>
          </p:cNvSpPr>
          <p:nvPr>
            <p:ph type="sldNum" sz="quarter" idx="10"/>
          </p:nvPr>
        </p:nvSpPr>
        <p:spPr/>
        <p:txBody>
          <a:bodyPr/>
          <a:lstStyle/>
          <a:p>
            <a:pPr defTabSz="933273">
              <a:defRPr/>
            </a:pPr>
            <a:fld id="{120F5A2A-F5AF-41E1-B3A3-40ADF05B863A}" type="slidenum">
              <a:rPr lang="en-US">
                <a:solidFill>
                  <a:prstClr val="black"/>
                </a:solidFill>
                <a:latin typeface="Calibri"/>
              </a:rPr>
              <a:pPr defTabSz="933273">
                <a:defRPr/>
              </a:pPr>
              <a:t>2</a:t>
            </a:fld>
            <a:endParaRPr lang="en-US" dirty="0">
              <a:solidFill>
                <a:prstClr val="black"/>
              </a:solidFill>
              <a:latin typeface="Calibri"/>
            </a:endParaRPr>
          </a:p>
        </p:txBody>
      </p:sp>
    </p:spTree>
    <p:extLst>
      <p:ext uri="{BB962C8B-B14F-4D97-AF65-F5344CB8AC3E}">
        <p14:creationId xmlns:p14="http://schemas.microsoft.com/office/powerpoint/2010/main" val="316518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latin typeface="+mn-lt"/>
                <a:ea typeface="Calibri" panose="020F0502020204030204" pitchFamily="34" charset="0"/>
                <a:cs typeface="Times New Roman" panose="02020603050405020304" pitchFamily="18" charset="0"/>
              </a:rPr>
              <a:t>Another important concept in Step 1 of the applicability determination is </a:t>
            </a:r>
            <a:r>
              <a:rPr lang="en-US" dirty="0">
                <a:latin typeface="+mn-lt"/>
              </a:rPr>
              <a:t>Projected Actual Emissions. [Refer to slide]</a:t>
            </a:r>
            <a:endParaRPr lang="en-US" dirty="0">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latin typeface="+mn-lt"/>
              </a:rPr>
              <a:t>Projected actual emissions represent the maximum annual rate, in tons per year, at which an existing facility is expected to emit a federally regulated pollutant during any rolling 12-month period in five years after resuming regular operation after the project. This period extends to ten years if the project increases the facility’s design capacity or potential to emit.</a:t>
            </a:r>
          </a:p>
          <a:p>
            <a:pPr marL="171450" indent="-171450">
              <a:buFont typeface="Arial" panose="020B0604020202020204" pitchFamily="34" charset="0"/>
              <a:buChar char="•"/>
            </a:pPr>
            <a:r>
              <a:rPr lang="en-US" dirty="0">
                <a:latin typeface="+mn-lt"/>
              </a:rPr>
              <a:t>Relevant information used to determine the projected actual emissions should be provided.</a:t>
            </a:r>
          </a:p>
          <a:p>
            <a:pPr defTabSz="933273">
              <a:defRPr/>
            </a:pPr>
            <a:r>
              <a:rPr lang="en-US" dirty="0">
                <a:latin typeface="+mn-lt"/>
              </a:rPr>
              <a:t>Examples of information: historical operational data, the company's own representations, the company's expected business activity, and the company's highest projections of business activity, t</a:t>
            </a:r>
            <a:r>
              <a:rPr lang="en-US" b="0" i="0" dirty="0">
                <a:solidFill>
                  <a:srgbClr val="000000"/>
                </a:solidFill>
                <a:effectLst/>
                <a:latin typeface="+mn-lt"/>
              </a:rPr>
              <a:t>he company's filings with the state or federal regulatory authorities.</a:t>
            </a:r>
          </a:p>
          <a:p>
            <a:pPr marL="171450" indent="-171450" defTabSz="933273">
              <a:buFont typeface="Arial" panose="020B0604020202020204" pitchFamily="34" charset="0"/>
              <a:buChar char="•"/>
              <a:defRPr/>
            </a:pPr>
            <a:r>
              <a:rPr lang="en-US" dirty="0">
                <a:latin typeface="+mn-lt"/>
              </a:rPr>
              <a:t>Emission records must be kept for 5 years, or 10 years if the unit’s capacity or PTE was increased.</a:t>
            </a:r>
          </a:p>
          <a:p>
            <a:pPr marL="171450" indent="-171450">
              <a:buFont typeface="Arial" panose="020B0604020202020204" pitchFamily="34" charset="0"/>
              <a:buChar char="•"/>
            </a:pPr>
            <a:r>
              <a:rPr lang="en-US" dirty="0">
                <a:latin typeface="+mn-lt"/>
              </a:rPr>
              <a:t>Please note, a projected actual only applies to existing sources, and is not an enforceable limit.</a:t>
            </a:r>
          </a:p>
          <a:p>
            <a:pPr marL="171450" indent="-171450">
              <a:buFont typeface="Arial" panose="020B0604020202020204" pitchFamily="34" charset="0"/>
              <a:buChar char="•"/>
            </a:pPr>
            <a:r>
              <a:rPr lang="en-US" dirty="0">
                <a:latin typeface="+mn-lt"/>
              </a:rPr>
              <a:t>PAE cannot be used to define contemporaneous increases and decreases. </a:t>
            </a:r>
            <a:br>
              <a:rPr lang="en-US" dirty="0">
                <a:latin typeface="+mn-lt"/>
              </a:rPr>
            </a:br>
            <a:r>
              <a:rPr lang="en-US" dirty="0">
                <a:latin typeface="+mn-lt"/>
              </a:rPr>
              <a:t>Can only be used in Step 1 of the federal applicability determination.</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20</a:t>
            </a:fld>
            <a:endParaRPr lang="en-US" dirty="0"/>
          </a:p>
        </p:txBody>
      </p:sp>
    </p:spTree>
    <p:extLst>
      <p:ext uri="{BB962C8B-B14F-4D97-AF65-F5344CB8AC3E}">
        <p14:creationId xmlns:p14="http://schemas.microsoft.com/office/powerpoint/2010/main" val="2220944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t>We discussed using PTE and PAE in Step 1 to calculate PEI. </a:t>
            </a:r>
          </a:p>
          <a:p>
            <a:pPr defTabSz="937534">
              <a:defRPr/>
            </a:pPr>
            <a:r>
              <a:rPr lang="en-US" dirty="0"/>
              <a:t>So, what are the differences between these two?</a:t>
            </a:r>
          </a:p>
          <a:p>
            <a:pPr defTabSz="937534">
              <a:defRPr/>
            </a:pPr>
            <a:endParaRPr lang="en-US" dirty="0"/>
          </a:p>
          <a:p>
            <a:pPr defTabSz="937534">
              <a:defRPr/>
            </a:pPr>
            <a:r>
              <a:rPr lang="en-US" b="1" dirty="0"/>
              <a:t>PTE </a:t>
            </a:r>
          </a:p>
          <a:p>
            <a:pPr marL="234384" lvl="1" indent="-234384" defTabSz="1093790">
              <a:lnSpc>
                <a:spcPct val="90000"/>
              </a:lnSpc>
              <a:spcBef>
                <a:spcPct val="0"/>
              </a:spcBef>
              <a:spcAft>
                <a:spcPct val="15000"/>
              </a:spcAft>
              <a:buChar char="•"/>
            </a:pPr>
            <a:r>
              <a:rPr lang="en-US" dirty="0"/>
              <a:t>Applicable to both new and existing units. </a:t>
            </a:r>
          </a:p>
          <a:p>
            <a:pPr marL="234384" lvl="1" indent="-234384" defTabSz="1093790">
              <a:lnSpc>
                <a:spcPct val="90000"/>
              </a:lnSpc>
              <a:spcBef>
                <a:spcPct val="0"/>
              </a:spcBef>
              <a:spcAft>
                <a:spcPct val="15000"/>
              </a:spcAft>
              <a:buChar char="•"/>
            </a:pPr>
            <a:r>
              <a:rPr lang="en-US" dirty="0"/>
              <a:t>PEI is determined using PTE and BAE.</a:t>
            </a:r>
          </a:p>
          <a:p>
            <a:pPr marL="234384" lvl="1" indent="-234384" defTabSz="1093790">
              <a:lnSpc>
                <a:spcPct val="90000"/>
              </a:lnSpc>
              <a:spcBef>
                <a:spcPct val="0"/>
              </a:spcBef>
              <a:spcAft>
                <a:spcPct val="15000"/>
              </a:spcAft>
              <a:buChar char="•"/>
            </a:pPr>
            <a:r>
              <a:rPr lang="en-US" dirty="0"/>
              <a:t>No additional recordkeeping / monitoring, unless otherwise required</a:t>
            </a:r>
          </a:p>
          <a:p>
            <a:pPr marL="234384" lvl="1" indent="-234384" defTabSz="1093790">
              <a:lnSpc>
                <a:spcPct val="90000"/>
              </a:lnSpc>
              <a:spcBef>
                <a:spcPct val="0"/>
              </a:spcBef>
              <a:spcAft>
                <a:spcPct val="15000"/>
              </a:spcAft>
              <a:buChar char="•"/>
            </a:pPr>
            <a:r>
              <a:rPr lang="en-US" dirty="0"/>
              <a:t>Delta is high, making it a conservative and easy option </a:t>
            </a:r>
          </a:p>
          <a:p>
            <a:pPr marL="234384" lvl="1" indent="-234384" defTabSz="1093790">
              <a:lnSpc>
                <a:spcPct val="90000"/>
              </a:lnSpc>
              <a:spcBef>
                <a:spcPct val="0"/>
              </a:spcBef>
              <a:spcAft>
                <a:spcPct val="15000"/>
              </a:spcAft>
              <a:buChar char="•"/>
            </a:pPr>
            <a:r>
              <a:rPr lang="en-US" dirty="0"/>
              <a:t>Is an enforceable limit</a:t>
            </a:r>
          </a:p>
          <a:p>
            <a:pPr marL="234384" lvl="1" indent="-234384" defTabSz="1093790">
              <a:lnSpc>
                <a:spcPct val="90000"/>
              </a:lnSpc>
              <a:spcBef>
                <a:spcPct val="0"/>
              </a:spcBef>
              <a:spcAft>
                <a:spcPct val="15000"/>
              </a:spcAft>
              <a:buChar char="•"/>
            </a:pPr>
            <a:endParaRPr lang="en-US" dirty="0"/>
          </a:p>
          <a:p>
            <a:pPr marL="0" lvl="1" defTabSz="1093790">
              <a:lnSpc>
                <a:spcPct val="90000"/>
              </a:lnSpc>
              <a:spcBef>
                <a:spcPct val="0"/>
              </a:spcBef>
              <a:spcAft>
                <a:spcPct val="15000"/>
              </a:spcAft>
              <a:defRPr/>
            </a:pPr>
            <a:r>
              <a:rPr lang="en-US" b="1" dirty="0"/>
              <a:t>PAE</a:t>
            </a:r>
          </a:p>
          <a:p>
            <a:pPr marL="234384" lvl="1" indent="-234384" defTabSz="1048215">
              <a:lnSpc>
                <a:spcPct val="90000"/>
              </a:lnSpc>
              <a:spcBef>
                <a:spcPct val="0"/>
              </a:spcBef>
              <a:spcAft>
                <a:spcPct val="15000"/>
              </a:spcAft>
              <a:buChar char="•"/>
            </a:pPr>
            <a:r>
              <a:rPr lang="en-US" dirty="0"/>
              <a:t>Applicable to existing units</a:t>
            </a:r>
          </a:p>
          <a:p>
            <a:pPr marL="234384" lvl="1" indent="-234384" defTabSz="1048215">
              <a:lnSpc>
                <a:spcPct val="90000"/>
              </a:lnSpc>
              <a:spcBef>
                <a:spcPct val="0"/>
              </a:spcBef>
              <a:spcAft>
                <a:spcPct val="15000"/>
              </a:spcAft>
              <a:buChar char="•"/>
            </a:pPr>
            <a:r>
              <a:rPr lang="en-US" dirty="0"/>
              <a:t>PEI is determined using PAE and BAE.</a:t>
            </a:r>
          </a:p>
          <a:p>
            <a:pPr marL="234384" lvl="1" indent="-234384" defTabSz="1048215">
              <a:lnSpc>
                <a:spcPct val="90000"/>
              </a:lnSpc>
              <a:spcBef>
                <a:spcPct val="0"/>
              </a:spcBef>
              <a:spcAft>
                <a:spcPct val="15000"/>
              </a:spcAft>
              <a:buChar char="•"/>
            </a:pPr>
            <a:r>
              <a:rPr lang="en-US" dirty="0"/>
              <a:t>Requires Documentation and recordkeeping - permit condition will be added to maintain records in accordance with 30 TAC §116.127.</a:t>
            </a:r>
          </a:p>
          <a:p>
            <a:pPr marL="234384" lvl="1" indent="-234384" defTabSz="1048215">
              <a:lnSpc>
                <a:spcPct val="90000"/>
              </a:lnSpc>
              <a:spcBef>
                <a:spcPct val="0"/>
              </a:spcBef>
              <a:spcAft>
                <a:spcPct val="15000"/>
              </a:spcAft>
              <a:buChar char="•"/>
            </a:pPr>
            <a:r>
              <a:rPr lang="en-US" dirty="0"/>
              <a:t>Delta is less, not an enforceable limit</a:t>
            </a:r>
          </a:p>
          <a:p>
            <a:pPr marL="234384" lvl="1" indent="-234384" defTabSz="1093790">
              <a:lnSpc>
                <a:spcPct val="90000"/>
              </a:lnSpc>
              <a:spcBef>
                <a:spcPct val="0"/>
              </a:spcBef>
              <a:spcAft>
                <a:spcPct val="15000"/>
              </a:spcAft>
              <a:buChar cha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21</a:t>
            </a:fld>
            <a:endParaRPr lang="en-US" dirty="0"/>
          </a:p>
        </p:txBody>
      </p:sp>
    </p:spTree>
    <p:extLst>
      <p:ext uri="{BB962C8B-B14F-4D97-AF65-F5344CB8AC3E}">
        <p14:creationId xmlns:p14="http://schemas.microsoft.com/office/powerpoint/2010/main" val="1434485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ea typeface="Calibri" panose="020F0502020204030204" pitchFamily="34" charset="0"/>
                <a:cs typeface="Times New Roman" panose="02020603050405020304" pitchFamily="18" charset="0"/>
              </a:rPr>
              <a:t>Another tool available to further refine the PEI is to identify emissions which could have been accommodated.</a:t>
            </a:r>
          </a:p>
          <a:p>
            <a:pPr defTabSz="937534">
              <a:defRPr/>
            </a:pPr>
            <a:endParaRPr lang="en-US" dirty="0">
              <a:ea typeface="Calibri" panose="020F0502020204030204" pitchFamily="34" charset="0"/>
              <a:cs typeface="Times New Roman" panose="02020603050405020304" pitchFamily="18" charset="0"/>
            </a:endParaRPr>
          </a:p>
          <a:p>
            <a:pPr marL="350802" indent="-350802" defTabSz="937534">
              <a:spcAft>
                <a:spcPts val="614"/>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When calculating the project emission increase in Step 1, the Applicant can exclude emissions that </a:t>
            </a:r>
            <a:r>
              <a:rPr lang="en-US" b="1" dirty="0">
                <a:ea typeface="Calibri" panose="020F0502020204030204" pitchFamily="34" charset="0"/>
                <a:cs typeface="Times New Roman" panose="02020603050405020304" pitchFamily="18" charset="0"/>
              </a:rPr>
              <a:t>could have been accommodated</a:t>
            </a:r>
            <a:r>
              <a:rPr lang="en-US" dirty="0">
                <a:ea typeface="Calibri" panose="020F0502020204030204" pitchFamily="34" charset="0"/>
                <a:cs typeface="Times New Roman" panose="02020603050405020304" pitchFamily="18" charset="0"/>
              </a:rPr>
              <a:t> during the 24-month baseline period. </a:t>
            </a:r>
          </a:p>
          <a:p>
            <a:pPr marL="350802" indent="-350802" defTabSz="937534">
              <a:spcAft>
                <a:spcPts val="614"/>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The rule only allows the CHA exclusion to be used in conjunction with the BAE to </a:t>
            </a:r>
            <a:r>
              <a:rPr lang="en-US" u="sng" dirty="0">
                <a:ea typeface="Calibri" panose="020F0502020204030204" pitchFamily="34" charset="0"/>
                <a:cs typeface="Times New Roman" panose="02020603050405020304" pitchFamily="18" charset="0"/>
              </a:rPr>
              <a:t>PAE</a:t>
            </a:r>
            <a:r>
              <a:rPr lang="en-US" dirty="0">
                <a:ea typeface="Calibri" panose="020F0502020204030204" pitchFamily="34" charset="0"/>
                <a:cs typeface="Times New Roman" panose="02020603050405020304" pitchFamily="18" charset="0"/>
              </a:rPr>
              <a:t> approach.  It is </a:t>
            </a:r>
            <a:r>
              <a:rPr lang="en-US" u="sng" dirty="0">
                <a:ea typeface="Calibri" panose="020F0502020204030204" pitchFamily="34" charset="0"/>
                <a:cs typeface="Times New Roman" panose="02020603050405020304" pitchFamily="18" charset="0"/>
              </a:rPr>
              <a:t>not</a:t>
            </a:r>
            <a:r>
              <a:rPr lang="en-US" dirty="0">
                <a:ea typeface="Calibri" panose="020F0502020204030204" pitchFamily="34" charset="0"/>
                <a:cs typeface="Times New Roman" panose="02020603050405020304" pitchFamily="18" charset="0"/>
              </a:rPr>
              <a:t> allowed if using BAE to PTE.</a:t>
            </a:r>
          </a:p>
          <a:p>
            <a:pPr marL="350802" indent="-350802" defTabSz="937534">
              <a:spcAft>
                <a:spcPts val="614"/>
              </a:spcAft>
              <a:buFont typeface="Symbol" panose="05050102010706020507" pitchFamily="18" charset="2"/>
              <a:buChar char=""/>
              <a:defRPr/>
            </a:pPr>
            <a:r>
              <a:rPr lang="en-US" dirty="0"/>
              <a:t>Data must be provided to show the emissions are unrelated to the proposed project, and to demonstrate compliance with the legal and physical criteria.</a:t>
            </a:r>
          </a:p>
          <a:p>
            <a:pPr marL="350802" indent="-350802">
              <a:spcAft>
                <a:spcPts val="614"/>
              </a:spcAft>
              <a:buFont typeface="Symbol" panose="05050102010706020507" pitchFamily="18" charset="2"/>
              <a:buChar char=""/>
            </a:pPr>
            <a:endParaRPr lang="en-US" dirty="0">
              <a:ea typeface="Calibri" panose="020F0502020204030204" pitchFamily="34" charset="0"/>
              <a:cs typeface="Times New Roman" panose="02020603050405020304" pitchFamily="18" charset="0"/>
            </a:endParaRPr>
          </a:p>
          <a:p>
            <a:pPr marL="350802" indent="-350802">
              <a:spcAft>
                <a:spcPts val="614"/>
              </a:spcAft>
              <a:buFont typeface="Symbol" panose="05050102010706020507" pitchFamily="18" charset="2"/>
              <a:buChar char=""/>
            </a:pPr>
            <a:endParaRPr lang="en-US"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22</a:t>
            </a:fld>
            <a:endParaRPr lang="en-US" dirty="0"/>
          </a:p>
        </p:txBody>
      </p:sp>
    </p:spTree>
    <p:extLst>
      <p:ext uri="{BB962C8B-B14F-4D97-AF65-F5344CB8AC3E}">
        <p14:creationId xmlns:p14="http://schemas.microsoft.com/office/powerpoint/2010/main" val="2340000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4"/>
              </a:spcAft>
            </a:pPr>
            <a:r>
              <a:rPr lang="en-US" dirty="0">
                <a:ea typeface="Calibri" panose="020F0502020204030204" pitchFamily="34" charset="0"/>
                <a:cs typeface="Times New Roman" panose="02020603050405020304" pitchFamily="18" charset="0"/>
              </a:rPr>
              <a:t>The permit application must demonstrate that the facility was </a:t>
            </a:r>
            <a:r>
              <a:rPr lang="en-US" b="1" u="sng" dirty="0">
                <a:ea typeface="Calibri" panose="020F0502020204030204" pitchFamily="34" charset="0"/>
                <a:cs typeface="Times New Roman" panose="02020603050405020304" pitchFamily="18" charset="0"/>
              </a:rPr>
              <a:t>legally</a:t>
            </a:r>
            <a:r>
              <a:rPr lang="en-US" dirty="0">
                <a:ea typeface="Calibri" panose="020F0502020204030204" pitchFamily="34" charset="0"/>
                <a:cs typeface="Times New Roman" panose="02020603050405020304" pitchFamily="18" charset="0"/>
              </a:rPr>
              <a:t> and </a:t>
            </a:r>
            <a:r>
              <a:rPr lang="en-US" b="1" u="sng" dirty="0">
                <a:ea typeface="Calibri" panose="020F0502020204030204" pitchFamily="34" charset="0"/>
                <a:cs typeface="Times New Roman" panose="02020603050405020304" pitchFamily="18" charset="0"/>
              </a:rPr>
              <a:t>physically</a:t>
            </a:r>
            <a:r>
              <a:rPr lang="en-US" dirty="0">
                <a:ea typeface="Calibri" panose="020F0502020204030204" pitchFamily="34" charset="0"/>
                <a:cs typeface="Times New Roman" panose="02020603050405020304" pitchFamily="18" charset="0"/>
              </a:rPr>
              <a:t> capable sustaining the higher production rate during the baseline period. </a:t>
            </a:r>
          </a:p>
          <a:p>
            <a:pPr>
              <a:spcAft>
                <a:spcPts val="614"/>
              </a:spcAft>
            </a:pPr>
            <a:endParaRPr lang="en-US" dirty="0">
              <a:ea typeface="Calibri" panose="020F0502020204030204" pitchFamily="34" charset="0"/>
              <a:cs typeface="Times New Roman" panose="02020603050405020304" pitchFamily="18" charset="0"/>
            </a:endParaRPr>
          </a:p>
          <a:p>
            <a:r>
              <a:rPr lang="en-US" dirty="0"/>
              <a:t>Legal Accommodation - the emission rate and associated operating conditions would have been allowed under the facility’s operating permit or any applicable regulation during the baseline period.</a:t>
            </a:r>
          </a:p>
          <a:p>
            <a:endParaRPr lang="en-US" dirty="0"/>
          </a:p>
          <a:p>
            <a:r>
              <a:rPr lang="en-US" dirty="0"/>
              <a:t>Physical Accommodation - the facility was capable of sustaining the operating conditions associated with the accommodated emission rate during the baseline period.</a:t>
            </a:r>
          </a:p>
          <a:p>
            <a:pPr defTabSz="937534">
              <a:defRPr/>
            </a:pPr>
            <a:endParaRPr lang="en-US" dirty="0">
              <a:ea typeface="Calibri" panose="020F0502020204030204" pitchFamily="34" charset="0"/>
              <a:cs typeface="Times New Roman" panose="02020603050405020304" pitchFamily="18" charset="0"/>
            </a:endParaRPr>
          </a:p>
          <a:p>
            <a:pPr defTabSz="937534">
              <a:defRPr/>
            </a:pPr>
            <a:r>
              <a:rPr lang="en-US" dirty="0">
                <a:ea typeface="Calibri" panose="020F0502020204030204" pitchFamily="34" charset="0"/>
                <a:cs typeface="Times New Roman" panose="02020603050405020304" pitchFamily="18" charset="0"/>
              </a:rPr>
              <a:t>Additionally, emissions must be </a:t>
            </a:r>
            <a:r>
              <a:rPr lang="en-US" b="1" u="sng" dirty="0">
                <a:ea typeface="Calibri" panose="020F0502020204030204" pitchFamily="34" charset="0"/>
                <a:cs typeface="Times New Roman" panose="02020603050405020304" pitchFamily="18" charset="0"/>
              </a:rPr>
              <a:t>unrelated </a:t>
            </a:r>
            <a:r>
              <a:rPr lang="en-US" dirty="0">
                <a:ea typeface="Calibri" panose="020F0502020204030204" pitchFamily="34" charset="0"/>
                <a:cs typeface="Times New Roman" panose="02020603050405020304" pitchFamily="18" charset="0"/>
              </a:rPr>
              <a:t>to the proposed project, so project emissions cannot be accommodated.</a:t>
            </a:r>
          </a:p>
          <a:p>
            <a:endParaRPr lang="en-US" dirty="0"/>
          </a:p>
          <a:p>
            <a:r>
              <a:rPr lang="en-US" dirty="0"/>
              <a:t>I will provide an example of how to calculate CHA in the next few slides. </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23</a:t>
            </a:fld>
            <a:endParaRPr lang="en-US" dirty="0"/>
          </a:p>
        </p:txBody>
      </p:sp>
    </p:spTree>
    <p:extLst>
      <p:ext uri="{BB962C8B-B14F-4D97-AF65-F5344CB8AC3E}">
        <p14:creationId xmlns:p14="http://schemas.microsoft.com/office/powerpoint/2010/main" val="225085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t>A typical approach is to identify the highest production for a 30-day period during the baseline period.  Then calculate the ratio of the highest month’s production divided by the actual production rate during the baseline period. Finally, multiply that ratio by the actual emission rate to determine the CHA emission increment.</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24</a:t>
            </a:fld>
            <a:endParaRPr lang="en-US" dirty="0"/>
          </a:p>
        </p:txBody>
      </p:sp>
    </p:spTree>
    <p:extLst>
      <p:ext uri="{BB962C8B-B14F-4D97-AF65-F5344CB8AC3E}">
        <p14:creationId xmlns:p14="http://schemas.microsoft.com/office/powerpoint/2010/main" val="48940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Introduction:</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This slide we will discuss how to calculate the could have been accommodated (CHA) for a cement plant for pollutant PM, which is part of evaluating project emission increases and determining if Step 2 netting is needed.</a:t>
            </a:r>
            <a:endParaRPr lang="en-US" dirty="0">
              <a:ea typeface="SimSun" panose="02010600030101010101" pitchFamily="2" charset="-122"/>
              <a:cs typeface="Times New Roman" panose="02020603050405020304" pitchFamily="18" charset="0"/>
            </a:endParaRPr>
          </a:p>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Background Information:</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Projected Actual Emissions (PAE) is 920 tpy.</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Baseline Actual Emissions (BAE) during the period from 2020 to 2022 is 750 tpy. This represents the highest emission recorded in a 24-month period in the last 10 years.</a:t>
            </a:r>
            <a:endParaRPr lang="en-US" dirty="0">
              <a:ea typeface="SimSun" panose="02010600030101010101" pitchFamily="2" charset="-122"/>
              <a:cs typeface="Times New Roman" panose="02020603050405020304" pitchFamily="18" charset="0"/>
            </a:endParaRPr>
          </a:p>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Production Rates:</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highest annualized production rate over 30 days during the baseline period was 150,000 tons.</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SimSun" panose="02010600030101010101" pitchFamily="2" charset="-122"/>
                <a:cs typeface="Times New Roman" panose="02020603050405020304" pitchFamily="18" charset="0"/>
              </a:rPr>
              <a:t>However, the actual average 30-day annualized production rate is 125,000 tons, which was reduced due to disruption in operations caused by the pandemic.</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25</a:t>
            </a:fld>
            <a:endParaRPr lang="en-US" dirty="0"/>
          </a:p>
        </p:txBody>
      </p:sp>
    </p:spTree>
    <p:extLst>
      <p:ext uri="{BB962C8B-B14F-4D97-AF65-F5344CB8AC3E}">
        <p14:creationId xmlns:p14="http://schemas.microsoft.com/office/powerpoint/2010/main" val="2651153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Ratio Calculation:</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To find the ratio, subtract the actual avg 30-day production rate from the 30-day highest production rate and divide by the actual avg 30-day production rate.</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formula is: (Highest 30−Day Production Rate − Actual Avg 30-Day Annual Production Rate) / Actual Avg 30-Day Annual Production Rate</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Substituting the values: (150,000−125,000)/125,000</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This gives us a ratio of 0.2.</a:t>
            </a:r>
            <a:endParaRPr lang="en-US" dirty="0">
              <a:ea typeface="SimSun" panose="02010600030101010101" pitchFamily="2" charset="-122"/>
              <a:cs typeface="Times New Roman" panose="02020603050405020304" pitchFamily="18" charset="0"/>
            </a:endParaRPr>
          </a:p>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CHA Increment Calculation:</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could have been accommodated increment (CHA) is calculated by multiplying the BAE by the ratio.</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Using the formula: BAE×Ratio</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Substituting the values: 750 × 0.2</a:t>
            </a:r>
            <a:endParaRPr lang="en-US" dirty="0">
              <a:ea typeface="SimSun" panose="02010600030101010101" pitchFamily="2" charset="-122"/>
              <a:cs typeface="Times New Roman" panose="02020603050405020304" pitchFamily="18" charset="0"/>
            </a:endParaRPr>
          </a:p>
          <a:p>
            <a:endParaRPr lang="en-US" dirty="0">
              <a:ea typeface="Times New Roman" panose="02020603050405020304" pitchFamily="18" charset="0"/>
            </a:endParaRPr>
          </a:p>
          <a:p>
            <a:r>
              <a:rPr lang="en-US" dirty="0">
                <a:ea typeface="Times New Roman" panose="02020603050405020304" pitchFamily="18" charset="0"/>
              </a:rPr>
              <a:t>This results in a CHA increment of 150 tpy.</a:t>
            </a: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26</a:t>
            </a:fld>
            <a:endParaRPr lang="en-US" dirty="0"/>
          </a:p>
        </p:txBody>
      </p:sp>
    </p:spTree>
    <p:extLst>
      <p:ext uri="{BB962C8B-B14F-4D97-AF65-F5344CB8AC3E}">
        <p14:creationId xmlns:p14="http://schemas.microsoft.com/office/powerpoint/2010/main" val="1460048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PEI Calculation:</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Project Emission Increase is the difference between the PEA, BAE, and CHA.</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formula is: PEA−BAE−CHA</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Substituting the values: 920−750−150</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This gives us a PEI of 20 tpy.</a:t>
            </a:r>
            <a:endParaRPr lang="en-US" dirty="0">
              <a:ea typeface="SimSun" panose="02010600030101010101" pitchFamily="2" charset="-122"/>
              <a:cs typeface="Times New Roman" panose="02020603050405020304" pitchFamily="18" charset="0"/>
            </a:endParaRPr>
          </a:p>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Significant Emission Rate (SER):</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The SER threshold for PM is 25 tpy.</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Since the PEI of 20 tpy is less than the SER threshold, no netting is triggered for PM.</a:t>
            </a:r>
            <a:endParaRPr lang="en-US" dirty="0">
              <a:ea typeface="SimSun" panose="02010600030101010101" pitchFamily="2" charset="-122"/>
              <a:cs typeface="Times New Roman" panose="02020603050405020304" pitchFamily="18" charset="0"/>
            </a:endParaRPr>
          </a:p>
          <a:p>
            <a:pPr marL="351575" indent="-351575">
              <a:buFont typeface="+mj-lt"/>
              <a:buAutoNum type="arabicPeriod"/>
              <a:tabLst>
                <a:tab pos="468767" algn="l"/>
                <a:tab pos="468767" algn="l"/>
              </a:tabLst>
            </a:pPr>
            <a:r>
              <a:rPr lang="en-US" b="1" dirty="0">
                <a:ea typeface="Times New Roman" panose="02020603050405020304" pitchFamily="18" charset="0"/>
                <a:cs typeface="Times New Roman" panose="02020603050405020304" pitchFamily="18" charset="0"/>
              </a:rPr>
              <a:t>Conclusion:</a:t>
            </a:r>
            <a:endParaRPr lang="en-US" dirty="0">
              <a:ea typeface="SimSun" panose="02010600030101010101" pitchFamily="2" charset="-122"/>
              <a:cs typeface="Times New Roman" panose="02020603050405020304" pitchFamily="18" charset="0"/>
            </a:endParaRPr>
          </a:p>
          <a:p>
            <a:pPr marL="761747" lvl="1" indent="-292979">
              <a:buSzPts val="1000"/>
              <a:buFont typeface="Courier New" panose="02070309020205020404" pitchFamily="49" charset="0"/>
              <a:buChar char="o"/>
              <a:tabLst>
                <a:tab pos="468767" algn="l"/>
                <a:tab pos="937534" algn="l"/>
              </a:tabLst>
            </a:pPr>
            <a:r>
              <a:rPr lang="en-US" dirty="0">
                <a:ea typeface="Times New Roman" panose="02020603050405020304" pitchFamily="18" charset="0"/>
                <a:cs typeface="Times New Roman" panose="02020603050405020304" pitchFamily="18" charset="0"/>
              </a:rPr>
              <a:t>Based on the calculations, the increase in emissions is below the threshold for significant emission rates, so the project does not trigger netting for PM.</a:t>
            </a:r>
            <a:endParaRPr lang="en-US" dirty="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27</a:t>
            </a:fld>
            <a:endParaRPr lang="en-US" dirty="0"/>
          </a:p>
        </p:txBody>
      </p:sp>
    </p:spTree>
    <p:extLst>
      <p:ext uri="{BB962C8B-B14F-4D97-AF65-F5344CB8AC3E}">
        <p14:creationId xmlns:p14="http://schemas.microsoft.com/office/powerpoint/2010/main" val="751681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t>Documentation must be provided to show the basis for the calculations and the emissions are unrelated to the proposed project.</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28</a:t>
            </a:fld>
            <a:endParaRPr lang="en-US" dirty="0"/>
          </a:p>
        </p:txBody>
      </p:sp>
    </p:spTree>
    <p:extLst>
      <p:ext uri="{BB962C8B-B14F-4D97-AF65-F5344CB8AC3E}">
        <p14:creationId xmlns:p14="http://schemas.microsoft.com/office/powerpoint/2010/main" val="3898284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Step 1 of the federal applicability determination, if the facility is </a:t>
            </a:r>
            <a:r>
              <a:rPr lang="en-US" u="sng" dirty="0"/>
              <a:t>not</a:t>
            </a:r>
            <a:r>
              <a:rPr lang="en-US" dirty="0"/>
              <a:t> an existing major source, then we can conclude whether federal permitting applies.</a:t>
            </a:r>
          </a:p>
          <a:p>
            <a:endParaRPr lang="en-US" dirty="0"/>
          </a:p>
          <a:p>
            <a:r>
              <a:rPr lang="en-US" dirty="0"/>
              <a:t>However, if the facility is an existing major source and the PEI is greater than or equal to the applicable thresholds for PSD or NNSR, then we generally proceed to Step 2, which involves determining NEI.</a:t>
            </a:r>
          </a:p>
          <a:p>
            <a:r>
              <a:rPr lang="en-US" dirty="0"/>
              <a:t>[Refer to slide.]</a:t>
            </a:r>
          </a:p>
        </p:txBody>
      </p:sp>
      <p:sp>
        <p:nvSpPr>
          <p:cNvPr id="4" name="Slide Number Placeholder 3"/>
          <p:cNvSpPr>
            <a:spLocks noGrp="1"/>
          </p:cNvSpPr>
          <p:nvPr>
            <p:ph type="sldNum" sz="quarter" idx="5"/>
          </p:nvPr>
        </p:nvSpPr>
        <p:spPr/>
        <p:txBody>
          <a:bodyPr/>
          <a:lstStyle/>
          <a:p>
            <a:fld id="{CFF5D64E-FCB6-4D4F-B94C-7AD7D485FC37}" type="slidenum">
              <a:rPr lang="en-US" smtClean="0"/>
              <a:t>29</a:t>
            </a:fld>
            <a:endParaRPr lang="en-US" dirty="0"/>
          </a:p>
        </p:txBody>
      </p:sp>
    </p:spTree>
    <p:extLst>
      <p:ext uri="{BB962C8B-B14F-4D97-AF65-F5344CB8AC3E}">
        <p14:creationId xmlns:p14="http://schemas.microsoft.com/office/powerpoint/2010/main" val="251144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libri" panose="020F0502020204030204" pitchFamily="34" charset="0"/>
              </a:rPr>
              <a:t>First, Let’s look at the updates from EPA. </a:t>
            </a:r>
          </a:p>
          <a:p>
            <a:r>
              <a:rPr lang="en-US" sz="1200" dirty="0">
                <a:latin typeface="+mn-lt"/>
                <a:ea typeface="Calibri" panose="020F0502020204030204" pitchFamily="34" charset="0"/>
              </a:rPr>
              <a:t>On September 15, 2022, EPA finalized the rule to bump up the HGB and DFW areas from serious to severe ozone nonattainment under the 2008 ozone standard.  </a:t>
            </a:r>
          </a:p>
          <a:p>
            <a:endParaRPr lang="en-US" sz="1200" dirty="0">
              <a:latin typeface="+mn-lt"/>
              <a:ea typeface="Calibri" panose="020F0502020204030204" pitchFamily="34" charset="0"/>
            </a:endParaRPr>
          </a:p>
          <a:p>
            <a:r>
              <a:rPr lang="en-US" sz="1200" dirty="0">
                <a:latin typeface="+mn-lt"/>
                <a:ea typeface="Calibri" panose="020F0502020204030204" pitchFamily="34" charset="0"/>
              </a:rPr>
              <a:t>Bexar County was bumped to serious ozone nonattainment and HGB and DFW areas from moderate to serious under the 2015 ozone standard.  Since HGB and DFW are severe for the 2008 standard, the change in the 2015 ozone standard classification does not have an effect on the review process. </a:t>
            </a:r>
            <a:endParaRPr lang="en-US" sz="1200" dirty="0">
              <a:highlight>
                <a:srgbClr val="FFFF00"/>
              </a:highlight>
              <a:latin typeface="+mn-lt"/>
            </a:endParaRPr>
          </a:p>
          <a:p>
            <a:endParaRPr lang="en-US" sz="1200" dirty="0">
              <a:highlight>
                <a:srgbClr val="FFFF00"/>
              </a:highlight>
              <a:latin typeface="+mn-lt"/>
            </a:endParaRPr>
          </a:p>
          <a:p>
            <a:r>
              <a:rPr lang="en-US" sz="1200" dirty="0">
                <a:latin typeface="+mn-lt"/>
              </a:rPr>
              <a:t>The reclassification of HGB and DFW from Serious to Severe results in a lower threshold for major source status (25 tpy).  It also means a higher offset ratio (1.30 to 1).</a:t>
            </a:r>
          </a:p>
          <a:p>
            <a:r>
              <a:rPr lang="en-US" sz="1200" dirty="0">
                <a:latin typeface="+mn-lt"/>
              </a:rPr>
              <a:t>The reclassification of Bexar results in a higher offset ratio as well (1.20 to 1).</a:t>
            </a:r>
            <a:br>
              <a:rPr lang="en-US" sz="1200" dirty="0">
                <a:latin typeface="+mn-lt"/>
              </a:rPr>
            </a:br>
            <a:br>
              <a:rPr lang="en-US" sz="1200" dirty="0">
                <a:latin typeface="+mn-lt"/>
              </a:rPr>
            </a:br>
            <a:r>
              <a:rPr lang="en-US" sz="1200" dirty="0">
                <a:latin typeface="+mn-lt"/>
              </a:rPr>
              <a:t>Please note nonattainment permit requirements with respect to area classification are based on the </a:t>
            </a:r>
            <a:r>
              <a:rPr lang="en-US" sz="1200" u="sng" dirty="0">
                <a:latin typeface="+mn-lt"/>
              </a:rPr>
              <a:t>date of issuance of the permit</a:t>
            </a:r>
            <a:r>
              <a:rPr lang="en-US" sz="1200" dirty="0">
                <a:latin typeface="+mn-lt"/>
              </a:rPr>
              <a:t> (not the date the application is submitted to TCEQ) in accordance with 30 TAC §116.150.</a:t>
            </a:r>
          </a:p>
          <a:p>
            <a:endParaRPr lang="en-US" sz="1200" dirty="0">
              <a:latin typeface="+mn-lt"/>
            </a:endParaRPr>
          </a:p>
          <a:p>
            <a:r>
              <a:rPr lang="en-US" sz="1200" dirty="0">
                <a:latin typeface="+mn-lt"/>
              </a:rPr>
              <a:t>Also, please note that it is possible for a project to trigger both PSD and Nonattainment NSR for NOx.</a:t>
            </a:r>
          </a:p>
          <a:p>
            <a:endParaRPr lang="en-US" sz="1200" dirty="0">
              <a:latin typeface="+mn-lt"/>
            </a:endParaRPr>
          </a:p>
          <a:p>
            <a:endParaRPr lang="en-US" sz="18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3</a:t>
            </a:fld>
            <a:endParaRPr lang="en-US" dirty="0"/>
          </a:p>
        </p:txBody>
      </p:sp>
    </p:spTree>
    <p:extLst>
      <p:ext uri="{BB962C8B-B14F-4D97-AF65-F5344CB8AC3E}">
        <p14:creationId xmlns:p14="http://schemas.microsoft.com/office/powerpoint/2010/main" val="432068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950">
              <a:defRPr/>
            </a:pPr>
            <a:r>
              <a:rPr lang="en-US" dirty="0"/>
              <a:t>This slide summarizes Step 2 of the federal applicability determination.</a:t>
            </a:r>
            <a:br>
              <a:rPr lang="en-US" dirty="0"/>
            </a:br>
            <a:r>
              <a:rPr lang="en-US" dirty="0"/>
              <a:t>We will begin by defining the netting window. It is 5 years prior to Start of Construction to Start of Operation. </a:t>
            </a:r>
          </a:p>
          <a:p>
            <a:pPr defTabSz="968950">
              <a:defRPr/>
            </a:pPr>
            <a:endParaRPr lang="en-US" sz="1200" dirty="0">
              <a:solidFill>
                <a:srgbClr val="FF0000"/>
              </a:solidFill>
              <a:latin typeface="+mn-lt"/>
              <a:ea typeface="Calibri" panose="020F0502020204030204" pitchFamily="34" charset="0"/>
            </a:endParaRPr>
          </a:p>
          <a:p>
            <a:pPr defTabSz="968950">
              <a:defRPr/>
            </a:pPr>
            <a:r>
              <a:rPr lang="en-US" sz="1200" dirty="0">
                <a:latin typeface="+mn-lt"/>
                <a:ea typeface="Calibri" panose="020F0502020204030204" pitchFamily="34" charset="0"/>
              </a:rPr>
              <a:t>The purpose of netting is to identify all projects within the window and determine their associated increases and decreases.  </a:t>
            </a:r>
          </a:p>
          <a:p>
            <a:pPr defTabSz="968950">
              <a:defRPr/>
            </a:pPr>
            <a:r>
              <a:rPr lang="en-US" sz="1200" dirty="0">
                <a:solidFill>
                  <a:schemeClr val="bg1"/>
                </a:solidFill>
                <a:latin typeface="+mn-lt"/>
                <a:cs typeface="Times New Roman" pitchFamily="18" charset="0"/>
              </a:rPr>
              <a:t>We then sum all creditable increases and decreases during the netting window. </a:t>
            </a:r>
          </a:p>
          <a:p>
            <a:pPr defTabSz="968950">
              <a:defRPr/>
            </a:pPr>
            <a:r>
              <a:rPr lang="en-US" sz="1200" dirty="0">
                <a:latin typeface="+mn-lt"/>
                <a:cs typeface="Arial" panose="020B0604020202020204" pitchFamily="34" charset="0"/>
              </a:rPr>
              <a:t>If the total, or NEI, is greater than or equal to the major modification threshold, major NSR is triggered. Otherwise, it is not triggered. </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30</a:t>
            </a:fld>
            <a:endParaRPr lang="en-US" dirty="0"/>
          </a:p>
        </p:txBody>
      </p:sp>
    </p:spTree>
    <p:extLst>
      <p:ext uri="{BB962C8B-B14F-4D97-AF65-F5344CB8AC3E}">
        <p14:creationId xmlns:p14="http://schemas.microsoft.com/office/powerpoint/2010/main" val="3058375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1174750"/>
            <a:ext cx="4887913" cy="2751138"/>
          </a:xfrm>
        </p:spPr>
      </p:sp>
      <p:sp>
        <p:nvSpPr>
          <p:cNvPr id="3" name="Notes Placeholder 2"/>
          <p:cNvSpPr>
            <a:spLocks noGrp="1"/>
          </p:cNvSpPr>
          <p:nvPr>
            <p:ph type="body" idx="1"/>
          </p:nvPr>
        </p:nvSpPr>
        <p:spPr/>
        <p:txBody>
          <a:bodyPr/>
          <a:lstStyle/>
          <a:p>
            <a:pPr defTabSz="968950">
              <a:defRPr/>
            </a:pPr>
            <a:r>
              <a:rPr lang="en-US" sz="1200" dirty="0">
                <a:latin typeface="+mn-lt"/>
                <a:ea typeface="Calibri" panose="020F0502020204030204" pitchFamily="34" charset="0"/>
              </a:rPr>
              <a:t>We have discussed two timeframes or windows when determining federal applicability. </a:t>
            </a:r>
          </a:p>
          <a:p>
            <a:pPr defTabSz="968950">
              <a:defRPr/>
            </a:pPr>
            <a:r>
              <a:rPr lang="en-US" sz="1200" dirty="0">
                <a:latin typeface="+mn-lt"/>
                <a:ea typeface="Calibri" panose="020F0502020204030204" pitchFamily="34" charset="0"/>
              </a:rPr>
              <a:t>The first is the 24-month BAE window, which we discussed earlier in Step 1. </a:t>
            </a:r>
            <a:br>
              <a:rPr lang="en-US" sz="1200" dirty="0">
                <a:latin typeface="+mn-lt"/>
                <a:ea typeface="Calibri" panose="020F0502020204030204" pitchFamily="34" charset="0"/>
              </a:rPr>
            </a:br>
            <a:r>
              <a:rPr lang="en-US" sz="1200" dirty="0">
                <a:latin typeface="+mn-lt"/>
                <a:ea typeface="Calibri" panose="020F0502020204030204" pitchFamily="34" charset="0"/>
              </a:rPr>
              <a:t>For example, if the application is expected to be received in 2025, the BAE window would look back 10 years or 120 months from 2025.</a:t>
            </a:r>
          </a:p>
          <a:p>
            <a:pPr defTabSz="968950">
              <a:defRPr/>
            </a:pPr>
            <a:endParaRPr lang="en-US" sz="1200" dirty="0">
              <a:latin typeface="+mn-lt"/>
              <a:ea typeface="Calibri" panose="020F0502020204030204" pitchFamily="34" charset="0"/>
            </a:endParaRPr>
          </a:p>
          <a:p>
            <a:pPr defTabSz="968950">
              <a:defRPr/>
            </a:pPr>
            <a:r>
              <a:rPr lang="en-US" sz="1200" dirty="0">
                <a:latin typeface="+mn-lt"/>
                <a:ea typeface="Calibri" panose="020F0502020204030204" pitchFamily="34" charset="0"/>
              </a:rPr>
              <a:t>The second timeframe is the contemporaneous or netting window in Step 2. </a:t>
            </a:r>
          </a:p>
          <a:p>
            <a:pPr defTabSz="968950">
              <a:defRPr/>
            </a:pPr>
            <a:r>
              <a:rPr lang="en-US" sz="1200" dirty="0">
                <a:latin typeface="+mn-lt"/>
                <a:ea typeface="Calibri" panose="020F0502020204030204" pitchFamily="34" charset="0"/>
              </a:rPr>
              <a:t>This netting window is defined as five years prior to the proposed start of construction of the current project, extending through to the proposed start of operation.</a:t>
            </a:r>
            <a:br>
              <a:rPr lang="en-US" sz="1200" dirty="0">
                <a:latin typeface="+mn-lt"/>
                <a:ea typeface="Calibri" panose="020F0502020204030204" pitchFamily="34" charset="0"/>
              </a:rPr>
            </a:br>
            <a:endParaRPr lang="en-US" sz="1200" dirty="0">
              <a:latin typeface="+mn-lt"/>
              <a:ea typeface="Calibri" panose="020F0502020204030204" pitchFamily="34" charset="0"/>
            </a:endParaRPr>
          </a:p>
        </p:txBody>
      </p:sp>
      <p:sp>
        <p:nvSpPr>
          <p:cNvPr id="4" name="Slide Number Placeholder 3"/>
          <p:cNvSpPr>
            <a:spLocks noGrp="1"/>
          </p:cNvSpPr>
          <p:nvPr>
            <p:ph type="sldNum" sz="quarter" idx="10"/>
          </p:nvPr>
        </p:nvSpPr>
        <p:spPr/>
        <p:txBody>
          <a:bodyPr lIns="96259" tIns="48131" rIns="96259" bIns="48131"/>
          <a:lstStyle/>
          <a:p>
            <a:fld id="{A8A42AD5-A41A-45D1-8B68-5E32A8DDEFA1}" type="slidenum">
              <a:rPr lang="en-US" smtClean="0"/>
              <a:t>31</a:t>
            </a:fld>
            <a:endParaRPr lang="en-US" dirty="0"/>
          </a:p>
        </p:txBody>
      </p:sp>
    </p:spTree>
    <p:extLst>
      <p:ext uri="{BB962C8B-B14F-4D97-AF65-F5344CB8AC3E}">
        <p14:creationId xmlns:p14="http://schemas.microsoft.com/office/powerpoint/2010/main" val="4046830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960438"/>
            <a:ext cx="4887913" cy="2751137"/>
          </a:xfrm>
        </p:spPr>
      </p:sp>
      <p:sp>
        <p:nvSpPr>
          <p:cNvPr id="3" name="Notes Placeholder 2"/>
          <p:cNvSpPr>
            <a:spLocks noGrp="1"/>
          </p:cNvSpPr>
          <p:nvPr>
            <p:ph type="body" idx="1"/>
          </p:nvPr>
        </p:nvSpPr>
        <p:spPr/>
        <p:txBody>
          <a:bodyPr/>
          <a:lstStyle/>
          <a:p>
            <a:r>
              <a:rPr lang="en-US" b="0" dirty="0"/>
              <a:t>So what are the requirements for creditable increases and decreases? </a:t>
            </a:r>
          </a:p>
          <a:p>
            <a:r>
              <a:rPr lang="en-US" b="0" dirty="0"/>
              <a:t>[Refer to slide.]</a:t>
            </a:r>
          </a:p>
        </p:txBody>
      </p:sp>
      <p:sp>
        <p:nvSpPr>
          <p:cNvPr id="4" name="Slide Number Placeholder 3"/>
          <p:cNvSpPr>
            <a:spLocks noGrp="1"/>
          </p:cNvSpPr>
          <p:nvPr>
            <p:ph type="sldNum" sz="quarter" idx="10"/>
          </p:nvPr>
        </p:nvSpPr>
        <p:spPr/>
        <p:txBody>
          <a:bodyPr lIns="96259" tIns="48131" rIns="96259" bIns="48131"/>
          <a:lstStyle/>
          <a:p>
            <a:fld id="{A8A42AD5-A41A-45D1-8B68-5E32A8DDEFA1}" type="slidenum">
              <a:rPr lang="en-US" smtClean="0"/>
              <a:t>32</a:t>
            </a:fld>
            <a:endParaRPr lang="en-US" dirty="0"/>
          </a:p>
        </p:txBody>
      </p:sp>
    </p:spTree>
    <p:extLst>
      <p:ext uri="{BB962C8B-B14F-4D97-AF65-F5344CB8AC3E}">
        <p14:creationId xmlns:p14="http://schemas.microsoft.com/office/powerpoint/2010/main" val="321757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3">
              <a:defRPr/>
            </a:pPr>
            <a:r>
              <a:rPr lang="en-US" dirty="0"/>
              <a:t>Here is a visual block diagram showing how to calculate net emission increase in Step 2.  [Refer to slide.]</a:t>
            </a:r>
          </a:p>
          <a:p>
            <a:pPr defTabSz="933273">
              <a:defRPr/>
            </a:pPr>
            <a:endParaRPr lang="en-US" dirty="0"/>
          </a:p>
          <a:p>
            <a:pPr defTabSz="933273">
              <a:defRPr/>
            </a:pPr>
            <a:r>
              <a:rPr lang="en-US" dirty="0"/>
              <a:t>NEI = Project increase  + (Creditable Increases - Creditable decreases during 5 years prior to Start of Construction (SOC) to Start of Operation (SOO).</a:t>
            </a:r>
          </a:p>
          <a:p>
            <a:pPr defTabSz="933273">
              <a:defRPr/>
            </a:pPr>
            <a:endParaRPr lang="en-US" dirty="0"/>
          </a:p>
          <a:p>
            <a:pPr defTabSz="933273">
              <a:defRPr/>
            </a:pPr>
            <a:r>
              <a:rPr lang="en-US" dirty="0"/>
              <a:t>If the NEI ≥ major modification threshold, then major federal review is triggered! Otherwise, it is not triggered. </a:t>
            </a:r>
          </a:p>
        </p:txBody>
      </p:sp>
      <p:sp>
        <p:nvSpPr>
          <p:cNvPr id="4" name="Slide Number Placeholder 3"/>
          <p:cNvSpPr>
            <a:spLocks noGrp="1"/>
          </p:cNvSpPr>
          <p:nvPr>
            <p:ph type="sldNum" sz="quarter" idx="10"/>
          </p:nvPr>
        </p:nvSpPr>
        <p:spPr/>
        <p:txBody>
          <a:bodyPr lIns="96259" tIns="48131" rIns="96259" bIns="48131"/>
          <a:lstStyle/>
          <a:p>
            <a:fld id="{A8A42AD5-A41A-45D1-8B68-5E32A8DDEFA1}" type="slidenum">
              <a:rPr lang="en-US" smtClean="0"/>
              <a:t>33</a:t>
            </a:fld>
            <a:endParaRPr lang="en-US" dirty="0"/>
          </a:p>
        </p:txBody>
      </p:sp>
    </p:spTree>
    <p:extLst>
      <p:ext uri="{BB962C8B-B14F-4D97-AF65-F5344CB8AC3E}">
        <p14:creationId xmlns:p14="http://schemas.microsoft.com/office/powerpoint/2010/main" val="436711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final example from the first part of the presentation, which covers both Step 1 and Step 2 of the federal applicability determination. </a:t>
            </a:r>
          </a:p>
          <a:p>
            <a:r>
              <a:rPr lang="en-US" dirty="0"/>
              <a:t>[Refer to slide]</a:t>
            </a:r>
          </a:p>
          <a:p>
            <a:endParaRPr lang="en-US" dirty="0"/>
          </a:p>
          <a:p>
            <a:r>
              <a:rPr lang="en-US" dirty="0"/>
              <a:t>In Step 1, we calculate the PEI as discussed earlier. After determining the PEI, we assess whether Step 2, known as netting, is triggered. In this case, netting is triggered for all four pollutants.</a:t>
            </a:r>
          </a:p>
          <a:p>
            <a:endParaRPr lang="en-US" dirty="0"/>
          </a:p>
          <a:p>
            <a:r>
              <a:rPr lang="en-US" dirty="0"/>
              <a:t>Moving on to Step 2, we calculate the NEI to evaluate whether the PSD is triggered. This involves assessing creditable increases and decreases in emissions during the netting window. The analysis indicates that PSD is triggered for NOx and VOC.</a:t>
            </a:r>
          </a:p>
          <a:p>
            <a:endParaRPr lang="en-US" dirty="0"/>
          </a:p>
          <a:p>
            <a:endParaRPr lang="en-US" dirty="0"/>
          </a:p>
          <a:p>
            <a:pPr defTabSz="971041">
              <a:defRP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34</a:t>
            </a:fld>
            <a:endParaRPr lang="en-US" dirty="0"/>
          </a:p>
        </p:txBody>
      </p:sp>
    </p:spTree>
    <p:extLst>
      <p:ext uri="{BB962C8B-B14F-4D97-AF65-F5344CB8AC3E}">
        <p14:creationId xmlns:p14="http://schemas.microsoft.com/office/powerpoint/2010/main" val="3465131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getting some help from my trusty panda friends to finish up my portion of the presentation. [Refer to slide] </a:t>
            </a:r>
            <a:br>
              <a:rPr lang="en-US" dirty="0"/>
            </a:br>
            <a:br>
              <a:rPr lang="en-US" dirty="0"/>
            </a:br>
            <a:r>
              <a:rPr lang="en-US" dirty="0"/>
              <a:t>And with that, I conclude the first part of the session. My colleague, Lou Malarcher, will now take over and guide you through examples related to major NSR permitting and retrospective review.</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35</a:t>
            </a:fld>
            <a:endParaRPr lang="en-US" dirty="0"/>
          </a:p>
        </p:txBody>
      </p:sp>
    </p:spTree>
    <p:extLst>
      <p:ext uri="{BB962C8B-B14F-4D97-AF65-F5344CB8AC3E}">
        <p14:creationId xmlns:p14="http://schemas.microsoft.com/office/powerpoint/2010/main" val="1855818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few minutes to talk about retrospective review.</a:t>
            </a:r>
          </a:p>
        </p:txBody>
      </p:sp>
      <p:sp>
        <p:nvSpPr>
          <p:cNvPr id="4" name="Slide Number Placeholder 3"/>
          <p:cNvSpPr>
            <a:spLocks noGrp="1"/>
          </p:cNvSpPr>
          <p:nvPr>
            <p:ph type="sldNum" sz="quarter" idx="5"/>
          </p:nvPr>
        </p:nvSpPr>
        <p:spPr/>
        <p:txBody>
          <a:bodyPr/>
          <a:lstStyle/>
          <a:p>
            <a:fld id="{CFF5D64E-FCB6-4D4F-B94C-7AD7D485FC37}" type="slidenum">
              <a:rPr lang="en-US" smtClean="0"/>
              <a:t>36</a:t>
            </a:fld>
            <a:endParaRPr lang="en-US" dirty="0"/>
          </a:p>
        </p:txBody>
      </p:sp>
    </p:spTree>
    <p:extLst>
      <p:ext uri="{BB962C8B-B14F-4D97-AF65-F5344CB8AC3E}">
        <p14:creationId xmlns:p14="http://schemas.microsoft.com/office/powerpoint/2010/main" val="484899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that pulls the concepts together:</a:t>
            </a:r>
          </a:p>
          <a:p>
            <a:endParaRPr lang="en-US" dirty="0"/>
          </a:p>
          <a:p>
            <a:pPr marL="175401" indent="-175401">
              <a:buFont typeface="Arial" panose="020B0604020202020204" pitchFamily="34" charset="0"/>
              <a:buChar char="•"/>
            </a:pPr>
            <a:r>
              <a:rPr lang="en-US" dirty="0"/>
              <a:t>We have an existing major unnamed source of VOC.</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The area is classified as severe for ozone (Major Source = 25 tpy, Major Mod = 25 tpy, Netting Threshold = 5 tpy).</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New and modified facilities are proposed…with milestone dates as shown in the slide.</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Will a federal NSR permit be needed?  We don’t know yet.  Let’s look at Step 1 and Step 2.</a:t>
            </a:r>
          </a:p>
        </p:txBody>
      </p:sp>
      <p:sp>
        <p:nvSpPr>
          <p:cNvPr id="4" name="Slide Number Placeholder 3"/>
          <p:cNvSpPr>
            <a:spLocks noGrp="1"/>
          </p:cNvSpPr>
          <p:nvPr>
            <p:ph type="sldNum" sz="quarter" idx="5"/>
          </p:nvPr>
        </p:nvSpPr>
        <p:spPr/>
        <p:txBody>
          <a:bodyPr/>
          <a:lstStyle/>
          <a:p>
            <a:fld id="{CFF5D64E-FCB6-4D4F-B94C-7AD7D485FC37}" type="slidenum">
              <a:rPr lang="en-US" smtClean="0"/>
              <a:t>37</a:t>
            </a:fld>
            <a:endParaRPr lang="en-US" dirty="0"/>
          </a:p>
        </p:txBody>
      </p:sp>
    </p:spTree>
    <p:extLst>
      <p:ext uri="{BB962C8B-B14F-4D97-AF65-F5344CB8AC3E}">
        <p14:creationId xmlns:p14="http://schemas.microsoft.com/office/powerpoint/2010/main" val="330545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401" indent="-175401">
              <a:buFont typeface="Arial" panose="020B0604020202020204" pitchFamily="34" charset="0"/>
              <a:buChar char="•"/>
            </a:pPr>
            <a:r>
              <a:rPr lang="en-US" dirty="0"/>
              <a:t>In this project we have two new tanks, one new boiler, one modified flare, and one tank and one boiler are being removed.</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In Step 1 of this evaluation, the applicant is using the baseline actual (BAs) to potential-to-emit (PTE) approach. </a:t>
            </a:r>
            <a:r>
              <a:rPr lang="en-US" b="0" dirty="0"/>
              <a:t>In this case baseline actuals correspond to the consecutive 24-month period immediately preceding the change (actual emissions).</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We can see that a baseline of zero is used for the new units and existing or modified sources use actual emissions for the baseline.  Baseline emissions of 10 tpy were identified for the flare.</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In Step 1 of the federal applicability test, the applicant may also utilize emission reductions, which you see for the tank and boiler that are being removed.  For this example, these units are considered </a:t>
            </a:r>
            <a:r>
              <a:rPr lang="en-US" u="sng" dirty="0"/>
              <a:t>substantially related</a:t>
            </a:r>
            <a:r>
              <a:rPr lang="en-US" dirty="0"/>
              <a:t> to the project.</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So the Step 1 Project Emission Increase is 12 tpy VOC.  [Next slide…]</a:t>
            </a:r>
          </a:p>
        </p:txBody>
      </p:sp>
      <p:sp>
        <p:nvSpPr>
          <p:cNvPr id="4" name="Slide Number Placeholder 3"/>
          <p:cNvSpPr>
            <a:spLocks noGrp="1"/>
          </p:cNvSpPr>
          <p:nvPr>
            <p:ph type="sldNum" sz="quarter" idx="5"/>
          </p:nvPr>
        </p:nvSpPr>
        <p:spPr/>
        <p:txBody>
          <a:bodyPr/>
          <a:lstStyle/>
          <a:p>
            <a:fld id="{CFF5D64E-FCB6-4D4F-B94C-7AD7D485FC37}" type="slidenum">
              <a:rPr lang="en-US" smtClean="0"/>
              <a:t>38</a:t>
            </a:fld>
            <a:endParaRPr lang="en-US" dirty="0"/>
          </a:p>
        </p:txBody>
      </p:sp>
    </p:spTree>
    <p:extLst>
      <p:ext uri="{BB962C8B-B14F-4D97-AF65-F5344CB8AC3E}">
        <p14:creationId xmlns:p14="http://schemas.microsoft.com/office/powerpoint/2010/main" val="295441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slide.]</a:t>
            </a:r>
          </a:p>
          <a:p>
            <a:endParaRPr lang="en-US" dirty="0"/>
          </a:p>
          <a:p>
            <a:r>
              <a:rPr lang="en-US" dirty="0"/>
              <a:t>This slide shows a summary table and a simple flow chart for Step 1 of the Applicability Test.</a:t>
            </a:r>
          </a:p>
          <a:p>
            <a:endParaRPr lang="en-US" dirty="0"/>
          </a:p>
          <a:p>
            <a:r>
              <a:rPr lang="en-US" dirty="0"/>
              <a:t>As a reminder, the netting threshold for a Severe area is 5 tpy.</a:t>
            </a:r>
          </a:p>
        </p:txBody>
      </p:sp>
      <p:sp>
        <p:nvSpPr>
          <p:cNvPr id="4" name="Slide Number Placeholder 3"/>
          <p:cNvSpPr>
            <a:spLocks noGrp="1"/>
          </p:cNvSpPr>
          <p:nvPr>
            <p:ph type="sldNum" sz="quarter" idx="5"/>
          </p:nvPr>
        </p:nvSpPr>
        <p:spPr/>
        <p:txBody>
          <a:bodyPr/>
          <a:lstStyle/>
          <a:p>
            <a:fld id="{CFF5D64E-FCB6-4D4F-B94C-7AD7D485FC37}" type="slidenum">
              <a:rPr lang="en-US" smtClean="0"/>
              <a:t>39</a:t>
            </a:fld>
            <a:endParaRPr lang="en-US" dirty="0"/>
          </a:p>
        </p:txBody>
      </p:sp>
    </p:spTree>
    <p:extLst>
      <p:ext uri="{BB962C8B-B14F-4D97-AF65-F5344CB8AC3E}">
        <p14:creationId xmlns:p14="http://schemas.microsoft.com/office/powerpoint/2010/main" val="233289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t>This map shows the current nonattainment counties in Texas as of January 2024.</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4</a:t>
            </a:fld>
            <a:endParaRPr lang="en-US" dirty="0"/>
          </a:p>
        </p:txBody>
      </p:sp>
    </p:spTree>
    <p:extLst>
      <p:ext uri="{BB962C8B-B14F-4D97-AF65-F5344CB8AC3E}">
        <p14:creationId xmlns:p14="http://schemas.microsoft.com/office/powerpoint/2010/main" val="1321929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very broad summary of the netting process for Step 2.</a:t>
            </a:r>
          </a:p>
          <a:p>
            <a:endParaRPr lang="en-US" dirty="0"/>
          </a:p>
          <a:p>
            <a:r>
              <a:rPr lang="en-US" dirty="0"/>
              <a:t>Here we look at all our creditable increases and creditable decreases, going back 5 years prior to the start of construction (May 2025), and going forward to the start of operation (May 2027).</a:t>
            </a:r>
          </a:p>
          <a:p>
            <a:endParaRPr lang="en-US" dirty="0"/>
          </a:p>
          <a:p>
            <a:r>
              <a:rPr lang="en-US" dirty="0"/>
              <a:t>The 35 TPY emission reduction that resulted from the November 2018 project falls outside of the contemporaneous period for the proposed project and is therefore ineligible for inclusion in the netting calculation.</a:t>
            </a:r>
          </a:p>
        </p:txBody>
      </p:sp>
      <p:sp>
        <p:nvSpPr>
          <p:cNvPr id="4" name="Slide Number Placeholder 3"/>
          <p:cNvSpPr>
            <a:spLocks noGrp="1"/>
          </p:cNvSpPr>
          <p:nvPr>
            <p:ph type="sldNum" sz="quarter" idx="5"/>
          </p:nvPr>
        </p:nvSpPr>
        <p:spPr/>
        <p:txBody>
          <a:bodyPr/>
          <a:lstStyle/>
          <a:p>
            <a:fld id="{CFF5D64E-FCB6-4D4F-B94C-7AD7D485FC37}" type="slidenum">
              <a:rPr lang="en-US" smtClean="0"/>
              <a:t>40</a:t>
            </a:fld>
            <a:endParaRPr lang="en-US" dirty="0"/>
          </a:p>
        </p:txBody>
      </p:sp>
    </p:spTree>
    <p:extLst>
      <p:ext uri="{BB962C8B-B14F-4D97-AF65-F5344CB8AC3E}">
        <p14:creationId xmlns:p14="http://schemas.microsoft.com/office/powerpoint/2010/main" val="3239747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a basic flow chart that summarizes Step 2 of the Applicability test.</a:t>
            </a:r>
          </a:p>
          <a:p>
            <a:endParaRPr lang="en-US" dirty="0"/>
          </a:p>
          <a:p>
            <a:pPr marL="175401" indent="-175401">
              <a:buFont typeface="Arial" panose="020B0604020202020204" pitchFamily="34" charset="0"/>
              <a:buChar char="•"/>
            </a:pPr>
            <a:r>
              <a:rPr lang="en-US" dirty="0"/>
              <a:t>Our project increase of 12 tpy VOC was above the netting threshold of 5 tpy, so netting was performed.</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The result of the netting process yielded a net emission increase of 27 tpy VOC which is above the major mod threshold of 25 tpy.</a:t>
            </a:r>
          </a:p>
          <a:p>
            <a:pPr marL="175401" indent="-175401">
              <a:buFont typeface="Arial" panose="020B0604020202020204" pitchFamily="34" charset="0"/>
              <a:buChar char="•"/>
            </a:pPr>
            <a:endParaRPr lang="en-US" dirty="0"/>
          </a:p>
          <a:p>
            <a:pPr marL="175401" indent="-175401">
              <a:buFont typeface="Arial" panose="020B0604020202020204" pitchFamily="34" charset="0"/>
              <a:buChar char="•"/>
            </a:pPr>
            <a:r>
              <a:rPr lang="en-US" dirty="0"/>
              <a:t>Therefore, Nonattainment NSR is required for this project.</a:t>
            </a:r>
          </a:p>
        </p:txBody>
      </p:sp>
      <p:sp>
        <p:nvSpPr>
          <p:cNvPr id="4" name="Slide Number Placeholder 3"/>
          <p:cNvSpPr>
            <a:spLocks noGrp="1"/>
          </p:cNvSpPr>
          <p:nvPr>
            <p:ph type="sldNum" sz="quarter" idx="5"/>
          </p:nvPr>
        </p:nvSpPr>
        <p:spPr/>
        <p:txBody>
          <a:bodyPr/>
          <a:lstStyle/>
          <a:p>
            <a:fld id="{CFF5D64E-FCB6-4D4F-B94C-7AD7D485FC37}" type="slidenum">
              <a:rPr lang="en-US" smtClean="0"/>
              <a:t>41</a:t>
            </a:fld>
            <a:endParaRPr lang="en-US" dirty="0"/>
          </a:p>
        </p:txBody>
      </p:sp>
    </p:spTree>
    <p:extLst>
      <p:ext uri="{BB962C8B-B14F-4D97-AF65-F5344CB8AC3E}">
        <p14:creationId xmlns:p14="http://schemas.microsoft.com/office/powerpoint/2010/main" val="2702395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Now we should consider what emission offsets will be necessary.</a:t>
            </a:r>
          </a:p>
          <a:p>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Offsets are based on the emission increases…in other words, emission increases from new and modified facilities minus actual emissions.</a:t>
            </a:r>
          </a:p>
          <a:p>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Please keep in mind that offsets are calculated based on a comparison of PTE minus baseline without consideration of decreases. Any decreases used in determining the project emission increase should be removed from the calculation to determine the offsets.</a:t>
            </a:r>
          </a:p>
          <a:p>
            <a:endParaRPr lang="en-US" sz="18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42</a:t>
            </a:fld>
            <a:endParaRPr lang="en-US" dirty="0"/>
          </a:p>
        </p:txBody>
      </p:sp>
    </p:spTree>
    <p:extLst>
      <p:ext uri="{BB962C8B-B14F-4D97-AF65-F5344CB8AC3E}">
        <p14:creationId xmlns:p14="http://schemas.microsoft.com/office/powerpoint/2010/main" val="535237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7534">
              <a:defRPr/>
            </a:pPr>
            <a:fld id="{CFF5D64E-FCB6-4D4F-B94C-7AD7D485FC37}" type="slidenum">
              <a:rPr lang="en-US">
                <a:solidFill>
                  <a:prstClr val="black"/>
                </a:solidFill>
                <a:latin typeface="Calibri" panose="020F0502020204030204"/>
              </a:rPr>
              <a:pPr defTabSz="937534">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92060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56"/>
              </a:spcBef>
            </a:pPr>
            <a:r>
              <a:rPr lang="en-US" u="sng" dirty="0"/>
              <a:t>Not</a:t>
            </a:r>
            <a:r>
              <a:rPr lang="en-US" dirty="0"/>
              <a:t> used to authorize changes that constitute a new modification, but to correct previous representations.</a:t>
            </a:r>
          </a:p>
          <a:p>
            <a:pPr>
              <a:spcBef>
                <a:spcPts val="2456"/>
              </a:spcBef>
            </a:pPr>
            <a:r>
              <a:rPr lang="en-US" dirty="0"/>
              <a:t>Generally used to address situations in which the final unit design or operation differs from the original preliminary design or operation upon which a previous air permit application was based and a corresponding permit was issued.</a:t>
            </a:r>
          </a:p>
          <a:p>
            <a:pPr>
              <a:spcBef>
                <a:spcPts val="2456"/>
              </a:spcBef>
            </a:pPr>
            <a:r>
              <a:rPr lang="en-US" dirty="0"/>
              <a:t>Used to address changes in sources not reflected in the original permit application or issued permit.</a:t>
            </a:r>
          </a:p>
          <a:p>
            <a:endParaRPr lang="en-US" dirty="0"/>
          </a:p>
          <a:p>
            <a:endParaRPr lang="en-US" dirty="0"/>
          </a:p>
          <a:p>
            <a:r>
              <a:rPr lang="en-US" dirty="0"/>
              <a:t>Retrospective review is not used to authorize changes from a new modification but is used to correct previous representations and the associated authorization.</a:t>
            </a:r>
          </a:p>
          <a:p>
            <a:br>
              <a:rPr lang="en-US" dirty="0"/>
            </a:br>
            <a:r>
              <a:rPr lang="en-US" dirty="0"/>
              <a:t>A retrospective project can also be for permitted facilities that are not yet constructed or in operation (e.g., a design update).</a:t>
            </a:r>
          </a:p>
          <a:p>
            <a:endParaRPr lang="en-US" dirty="0"/>
          </a:p>
          <a:p>
            <a:r>
              <a:rPr lang="en-US" dirty="0"/>
              <a:t>In addition, a retrospective review can involve an emission source that has been newly identified and was not included in previous authorizations.</a:t>
            </a:r>
          </a:p>
          <a:p>
            <a:endParaRPr lang="en-US" dirty="0"/>
          </a:p>
          <a:p>
            <a:r>
              <a:rPr lang="en-US" dirty="0"/>
              <a:t>These emissions must be properly evaluated, and any applicable permits must be corrected.</a:t>
            </a:r>
            <a:br>
              <a:rPr lang="en-US" dirty="0"/>
            </a:br>
            <a:br>
              <a:rPr lang="en-US" dirty="0"/>
            </a:br>
            <a:r>
              <a:rPr lang="en-US" dirty="0"/>
              <a:t>Some common names for retrospective review are:</a:t>
            </a:r>
            <a:br>
              <a:rPr lang="en-US" dirty="0"/>
            </a:br>
            <a:r>
              <a:rPr lang="en-US" dirty="0"/>
              <a:t>- As-built amendment.</a:t>
            </a:r>
          </a:p>
          <a:p>
            <a:r>
              <a:rPr lang="en-US" dirty="0"/>
              <a:t>- Clean-up amendment.</a:t>
            </a:r>
          </a:p>
          <a:p>
            <a:r>
              <a:rPr lang="en-US" dirty="0"/>
              <a:t>- Correction amendment.</a:t>
            </a:r>
          </a:p>
          <a:p>
            <a:pPr marL="175788" indent="-175788">
              <a:buFontTx/>
              <a:buChar char="-"/>
            </a:pPr>
            <a:r>
              <a:rPr lang="en-US" dirty="0"/>
              <a:t>Paper change amendment.</a:t>
            </a:r>
          </a:p>
          <a:p>
            <a:pPr marL="175788" indent="-175788">
              <a:buFontTx/>
              <a:buChar char="-"/>
            </a:pPr>
            <a:r>
              <a:rPr lang="en-US" dirty="0"/>
              <a:t>Audit privilege amendment.</a:t>
            </a:r>
          </a:p>
          <a:p>
            <a:r>
              <a:rPr lang="en-US" dirty="0"/>
              <a:t> </a:t>
            </a:r>
          </a:p>
          <a:p>
            <a:r>
              <a:rPr lang="en-US" dirty="0"/>
              <a:t>Some examples of retrospective projects include:</a:t>
            </a:r>
            <a:br>
              <a:rPr lang="en-US" dirty="0"/>
            </a:br>
            <a:r>
              <a:rPr lang="en-US" dirty="0"/>
              <a:t>Corrections related to:</a:t>
            </a:r>
            <a:br>
              <a:rPr lang="en-US" dirty="0"/>
            </a:br>
            <a:r>
              <a:rPr lang="en-US" dirty="0"/>
              <a:t>- Omitted pollutants.</a:t>
            </a:r>
          </a:p>
          <a:p>
            <a:r>
              <a:rPr lang="en-US" dirty="0"/>
              <a:t>- Vent flow rate to control device.</a:t>
            </a:r>
            <a:br>
              <a:rPr lang="en-US" dirty="0"/>
            </a:br>
            <a:r>
              <a:rPr lang="en-US" dirty="0"/>
              <a:t>- Stream composition.</a:t>
            </a:r>
            <a:br>
              <a:rPr lang="en-US" dirty="0"/>
            </a:br>
            <a:r>
              <a:rPr lang="en-US" dirty="0"/>
              <a:t>- Equipment capacity/specifications.</a:t>
            </a:r>
          </a:p>
          <a:p>
            <a:r>
              <a:rPr lang="en-US" dirty="0"/>
              <a:t>- Fugitive component count.</a:t>
            </a:r>
            <a:br>
              <a:rPr lang="en-US" dirty="0"/>
            </a:br>
            <a:r>
              <a:rPr lang="en-US" dirty="0"/>
              <a:t>- Tank fitting types/counts.</a:t>
            </a:r>
            <a:br>
              <a:rPr lang="en-US" dirty="0"/>
            </a:br>
            <a:r>
              <a:rPr lang="en-US" dirty="0"/>
              <a:t>- Stack parameters.</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CFF5D64E-FCB6-4D4F-B94C-7AD7D485FC37}" type="slidenum">
              <a:rPr lang="en-US" smtClean="0"/>
              <a:t>44</a:t>
            </a:fld>
            <a:endParaRPr lang="en-US" dirty="0"/>
          </a:p>
        </p:txBody>
      </p:sp>
    </p:spTree>
    <p:extLst>
      <p:ext uri="{BB962C8B-B14F-4D97-AF65-F5344CB8AC3E}">
        <p14:creationId xmlns:p14="http://schemas.microsoft.com/office/powerpoint/2010/main" val="3665108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56"/>
              </a:spcBef>
            </a:pPr>
            <a:r>
              <a:rPr lang="en-US" b="0" i="0" u="none" strike="noStrike" baseline="0" dirty="0">
                <a:latin typeface="+mj-lt"/>
              </a:rPr>
              <a:t>Look back at the federal PSD and/or Nonattainment NSR applicability analyses of a past project or projects to include changes in sources not reflected in the original permit application or issued permit. </a:t>
            </a:r>
          </a:p>
          <a:p>
            <a:pPr>
              <a:spcBef>
                <a:spcPts val="2456"/>
              </a:spcBef>
            </a:pPr>
            <a:r>
              <a:rPr lang="en-US" b="0" i="0" u="none" strike="noStrike" baseline="0" dirty="0">
                <a:latin typeface="+mj-lt"/>
              </a:rPr>
              <a:t>PSD and/or Nonattainment NSR applicability thresholds in place at the time of the original project apply.  However, if PSD and/or Nonattainment NSR review are triggered retrospectively, current modeling, BACT, LAER, and offset</a:t>
            </a:r>
            <a:r>
              <a:rPr lang="en-US" b="0" i="0" u="none" strike="noStrike" dirty="0">
                <a:latin typeface="+mj-lt"/>
              </a:rPr>
              <a:t> requirements</a:t>
            </a:r>
            <a:r>
              <a:rPr lang="en-US" b="0" i="0" u="none" strike="noStrike" baseline="0" dirty="0">
                <a:latin typeface="+mj-lt"/>
              </a:rPr>
              <a:t> </a:t>
            </a:r>
            <a:r>
              <a:rPr lang="en-US" dirty="0">
                <a:latin typeface="+mj-lt"/>
              </a:rPr>
              <a:t>may be applicable.</a:t>
            </a:r>
            <a:endParaRPr lang="en-US" b="0" i="0" u="none" strike="noStrike" baseline="0" dirty="0">
              <a:latin typeface="+mj-lt"/>
            </a:endParaRPr>
          </a:p>
          <a:p>
            <a:endParaRPr lang="en-US" dirty="0"/>
          </a:p>
          <a:p>
            <a:r>
              <a:rPr lang="en-US" dirty="0"/>
              <a:t>Please keep in mind modeling for retrospective review will frequently be referred to as AQA in this presentation. Air quality Analysis is specific to PSD permitting. Minor NSR modeling is used for nonattainment permitting.</a:t>
            </a:r>
          </a:p>
        </p:txBody>
      </p:sp>
      <p:sp>
        <p:nvSpPr>
          <p:cNvPr id="4" name="Slide Number Placeholder 3"/>
          <p:cNvSpPr>
            <a:spLocks noGrp="1"/>
          </p:cNvSpPr>
          <p:nvPr>
            <p:ph type="sldNum" sz="quarter" idx="5"/>
          </p:nvPr>
        </p:nvSpPr>
        <p:spPr/>
        <p:txBody>
          <a:bodyPr/>
          <a:lstStyle/>
          <a:p>
            <a:fld id="{CFF5D64E-FCB6-4D4F-B94C-7AD7D485FC37}" type="slidenum">
              <a:rPr lang="en-US" smtClean="0"/>
              <a:t>45</a:t>
            </a:fld>
            <a:endParaRPr lang="en-US" dirty="0"/>
          </a:p>
        </p:txBody>
      </p:sp>
    </p:spTree>
    <p:extLst>
      <p:ext uri="{BB962C8B-B14F-4D97-AF65-F5344CB8AC3E}">
        <p14:creationId xmlns:p14="http://schemas.microsoft.com/office/powerpoint/2010/main" val="1870739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a retrospective project, depending on the magnitude of the emission increases, it will processed either as a minor NSR project or as a major modification.</a:t>
            </a:r>
          </a:p>
        </p:txBody>
      </p:sp>
      <p:sp>
        <p:nvSpPr>
          <p:cNvPr id="4" name="Slide Number Placeholder 3"/>
          <p:cNvSpPr>
            <a:spLocks noGrp="1"/>
          </p:cNvSpPr>
          <p:nvPr>
            <p:ph type="sldNum" sz="quarter" idx="5"/>
          </p:nvPr>
        </p:nvSpPr>
        <p:spPr/>
        <p:txBody>
          <a:bodyPr/>
          <a:lstStyle/>
          <a:p>
            <a:fld id="{CFF5D64E-FCB6-4D4F-B94C-7AD7D485FC37}" type="slidenum">
              <a:rPr lang="en-US" smtClean="0"/>
              <a:t>46</a:t>
            </a:fld>
            <a:endParaRPr lang="en-US" dirty="0"/>
          </a:p>
        </p:txBody>
      </p:sp>
    </p:spTree>
    <p:extLst>
      <p:ext uri="{BB962C8B-B14F-4D97-AF65-F5344CB8AC3E}">
        <p14:creationId xmlns:p14="http://schemas.microsoft.com/office/powerpoint/2010/main" val="4050445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permit application contains both a new project and a retrospective project, please evaluate the projects </a:t>
            </a:r>
            <a:r>
              <a:rPr lang="en-US" u="sng" dirty="0"/>
              <a:t>separately</a:t>
            </a:r>
            <a:r>
              <a:rPr lang="en-US" dirty="0"/>
              <a:t>.</a:t>
            </a:r>
          </a:p>
        </p:txBody>
      </p:sp>
      <p:sp>
        <p:nvSpPr>
          <p:cNvPr id="4" name="Slide Number Placeholder 3"/>
          <p:cNvSpPr>
            <a:spLocks noGrp="1"/>
          </p:cNvSpPr>
          <p:nvPr>
            <p:ph type="sldNum" sz="quarter" idx="5"/>
          </p:nvPr>
        </p:nvSpPr>
        <p:spPr/>
        <p:txBody>
          <a:bodyPr/>
          <a:lstStyle/>
          <a:p>
            <a:fld id="{CFF5D64E-FCB6-4D4F-B94C-7AD7D485FC37}" type="slidenum">
              <a:rPr lang="en-US" smtClean="0"/>
              <a:t>47</a:t>
            </a:fld>
            <a:endParaRPr lang="en-US" dirty="0"/>
          </a:p>
        </p:txBody>
      </p:sp>
    </p:spTree>
    <p:extLst>
      <p:ext uri="{BB962C8B-B14F-4D97-AF65-F5344CB8AC3E}">
        <p14:creationId xmlns:p14="http://schemas.microsoft.com/office/powerpoint/2010/main" val="1362485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discovered the emissions, what is the basic approach?  </a:t>
            </a:r>
          </a:p>
          <a:p>
            <a:endParaRPr lang="en-US" dirty="0"/>
          </a:p>
          <a:p>
            <a:r>
              <a:rPr lang="en-US" dirty="0"/>
              <a:t>The emissions should be applied to the original project that caused the emissions in the first place.</a:t>
            </a:r>
          </a:p>
          <a:p>
            <a:endParaRPr lang="en-US" dirty="0"/>
          </a:p>
          <a:p>
            <a:r>
              <a:rPr lang="en-US" dirty="0"/>
              <a:t>If no project can be associated (for example, if an emitting unit is discovered that did not receive authorization), the evaluation is based on the unit’s start of construction.</a:t>
            </a:r>
          </a:p>
          <a:p>
            <a:endParaRPr lang="en-US" dirty="0"/>
          </a:p>
          <a:p>
            <a:r>
              <a:rPr lang="en-US" dirty="0"/>
              <a:t>An evaluation for federal applicability is required.  TCEQ relies on the criteria that defines major source and major modification to determine project type required.</a:t>
            </a:r>
          </a:p>
        </p:txBody>
      </p:sp>
      <p:sp>
        <p:nvSpPr>
          <p:cNvPr id="4" name="Slide Number Placeholder 3"/>
          <p:cNvSpPr>
            <a:spLocks noGrp="1"/>
          </p:cNvSpPr>
          <p:nvPr>
            <p:ph type="sldNum" sz="quarter" idx="5"/>
          </p:nvPr>
        </p:nvSpPr>
        <p:spPr/>
        <p:txBody>
          <a:bodyPr/>
          <a:lstStyle/>
          <a:p>
            <a:fld id="{CFF5D64E-FCB6-4D4F-B94C-7AD7D485FC37}" type="slidenum">
              <a:rPr lang="en-US" smtClean="0"/>
              <a:t>48</a:t>
            </a:fld>
            <a:endParaRPr lang="en-US" dirty="0"/>
          </a:p>
        </p:txBody>
      </p:sp>
    </p:spTree>
    <p:extLst>
      <p:ext uri="{BB962C8B-B14F-4D97-AF65-F5344CB8AC3E}">
        <p14:creationId xmlns:p14="http://schemas.microsoft.com/office/powerpoint/2010/main" val="3762572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flow chart that gives a general overview of the retrospective review process.  Let’s take a minute to look at the possible pathways.  The flowchart conveys a process based on TCEQ’s interpretation of how retrospective reviews should be performed and the methods represented in previous projects.</a:t>
            </a:r>
          </a:p>
          <a:p>
            <a:endParaRPr lang="en-US" dirty="0"/>
          </a:p>
          <a:p>
            <a:r>
              <a:rPr lang="en-US" dirty="0"/>
              <a:t>I apologize for the small font size…but please feel free to download the slides from our website for a better view.</a:t>
            </a:r>
          </a:p>
        </p:txBody>
      </p:sp>
      <p:sp>
        <p:nvSpPr>
          <p:cNvPr id="4" name="Slide Number Placeholder 3"/>
          <p:cNvSpPr>
            <a:spLocks noGrp="1"/>
          </p:cNvSpPr>
          <p:nvPr>
            <p:ph type="sldNum" sz="quarter" idx="5"/>
          </p:nvPr>
        </p:nvSpPr>
        <p:spPr/>
        <p:txBody>
          <a:bodyPr/>
          <a:lstStyle/>
          <a:p>
            <a:fld id="{CFF5D64E-FCB6-4D4F-B94C-7AD7D485FC37}" type="slidenum">
              <a:rPr lang="en-US" smtClean="0"/>
              <a:t>49</a:t>
            </a:fld>
            <a:endParaRPr lang="en-US" dirty="0"/>
          </a:p>
        </p:txBody>
      </p:sp>
    </p:spTree>
    <p:extLst>
      <p:ext uri="{BB962C8B-B14F-4D97-AF65-F5344CB8AC3E}">
        <p14:creationId xmlns:p14="http://schemas.microsoft.com/office/powerpoint/2010/main" val="96447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update on the PM standards.</a:t>
            </a:r>
          </a:p>
          <a:p>
            <a:endParaRPr lang="en-US" dirty="0"/>
          </a:p>
          <a:p>
            <a:r>
              <a:rPr lang="en-US" dirty="0"/>
              <a:t>On February 7, 2024, EPA announced a final rule to strengthen the National Ambient Air Quality Standards (NAAQS) for PM2.5.</a:t>
            </a:r>
          </a:p>
          <a:p>
            <a:endParaRPr lang="en-US" dirty="0"/>
          </a:p>
          <a:p>
            <a:r>
              <a:rPr lang="en-US" dirty="0"/>
              <a:t>The slide shows a summary of previous standards and 2024 standards.</a:t>
            </a:r>
          </a:p>
          <a:p>
            <a:endParaRPr lang="en-US" dirty="0"/>
          </a:p>
          <a:p>
            <a:r>
              <a:rPr lang="en-US" dirty="0"/>
              <a:t>Effective May 6, 2024, EPA lowered the primary annual standard for PM2.5 to from 12 to 9.0 micrograms per cubic meter (µg/m3).</a:t>
            </a:r>
          </a:p>
          <a:p>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5</a:t>
            </a:fld>
            <a:endParaRPr lang="en-US" dirty="0"/>
          </a:p>
        </p:txBody>
      </p:sp>
    </p:spTree>
    <p:extLst>
      <p:ext uri="{BB962C8B-B14F-4D97-AF65-F5344CB8AC3E}">
        <p14:creationId xmlns:p14="http://schemas.microsoft.com/office/powerpoint/2010/main" val="3045131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we have a major source under NNSR.  The site received a permit in 2021 for two new furnaces and four new tanks.  The location is within a serious ozone nonattainment area, and let’s assume that has not changed since 2019.  The sitewide emissions are under the PSD major source thresholds for all pollutants.</a:t>
            </a:r>
          </a:p>
        </p:txBody>
      </p:sp>
      <p:sp>
        <p:nvSpPr>
          <p:cNvPr id="4" name="Slide Number Placeholder 3"/>
          <p:cNvSpPr>
            <a:spLocks noGrp="1"/>
          </p:cNvSpPr>
          <p:nvPr>
            <p:ph type="sldNum" sz="quarter" idx="5"/>
          </p:nvPr>
        </p:nvSpPr>
        <p:spPr/>
        <p:txBody>
          <a:bodyPr/>
          <a:lstStyle/>
          <a:p>
            <a:fld id="{CFF5D64E-FCB6-4D4F-B94C-7AD7D485FC37}" type="slidenum">
              <a:rPr lang="en-US" smtClean="0"/>
              <a:t>50</a:t>
            </a:fld>
            <a:endParaRPr lang="en-US" dirty="0"/>
          </a:p>
        </p:txBody>
      </p:sp>
    </p:spTree>
    <p:extLst>
      <p:ext uri="{BB962C8B-B14F-4D97-AF65-F5344CB8AC3E}">
        <p14:creationId xmlns:p14="http://schemas.microsoft.com/office/powerpoint/2010/main" val="2207335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construction, the permit holder identified some elements that were underestimated in the original design and permit application.  Because the as-built scenario results in higher emissions, a permit application is needed to correct the representations.</a:t>
            </a:r>
          </a:p>
        </p:txBody>
      </p:sp>
      <p:sp>
        <p:nvSpPr>
          <p:cNvPr id="4" name="Slide Number Placeholder 3"/>
          <p:cNvSpPr>
            <a:spLocks noGrp="1"/>
          </p:cNvSpPr>
          <p:nvPr>
            <p:ph type="sldNum" sz="quarter" idx="5"/>
          </p:nvPr>
        </p:nvSpPr>
        <p:spPr/>
        <p:txBody>
          <a:bodyPr/>
          <a:lstStyle/>
          <a:p>
            <a:fld id="{CFF5D64E-FCB6-4D4F-B94C-7AD7D485FC37}" type="slidenum">
              <a:rPr lang="en-US" smtClean="0"/>
              <a:t>51</a:t>
            </a:fld>
            <a:endParaRPr lang="en-US" dirty="0"/>
          </a:p>
        </p:txBody>
      </p:sp>
    </p:spTree>
    <p:extLst>
      <p:ext uri="{BB962C8B-B14F-4D97-AF65-F5344CB8AC3E}">
        <p14:creationId xmlns:p14="http://schemas.microsoft.com/office/powerpoint/2010/main" val="2707875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original net emission increase for VOC, the newly quantified emissions, and the corrected total.  You can see that the original project did not trigger nonattainment review based on VOC emissions, but once corrections are applied the retrospective emissions are over 25 tpy.</a:t>
            </a:r>
          </a:p>
        </p:txBody>
      </p:sp>
      <p:sp>
        <p:nvSpPr>
          <p:cNvPr id="4" name="Slide Number Placeholder 3"/>
          <p:cNvSpPr>
            <a:spLocks noGrp="1"/>
          </p:cNvSpPr>
          <p:nvPr>
            <p:ph type="sldNum" sz="quarter" idx="5"/>
          </p:nvPr>
        </p:nvSpPr>
        <p:spPr/>
        <p:txBody>
          <a:bodyPr/>
          <a:lstStyle/>
          <a:p>
            <a:fld id="{CFF5D64E-FCB6-4D4F-B94C-7AD7D485FC37}" type="slidenum">
              <a:rPr lang="en-US" smtClean="0"/>
              <a:t>52</a:t>
            </a:fld>
            <a:endParaRPr lang="en-US" dirty="0"/>
          </a:p>
        </p:txBody>
      </p:sp>
    </p:spTree>
    <p:extLst>
      <p:ext uri="{BB962C8B-B14F-4D97-AF65-F5344CB8AC3E}">
        <p14:creationId xmlns:p14="http://schemas.microsoft.com/office/powerpoint/2010/main" val="3491296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original net emission increase for NOx, the newly quantified emissions, and the corrected total.  The corrected net emission increase for NOx is also over 25 tpy.</a:t>
            </a:r>
          </a:p>
        </p:txBody>
      </p:sp>
      <p:sp>
        <p:nvSpPr>
          <p:cNvPr id="4" name="Slide Number Placeholder 3"/>
          <p:cNvSpPr>
            <a:spLocks noGrp="1"/>
          </p:cNvSpPr>
          <p:nvPr>
            <p:ph type="sldNum" sz="quarter" idx="5"/>
          </p:nvPr>
        </p:nvSpPr>
        <p:spPr/>
        <p:txBody>
          <a:bodyPr/>
          <a:lstStyle/>
          <a:p>
            <a:fld id="{CFF5D64E-FCB6-4D4F-B94C-7AD7D485FC37}" type="slidenum">
              <a:rPr lang="en-US" smtClean="0"/>
              <a:t>53</a:t>
            </a:fld>
            <a:endParaRPr lang="en-US" dirty="0"/>
          </a:p>
        </p:txBody>
      </p:sp>
    </p:spTree>
    <p:extLst>
      <p:ext uri="{BB962C8B-B14F-4D97-AF65-F5344CB8AC3E}">
        <p14:creationId xmlns:p14="http://schemas.microsoft.com/office/powerpoint/2010/main" val="1354774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54</a:t>
            </a:fld>
            <a:endParaRPr lang="en-US" dirty="0"/>
          </a:p>
        </p:txBody>
      </p:sp>
    </p:spTree>
    <p:extLst>
      <p:ext uri="{BB962C8B-B14F-4D97-AF65-F5344CB8AC3E}">
        <p14:creationId xmlns:p14="http://schemas.microsoft.com/office/powerpoint/2010/main" val="3066021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56"/>
              </a:spcBef>
            </a:pPr>
            <a:r>
              <a:rPr lang="en-US" b="0" i="0" u="none" strike="noStrike" baseline="0" dirty="0">
                <a:latin typeface="+mj-lt"/>
              </a:rPr>
              <a:t>Look back at the federal PSD and/or Nonattainment NSR applicability analyses of a past project or projects to include changes in sources not reflected in the original permit application or issued permit. </a:t>
            </a:r>
          </a:p>
          <a:p>
            <a:pPr>
              <a:spcBef>
                <a:spcPts val="2456"/>
              </a:spcBef>
            </a:pPr>
            <a:r>
              <a:rPr lang="en-US" b="0" i="0" u="none" strike="noStrike" baseline="0" dirty="0">
                <a:latin typeface="+mj-lt"/>
              </a:rPr>
              <a:t>PSD and/or Nonattainment NSR applicability thresholds in place at the time of the original project apply.  However, if PSD and/or Nonattainment NSR review are triggered retrospectively, current modeling, BACT, LAER, and offset</a:t>
            </a:r>
            <a:r>
              <a:rPr lang="en-US" b="0" i="0" u="none" strike="noStrike" dirty="0">
                <a:latin typeface="+mj-lt"/>
              </a:rPr>
              <a:t> requirements</a:t>
            </a:r>
            <a:r>
              <a:rPr lang="en-US" b="0" i="0" u="none" strike="noStrike" baseline="0" dirty="0">
                <a:latin typeface="+mj-lt"/>
              </a:rPr>
              <a:t> </a:t>
            </a:r>
            <a:r>
              <a:rPr lang="en-US" dirty="0">
                <a:latin typeface="+mj-lt"/>
              </a:rPr>
              <a:t>may be applicable.</a:t>
            </a:r>
          </a:p>
          <a:p>
            <a:pPr>
              <a:spcBef>
                <a:spcPts val="2456"/>
              </a:spcBef>
            </a:pPr>
            <a:endParaRPr lang="en-US" b="0" i="0" u="none" strike="noStrike" baseline="0" dirty="0">
              <a:latin typeface="+mj-lt"/>
            </a:endParaRPr>
          </a:p>
          <a:p>
            <a:pPr defTabSz="935471">
              <a:spcBef>
                <a:spcPts val="2456"/>
              </a:spcBef>
              <a:defRPr/>
            </a:pPr>
            <a:r>
              <a:rPr lang="en-US" dirty="0"/>
              <a:t>And this slide shows the highlights of the nonattainment permit application, versus a typical case-by-case application:</a:t>
            </a:r>
            <a:br>
              <a:rPr lang="en-US" dirty="0"/>
            </a:br>
            <a:br>
              <a:rPr lang="en-US" dirty="0"/>
            </a:br>
            <a:r>
              <a:rPr lang="en-US" dirty="0"/>
              <a:t>Lowest Achievable Emission Rate technology, an air quality analysis using current meteorology and background, and emission offsets corresponding to the area classification.</a:t>
            </a:r>
          </a:p>
          <a:p>
            <a:pPr>
              <a:spcBef>
                <a:spcPts val="2456"/>
              </a:spcBef>
            </a:pPr>
            <a:endParaRPr lang="en-US" b="0" i="0" u="none" strike="noStrike" baseline="0" dirty="0">
              <a:latin typeface="+mj-lt"/>
            </a:endParaRP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55</a:t>
            </a:fld>
            <a:endParaRPr lang="en-US" dirty="0"/>
          </a:p>
        </p:txBody>
      </p:sp>
    </p:spTree>
    <p:extLst>
      <p:ext uri="{BB962C8B-B14F-4D97-AF65-F5344CB8AC3E}">
        <p14:creationId xmlns:p14="http://schemas.microsoft.com/office/powerpoint/2010/main" val="3124193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guidance on retrospective projects, let’s travel back in time…deep into the dark and dusty archives of the Texas Natural Resource Conservation Commission (TNRCC)…</a:t>
            </a:r>
          </a:p>
        </p:txBody>
      </p:sp>
      <p:sp>
        <p:nvSpPr>
          <p:cNvPr id="4" name="Slide Number Placeholder 3"/>
          <p:cNvSpPr>
            <a:spLocks noGrp="1"/>
          </p:cNvSpPr>
          <p:nvPr>
            <p:ph type="sldNum" sz="quarter" idx="5"/>
          </p:nvPr>
        </p:nvSpPr>
        <p:spPr/>
        <p:txBody>
          <a:bodyPr/>
          <a:lstStyle/>
          <a:p>
            <a:fld id="{CFF5D64E-FCB6-4D4F-B94C-7AD7D485FC37}" type="slidenum">
              <a:rPr lang="en-US" smtClean="0"/>
              <a:t>56</a:t>
            </a:fld>
            <a:endParaRPr lang="en-US" dirty="0"/>
          </a:p>
        </p:txBody>
      </p:sp>
    </p:spTree>
    <p:extLst>
      <p:ext uri="{BB962C8B-B14F-4D97-AF65-F5344CB8AC3E}">
        <p14:creationId xmlns:p14="http://schemas.microsoft.com/office/powerpoint/2010/main" val="3443214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TCEQ guidance for retrospective projects is based on a July 5, 2000 memo by Ruben Herrera, P.E. through John Steib (who was the Air Permits Division Director at the time).</a:t>
            </a:r>
          </a:p>
          <a:p>
            <a:endParaRPr lang="en-US" dirty="0"/>
          </a:p>
          <a:p>
            <a:r>
              <a:rPr lang="en-US" dirty="0"/>
              <a:t>This memo is primarily focused on a scenario where federal review was not triggered in the </a:t>
            </a:r>
            <a:r>
              <a:rPr lang="en-US" u="sng" dirty="0"/>
              <a:t>original</a:t>
            </a:r>
            <a:r>
              <a:rPr lang="en-US" dirty="0"/>
              <a:t> project.</a:t>
            </a:r>
            <a:br>
              <a:rPr lang="en-US" dirty="0"/>
            </a:br>
            <a:br>
              <a:rPr lang="en-US" dirty="0"/>
            </a:br>
            <a:r>
              <a:rPr lang="en-US" dirty="0"/>
              <a:t> There is also a draft EPA policy memo from 1985 which provides some general perspective.  Policy appears to have never been adopted.</a:t>
            </a:r>
          </a:p>
        </p:txBody>
      </p:sp>
      <p:sp>
        <p:nvSpPr>
          <p:cNvPr id="4" name="Slide Number Placeholder 3"/>
          <p:cNvSpPr>
            <a:spLocks noGrp="1"/>
          </p:cNvSpPr>
          <p:nvPr>
            <p:ph type="sldNum" sz="quarter" idx="5"/>
          </p:nvPr>
        </p:nvSpPr>
        <p:spPr/>
        <p:txBody>
          <a:bodyPr/>
          <a:lstStyle/>
          <a:p>
            <a:fld id="{CFF5D64E-FCB6-4D4F-B94C-7AD7D485FC37}" type="slidenum">
              <a:rPr lang="en-US" smtClean="0"/>
              <a:t>57</a:t>
            </a:fld>
            <a:endParaRPr lang="en-US" dirty="0"/>
          </a:p>
        </p:txBody>
      </p:sp>
    </p:spTree>
    <p:extLst>
      <p:ext uri="{BB962C8B-B14F-4D97-AF65-F5344CB8AC3E}">
        <p14:creationId xmlns:p14="http://schemas.microsoft.com/office/powerpoint/2010/main" val="348438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memo pertains to situations where previously unknown emissions and/or emission sources are discovered at existing plant sites.  If change can be attributed to a specific past project, the project information should be updated to include increases.  If the change cannot be attributed to a specific project, use start of construction date.</a:t>
            </a:r>
          </a:p>
          <a:p>
            <a:endParaRPr lang="en-US" dirty="0"/>
          </a:p>
          <a:p>
            <a:r>
              <a:rPr lang="en-US" dirty="0"/>
              <a:t>Emission calculations should use the most recent methods and data.</a:t>
            </a:r>
          </a:p>
          <a:p>
            <a:endParaRPr lang="en-US" dirty="0"/>
          </a:p>
          <a:p>
            <a:r>
              <a:rPr lang="en-US" dirty="0"/>
              <a:t>Major source status, netting thresholds, and project increase thresholds are based on the time of the original project that caused the newly identified emissions.</a:t>
            </a:r>
          </a:p>
        </p:txBody>
      </p:sp>
      <p:sp>
        <p:nvSpPr>
          <p:cNvPr id="4" name="Slide Number Placeholder 3"/>
          <p:cNvSpPr>
            <a:spLocks noGrp="1"/>
          </p:cNvSpPr>
          <p:nvPr>
            <p:ph type="sldNum" sz="quarter" idx="5"/>
          </p:nvPr>
        </p:nvSpPr>
        <p:spPr/>
        <p:txBody>
          <a:bodyPr/>
          <a:lstStyle/>
          <a:p>
            <a:fld id="{CFF5D64E-FCB6-4D4F-B94C-7AD7D485FC37}" type="slidenum">
              <a:rPr lang="en-US" smtClean="0"/>
              <a:t>58</a:t>
            </a:fld>
            <a:endParaRPr lang="en-US" dirty="0"/>
          </a:p>
        </p:txBody>
      </p:sp>
    </p:spTree>
    <p:extLst>
      <p:ext uri="{BB962C8B-B14F-4D97-AF65-F5344CB8AC3E}">
        <p14:creationId xmlns:p14="http://schemas.microsoft.com/office/powerpoint/2010/main" val="764499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combination of the corrected project increase plus contemporaneous increases and decreases exceed the significance thresholds, then major NSR is triggered (PSD or Nonattainment NSR).</a:t>
            </a:r>
          </a:p>
        </p:txBody>
      </p:sp>
      <p:sp>
        <p:nvSpPr>
          <p:cNvPr id="4" name="Slide Number Placeholder 3"/>
          <p:cNvSpPr>
            <a:spLocks noGrp="1"/>
          </p:cNvSpPr>
          <p:nvPr>
            <p:ph type="sldNum" sz="quarter" idx="5"/>
          </p:nvPr>
        </p:nvSpPr>
        <p:spPr/>
        <p:txBody>
          <a:bodyPr/>
          <a:lstStyle/>
          <a:p>
            <a:fld id="{CFF5D64E-FCB6-4D4F-B94C-7AD7D485FC37}" type="slidenum">
              <a:rPr lang="en-US" smtClean="0"/>
              <a:t>59</a:t>
            </a:fld>
            <a:endParaRPr lang="en-US" dirty="0"/>
          </a:p>
        </p:txBody>
      </p:sp>
    </p:spTree>
    <p:extLst>
      <p:ext uri="{BB962C8B-B14F-4D97-AF65-F5344CB8AC3E}">
        <p14:creationId xmlns:p14="http://schemas.microsoft.com/office/powerpoint/2010/main" val="283739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sz="1400" b="0" i="0" dirty="0">
                <a:solidFill>
                  <a:srgbClr val="212529"/>
                </a:solidFill>
                <a:effectLst/>
                <a:highlight>
                  <a:srgbClr val="FFFFFF"/>
                </a:highlight>
                <a:latin typeface="+mn-lt"/>
              </a:rPr>
              <a:t>This slide shows the preliminary PM2.5 design values in Texas for counties with PM2.5 monitors.</a:t>
            </a:r>
          </a:p>
          <a:p>
            <a:pPr defTabSz="937534">
              <a:defRPr/>
            </a:pPr>
            <a:endParaRPr lang="en-US" sz="1400" dirty="0">
              <a:latin typeface="+mn-lt"/>
              <a:ea typeface="Aptos" panose="020B0004020202020204" pitchFamily="34" charset="0"/>
              <a:cs typeface="Times New Roman" panose="02020603050405020304" pitchFamily="18" charset="0"/>
            </a:endParaRPr>
          </a:p>
          <a:p>
            <a:pPr defTabSz="937534">
              <a:defRPr/>
            </a:pPr>
            <a:r>
              <a:rPr lang="en-US" sz="1400" dirty="0">
                <a:latin typeface="+mn-lt"/>
                <a:ea typeface="Aptos" panose="020B0004020202020204" pitchFamily="34" charset="0"/>
                <a:cs typeface="Times New Roman" panose="02020603050405020304" pitchFamily="18" charset="0"/>
              </a:rPr>
              <a:t>A design value is a statistic that describes the air quality status of a given location relative to the level of the NAAQS.</a:t>
            </a:r>
            <a:endParaRPr lang="en-US" sz="1400" dirty="0">
              <a:latin typeface="+mn-lt"/>
            </a:endParaRPr>
          </a:p>
          <a:p>
            <a:endParaRPr lang="en-US" sz="1400" b="0" i="0" dirty="0">
              <a:solidFill>
                <a:srgbClr val="212529"/>
              </a:solidFill>
              <a:effectLst/>
              <a:highlight>
                <a:srgbClr val="FFFFFF"/>
              </a:highlight>
              <a:latin typeface="+mn-lt"/>
            </a:endParaRPr>
          </a:p>
          <a:p>
            <a:r>
              <a:rPr lang="en-US" sz="1400" b="0" i="0" dirty="0">
                <a:solidFill>
                  <a:srgbClr val="212529"/>
                </a:solidFill>
                <a:effectLst/>
                <a:highlight>
                  <a:srgbClr val="FFFFFF"/>
                </a:highlight>
                <a:latin typeface="+mn-lt"/>
              </a:rPr>
              <a:t>TCEQ held an informal comment period from July 30 through August 30, 2024, to gather information for the development of a designation submission related to the 2024 primary annual PM</a:t>
            </a:r>
            <a:r>
              <a:rPr lang="en-US" sz="1400" b="0" i="0" baseline="-25000" dirty="0">
                <a:solidFill>
                  <a:srgbClr val="212529"/>
                </a:solidFill>
                <a:effectLst/>
                <a:highlight>
                  <a:srgbClr val="FFFFFF"/>
                </a:highlight>
                <a:latin typeface="+mn-lt"/>
              </a:rPr>
              <a:t>2.5</a:t>
            </a:r>
            <a:r>
              <a:rPr lang="en-US" sz="1400" b="0" i="0" dirty="0">
                <a:solidFill>
                  <a:srgbClr val="212529"/>
                </a:solidFill>
                <a:effectLst/>
                <a:highlight>
                  <a:srgbClr val="FFFFFF"/>
                </a:highlight>
                <a:latin typeface="+mn-lt"/>
              </a:rPr>
              <a:t> NAAQS. </a:t>
            </a:r>
          </a:p>
          <a:p>
            <a:endParaRPr lang="en-US" sz="1400" b="0" i="0" dirty="0">
              <a:solidFill>
                <a:srgbClr val="212529"/>
              </a:solidFill>
              <a:effectLst/>
              <a:highlight>
                <a:srgbClr val="FFFFFF"/>
              </a:highlight>
              <a:latin typeface="+mn-lt"/>
            </a:endParaRPr>
          </a:p>
          <a:p>
            <a:r>
              <a:rPr lang="en-US" sz="1400" b="0" i="0" dirty="0">
                <a:solidFill>
                  <a:srgbClr val="212529"/>
                </a:solidFill>
                <a:effectLst/>
                <a:highlight>
                  <a:srgbClr val="FFFFFF"/>
                </a:highlight>
                <a:latin typeface="+mn-lt"/>
              </a:rPr>
              <a:t>TCEQ Air Quality Division staff are currently evaluating the available data and potential designations, which will be considered by the commission in December 2024. Once approved by the commission, the designations will be sent to the governor for approval before being submitted to the EPA by February 7, 2025.</a:t>
            </a:r>
          </a:p>
          <a:p>
            <a:endParaRPr lang="en-US" b="0" i="0" dirty="0">
              <a:solidFill>
                <a:srgbClr val="212529"/>
              </a:solidFill>
              <a:effectLst/>
              <a:highlight>
                <a:srgbClr val="FFFFFF"/>
              </a:highligh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6</a:t>
            </a:fld>
            <a:endParaRPr lang="en-US" dirty="0"/>
          </a:p>
        </p:txBody>
      </p:sp>
    </p:spTree>
    <p:extLst>
      <p:ext uri="{BB962C8B-B14F-4D97-AF65-F5344CB8AC3E}">
        <p14:creationId xmlns:p14="http://schemas.microsoft.com/office/powerpoint/2010/main" val="584964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use the thresholds for major source status, netting, and major modification in effect at the time of the original project, we use current BACT, LAER, meteorology, and offset ratios for retrospective review.</a:t>
            </a:r>
          </a:p>
        </p:txBody>
      </p:sp>
      <p:sp>
        <p:nvSpPr>
          <p:cNvPr id="4" name="Slide Number Placeholder 3"/>
          <p:cNvSpPr>
            <a:spLocks noGrp="1"/>
          </p:cNvSpPr>
          <p:nvPr>
            <p:ph type="sldNum" sz="quarter" idx="5"/>
          </p:nvPr>
        </p:nvSpPr>
        <p:spPr/>
        <p:txBody>
          <a:bodyPr/>
          <a:lstStyle/>
          <a:p>
            <a:fld id="{CFF5D64E-FCB6-4D4F-B94C-7AD7D485FC37}" type="slidenum">
              <a:rPr lang="en-US" smtClean="0"/>
              <a:t>60</a:t>
            </a:fld>
            <a:endParaRPr lang="en-US" dirty="0"/>
          </a:p>
        </p:txBody>
      </p:sp>
    </p:spTree>
    <p:extLst>
      <p:ext uri="{BB962C8B-B14F-4D97-AF65-F5344CB8AC3E}">
        <p14:creationId xmlns:p14="http://schemas.microsoft.com/office/powerpoint/2010/main" val="2166173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more reminders:  </a:t>
            </a:r>
          </a:p>
          <a:p>
            <a:endParaRPr lang="en-US" dirty="0"/>
          </a:p>
          <a:p>
            <a:r>
              <a:rPr lang="en-US" dirty="0"/>
              <a:t>Add the newly quantified emissions to the original project or net emissions increase.</a:t>
            </a:r>
          </a:p>
          <a:p>
            <a:endParaRPr lang="en-US" dirty="0"/>
          </a:p>
          <a:p>
            <a:r>
              <a:rPr lang="en-US" dirty="0"/>
              <a:t>Evaluate how the corrected total would have affected federal applicability (including netting) in the original project.</a:t>
            </a:r>
            <a:br>
              <a:rPr lang="en-US" dirty="0"/>
            </a:br>
            <a:br>
              <a:rPr lang="en-US" dirty="0"/>
            </a:br>
            <a:r>
              <a:rPr lang="en-US" dirty="0"/>
              <a:t>If federal NSR is not triggered, evaluate how any subsequent netting and federal applicability determinations would have been affected.</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61</a:t>
            </a:fld>
            <a:endParaRPr lang="en-US" dirty="0"/>
          </a:p>
        </p:txBody>
      </p:sp>
    </p:spTree>
    <p:extLst>
      <p:ext uri="{BB962C8B-B14F-4D97-AF65-F5344CB8AC3E}">
        <p14:creationId xmlns:p14="http://schemas.microsoft.com/office/powerpoint/2010/main" val="3092441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another example of the retrospective scenario.</a:t>
            </a:r>
          </a:p>
        </p:txBody>
      </p:sp>
      <p:sp>
        <p:nvSpPr>
          <p:cNvPr id="4" name="Slide Number Placeholder 3"/>
          <p:cNvSpPr>
            <a:spLocks noGrp="1"/>
          </p:cNvSpPr>
          <p:nvPr>
            <p:ph type="sldNum" sz="quarter" idx="5"/>
          </p:nvPr>
        </p:nvSpPr>
        <p:spPr/>
        <p:txBody>
          <a:bodyPr/>
          <a:lstStyle/>
          <a:p>
            <a:fld id="{CFF5D64E-FCB6-4D4F-B94C-7AD7D485FC37}" type="slidenum">
              <a:rPr lang="en-US" smtClean="0"/>
              <a:t>62</a:t>
            </a:fld>
            <a:endParaRPr lang="en-US" dirty="0"/>
          </a:p>
        </p:txBody>
      </p:sp>
    </p:spTree>
    <p:extLst>
      <p:ext uri="{BB962C8B-B14F-4D97-AF65-F5344CB8AC3E}">
        <p14:creationId xmlns:p14="http://schemas.microsoft.com/office/powerpoint/2010/main" val="3081794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Example 5 again.  This time, the original project included the storage tank VOC emissions previously found during the retrospective review which resulted in nonattainment review. With this retrospective review, we are going to add additional emissions to the storage tanks keeping in mind that a nonattainment permit was issued with the original project.</a:t>
            </a:r>
          </a:p>
          <a:p>
            <a:endParaRPr lang="en-US" dirty="0"/>
          </a:p>
          <a:p>
            <a:r>
              <a:rPr lang="en-US" dirty="0"/>
              <a:t>Imagine we have a major source under NNSR.  The site received a permit in 2021 for two new furnaces and four new tanks.</a:t>
            </a:r>
          </a:p>
          <a:p>
            <a:endParaRPr lang="en-US" dirty="0"/>
          </a:p>
          <a:p>
            <a:r>
              <a:rPr lang="en-US" dirty="0"/>
              <a:t>The sitewide emissions are under the PSD major source thresholds for all pollutants.</a:t>
            </a:r>
          </a:p>
          <a:p>
            <a:endParaRPr lang="en-US" dirty="0"/>
          </a:p>
          <a:p>
            <a:r>
              <a:rPr lang="en-US" dirty="0"/>
              <a:t>Let’s put the site in the HGB area which was classified as serious nonattainment for the 2008 ozone standard in 2019 and severe in 2022. The offset ratio was 1.20 to 1 between 2019 and 2022. It changed to 1.30 to 1 after the reclassification in 2022.</a:t>
            </a:r>
          </a:p>
        </p:txBody>
      </p:sp>
      <p:sp>
        <p:nvSpPr>
          <p:cNvPr id="4" name="Slide Number Placeholder 3"/>
          <p:cNvSpPr>
            <a:spLocks noGrp="1"/>
          </p:cNvSpPr>
          <p:nvPr>
            <p:ph type="sldNum" sz="quarter" idx="5"/>
          </p:nvPr>
        </p:nvSpPr>
        <p:spPr/>
        <p:txBody>
          <a:bodyPr/>
          <a:lstStyle/>
          <a:p>
            <a:fld id="{CFF5D64E-FCB6-4D4F-B94C-7AD7D485FC37}" type="slidenum">
              <a:rPr lang="en-US" smtClean="0"/>
              <a:t>63</a:t>
            </a:fld>
            <a:endParaRPr lang="en-US" dirty="0"/>
          </a:p>
        </p:txBody>
      </p:sp>
    </p:spTree>
    <p:extLst>
      <p:ext uri="{BB962C8B-B14F-4D97-AF65-F5344CB8AC3E}">
        <p14:creationId xmlns:p14="http://schemas.microsoft.com/office/powerpoint/2010/main" val="2207335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construction, the permit holder identified some elements that were underestimated in the original design and permit application.  Because the as-built scenario results in higher emissions, a permit application is needed to correct the representations.</a:t>
            </a:r>
          </a:p>
        </p:txBody>
      </p:sp>
      <p:sp>
        <p:nvSpPr>
          <p:cNvPr id="4" name="Slide Number Placeholder 3"/>
          <p:cNvSpPr>
            <a:spLocks noGrp="1"/>
          </p:cNvSpPr>
          <p:nvPr>
            <p:ph type="sldNum" sz="quarter" idx="5"/>
          </p:nvPr>
        </p:nvSpPr>
        <p:spPr/>
        <p:txBody>
          <a:bodyPr/>
          <a:lstStyle/>
          <a:p>
            <a:fld id="{CFF5D64E-FCB6-4D4F-B94C-7AD7D485FC37}" type="slidenum">
              <a:rPr lang="en-US" smtClean="0"/>
              <a:t>64</a:t>
            </a:fld>
            <a:endParaRPr lang="en-US" dirty="0"/>
          </a:p>
        </p:txBody>
      </p:sp>
    </p:spTree>
    <p:extLst>
      <p:ext uri="{BB962C8B-B14F-4D97-AF65-F5344CB8AC3E}">
        <p14:creationId xmlns:p14="http://schemas.microsoft.com/office/powerpoint/2010/main" val="27078754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original net emission increase for VOC, the newly quantified emissions, and the corrected total.  You can see that the original project did trigger nonattainment review based on VOC emissions over 25 tpy. The original VOC increase was not sufficient, and the original offsets would need to be increased. The additional offsets should be calculated using the same ratio originally used. Please keep in mind that when calculating the offsets, any reductions in emissions included in the Net Emission Increase need to be removed.  The offsets should be calculated on all of the increases.</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65</a:t>
            </a:fld>
            <a:endParaRPr lang="en-US" dirty="0"/>
          </a:p>
        </p:txBody>
      </p:sp>
    </p:spTree>
    <p:extLst>
      <p:ext uri="{BB962C8B-B14F-4D97-AF65-F5344CB8AC3E}">
        <p14:creationId xmlns:p14="http://schemas.microsoft.com/office/powerpoint/2010/main" val="34912965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original net emission increase for NOx, the newly quantified emissions, and the corrected total.  The corrected net emission increase for NOx is also over 25 tpy.</a:t>
            </a:r>
          </a:p>
        </p:txBody>
      </p:sp>
      <p:sp>
        <p:nvSpPr>
          <p:cNvPr id="4" name="Slide Number Placeholder 3"/>
          <p:cNvSpPr>
            <a:spLocks noGrp="1"/>
          </p:cNvSpPr>
          <p:nvPr>
            <p:ph type="sldNum" sz="quarter" idx="5"/>
          </p:nvPr>
        </p:nvSpPr>
        <p:spPr/>
        <p:txBody>
          <a:bodyPr/>
          <a:lstStyle/>
          <a:p>
            <a:fld id="{CFF5D64E-FCB6-4D4F-B94C-7AD7D485FC37}" type="slidenum">
              <a:rPr lang="en-US" smtClean="0"/>
              <a:t>66</a:t>
            </a:fld>
            <a:endParaRPr lang="en-US" dirty="0"/>
          </a:p>
        </p:txBody>
      </p:sp>
    </p:spTree>
    <p:extLst>
      <p:ext uri="{BB962C8B-B14F-4D97-AF65-F5344CB8AC3E}">
        <p14:creationId xmlns:p14="http://schemas.microsoft.com/office/powerpoint/2010/main" val="1354774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corrected emission increase for at least one ozone precursor exceeds the major modification threshold (25 tpy), a nonattainment permit review is triggered.</a:t>
            </a:r>
          </a:p>
          <a:p>
            <a:endParaRPr lang="en-US" dirty="0"/>
          </a:p>
          <a:p>
            <a:r>
              <a:rPr lang="en-US" dirty="0"/>
              <a:t>Since the original project included issuance of a new Nonattainment permit and the retrospective project includes both an update and the addition of a new nonattainment pollutant, the project would be a nonattainment major modification and require public notice even if the emission increases in VOC and NOx are less than the public notice threshold.</a:t>
            </a:r>
          </a:p>
        </p:txBody>
      </p:sp>
      <p:sp>
        <p:nvSpPr>
          <p:cNvPr id="4" name="Slide Number Placeholder 3"/>
          <p:cNvSpPr>
            <a:spLocks noGrp="1"/>
          </p:cNvSpPr>
          <p:nvPr>
            <p:ph type="sldNum" sz="quarter" idx="5"/>
          </p:nvPr>
        </p:nvSpPr>
        <p:spPr/>
        <p:txBody>
          <a:bodyPr/>
          <a:lstStyle/>
          <a:p>
            <a:fld id="{CFF5D64E-FCB6-4D4F-B94C-7AD7D485FC37}" type="slidenum">
              <a:rPr lang="en-US" smtClean="0"/>
              <a:t>67</a:t>
            </a:fld>
            <a:endParaRPr lang="en-US" dirty="0"/>
          </a:p>
        </p:txBody>
      </p:sp>
    </p:spTree>
    <p:extLst>
      <p:ext uri="{BB962C8B-B14F-4D97-AF65-F5344CB8AC3E}">
        <p14:creationId xmlns:p14="http://schemas.microsoft.com/office/powerpoint/2010/main" val="2854479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slide shows the highlights of the nonattainment permit application, versus a typical case-by-case application:</a:t>
            </a:r>
            <a:br>
              <a:rPr lang="en-US" dirty="0"/>
            </a:br>
            <a:br>
              <a:rPr lang="en-US" dirty="0"/>
            </a:br>
            <a:r>
              <a:rPr lang="en-US" dirty="0"/>
              <a:t>Lowest Achievable Emission Rate technology, an air quality analysis using current meteorology and background, and emission offsets corresponding to the area classification.</a:t>
            </a:r>
          </a:p>
        </p:txBody>
      </p:sp>
      <p:sp>
        <p:nvSpPr>
          <p:cNvPr id="4" name="Slide Number Placeholder 3"/>
          <p:cNvSpPr>
            <a:spLocks noGrp="1"/>
          </p:cNvSpPr>
          <p:nvPr>
            <p:ph type="sldNum" sz="quarter" idx="5"/>
          </p:nvPr>
        </p:nvSpPr>
        <p:spPr/>
        <p:txBody>
          <a:bodyPr/>
          <a:lstStyle/>
          <a:p>
            <a:fld id="{CFF5D64E-FCB6-4D4F-B94C-7AD7D485FC37}" type="slidenum">
              <a:rPr lang="en-US" smtClean="0"/>
              <a:t>68</a:t>
            </a:fld>
            <a:endParaRPr lang="en-US" dirty="0"/>
          </a:p>
        </p:txBody>
      </p:sp>
    </p:spTree>
    <p:extLst>
      <p:ext uri="{BB962C8B-B14F-4D97-AF65-F5344CB8AC3E}">
        <p14:creationId xmlns:p14="http://schemas.microsoft.com/office/powerpoint/2010/main" val="1965413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Tables Related to Air Permitting (Nonattainment New Source Review (NNSR) Tables) - Texas Commission on Environmental Quality - www.tceq.texas.gov</a:t>
            </a: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69</a:t>
            </a:fld>
            <a:endParaRPr lang="en-US" dirty="0"/>
          </a:p>
        </p:txBody>
      </p:sp>
    </p:spTree>
    <p:extLst>
      <p:ext uri="{BB962C8B-B14F-4D97-AF65-F5344CB8AC3E}">
        <p14:creationId xmlns:p14="http://schemas.microsoft.com/office/powerpoint/2010/main" val="143566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defRPr/>
            </a:pPr>
            <a:r>
              <a:rPr lang="en-US" dirty="0"/>
              <a:t>Let’s talk about the latest update on the significant impact levels (SIL) for PM2.5.</a:t>
            </a:r>
          </a:p>
          <a:p>
            <a:pPr defTabSz="937534">
              <a:defRPr/>
            </a:pPr>
            <a:r>
              <a:rPr lang="en-US" dirty="0"/>
              <a:t> </a:t>
            </a:r>
          </a:p>
          <a:p>
            <a:pPr marL="0" marR="0" lvl="0" indent="0" algn="l" defTabSz="937534" rtl="0" eaLnBrk="1" fontAlgn="auto" latinLnBrk="0" hangingPunct="1">
              <a:lnSpc>
                <a:spcPct val="100000"/>
              </a:lnSpc>
              <a:spcBef>
                <a:spcPts val="0"/>
              </a:spcBef>
              <a:spcAft>
                <a:spcPts val="0"/>
              </a:spcAft>
              <a:buClrTx/>
              <a:buSzTx/>
              <a:buFontTx/>
              <a:buNone/>
              <a:tabLst/>
              <a:defRPr/>
            </a:pPr>
            <a:r>
              <a:rPr lang="en-US" dirty="0"/>
              <a:t>EPA has lowered both annual PM2.5 standard and SIL.</a:t>
            </a:r>
          </a:p>
          <a:p>
            <a:pPr defTabSz="937534">
              <a:defRPr/>
            </a:pPr>
            <a:endParaRPr lang="en-US" dirty="0"/>
          </a:p>
          <a:p>
            <a:pPr>
              <a:defRPr/>
            </a:pPr>
            <a:r>
              <a:rPr lang="en-US" dirty="0"/>
              <a:t>Annual PM2.5 SIL has been reduced from 0.2 </a:t>
            </a:r>
            <a:r>
              <a:rPr lang="el-GR" dirty="0"/>
              <a:t>μ</a:t>
            </a:r>
            <a:r>
              <a:rPr lang="en-US" dirty="0"/>
              <a:t>g/m3 to 0.13 </a:t>
            </a:r>
            <a:r>
              <a:rPr lang="el-GR" dirty="0"/>
              <a:t>μ</a:t>
            </a:r>
            <a:r>
              <a:rPr lang="en-US" dirty="0"/>
              <a:t>g/m3, effective May 6, 2024. </a:t>
            </a: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7</a:t>
            </a:fld>
            <a:endParaRPr lang="en-US" dirty="0"/>
          </a:p>
        </p:txBody>
      </p:sp>
    </p:spTree>
    <p:extLst>
      <p:ext uri="{BB962C8B-B14F-4D97-AF65-F5344CB8AC3E}">
        <p14:creationId xmlns:p14="http://schemas.microsoft.com/office/powerpoint/2010/main" val="406092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people in the Air Permits Division who will be glad to help if you have a question.  Please feel free to call or email us at any time.</a:t>
            </a:r>
          </a:p>
        </p:txBody>
      </p:sp>
      <p:sp>
        <p:nvSpPr>
          <p:cNvPr id="4" name="Slide Number Placeholder 3"/>
          <p:cNvSpPr>
            <a:spLocks noGrp="1"/>
          </p:cNvSpPr>
          <p:nvPr>
            <p:ph type="sldNum" sz="quarter" idx="5"/>
          </p:nvPr>
        </p:nvSpPr>
        <p:spPr/>
        <p:txBody>
          <a:bodyPr/>
          <a:lstStyle/>
          <a:p>
            <a:fld id="{CFF5D64E-FCB6-4D4F-B94C-7AD7D485FC37}" type="slidenum">
              <a:rPr lang="en-US" smtClean="0"/>
              <a:t>70</a:t>
            </a:fld>
            <a:endParaRPr lang="en-US" dirty="0"/>
          </a:p>
        </p:txBody>
      </p:sp>
    </p:spTree>
    <p:extLst>
      <p:ext uri="{BB962C8B-B14F-4D97-AF65-F5344CB8AC3E}">
        <p14:creationId xmlns:p14="http://schemas.microsoft.com/office/powerpoint/2010/main" val="2974198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attending this session, and I hope you enjoy the rest of the seminar.  If you have any questions we will stick around for a few minutes, or you can contact us later.  Thank you!</a:t>
            </a:r>
          </a:p>
        </p:txBody>
      </p:sp>
      <p:sp>
        <p:nvSpPr>
          <p:cNvPr id="4" name="Slide Number Placeholder 3"/>
          <p:cNvSpPr>
            <a:spLocks noGrp="1"/>
          </p:cNvSpPr>
          <p:nvPr>
            <p:ph type="sldNum" sz="quarter" idx="5"/>
          </p:nvPr>
        </p:nvSpPr>
        <p:spPr/>
        <p:txBody>
          <a:bodyPr/>
          <a:lstStyle/>
          <a:p>
            <a:fld id="{CFF5D64E-FCB6-4D4F-B94C-7AD7D485FC37}" type="slidenum">
              <a:rPr lang="en-US" smtClean="0"/>
              <a:t>71</a:t>
            </a:fld>
            <a:endParaRPr lang="en-US" dirty="0"/>
          </a:p>
        </p:txBody>
      </p:sp>
    </p:spTree>
    <p:extLst>
      <p:ext uri="{BB962C8B-B14F-4D97-AF65-F5344CB8AC3E}">
        <p14:creationId xmlns:p14="http://schemas.microsoft.com/office/powerpoint/2010/main" val="395048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534">
              <a:tabLst>
                <a:tab pos="466638" algn="l"/>
              </a:tabLst>
              <a:defRPr/>
            </a:pPr>
            <a:r>
              <a:rPr lang="en-US" dirty="0">
                <a:ea typeface="Times New Roman" panose="02020603050405020304" pitchFamily="18" charset="0"/>
                <a:cs typeface="Arial" panose="020B0604020202020204" pitchFamily="34" charset="0"/>
              </a:rPr>
              <a:t>Let’s move on to the federal applicability determination. </a:t>
            </a:r>
          </a:p>
          <a:p>
            <a:pPr defTabSz="937534">
              <a:tabLst>
                <a:tab pos="466638" algn="l"/>
              </a:tabLst>
              <a:defRPr/>
            </a:pPr>
            <a:r>
              <a:rPr lang="en-US" dirty="0">
                <a:ea typeface="Times New Roman" panose="02020603050405020304" pitchFamily="18" charset="0"/>
                <a:cs typeface="Arial" panose="020B0604020202020204" pitchFamily="34" charset="0"/>
              </a:rPr>
              <a:t>I’m going to take you through a flow chart to determine whether a federal review is applicable.</a:t>
            </a:r>
          </a:p>
          <a:p>
            <a:pPr marL="176932" indent="-176932">
              <a:buFont typeface="+mj-lt"/>
              <a:buAutoNum type="arabicPeriod"/>
            </a:pPr>
            <a:r>
              <a:rPr lang="en-US" dirty="0">
                <a:ea typeface="Times New Roman" panose="02020603050405020304" pitchFamily="18" charset="0"/>
                <a:cs typeface="Arial" panose="020B0604020202020204" pitchFamily="34" charset="0"/>
              </a:rPr>
              <a:t>First, we ask ourselves what the target pollutant is, and then whether the proposed project will be in a nonattainment area or attainment area.</a:t>
            </a:r>
          </a:p>
          <a:p>
            <a:pPr marL="176932" indent="-176932">
              <a:buFont typeface="+mj-lt"/>
              <a:buAutoNum type="arabicPeriod"/>
            </a:pPr>
            <a:r>
              <a:rPr lang="en-US" dirty="0">
                <a:ea typeface="Times New Roman" panose="02020603050405020304" pitchFamily="18" charset="0"/>
                <a:cs typeface="Arial" panose="020B0604020202020204" pitchFamily="34" charset="0"/>
              </a:rPr>
              <a:t>Next, we determine if this is a new site, an existing minor source, or an existing major source. </a:t>
            </a:r>
          </a:p>
          <a:p>
            <a:pPr marL="176932" indent="-176932">
              <a:buFont typeface="+mj-lt"/>
              <a:buAutoNum type="arabicPeriod"/>
            </a:pPr>
            <a:r>
              <a:rPr lang="en-US" dirty="0">
                <a:ea typeface="Times New Roman" panose="02020603050405020304" pitchFamily="18" charset="0"/>
                <a:cs typeface="Arial" panose="020B0604020202020204" pitchFamily="34" charset="0"/>
              </a:rPr>
              <a:t>If at a new site or at an existing minor source, the next question is whether the project increase (or potential to emit) is less than the major source threshold.  If below the threshold, no federal review is required. If greater than or equal to the major source threshold, federal review is required.</a:t>
            </a:r>
          </a:p>
          <a:p>
            <a:pPr marL="176932" indent="-176932">
              <a:buFont typeface="+mj-lt"/>
              <a:buAutoNum type="arabicPeriod"/>
            </a:pPr>
            <a:r>
              <a:rPr lang="en-US" dirty="0">
                <a:ea typeface="Times New Roman" panose="02020603050405020304" pitchFamily="18" charset="0"/>
                <a:cs typeface="Arial" panose="020B0604020202020204" pitchFamily="34" charset="0"/>
              </a:rPr>
              <a:t>When we looking at an existing major source, we ask if the project increase is less than the netting threshold.  If less than, no federal review is required. If the project increase is greater than or equal to the netting threshold, a netting exercise is required to be conducted, which is Step 2 of the process. </a:t>
            </a:r>
          </a:p>
          <a:p>
            <a:pPr marL="176932" indent="-176932">
              <a:buFont typeface="+mj-lt"/>
              <a:buAutoNum type="arabicPeriod"/>
            </a:pPr>
            <a:r>
              <a:rPr lang="en-US" dirty="0">
                <a:ea typeface="Times New Roman" panose="02020603050405020304" pitchFamily="18" charset="0"/>
                <a:cs typeface="Arial" panose="020B0604020202020204" pitchFamily="34" charset="0"/>
              </a:rPr>
              <a:t>Finally, we ask if the net emissions increase is less than the major modification threshold.  If so, no federal review is required. If the net emissions are greater than or equal to the threshold, federal review is required.</a:t>
            </a:r>
          </a:p>
          <a:p>
            <a:pPr marL="0" indent="0">
              <a:buFont typeface="+mj-lt"/>
              <a:buNone/>
            </a:pPr>
            <a:r>
              <a:rPr lang="en-US" dirty="0">
                <a:latin typeface="Arial" panose="020B0604020202020204" pitchFamily="34" charset="0"/>
                <a:ea typeface="Times New Roman" panose="02020603050405020304" pitchFamily="18" charset="0"/>
                <a:cs typeface="Arial" panose="020B0604020202020204" pitchFamily="34" charset="0"/>
              </a:rPr>
              <a:t>Let’s delve into the two steps of the federal applicability review in more detail. </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lIns="96259" tIns="48131" rIns="96259" bIns="48131"/>
          <a:lstStyle/>
          <a:p>
            <a:fld id="{48782989-8AC8-44CD-B856-2932F6913681}" type="slidenum">
              <a:rPr lang="en-US" smtClean="0"/>
              <a:pPr/>
              <a:t>8</a:t>
            </a:fld>
            <a:endParaRPr lang="en-US" dirty="0"/>
          </a:p>
        </p:txBody>
      </p:sp>
    </p:spTree>
    <p:extLst>
      <p:ext uri="{BB962C8B-B14F-4D97-AF65-F5344CB8AC3E}">
        <p14:creationId xmlns:p14="http://schemas.microsoft.com/office/powerpoint/2010/main" val="56214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NSR permitting involves a two-step applicability test: </a:t>
            </a:r>
          </a:p>
          <a:p>
            <a:endParaRPr lang="en-US" dirty="0"/>
          </a:p>
          <a:p>
            <a:pPr marL="174989" indent="-174989">
              <a:buFontTx/>
              <a:buChar char="-"/>
            </a:pPr>
            <a:r>
              <a:rPr lang="en-US" dirty="0"/>
              <a:t>The first step is to determine if there is a “significant project emissions increase” of a regulated NSR pollutant from the proposed project.</a:t>
            </a:r>
          </a:p>
          <a:p>
            <a:endParaRPr lang="en-US" dirty="0"/>
          </a:p>
          <a:p>
            <a:pPr marL="174989" indent="-174989">
              <a:buFontTx/>
              <a:buChar char="-"/>
            </a:pPr>
            <a:r>
              <a:rPr lang="en-US" dirty="0"/>
              <a:t>If there is, the second step is to determine if there is a “significant net emission increase” of that pollutant. </a:t>
            </a:r>
          </a:p>
          <a:p>
            <a:pPr marL="174989" indent="-174989">
              <a:buFontTx/>
              <a:buChar char="-"/>
            </a:pPr>
            <a:endParaRPr lang="en-US" dirty="0"/>
          </a:p>
          <a:p>
            <a:pPr marL="174989" indent="-174989">
              <a:buFontTx/>
              <a:buChar char="-"/>
            </a:pPr>
            <a:endParaRPr lang="en-US" dirty="0"/>
          </a:p>
          <a:p>
            <a:pPr marL="174989" indent="-174989">
              <a:buFontTx/>
              <a:buChar cha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9</a:t>
            </a:fld>
            <a:endParaRPr lang="en-US" dirty="0"/>
          </a:p>
        </p:txBody>
      </p:sp>
    </p:spTree>
    <p:extLst>
      <p:ext uri="{BB962C8B-B14F-4D97-AF65-F5344CB8AC3E}">
        <p14:creationId xmlns:p14="http://schemas.microsoft.com/office/powerpoint/2010/main" val="2694498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D7F7DC4-8FED-45B0-969C-C4A858F6690A}"/>
              </a:ext>
            </a:extLst>
          </p:cNvPr>
          <p:cNvSpPr>
            <a:spLocks noGrp="1"/>
          </p:cNvSpPr>
          <p:nvPr>
            <p:ph type="title"/>
          </p:nvPr>
        </p:nvSpPr>
        <p:spPr>
          <a:xfrm>
            <a:off x="940167" y="4613148"/>
            <a:ext cx="10845895" cy="930515"/>
          </a:xfrm>
          <a:prstGeom prst="rect">
            <a:avLst/>
          </a:prstGeom>
        </p:spPr>
        <p:txBody>
          <a:bodyPr vert="horz" lIns="91440" tIns="45720" rIns="91440" bIns="45720" rtlCol="0" anchor="ctr">
            <a:normAutofit/>
          </a:bodyPr>
          <a:lstStyle>
            <a:lvl1pPr>
              <a:defRPr b="1">
                <a:solidFill>
                  <a:srgbClr val="0875C8"/>
                </a:solidFill>
              </a:defRPr>
            </a:lvl1pPr>
          </a:lstStyle>
          <a:p>
            <a:r>
              <a:rPr lang="en-US"/>
              <a:t>Click to edit Master title style</a:t>
            </a:r>
          </a:p>
        </p:txBody>
      </p:sp>
      <p:sp>
        <p:nvSpPr>
          <p:cNvPr id="5" name="Text Placeholder 2">
            <a:extLst>
              <a:ext uri="{FF2B5EF4-FFF2-40B4-BE49-F238E27FC236}">
                <a16:creationId xmlns:a16="http://schemas.microsoft.com/office/drawing/2014/main" id="{2F5F65BD-C4B9-433D-9C40-605910DB7BDC}"/>
              </a:ext>
            </a:extLst>
          </p:cNvPr>
          <p:cNvSpPr>
            <a:spLocks noGrp="1"/>
          </p:cNvSpPr>
          <p:nvPr>
            <p:ph idx="1"/>
          </p:nvPr>
        </p:nvSpPr>
        <p:spPr>
          <a:xfrm>
            <a:off x="940167" y="5634210"/>
            <a:ext cx="10845895" cy="706775"/>
          </a:xfrm>
          <a:prstGeom prst="rect">
            <a:avLst/>
          </a:prstGeom>
        </p:spPr>
        <p:txBody>
          <a:bodyPr vert="horz" lIns="91440" tIns="45720" rIns="91440" bIns="45720" rtlCol="0">
            <a:normAutofit/>
          </a:bodyPr>
          <a:lstStyle>
            <a:lvl1pPr>
              <a:defRPr sz="4000"/>
            </a:lvl1pPr>
          </a:lstStyle>
          <a:p>
            <a:pPr lvl="0"/>
            <a:r>
              <a:rPr lang="en-US"/>
              <a:t>Click to edit Master text styles</a:t>
            </a:r>
          </a:p>
        </p:txBody>
      </p:sp>
      <p:pic>
        <p:nvPicPr>
          <p:cNvPr id="18" name="Picture 17">
            <a:extLst>
              <a:ext uri="{FF2B5EF4-FFF2-40B4-BE49-F238E27FC236}">
                <a16:creationId xmlns:a16="http://schemas.microsoft.com/office/drawing/2014/main" id="{3FBC0E80-0F99-4D7A-950F-5CBB0D4B52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6353" cy="4214553"/>
          </a:xfrm>
          <a:prstGeom prst="rect">
            <a:avLst/>
          </a:prstGeom>
        </p:spPr>
      </p:pic>
      <p:pic>
        <p:nvPicPr>
          <p:cNvPr id="20" name="Picture 19">
            <a:extLst>
              <a:ext uri="{FF2B5EF4-FFF2-40B4-BE49-F238E27FC236}">
                <a16:creationId xmlns:a16="http://schemas.microsoft.com/office/drawing/2014/main" id="{93570587-DA46-4EE6-8229-C48A65A26C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49376"/>
            <a:ext cx="12192000" cy="265177"/>
          </a:xfrm>
          <a:prstGeom prst="rect">
            <a:avLst/>
          </a:prstGeom>
        </p:spPr>
      </p:pic>
      <p:pic>
        <p:nvPicPr>
          <p:cNvPr id="3" name="Picture 2">
            <a:extLst>
              <a:ext uri="{FF2B5EF4-FFF2-40B4-BE49-F238E27FC236}">
                <a16:creationId xmlns:a16="http://schemas.microsoft.com/office/drawing/2014/main" id="{E7BD8C9D-B235-4639-8E4D-3789CCBE75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545" y="296028"/>
            <a:ext cx="3490517" cy="3447636"/>
          </a:xfrm>
          <a:prstGeom prst="rect">
            <a:avLst/>
          </a:prstGeom>
        </p:spPr>
      </p:pic>
    </p:spTree>
    <p:extLst>
      <p:ext uri="{BB962C8B-B14F-4D97-AF65-F5344CB8AC3E}">
        <p14:creationId xmlns:p14="http://schemas.microsoft.com/office/powerpoint/2010/main" val="65146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Title Hidden Abov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409276-DC6E-4905-9F7D-8884FD5103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2" name="Title 1">
            <a:extLst>
              <a:ext uri="{FF2B5EF4-FFF2-40B4-BE49-F238E27FC236}">
                <a16:creationId xmlns:a16="http://schemas.microsoft.com/office/drawing/2014/main" id="{64A0816B-33DD-44F5-A8E5-F53036DEC7DA}"/>
              </a:ext>
            </a:extLst>
          </p:cNvPr>
          <p:cNvSpPr>
            <a:spLocks noGrp="1"/>
          </p:cNvSpPr>
          <p:nvPr>
            <p:ph type="title"/>
          </p:nvPr>
        </p:nvSpPr>
        <p:spPr>
          <a:xfrm>
            <a:off x="722878" y="-1448627"/>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092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33E5-D8CF-4D19-9373-D1AD6960B721}"/>
              </a:ext>
            </a:extLst>
          </p:cNvPr>
          <p:cNvSpPr>
            <a:spLocks noGrp="1"/>
          </p:cNvSpPr>
          <p:nvPr>
            <p:ph type="title"/>
          </p:nvPr>
        </p:nvSpPr>
        <p:spPr>
          <a:xfrm>
            <a:off x="268446" y="367213"/>
            <a:ext cx="11362113" cy="624726"/>
          </a:xfrm>
          <a:prstGeom prst="rect">
            <a:avLst/>
          </a:prstGeom>
        </p:spPr>
        <p:txBody>
          <a:bodyPr/>
          <a:lstStyle>
            <a:lvl1pPr>
              <a:defRPr sz="3200" b="1">
                <a:solidFill>
                  <a:srgbClr val="0875C8"/>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1ED0963-014F-42B9-869C-422842A5BE64}"/>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5" name="Slide Number Placeholder 4">
            <a:extLst>
              <a:ext uri="{FF2B5EF4-FFF2-40B4-BE49-F238E27FC236}">
                <a16:creationId xmlns:a16="http://schemas.microsoft.com/office/drawing/2014/main" id="{1CC88E39-922D-4758-A3F1-0D4735E73A03}"/>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pic>
        <p:nvPicPr>
          <p:cNvPr id="3" name="Picture 2">
            <a:extLst>
              <a:ext uri="{FF2B5EF4-FFF2-40B4-BE49-F238E27FC236}">
                <a16:creationId xmlns:a16="http://schemas.microsoft.com/office/drawing/2014/main" id="{E7E8EECC-2D5E-4E12-9BC6-8CDF92842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8" name="Picture 7">
            <a:extLst>
              <a:ext uri="{FF2B5EF4-FFF2-40B4-BE49-F238E27FC236}">
                <a16:creationId xmlns:a16="http://schemas.microsoft.com/office/drawing/2014/main" id="{68696F26-9606-450F-953D-7EB55415C0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71705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E47C500-5E1A-43C3-9B21-8AF7705E21C6}"/>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sp>
        <p:nvSpPr>
          <p:cNvPr id="8" name="Footer Placeholder 3">
            <a:extLst>
              <a:ext uri="{FF2B5EF4-FFF2-40B4-BE49-F238E27FC236}">
                <a16:creationId xmlns:a16="http://schemas.microsoft.com/office/drawing/2014/main" id="{2ACF21CD-820D-469C-B352-C283E2319994}"/>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3" name="Picture 2">
            <a:extLst>
              <a:ext uri="{FF2B5EF4-FFF2-40B4-BE49-F238E27FC236}">
                <a16:creationId xmlns:a16="http://schemas.microsoft.com/office/drawing/2014/main" id="{425D30E9-13E9-4C2D-A007-5EE049812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AD409276-DC6E-4905-9F7D-8884FD5103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8661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E57A-7CDC-4198-A88C-0C63F55AC0FD}"/>
              </a:ext>
            </a:extLst>
          </p:cNvPr>
          <p:cNvSpPr>
            <a:spLocks noGrp="1"/>
          </p:cNvSpPr>
          <p:nvPr>
            <p:ph type="ctrTitle"/>
          </p:nvPr>
        </p:nvSpPr>
        <p:spPr>
          <a:xfrm>
            <a:off x="1524000" y="1222531"/>
            <a:ext cx="9144000" cy="1655762"/>
          </a:xfrm>
          <a:prstGeom prst="rect">
            <a:avLst/>
          </a:prstGeom>
        </p:spPr>
        <p:txBody>
          <a:bodyPr anchor="b"/>
          <a:lstStyle>
            <a:lvl1pPr algn="l">
              <a:defRPr sz="6000" b="1">
                <a:solidFill>
                  <a:srgbClr val="0875C8"/>
                </a:solidFill>
              </a:defRPr>
            </a:lvl1pPr>
          </a:lstStyle>
          <a:p>
            <a:r>
              <a:rPr lang="en-US"/>
              <a:t>Click to edit Master title style</a:t>
            </a:r>
          </a:p>
        </p:txBody>
      </p:sp>
      <p:sp>
        <p:nvSpPr>
          <p:cNvPr id="3" name="Subtitle 2">
            <a:extLst>
              <a:ext uri="{FF2B5EF4-FFF2-40B4-BE49-F238E27FC236}">
                <a16:creationId xmlns:a16="http://schemas.microsoft.com/office/drawing/2014/main" id="{6F67F6EB-2AA7-427E-826F-1F28813EB55F}"/>
              </a:ext>
            </a:extLst>
          </p:cNvPr>
          <p:cNvSpPr>
            <a:spLocks noGrp="1"/>
          </p:cNvSpPr>
          <p:nvPr>
            <p:ph type="subTitle" idx="1"/>
          </p:nvPr>
        </p:nvSpPr>
        <p:spPr>
          <a:xfrm>
            <a:off x="1524000" y="3155894"/>
            <a:ext cx="9144000" cy="245607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4">
            <a:extLst>
              <a:ext uri="{FF2B5EF4-FFF2-40B4-BE49-F238E27FC236}">
                <a16:creationId xmlns:a16="http://schemas.microsoft.com/office/drawing/2014/main" id="{BA54BAB3-F385-4942-ADE4-BB7AB7BCA33A}"/>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sp>
        <p:nvSpPr>
          <p:cNvPr id="10" name="Footer Placeholder 3">
            <a:extLst>
              <a:ext uri="{FF2B5EF4-FFF2-40B4-BE49-F238E27FC236}">
                <a16:creationId xmlns:a16="http://schemas.microsoft.com/office/drawing/2014/main" id="{D3337523-A91A-4E47-A355-4D71DC00A91E}"/>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4" name="Picture 3">
            <a:extLst>
              <a:ext uri="{FF2B5EF4-FFF2-40B4-BE49-F238E27FC236}">
                <a16:creationId xmlns:a16="http://schemas.microsoft.com/office/drawing/2014/main" id="{6380F282-72AD-4512-A0F8-2AD0451ED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70276FA0-5536-49A6-AA9F-F00C6B1896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77747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E9CF-CA45-4E03-B725-E361908577C1}"/>
              </a:ext>
            </a:extLst>
          </p:cNvPr>
          <p:cNvSpPr>
            <a:spLocks noGrp="1"/>
          </p:cNvSpPr>
          <p:nvPr>
            <p:ph type="title"/>
          </p:nvPr>
        </p:nvSpPr>
        <p:spPr>
          <a:xfrm>
            <a:off x="1346664" y="889579"/>
            <a:ext cx="9426633" cy="1325563"/>
          </a:xfrm>
          <a:prstGeom prst="rect">
            <a:avLst/>
          </a:prstGeom>
        </p:spPr>
        <p:txBody>
          <a:bodyPr/>
          <a:lstStyle>
            <a:lvl1pPr>
              <a:defRPr b="1">
                <a:solidFill>
                  <a:srgbClr val="0875C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E3361C-1846-4ED7-B0F1-0BE490AAE139}"/>
              </a:ext>
            </a:extLst>
          </p:cNvPr>
          <p:cNvSpPr>
            <a:spLocks noGrp="1"/>
          </p:cNvSpPr>
          <p:nvPr>
            <p:ph idx="1"/>
          </p:nvPr>
        </p:nvSpPr>
        <p:spPr>
          <a:xfrm>
            <a:off x="1346664" y="2581796"/>
            <a:ext cx="9426633" cy="33294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DB4C7368-154E-48A0-B4F1-407B4A891476}"/>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sp>
        <p:nvSpPr>
          <p:cNvPr id="12" name="Footer Placeholder 3">
            <a:extLst>
              <a:ext uri="{FF2B5EF4-FFF2-40B4-BE49-F238E27FC236}">
                <a16:creationId xmlns:a16="http://schemas.microsoft.com/office/drawing/2014/main" id="{7AB75875-0AAD-4D65-A5D4-F9B1E7E19A58}"/>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6" name="Picture 5">
            <a:extLst>
              <a:ext uri="{FF2B5EF4-FFF2-40B4-BE49-F238E27FC236}">
                <a16:creationId xmlns:a16="http://schemas.microsoft.com/office/drawing/2014/main" id="{A409DC0B-6581-46FB-BFA6-3C16D3C06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9" name="Picture 8">
            <a:extLst>
              <a:ext uri="{FF2B5EF4-FFF2-40B4-BE49-F238E27FC236}">
                <a16:creationId xmlns:a16="http://schemas.microsoft.com/office/drawing/2014/main" id="{130A5FD0-1494-4E67-B85C-73EA45E152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20773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2DAA510-3005-4AE1-AC26-C6AA1DEDF58D}"/>
              </a:ext>
            </a:extLst>
          </p:cNvPr>
          <p:cNvSpPr>
            <a:spLocks noGrp="1"/>
          </p:cNvSpPr>
          <p:nvPr>
            <p:ph type="body" idx="1"/>
          </p:nvPr>
        </p:nvSpPr>
        <p:spPr>
          <a:xfrm>
            <a:off x="42118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C7642-EFA0-4D81-9C5A-64ECA8E002B0}"/>
              </a:ext>
            </a:extLst>
          </p:cNvPr>
          <p:cNvSpPr>
            <a:spLocks noGrp="1"/>
          </p:cNvSpPr>
          <p:nvPr>
            <p:ph sz="half" idx="2"/>
          </p:nvPr>
        </p:nvSpPr>
        <p:spPr>
          <a:xfrm>
            <a:off x="421181" y="2505076"/>
            <a:ext cx="5576396"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0E5AA-45B8-48F7-A622-F812EEF6DDBE}"/>
              </a:ext>
            </a:extLst>
          </p:cNvPr>
          <p:cNvSpPr>
            <a:spLocks noGrp="1"/>
          </p:cNvSpPr>
          <p:nvPr>
            <p:ph type="body" sz="quarter" idx="3"/>
          </p:nvPr>
        </p:nvSpPr>
        <p:spPr>
          <a:xfrm>
            <a:off x="617220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E5416-7E74-4139-A8DF-3655128A4DB7}"/>
              </a:ext>
            </a:extLst>
          </p:cNvPr>
          <p:cNvSpPr>
            <a:spLocks noGrp="1"/>
          </p:cNvSpPr>
          <p:nvPr>
            <p:ph sz="quarter" idx="4"/>
          </p:nvPr>
        </p:nvSpPr>
        <p:spPr>
          <a:xfrm>
            <a:off x="6172201" y="2505076"/>
            <a:ext cx="5598620"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3">
            <a:extLst>
              <a:ext uri="{FF2B5EF4-FFF2-40B4-BE49-F238E27FC236}">
                <a16:creationId xmlns:a16="http://schemas.microsoft.com/office/drawing/2014/main" id="{F981990F-F9DD-4A71-ABE4-23973338184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9" name="Picture 8">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68525EE8-3E67-4FEE-AD68-7D474D126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60204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p>
        </p:txBody>
      </p:sp>
      <p:sp>
        <p:nvSpPr>
          <p:cNvPr id="14" name="Footer Placeholder 3">
            <a:extLst>
              <a:ext uri="{FF2B5EF4-FFF2-40B4-BE49-F238E27FC236}">
                <a16:creationId xmlns:a16="http://schemas.microsoft.com/office/drawing/2014/main" id="{F981990F-F9DD-4A71-ABE4-23973338184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9" name="Picture 8">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68525EE8-3E67-4FEE-AD68-7D474D126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11" name="Content Placeholder 4">
            <a:extLst>
              <a:ext uri="{FF2B5EF4-FFF2-40B4-BE49-F238E27FC236}">
                <a16:creationId xmlns:a16="http://schemas.microsoft.com/office/drawing/2014/main" id="{5A0DCFB6-7788-416B-9946-CC917D72C6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p:txBody>
      </p:sp>
      <p:sp>
        <p:nvSpPr>
          <p:cNvPr id="13" name="Content Placeholder 5">
            <a:extLst>
              <a:ext uri="{FF2B5EF4-FFF2-40B4-BE49-F238E27FC236}">
                <a16:creationId xmlns:a16="http://schemas.microsoft.com/office/drawing/2014/main" id="{12F6ED06-18CA-4425-AB97-BF34FD410E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140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34A-12AA-40E1-9B7A-9009907B1E2D}"/>
              </a:ext>
            </a:extLst>
          </p:cNvPr>
          <p:cNvSpPr>
            <a:spLocks noGrp="1"/>
          </p:cNvSpPr>
          <p:nvPr>
            <p:ph type="title"/>
          </p:nvPr>
        </p:nvSpPr>
        <p:spPr>
          <a:xfrm>
            <a:off x="839788" y="987426"/>
            <a:ext cx="3932237" cy="1423265"/>
          </a:xfrm>
          <a:prstGeom prst="rect">
            <a:avLst/>
          </a:prstGeom>
        </p:spPr>
        <p:txBody>
          <a:bodyPr anchor="b"/>
          <a:lstStyle>
            <a:lvl1pPr>
              <a:defRPr sz="3200" b="1">
                <a:solidFill>
                  <a:srgbClr val="0875C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4C97D3D-59BC-455A-9C3B-9A44B1D8BE9F}"/>
              </a:ext>
            </a:extLst>
          </p:cNvPr>
          <p:cNvSpPr>
            <a:spLocks noGrp="1"/>
          </p:cNvSpPr>
          <p:nvPr>
            <p:ph idx="1"/>
          </p:nvPr>
        </p:nvSpPr>
        <p:spPr>
          <a:xfrm>
            <a:off x="5183188" y="987427"/>
            <a:ext cx="6172200" cy="4873625"/>
          </a:xfrm>
          <a:prstGeom prst="rect">
            <a:avLst/>
          </a:prstGeom>
        </p:spPr>
        <p:txBody>
          <a:bodyPr/>
          <a:lstStyle>
            <a:lvl1pPr>
              <a:defRPr sz="3200">
                <a:solidFill>
                  <a:srgbClr val="0875C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4512A-3321-4947-AC15-9859C3C25977}"/>
              </a:ext>
            </a:extLst>
          </p:cNvPr>
          <p:cNvSpPr>
            <a:spLocks noGrp="1"/>
          </p:cNvSpPr>
          <p:nvPr>
            <p:ph type="body" sz="half" idx="2"/>
          </p:nvPr>
        </p:nvSpPr>
        <p:spPr>
          <a:xfrm>
            <a:off x="839788" y="2420215"/>
            <a:ext cx="3932237" cy="344877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3">
            <a:extLst>
              <a:ext uri="{FF2B5EF4-FFF2-40B4-BE49-F238E27FC236}">
                <a16:creationId xmlns:a16="http://schemas.microsoft.com/office/drawing/2014/main" id="{6B95672A-67DA-464F-B765-8FECE424C4F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8" name="Slide Number Placeholder 4">
            <a:extLst>
              <a:ext uri="{FF2B5EF4-FFF2-40B4-BE49-F238E27FC236}">
                <a16:creationId xmlns:a16="http://schemas.microsoft.com/office/drawing/2014/main" id="{1E0BE398-4BC8-4738-B958-BF27BFE2240D}"/>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7" name="Picture 6">
            <a:extLst>
              <a:ext uri="{FF2B5EF4-FFF2-40B4-BE49-F238E27FC236}">
                <a16:creationId xmlns:a16="http://schemas.microsoft.com/office/drawing/2014/main" id="{CE97E2D2-A5CB-4023-B977-D3AD05DAB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BF13A48D-AABB-4E72-9976-041FAC6757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219000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B22-CCB0-4AB6-89CB-D27CF2EC6947}"/>
              </a:ext>
            </a:extLst>
          </p:cNvPr>
          <p:cNvSpPr>
            <a:spLocks noGrp="1"/>
          </p:cNvSpPr>
          <p:nvPr>
            <p:ph type="title"/>
          </p:nvPr>
        </p:nvSpPr>
        <p:spPr>
          <a:xfrm>
            <a:off x="839788" y="987427"/>
            <a:ext cx="3932237" cy="980599"/>
          </a:xfrm>
          <a:prstGeom prst="rect">
            <a:avLst/>
          </a:prstGeom>
        </p:spPr>
        <p:txBody>
          <a:bodyPr anchor="b"/>
          <a:lstStyle>
            <a:lvl1pPr>
              <a:defRPr sz="3200" b="1">
                <a:solidFill>
                  <a:srgbClr val="0875C8"/>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B3473F4-60B1-4F2B-9806-C3C502ECE7FB}"/>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6BB4825-4F80-4F5E-B945-48B675269633}"/>
              </a:ext>
            </a:extLst>
          </p:cNvPr>
          <p:cNvSpPr>
            <a:spLocks noGrp="1"/>
          </p:cNvSpPr>
          <p:nvPr>
            <p:ph type="body" sz="half" idx="2"/>
          </p:nvPr>
        </p:nvSpPr>
        <p:spPr>
          <a:xfrm>
            <a:off x="839788" y="2064751"/>
            <a:ext cx="3932237" cy="38042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3">
            <a:extLst>
              <a:ext uri="{FF2B5EF4-FFF2-40B4-BE49-F238E27FC236}">
                <a16:creationId xmlns:a16="http://schemas.microsoft.com/office/drawing/2014/main" id="{2D3ED671-3D3A-40D2-9186-CAC9845A6BFA}"/>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8" name="Slide Number Placeholder 4">
            <a:extLst>
              <a:ext uri="{FF2B5EF4-FFF2-40B4-BE49-F238E27FC236}">
                <a16:creationId xmlns:a16="http://schemas.microsoft.com/office/drawing/2014/main" id="{BE71A3AB-3665-403B-8E7F-84192DB2DF65}"/>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7" name="Picture 6">
            <a:extLst>
              <a:ext uri="{FF2B5EF4-FFF2-40B4-BE49-F238E27FC236}">
                <a16:creationId xmlns:a16="http://schemas.microsoft.com/office/drawing/2014/main" id="{25E22023-EDC9-4EE5-B6DA-6B98F178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2CBC3F8C-CD9D-4409-A897-8924A291DF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65177"/>
          </a:xfrm>
          <a:prstGeom prst="rect">
            <a:avLst/>
          </a:prstGeom>
        </p:spPr>
      </p:pic>
    </p:spTree>
    <p:extLst>
      <p:ext uri="{BB962C8B-B14F-4D97-AF65-F5344CB8AC3E}">
        <p14:creationId xmlns:p14="http://schemas.microsoft.com/office/powerpoint/2010/main" val="24215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68142"/>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79" r:id="rId3"/>
    <p:sldLayoutId id="2147483673" r:id="rId4"/>
    <p:sldLayoutId id="2147483674" r:id="rId5"/>
    <p:sldLayoutId id="2147483677" r:id="rId6"/>
    <p:sldLayoutId id="2147483683" r:id="rId7"/>
    <p:sldLayoutId id="2147483680" r:id="rId8"/>
    <p:sldLayoutId id="2147483681" r:id="rId9"/>
    <p:sldLayoutId id="2147483684"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9.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9.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419_37F3C6DE.xm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40F_770154DE.xml"/><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421_E60D6C3C.xm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s://www.tceq.texas.gov/assets/public/permitting/air/memos/retrorevmemo.pdf"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hyperlink" Target="https://www.epa.gov/sites/default/files/2015-07/documents/permmod.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3FF_F002FF87.xml"/><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490_EB6DA2F4.xml"/><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www.tceq.texas.gov/permitting/air/forms/newsourcereview/tables/nsr_table8.html"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mailto:Sandya.bhaskara@tceq.texas.gov" TargetMode="External"/><Relationship Id="rId7" Type="http://schemas.openxmlformats.org/officeDocument/2006/relationships/hyperlink" Target="mailto:louis.malarcher@tceq.texas.gov"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hyperlink" Target="mailto:jean.shaw@tceq.texas.gov" TargetMode="External"/><Relationship Id="rId5" Type="http://schemas.openxmlformats.org/officeDocument/2006/relationships/hyperlink" Target="mailto:Chris.loughran@tceq.texas.gov" TargetMode="External"/><Relationship Id="rId4" Type="http://schemas.openxmlformats.org/officeDocument/2006/relationships/hyperlink" Target="mailto:Richard.goertz@tceq.texas.gov"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906F-DC8A-4937-8E3E-5AB31C62E758}"/>
              </a:ext>
            </a:extLst>
          </p:cNvPr>
          <p:cNvSpPr>
            <a:spLocks noGrp="1"/>
          </p:cNvSpPr>
          <p:nvPr>
            <p:ph type="title"/>
          </p:nvPr>
        </p:nvSpPr>
        <p:spPr>
          <a:xfrm>
            <a:off x="439947" y="4183693"/>
            <a:ext cx="11346115" cy="1119537"/>
          </a:xfrm>
        </p:spPr>
        <p:txBody>
          <a:bodyPr lIns="91440" tIns="45720" rIns="91440" bIns="45720" anchor="ctr" anchorCtr="0">
            <a:normAutofit fontScale="90000"/>
          </a:bodyPr>
          <a:lstStyle/>
          <a:p>
            <a:r>
              <a:rPr lang="en-US" sz="4000" dirty="0">
                <a:cs typeface="Arial"/>
              </a:rPr>
              <a:t>Federal Applicability Netting Options and Retrospective Review</a:t>
            </a:r>
            <a:endParaRPr lang="en-US" sz="4000" dirty="0"/>
          </a:p>
        </p:txBody>
      </p:sp>
      <p:sp>
        <p:nvSpPr>
          <p:cNvPr id="3" name="Content Placeholder 2">
            <a:extLst>
              <a:ext uri="{FF2B5EF4-FFF2-40B4-BE49-F238E27FC236}">
                <a16:creationId xmlns:a16="http://schemas.microsoft.com/office/drawing/2014/main" id="{B0EDB3F5-362C-41EC-A708-F81A661C3ADE}"/>
              </a:ext>
            </a:extLst>
          </p:cNvPr>
          <p:cNvSpPr>
            <a:spLocks noGrp="1"/>
          </p:cNvSpPr>
          <p:nvPr>
            <p:ph idx="1"/>
          </p:nvPr>
        </p:nvSpPr>
        <p:spPr>
          <a:xfrm>
            <a:off x="439947" y="5303230"/>
            <a:ext cx="11346115" cy="1720787"/>
          </a:xfrm>
        </p:spPr>
        <p:txBody>
          <a:bodyPr vert="horz" lIns="91440" tIns="45720" rIns="91440" bIns="45720" rtlCol="0" anchor="t">
            <a:noAutofit/>
          </a:bodyPr>
          <a:lstStyle/>
          <a:p>
            <a:pPr marL="0" indent="0">
              <a:buNone/>
            </a:pPr>
            <a:r>
              <a:rPr lang="en-US" sz="2800" dirty="0">
                <a:cs typeface="Arial" panose="020B0604020202020204"/>
              </a:rPr>
              <a:t>Jean Shaw, P.E. and </a:t>
            </a:r>
            <a:r>
              <a:rPr lang="fr-FR" sz="2800" dirty="0">
                <a:cs typeface="Arial" panose="020B0604020202020204"/>
              </a:rPr>
              <a:t>Lou Malarcher, P.E.</a:t>
            </a:r>
            <a:endParaRPr lang="en-US" sz="2800" dirty="0">
              <a:cs typeface="Arial" panose="020B0604020202020204"/>
            </a:endParaRPr>
          </a:p>
          <a:p>
            <a:pPr marL="0" indent="0">
              <a:buNone/>
            </a:pPr>
            <a:r>
              <a:rPr lang="en-US" sz="2800" dirty="0">
                <a:cs typeface="Arial" panose="020B0604020202020204"/>
              </a:rPr>
              <a:t>Air Permits Division</a:t>
            </a:r>
          </a:p>
          <a:p>
            <a:pPr marL="0" indent="0">
              <a:buNone/>
            </a:pPr>
            <a:r>
              <a:rPr lang="en-US" sz="2800" dirty="0">
                <a:cs typeface="Arial" panose="020B0604020202020204"/>
              </a:rPr>
              <a:t>Advanced Air Permitting Seminar </a:t>
            </a:r>
          </a:p>
          <a:p>
            <a:pPr marL="0" indent="0">
              <a:buNone/>
            </a:pPr>
            <a:r>
              <a:rPr lang="en-US" sz="2800" dirty="0">
                <a:cs typeface="Arial" panose="020B0604020202020204"/>
              </a:rPr>
              <a:t>				</a:t>
            </a:r>
          </a:p>
        </p:txBody>
      </p:sp>
    </p:spTree>
    <p:extLst>
      <p:ext uri="{BB962C8B-B14F-4D97-AF65-F5344CB8AC3E}">
        <p14:creationId xmlns:p14="http://schemas.microsoft.com/office/powerpoint/2010/main" val="325214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B05C-4012-4309-814E-2A804E309FE1}"/>
              </a:ext>
            </a:extLst>
          </p:cNvPr>
          <p:cNvSpPr>
            <a:spLocks noGrp="1"/>
          </p:cNvSpPr>
          <p:nvPr>
            <p:ph type="title"/>
          </p:nvPr>
        </p:nvSpPr>
        <p:spPr>
          <a:xfrm>
            <a:off x="621378" y="715419"/>
            <a:ext cx="10961077" cy="1325563"/>
          </a:xfrm>
        </p:spPr>
        <p:txBody>
          <a:bodyPr/>
          <a:lstStyle/>
          <a:p>
            <a:pPr algn="ctr"/>
            <a:r>
              <a:rPr lang="en-US" dirty="0"/>
              <a:t>Step 1: Project Emission Increase</a:t>
            </a:r>
          </a:p>
        </p:txBody>
      </p:sp>
      <p:sp>
        <p:nvSpPr>
          <p:cNvPr id="5" name="Freeform: Shape 4">
            <a:extLst>
              <a:ext uri="{FF2B5EF4-FFF2-40B4-BE49-F238E27FC236}">
                <a16:creationId xmlns:a16="http://schemas.microsoft.com/office/drawing/2014/main" id="{DF92266A-57B8-4ADC-BC12-E0685EA5D33A}"/>
              </a:ext>
            </a:extLst>
          </p:cNvPr>
          <p:cNvSpPr/>
          <p:nvPr/>
        </p:nvSpPr>
        <p:spPr>
          <a:xfrm>
            <a:off x="609653" y="1641760"/>
            <a:ext cx="5121948" cy="748800"/>
          </a:xfrm>
          <a:custGeom>
            <a:avLst/>
            <a:gdLst>
              <a:gd name="connsiteX0" fmla="*/ 0 w 5121948"/>
              <a:gd name="connsiteY0" fmla="*/ 0 h 748800"/>
              <a:gd name="connsiteX1" fmla="*/ 5121948 w 5121948"/>
              <a:gd name="connsiteY1" fmla="*/ 0 h 748800"/>
              <a:gd name="connsiteX2" fmla="*/ 5121948 w 5121948"/>
              <a:gd name="connsiteY2" fmla="*/ 748800 h 748800"/>
              <a:gd name="connsiteX3" fmla="*/ 0 w 5121948"/>
              <a:gd name="connsiteY3" fmla="*/ 748800 h 748800"/>
              <a:gd name="connsiteX4" fmla="*/ 0 w 5121948"/>
              <a:gd name="connsiteY4" fmla="*/ 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748800">
                <a:moveTo>
                  <a:pt x="0" y="0"/>
                </a:moveTo>
                <a:lnTo>
                  <a:pt x="5121948" y="0"/>
                </a:lnTo>
                <a:lnTo>
                  <a:pt x="5121948" y="748800"/>
                </a:lnTo>
                <a:lnTo>
                  <a:pt x="0" y="748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New Facility </a:t>
            </a:r>
          </a:p>
        </p:txBody>
      </p:sp>
      <p:sp>
        <p:nvSpPr>
          <p:cNvPr id="8" name="Freeform: Shape 7">
            <a:extLst>
              <a:ext uri="{FF2B5EF4-FFF2-40B4-BE49-F238E27FC236}">
                <a16:creationId xmlns:a16="http://schemas.microsoft.com/office/drawing/2014/main" id="{01D22F2A-058D-4255-90B3-3DF12192248B}"/>
              </a:ext>
            </a:extLst>
          </p:cNvPr>
          <p:cNvSpPr/>
          <p:nvPr/>
        </p:nvSpPr>
        <p:spPr>
          <a:xfrm>
            <a:off x="609653" y="2403213"/>
            <a:ext cx="5121948" cy="2613968"/>
          </a:xfrm>
          <a:custGeom>
            <a:avLst/>
            <a:gdLst>
              <a:gd name="connsiteX0" fmla="*/ 0 w 5121948"/>
              <a:gd name="connsiteY0" fmla="*/ 0 h 1391715"/>
              <a:gd name="connsiteX1" fmla="*/ 5121948 w 5121948"/>
              <a:gd name="connsiteY1" fmla="*/ 0 h 1391715"/>
              <a:gd name="connsiteX2" fmla="*/ 5121948 w 5121948"/>
              <a:gd name="connsiteY2" fmla="*/ 1391715 h 1391715"/>
              <a:gd name="connsiteX3" fmla="*/ 0 w 5121948"/>
              <a:gd name="connsiteY3" fmla="*/ 1391715 h 1391715"/>
              <a:gd name="connsiteX4" fmla="*/ 0 w 5121948"/>
              <a:gd name="connsiteY4" fmla="*/ 0 h 139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1391715">
                <a:moveTo>
                  <a:pt x="0" y="0"/>
                </a:moveTo>
                <a:lnTo>
                  <a:pt x="5121948" y="0"/>
                </a:lnTo>
                <a:lnTo>
                  <a:pt x="5121948" y="1391715"/>
                </a:lnTo>
                <a:lnTo>
                  <a:pt x="0" y="139171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2900" lvl="1" indent="-342900" algn="l" defTabSz="1066800">
              <a:lnSpc>
                <a:spcPct val="90000"/>
              </a:lnSpc>
              <a:spcBef>
                <a:spcPct val="0"/>
              </a:spcBef>
              <a:spcAft>
                <a:spcPct val="15000"/>
              </a:spcAft>
              <a:buFont typeface="Arial" panose="020B0604020202020204" pitchFamily="34" charset="0"/>
              <a:buChar char="•"/>
            </a:pPr>
            <a:r>
              <a:rPr lang="en-US" sz="2400" kern="1200" dirty="0">
                <a:solidFill>
                  <a:schemeClr val="tx1"/>
                </a:solidFill>
              </a:rPr>
              <a:t>PEI = PTE</a:t>
            </a:r>
            <a:endParaRPr lang="en-US" sz="2400" kern="1200" dirty="0"/>
          </a:p>
          <a:p>
            <a:pPr marL="228600" lvl="1" indent="-228600" defTabSz="1066800">
              <a:lnSpc>
                <a:spcPct val="90000"/>
              </a:lnSpc>
              <a:spcBef>
                <a:spcPct val="0"/>
              </a:spcBef>
              <a:spcAft>
                <a:spcPct val="15000"/>
              </a:spcAft>
            </a:pPr>
            <a:r>
              <a:rPr lang="en-US" sz="2400" dirty="0">
                <a:solidFill>
                  <a:schemeClr val="tx1"/>
                </a:solidFill>
              </a:rPr>
              <a:t>    For units that have not begun</a:t>
            </a:r>
          </a:p>
          <a:p>
            <a:pPr marL="228600" lvl="1" indent="-228600" defTabSz="1066800">
              <a:lnSpc>
                <a:spcPct val="90000"/>
              </a:lnSpc>
              <a:spcBef>
                <a:spcPct val="0"/>
              </a:spcBef>
              <a:spcAft>
                <a:spcPct val="15000"/>
              </a:spcAft>
            </a:pPr>
            <a:r>
              <a:rPr lang="en-US" sz="2400" dirty="0">
                <a:solidFill>
                  <a:schemeClr val="tx1"/>
                </a:solidFill>
              </a:rPr>
              <a:t>    operation </a:t>
            </a:r>
            <a:r>
              <a:rPr lang="en-US" sz="2400" kern="1200" dirty="0">
                <a:solidFill>
                  <a:schemeClr val="tx1"/>
                </a:solidFill>
              </a:rPr>
              <a:t>the BAE = 0</a:t>
            </a:r>
          </a:p>
          <a:p>
            <a:pPr marL="342900" lvl="1" indent="-342900" defTabSz="1066800">
              <a:lnSpc>
                <a:spcPct val="90000"/>
              </a:lnSpc>
              <a:spcBef>
                <a:spcPct val="0"/>
              </a:spcBef>
              <a:spcAft>
                <a:spcPct val="15000"/>
              </a:spcAft>
              <a:buFont typeface="Arial" panose="020B0604020202020204" pitchFamily="34" charset="0"/>
              <a:buChar char="•"/>
            </a:pPr>
            <a:r>
              <a:rPr lang="en-US" sz="2400" dirty="0">
                <a:solidFill>
                  <a:schemeClr val="tx1"/>
                </a:solidFill>
              </a:rPr>
              <a:t>PEI = (Proposed – Current) PTE</a:t>
            </a:r>
          </a:p>
          <a:p>
            <a:pPr marL="0" lvl="1" defTabSz="1066800">
              <a:lnSpc>
                <a:spcPct val="90000"/>
              </a:lnSpc>
              <a:spcBef>
                <a:spcPct val="0"/>
              </a:spcBef>
              <a:spcAft>
                <a:spcPct val="15000"/>
              </a:spcAft>
            </a:pPr>
            <a:r>
              <a:rPr lang="en-US" sz="2400" dirty="0">
                <a:solidFill>
                  <a:schemeClr val="tx1"/>
                </a:solidFill>
              </a:rPr>
              <a:t>    For units in operation &lt; 2 years</a:t>
            </a:r>
          </a:p>
          <a:p>
            <a:pPr marL="0" lvl="1" defTabSz="1066800">
              <a:lnSpc>
                <a:spcPct val="90000"/>
              </a:lnSpc>
              <a:spcBef>
                <a:spcPct val="0"/>
              </a:spcBef>
              <a:spcAft>
                <a:spcPct val="15000"/>
              </a:spcAft>
            </a:pPr>
            <a:r>
              <a:rPr lang="en-US" sz="2400" dirty="0">
                <a:solidFill>
                  <a:schemeClr val="tx1"/>
                </a:solidFill>
              </a:rPr>
              <a:t>    BAE = Current PTE</a:t>
            </a:r>
          </a:p>
        </p:txBody>
      </p:sp>
      <p:sp>
        <p:nvSpPr>
          <p:cNvPr id="9" name="Freeform: Shape 8">
            <a:extLst>
              <a:ext uri="{FF2B5EF4-FFF2-40B4-BE49-F238E27FC236}">
                <a16:creationId xmlns:a16="http://schemas.microsoft.com/office/drawing/2014/main" id="{C195D1DC-BAB7-4326-9206-04F4BE7DFB85}"/>
              </a:ext>
            </a:extLst>
          </p:cNvPr>
          <p:cNvSpPr/>
          <p:nvPr/>
        </p:nvSpPr>
        <p:spPr>
          <a:xfrm>
            <a:off x="6448674" y="1654413"/>
            <a:ext cx="5121948" cy="748800"/>
          </a:xfrm>
          <a:custGeom>
            <a:avLst/>
            <a:gdLst>
              <a:gd name="connsiteX0" fmla="*/ 0 w 5121948"/>
              <a:gd name="connsiteY0" fmla="*/ 0 h 748800"/>
              <a:gd name="connsiteX1" fmla="*/ 5121948 w 5121948"/>
              <a:gd name="connsiteY1" fmla="*/ 0 h 748800"/>
              <a:gd name="connsiteX2" fmla="*/ 5121948 w 5121948"/>
              <a:gd name="connsiteY2" fmla="*/ 748800 h 748800"/>
              <a:gd name="connsiteX3" fmla="*/ 0 w 5121948"/>
              <a:gd name="connsiteY3" fmla="*/ 748800 h 748800"/>
              <a:gd name="connsiteX4" fmla="*/ 0 w 5121948"/>
              <a:gd name="connsiteY4" fmla="*/ 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748800">
                <a:moveTo>
                  <a:pt x="0" y="0"/>
                </a:moveTo>
                <a:lnTo>
                  <a:pt x="5121948" y="0"/>
                </a:lnTo>
                <a:lnTo>
                  <a:pt x="5121948" y="748800"/>
                </a:lnTo>
                <a:lnTo>
                  <a:pt x="0" y="748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Existing Facility </a:t>
            </a:r>
          </a:p>
        </p:txBody>
      </p:sp>
      <p:sp>
        <p:nvSpPr>
          <p:cNvPr id="10" name="Freeform: Shape 9">
            <a:extLst>
              <a:ext uri="{FF2B5EF4-FFF2-40B4-BE49-F238E27FC236}">
                <a16:creationId xmlns:a16="http://schemas.microsoft.com/office/drawing/2014/main" id="{C6DC3E97-21B7-481D-A17D-DA3F5DF8A47F}"/>
              </a:ext>
            </a:extLst>
          </p:cNvPr>
          <p:cNvSpPr/>
          <p:nvPr/>
        </p:nvSpPr>
        <p:spPr>
          <a:xfrm>
            <a:off x="6448674" y="2403213"/>
            <a:ext cx="5121948" cy="2613968"/>
          </a:xfrm>
          <a:custGeom>
            <a:avLst/>
            <a:gdLst>
              <a:gd name="connsiteX0" fmla="*/ 0 w 5121948"/>
              <a:gd name="connsiteY0" fmla="*/ 0 h 1391715"/>
              <a:gd name="connsiteX1" fmla="*/ 5121948 w 5121948"/>
              <a:gd name="connsiteY1" fmla="*/ 0 h 1391715"/>
              <a:gd name="connsiteX2" fmla="*/ 5121948 w 5121948"/>
              <a:gd name="connsiteY2" fmla="*/ 1391715 h 1391715"/>
              <a:gd name="connsiteX3" fmla="*/ 0 w 5121948"/>
              <a:gd name="connsiteY3" fmla="*/ 1391715 h 1391715"/>
              <a:gd name="connsiteX4" fmla="*/ 0 w 5121948"/>
              <a:gd name="connsiteY4" fmla="*/ 0 h 139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1391715">
                <a:moveTo>
                  <a:pt x="0" y="0"/>
                </a:moveTo>
                <a:lnTo>
                  <a:pt x="5121948" y="0"/>
                </a:lnTo>
                <a:lnTo>
                  <a:pt x="5121948" y="1391715"/>
                </a:lnTo>
                <a:lnTo>
                  <a:pt x="0" y="139171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PEI = PTE – BAE</a:t>
            </a:r>
          </a:p>
          <a:p>
            <a:pPr marL="228600" lvl="1" indent="-228600" algn="l" defTabSz="1066800">
              <a:lnSpc>
                <a:spcPct val="90000"/>
              </a:lnSpc>
              <a:spcBef>
                <a:spcPct val="0"/>
              </a:spcBef>
              <a:spcAft>
                <a:spcPct val="15000"/>
              </a:spcAft>
              <a:buChar char="•"/>
            </a:pPr>
            <a:r>
              <a:rPr lang="en-US" sz="2400" kern="1200" dirty="0"/>
              <a:t>PEI = PAE – BAE</a:t>
            </a:r>
          </a:p>
          <a:p>
            <a:pPr marL="228600" lvl="1" indent="-228600" algn="l" defTabSz="1066800">
              <a:lnSpc>
                <a:spcPct val="90000"/>
              </a:lnSpc>
              <a:spcBef>
                <a:spcPct val="0"/>
              </a:spcBef>
              <a:spcAft>
                <a:spcPct val="15000"/>
              </a:spcAft>
              <a:buChar char="•"/>
            </a:pPr>
            <a:r>
              <a:rPr lang="en-US" sz="2400" kern="1200" dirty="0"/>
              <a:t>PEI = PAE – BAE – CHA </a:t>
            </a:r>
          </a:p>
        </p:txBody>
      </p:sp>
      <p:sp>
        <p:nvSpPr>
          <p:cNvPr id="7" name="TextBox 6">
            <a:extLst>
              <a:ext uri="{FF2B5EF4-FFF2-40B4-BE49-F238E27FC236}">
                <a16:creationId xmlns:a16="http://schemas.microsoft.com/office/drawing/2014/main" id="{C88C50D4-2043-40AB-B50E-FF0B3B2CB25D}"/>
              </a:ext>
            </a:extLst>
          </p:cNvPr>
          <p:cNvSpPr txBox="1"/>
          <p:nvPr/>
        </p:nvSpPr>
        <p:spPr>
          <a:xfrm>
            <a:off x="139178" y="5194799"/>
            <a:ext cx="11444140" cy="1015663"/>
          </a:xfrm>
          <a:prstGeom prst="rect">
            <a:avLst/>
          </a:prstGeom>
          <a:noFill/>
        </p:spPr>
        <p:txBody>
          <a:bodyPr wrap="square">
            <a:spAutoFit/>
          </a:bodyPr>
          <a:lstStyle/>
          <a:p>
            <a:pPr marL="457200" lvl="1" indent="0">
              <a:buNone/>
            </a:pPr>
            <a:r>
              <a:rPr lang="en-US" sz="2000" dirty="0"/>
              <a:t>PEI = Project Emissions Increase; PTE = Potential To Emit; BAE = Baseline Actual Emissions; </a:t>
            </a:r>
          </a:p>
          <a:p>
            <a:pPr marL="457200" lvl="1" indent="0">
              <a:buNone/>
            </a:pPr>
            <a:r>
              <a:rPr lang="en-US" sz="2000" dirty="0"/>
              <a:t>PAE = Projected Actual Emissions only for current project; CHA = Could Have Accommodated Emissions.</a:t>
            </a:r>
          </a:p>
        </p:txBody>
      </p:sp>
    </p:spTree>
    <p:extLst>
      <p:ext uri="{BB962C8B-B14F-4D97-AF65-F5344CB8AC3E}">
        <p14:creationId xmlns:p14="http://schemas.microsoft.com/office/powerpoint/2010/main" val="358644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1BE-188B-4E31-804C-0C364D1712CE}"/>
              </a:ext>
            </a:extLst>
          </p:cNvPr>
          <p:cNvSpPr>
            <a:spLocks noGrp="1"/>
          </p:cNvSpPr>
          <p:nvPr>
            <p:ph type="title"/>
          </p:nvPr>
        </p:nvSpPr>
        <p:spPr>
          <a:xfrm>
            <a:off x="615461" y="689595"/>
            <a:ext cx="10961077" cy="1325563"/>
          </a:xfrm>
        </p:spPr>
        <p:txBody>
          <a:bodyPr/>
          <a:lstStyle/>
          <a:p>
            <a:pPr algn="ctr"/>
            <a:r>
              <a:rPr lang="en-US" dirty="0"/>
              <a:t>Step 1 - PEI</a:t>
            </a:r>
          </a:p>
        </p:txBody>
      </p:sp>
      <p:sp>
        <p:nvSpPr>
          <p:cNvPr id="9" name="Content Placeholder 2">
            <a:extLst>
              <a:ext uri="{FF2B5EF4-FFF2-40B4-BE49-F238E27FC236}">
                <a16:creationId xmlns:a16="http://schemas.microsoft.com/office/drawing/2014/main" id="{837EDFE0-F9F0-4A9A-AE0C-836B0AE0F54A}"/>
              </a:ext>
            </a:extLst>
          </p:cNvPr>
          <p:cNvSpPr>
            <a:spLocks noGrp="1"/>
          </p:cNvSpPr>
          <p:nvPr>
            <p:ph idx="1"/>
          </p:nvPr>
        </p:nvSpPr>
        <p:spPr>
          <a:xfrm>
            <a:off x="457200" y="1669465"/>
            <a:ext cx="10961077" cy="3810000"/>
          </a:xfrm>
        </p:spPr>
        <p:txBody>
          <a:bodyPr/>
          <a:lstStyle/>
          <a:p>
            <a:pPr>
              <a:spcBef>
                <a:spcPts val="2400"/>
              </a:spcBef>
            </a:pPr>
            <a:r>
              <a:rPr lang="en-US" dirty="0"/>
              <a:t>Includes emissions from all new, modified, and affected facilities associated with the project.</a:t>
            </a:r>
          </a:p>
          <a:p>
            <a:pPr>
              <a:spcBef>
                <a:spcPts val="2400"/>
              </a:spcBef>
            </a:pPr>
            <a:r>
              <a:rPr lang="en-US" kern="0" dirty="0"/>
              <a:t>Includes f</a:t>
            </a:r>
            <a:r>
              <a:rPr lang="en-US" kern="0" dirty="0">
                <a:solidFill>
                  <a:schemeClr val="tx1"/>
                </a:solidFill>
              </a:rPr>
              <a:t>ugitive emissions for PSD named sources; for unnamed sources, include fugitives only in major modification determination. </a:t>
            </a:r>
            <a:endParaRPr lang="en-US" dirty="0"/>
          </a:p>
          <a:p>
            <a:pPr>
              <a:spcBef>
                <a:spcPts val="2400"/>
              </a:spcBef>
            </a:pPr>
            <a:r>
              <a:rPr lang="en-US" kern="0" dirty="0">
                <a:solidFill>
                  <a:schemeClr val="tx1"/>
                </a:solidFill>
              </a:rPr>
              <a:t>Table 2F: Represent PEI for each pollutant. </a:t>
            </a:r>
            <a:endParaRPr lang="en-US" dirty="0"/>
          </a:p>
          <a:p>
            <a:pPr>
              <a:spcBef>
                <a:spcPts val="2400"/>
              </a:spcBef>
            </a:pPr>
            <a:r>
              <a:rPr lang="en-US" dirty="0"/>
              <a:t>Table 1F: Summarize results.</a:t>
            </a:r>
          </a:p>
          <a:p>
            <a:pPr>
              <a:spcBef>
                <a:spcPts val="2400"/>
              </a:spcBef>
            </a:pPr>
            <a:r>
              <a:rPr lang="en-US" b="1" kern="0" dirty="0">
                <a:solidFill>
                  <a:schemeClr val="accent1">
                    <a:lumMod val="75000"/>
                  </a:schemeClr>
                </a:solidFill>
              </a:rPr>
              <a:t>Update: </a:t>
            </a:r>
            <a:r>
              <a:rPr lang="en-US" dirty="0"/>
              <a:t>Include both increases </a:t>
            </a:r>
            <a:r>
              <a:rPr lang="en-US" u="sng" dirty="0"/>
              <a:t>and</a:t>
            </a:r>
            <a:r>
              <a:rPr lang="en-US" dirty="0"/>
              <a:t> decreases in emissions.</a:t>
            </a:r>
          </a:p>
          <a:p>
            <a:pPr>
              <a:spcBef>
                <a:spcPts val="2400"/>
              </a:spcBef>
            </a:pPr>
            <a:endParaRPr lang="en-US" sz="2400" dirty="0"/>
          </a:p>
          <a:p>
            <a:endParaRPr lang="en-US" sz="2400" dirty="0"/>
          </a:p>
        </p:txBody>
      </p:sp>
    </p:spTree>
    <p:extLst>
      <p:ext uri="{BB962C8B-B14F-4D97-AF65-F5344CB8AC3E}">
        <p14:creationId xmlns:p14="http://schemas.microsoft.com/office/powerpoint/2010/main" val="53749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AD4B-C4DB-4027-B165-7CBB677DE874}"/>
              </a:ext>
            </a:extLst>
          </p:cNvPr>
          <p:cNvSpPr>
            <a:spLocks noGrp="1"/>
          </p:cNvSpPr>
          <p:nvPr>
            <p:ph type="title"/>
          </p:nvPr>
        </p:nvSpPr>
        <p:spPr>
          <a:xfrm>
            <a:off x="609599" y="355022"/>
            <a:ext cx="10961077" cy="1325563"/>
          </a:xfrm>
        </p:spPr>
        <p:txBody>
          <a:bodyPr/>
          <a:lstStyle/>
          <a:p>
            <a:pPr algn="ctr"/>
            <a:r>
              <a:rPr lang="en-US" dirty="0"/>
              <a:t>Step 1 </a:t>
            </a:r>
            <a:br>
              <a:rPr lang="en-US" dirty="0"/>
            </a:br>
            <a:r>
              <a:rPr lang="en-US" dirty="0"/>
              <a:t>Project Emissions Accounting (PEA)</a:t>
            </a:r>
          </a:p>
        </p:txBody>
      </p:sp>
      <p:sp>
        <p:nvSpPr>
          <p:cNvPr id="3" name="Content Placeholder 2">
            <a:extLst>
              <a:ext uri="{FF2B5EF4-FFF2-40B4-BE49-F238E27FC236}">
                <a16:creationId xmlns:a16="http://schemas.microsoft.com/office/drawing/2014/main" id="{EA03F711-33E5-4A67-A2E2-DEAA415DD81E}"/>
              </a:ext>
            </a:extLst>
          </p:cNvPr>
          <p:cNvSpPr>
            <a:spLocks noGrp="1"/>
          </p:cNvSpPr>
          <p:nvPr>
            <p:ph idx="1"/>
          </p:nvPr>
        </p:nvSpPr>
        <p:spPr>
          <a:xfrm>
            <a:off x="761998" y="1777404"/>
            <a:ext cx="10961077" cy="751346"/>
          </a:xfrm>
        </p:spPr>
        <p:txBody>
          <a:bodyPr/>
          <a:lstStyle/>
          <a:p>
            <a:r>
              <a:rPr lang="en-US" sz="2600" dirty="0"/>
              <a:t>Historically, only emission increases can be considered in the Step 1 of estimating project related emission increases.</a:t>
            </a:r>
          </a:p>
        </p:txBody>
      </p:sp>
      <p:sp>
        <p:nvSpPr>
          <p:cNvPr id="4" name="Content Placeholder 2">
            <a:extLst>
              <a:ext uri="{FF2B5EF4-FFF2-40B4-BE49-F238E27FC236}">
                <a16:creationId xmlns:a16="http://schemas.microsoft.com/office/drawing/2014/main" id="{54A3CA5D-C0A6-4AB9-AF0B-3F79A261F5EC}"/>
              </a:ext>
            </a:extLst>
          </p:cNvPr>
          <p:cNvSpPr txBox="1">
            <a:spLocks/>
          </p:cNvSpPr>
          <p:nvPr/>
        </p:nvSpPr>
        <p:spPr>
          <a:xfrm>
            <a:off x="761998" y="2697674"/>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Previously known as “Project Netting”.</a:t>
            </a:r>
          </a:p>
        </p:txBody>
      </p:sp>
      <p:sp>
        <p:nvSpPr>
          <p:cNvPr id="5" name="Content Placeholder 2">
            <a:extLst>
              <a:ext uri="{FF2B5EF4-FFF2-40B4-BE49-F238E27FC236}">
                <a16:creationId xmlns:a16="http://schemas.microsoft.com/office/drawing/2014/main" id="{D9BED46B-6F27-4BA1-9D2E-EAFA12A1A88B}"/>
              </a:ext>
            </a:extLst>
          </p:cNvPr>
          <p:cNvSpPr txBox="1">
            <a:spLocks/>
          </p:cNvSpPr>
          <p:nvPr/>
        </p:nvSpPr>
        <p:spPr>
          <a:xfrm>
            <a:off x="761998" y="3533641"/>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Adopted by EPA in the FR Notice, effective December 24, 2020.</a:t>
            </a:r>
          </a:p>
        </p:txBody>
      </p:sp>
      <p:sp>
        <p:nvSpPr>
          <p:cNvPr id="6" name="Content Placeholder 2">
            <a:extLst>
              <a:ext uri="{FF2B5EF4-FFF2-40B4-BE49-F238E27FC236}">
                <a16:creationId xmlns:a16="http://schemas.microsoft.com/office/drawing/2014/main" id="{99CD9FE1-B0E3-4952-A093-16077F8D3432}"/>
              </a:ext>
            </a:extLst>
          </p:cNvPr>
          <p:cNvSpPr txBox="1">
            <a:spLocks/>
          </p:cNvSpPr>
          <p:nvPr/>
        </p:nvSpPr>
        <p:spPr>
          <a:xfrm>
            <a:off x="761998" y="4284987"/>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Adopted by TCEQ in 30 TAC §116.12 (32) (D), effective on July 1, 2021. </a:t>
            </a:r>
          </a:p>
        </p:txBody>
      </p:sp>
      <p:sp>
        <p:nvSpPr>
          <p:cNvPr id="7" name="Content Placeholder 2">
            <a:extLst>
              <a:ext uri="{FF2B5EF4-FFF2-40B4-BE49-F238E27FC236}">
                <a16:creationId xmlns:a16="http://schemas.microsoft.com/office/drawing/2014/main" id="{23EF3BA2-3C46-4A44-9BC6-366B7A87646E}"/>
              </a:ext>
            </a:extLst>
          </p:cNvPr>
          <p:cNvSpPr txBox="1">
            <a:spLocks/>
          </p:cNvSpPr>
          <p:nvPr/>
        </p:nvSpPr>
        <p:spPr>
          <a:xfrm>
            <a:off x="761998" y="5036333"/>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EPA clarified Step 1 can now </a:t>
            </a:r>
            <a:r>
              <a:rPr lang="en-US" sz="2600" b="1" dirty="0">
                <a:solidFill>
                  <a:schemeClr val="accent1"/>
                </a:solidFill>
              </a:rPr>
              <a:t>include both increases and decreases </a:t>
            </a:r>
            <a:r>
              <a:rPr lang="en-US" sz="2600" dirty="0"/>
              <a:t>in emissions.</a:t>
            </a:r>
          </a:p>
        </p:txBody>
      </p:sp>
    </p:spTree>
    <p:extLst>
      <p:ext uri="{BB962C8B-B14F-4D97-AF65-F5344CB8AC3E}">
        <p14:creationId xmlns:p14="http://schemas.microsoft.com/office/powerpoint/2010/main" val="235003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0448-5848-471F-972B-565C87920960}"/>
              </a:ext>
            </a:extLst>
          </p:cNvPr>
          <p:cNvSpPr>
            <a:spLocks noGrp="1"/>
          </p:cNvSpPr>
          <p:nvPr>
            <p:ph type="title"/>
          </p:nvPr>
        </p:nvSpPr>
        <p:spPr>
          <a:xfrm>
            <a:off x="1346664" y="737174"/>
            <a:ext cx="9426633" cy="1325563"/>
          </a:xfrm>
        </p:spPr>
        <p:txBody>
          <a:bodyPr/>
          <a:lstStyle/>
          <a:p>
            <a:pPr algn="ctr"/>
            <a:r>
              <a:rPr lang="en-US" dirty="0"/>
              <a:t>PEA</a:t>
            </a:r>
            <a:endParaRPr lang="en-US" strike="sngStrike" dirty="0">
              <a:solidFill>
                <a:srgbClr val="FF0000"/>
              </a:solidFill>
            </a:endParaRPr>
          </a:p>
        </p:txBody>
      </p:sp>
      <p:sp>
        <p:nvSpPr>
          <p:cNvPr id="3" name="Content Placeholder 2">
            <a:extLst>
              <a:ext uri="{FF2B5EF4-FFF2-40B4-BE49-F238E27FC236}">
                <a16:creationId xmlns:a16="http://schemas.microsoft.com/office/drawing/2014/main" id="{E15BE72D-6AFD-4235-8398-189D1A4C9193}"/>
              </a:ext>
            </a:extLst>
          </p:cNvPr>
          <p:cNvSpPr>
            <a:spLocks noGrp="1"/>
          </p:cNvSpPr>
          <p:nvPr>
            <p:ph idx="1"/>
          </p:nvPr>
        </p:nvSpPr>
        <p:spPr>
          <a:xfrm>
            <a:off x="609600" y="2024037"/>
            <a:ext cx="10961077" cy="2364385"/>
          </a:xfrm>
        </p:spPr>
        <p:txBody>
          <a:bodyPr/>
          <a:lstStyle/>
          <a:p>
            <a:pPr marL="285750" indent="-285750">
              <a:spcBef>
                <a:spcPts val="2400"/>
              </a:spcBef>
              <a:buFont typeface="Arial" panose="020B0604020202020204" pitchFamily="34" charset="0"/>
              <a:buChar char="•"/>
            </a:pPr>
            <a:r>
              <a:rPr lang="en-US" dirty="0"/>
              <a:t>Not yet State Implementation Plan (SIP) approved.</a:t>
            </a:r>
          </a:p>
          <a:p>
            <a:pPr marL="285750" indent="-285750">
              <a:spcBef>
                <a:spcPts val="2400"/>
              </a:spcBef>
            </a:pPr>
            <a:r>
              <a:rPr lang="en-US" dirty="0"/>
              <a:t>Oct. 11, 2024, EPA published a supplemental notice of proposed approval. </a:t>
            </a:r>
          </a:p>
          <a:p>
            <a:pPr marL="285750" indent="-285750">
              <a:spcBef>
                <a:spcPts val="2400"/>
              </a:spcBef>
            </a:pPr>
            <a:r>
              <a:rPr lang="en-US" dirty="0"/>
              <a:t>Applicant can choose whether to use PEA in Step 1.</a:t>
            </a:r>
          </a:p>
          <a:p>
            <a:pPr marL="285750" indent="-285750">
              <a:spcBef>
                <a:spcPts val="2400"/>
              </a:spcBef>
            </a:pPr>
            <a:endParaRPr lang="en-US" dirty="0"/>
          </a:p>
          <a:p>
            <a:pPr marL="285750" indent="-285750">
              <a:spcBef>
                <a:spcPts val="2400"/>
              </a:spcBef>
            </a:pPr>
            <a:endParaRPr lang="en-US" dirty="0"/>
          </a:p>
          <a:p>
            <a:pPr marL="457200" lvl="1" indent="0">
              <a:buNone/>
            </a:pPr>
            <a:endParaRPr lang="en-US" sz="2400" dirty="0"/>
          </a:p>
        </p:txBody>
      </p:sp>
    </p:spTree>
    <p:extLst>
      <p:ext uri="{BB962C8B-B14F-4D97-AF65-F5344CB8AC3E}">
        <p14:creationId xmlns:p14="http://schemas.microsoft.com/office/powerpoint/2010/main" val="37278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6E87-BB25-46A6-B891-00CCD381306F}"/>
              </a:ext>
            </a:extLst>
          </p:cNvPr>
          <p:cNvSpPr>
            <a:spLocks noGrp="1"/>
          </p:cNvSpPr>
          <p:nvPr>
            <p:ph type="title"/>
          </p:nvPr>
        </p:nvSpPr>
        <p:spPr>
          <a:xfrm>
            <a:off x="1346664" y="709464"/>
            <a:ext cx="9426633" cy="1325563"/>
          </a:xfrm>
        </p:spPr>
        <p:txBody>
          <a:bodyPr/>
          <a:lstStyle/>
          <a:p>
            <a:pPr algn="ctr"/>
            <a:r>
              <a:rPr lang="en-US" dirty="0"/>
              <a:t>PEA: Reductions</a:t>
            </a:r>
          </a:p>
        </p:txBody>
      </p:sp>
      <p:sp>
        <p:nvSpPr>
          <p:cNvPr id="11" name="Content Placeholder 2">
            <a:extLst>
              <a:ext uri="{FF2B5EF4-FFF2-40B4-BE49-F238E27FC236}">
                <a16:creationId xmlns:a16="http://schemas.microsoft.com/office/drawing/2014/main" id="{F8564282-4758-495A-9F99-250DBEFA93C7}"/>
              </a:ext>
            </a:extLst>
          </p:cNvPr>
          <p:cNvSpPr>
            <a:spLocks noGrp="1"/>
          </p:cNvSpPr>
          <p:nvPr>
            <p:ph idx="1"/>
          </p:nvPr>
        </p:nvSpPr>
        <p:spPr>
          <a:xfrm>
            <a:off x="621323" y="1515082"/>
            <a:ext cx="10961077" cy="4428517"/>
          </a:xfrm>
        </p:spPr>
        <p:txBody>
          <a:bodyPr/>
          <a:lstStyle/>
          <a:p>
            <a:pPr>
              <a:spcBef>
                <a:spcPts val="2400"/>
              </a:spcBef>
            </a:pPr>
            <a:r>
              <a:rPr lang="en-US" dirty="0"/>
              <a:t>Units must be constructed and operational.</a:t>
            </a:r>
          </a:p>
          <a:p>
            <a:pPr>
              <a:spcBef>
                <a:spcPts val="2400"/>
              </a:spcBef>
            </a:pPr>
            <a:r>
              <a:rPr lang="en-US" dirty="0"/>
              <a:t>All units must be part of a single project.</a:t>
            </a:r>
          </a:p>
          <a:p>
            <a:pPr>
              <a:spcBef>
                <a:spcPts val="2400"/>
              </a:spcBef>
            </a:pPr>
            <a:r>
              <a:rPr lang="en-US" dirty="0"/>
              <a:t>Units must be “substantially related” to other units in the project.</a:t>
            </a:r>
          </a:p>
          <a:p>
            <a:pPr>
              <a:spcBef>
                <a:spcPts val="2400"/>
              </a:spcBef>
            </a:pPr>
            <a:r>
              <a:rPr lang="en-US" dirty="0"/>
              <a:t>Decreases do not need to completely offset increases. </a:t>
            </a:r>
          </a:p>
          <a:p>
            <a:pPr>
              <a:spcBef>
                <a:spcPts val="2400"/>
              </a:spcBef>
            </a:pPr>
            <a:r>
              <a:rPr lang="en-US" dirty="0"/>
              <a:t>Decreases are not required to be real or enforceable.</a:t>
            </a:r>
          </a:p>
          <a:p>
            <a:pPr>
              <a:spcBef>
                <a:spcPts val="2400"/>
              </a:spcBef>
            </a:pPr>
            <a:r>
              <a:rPr lang="en-US" dirty="0"/>
              <a:t>Emission reduction example: Shutdown of existing units or add on control.</a:t>
            </a:r>
            <a:endParaRPr lang="en-US" sz="2400" dirty="0"/>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88565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EAD5-2798-48F1-801E-6A1D07351CCC}"/>
              </a:ext>
            </a:extLst>
          </p:cNvPr>
          <p:cNvSpPr>
            <a:spLocks noGrp="1"/>
          </p:cNvSpPr>
          <p:nvPr>
            <p:ph type="title"/>
          </p:nvPr>
        </p:nvSpPr>
        <p:spPr>
          <a:xfrm>
            <a:off x="609600" y="680947"/>
            <a:ext cx="10961077" cy="847204"/>
          </a:xfrm>
        </p:spPr>
        <p:txBody>
          <a:bodyPr/>
          <a:lstStyle/>
          <a:p>
            <a:pPr algn="ctr"/>
            <a:r>
              <a:rPr lang="en-US" dirty="0"/>
              <a:t>Example 1 – PEI (Step 1)</a:t>
            </a:r>
          </a:p>
        </p:txBody>
      </p:sp>
      <p:sp>
        <p:nvSpPr>
          <p:cNvPr id="3" name="Content Placeholder 2">
            <a:extLst>
              <a:ext uri="{FF2B5EF4-FFF2-40B4-BE49-F238E27FC236}">
                <a16:creationId xmlns:a16="http://schemas.microsoft.com/office/drawing/2014/main" id="{4E0F33A0-FCA7-4DB0-A8D7-AF0B8A33E028}"/>
              </a:ext>
            </a:extLst>
          </p:cNvPr>
          <p:cNvSpPr>
            <a:spLocks noGrp="1"/>
          </p:cNvSpPr>
          <p:nvPr>
            <p:ph idx="1"/>
          </p:nvPr>
        </p:nvSpPr>
        <p:spPr>
          <a:xfrm>
            <a:off x="609599" y="1671274"/>
            <a:ext cx="10961077" cy="847204"/>
          </a:xfrm>
        </p:spPr>
        <p:txBody>
          <a:bodyPr/>
          <a:lstStyle/>
          <a:p>
            <a:pPr marL="0" indent="0">
              <a:buNone/>
            </a:pPr>
            <a:r>
              <a:rPr lang="en-US" b="1" dirty="0"/>
              <a:t>Project:  </a:t>
            </a:r>
            <a:r>
              <a:rPr lang="en-US" dirty="0"/>
              <a:t>An existing major source in a severe nonattainment area for ozone.  The proposed changes are:</a:t>
            </a:r>
          </a:p>
          <a:p>
            <a:endParaRPr lang="en-US" sz="2400" dirty="0"/>
          </a:p>
        </p:txBody>
      </p:sp>
      <p:sp>
        <p:nvSpPr>
          <p:cNvPr id="7" name="Content Placeholder 2">
            <a:extLst>
              <a:ext uri="{FF2B5EF4-FFF2-40B4-BE49-F238E27FC236}">
                <a16:creationId xmlns:a16="http://schemas.microsoft.com/office/drawing/2014/main" id="{3D1C5F20-4A88-42D5-987C-9F1B4E7281FF}"/>
              </a:ext>
            </a:extLst>
          </p:cNvPr>
          <p:cNvSpPr txBox="1">
            <a:spLocks/>
          </p:cNvSpPr>
          <p:nvPr/>
        </p:nvSpPr>
        <p:spPr>
          <a:xfrm>
            <a:off x="609598" y="2757912"/>
            <a:ext cx="10961077" cy="3329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Add </a:t>
            </a:r>
            <a:r>
              <a:rPr lang="en-US" sz="2400" b="1" dirty="0">
                <a:solidFill>
                  <a:schemeClr val="accent1"/>
                </a:solidFill>
              </a:rPr>
              <a:t>(+)</a:t>
            </a:r>
            <a:r>
              <a:rPr lang="en-US" sz="2400" dirty="0">
                <a:solidFill>
                  <a:schemeClr val="tx2"/>
                </a:solidFill>
              </a:rPr>
              <a:t> </a:t>
            </a:r>
            <a:r>
              <a:rPr lang="en-US" sz="2400" dirty="0"/>
              <a:t>one new storage tank (EPN Tank 1).</a:t>
            </a:r>
          </a:p>
          <a:p>
            <a:endParaRPr lang="en-US" sz="2400" dirty="0"/>
          </a:p>
          <a:p>
            <a:r>
              <a:rPr lang="en-US" sz="2400" dirty="0"/>
              <a:t>Control existing tank emissions (EPN Tank 2) </a:t>
            </a:r>
            <a:r>
              <a:rPr lang="en-US" sz="2400" b="1" dirty="0">
                <a:solidFill>
                  <a:schemeClr val="accent1"/>
                </a:solidFill>
              </a:rPr>
              <a:t>(-)</a:t>
            </a:r>
            <a:r>
              <a:rPr lang="en-US" sz="2400" dirty="0"/>
              <a:t> and route it to a new Flare (EPN Flare) </a:t>
            </a:r>
            <a:r>
              <a:rPr lang="en-US" sz="2400" b="1" dirty="0">
                <a:solidFill>
                  <a:schemeClr val="accent1"/>
                </a:solidFill>
              </a:rPr>
              <a:t>(+)</a:t>
            </a:r>
            <a:r>
              <a:rPr lang="en-US" sz="2400" dirty="0"/>
              <a:t>.</a:t>
            </a:r>
          </a:p>
          <a:p>
            <a:endParaRPr lang="en-US" sz="2400" dirty="0"/>
          </a:p>
          <a:p>
            <a:r>
              <a:rPr lang="en-US" sz="2400" dirty="0"/>
              <a:t>Replace existing coal-fired boiler (EPN: Boiler 1) </a:t>
            </a:r>
            <a:r>
              <a:rPr lang="en-US" sz="2400" b="1" dirty="0">
                <a:solidFill>
                  <a:schemeClr val="accent1"/>
                </a:solidFill>
              </a:rPr>
              <a:t>(-) </a:t>
            </a:r>
            <a:r>
              <a:rPr lang="en-US" sz="2400" dirty="0"/>
              <a:t>with a new natural gas-fired boiler (EPN: Boiler 2) </a:t>
            </a:r>
            <a:r>
              <a:rPr lang="en-US" sz="2400" b="1" dirty="0">
                <a:solidFill>
                  <a:schemeClr val="accent1"/>
                </a:solidFill>
              </a:rPr>
              <a:t>(+)</a:t>
            </a:r>
            <a:r>
              <a:rPr lang="en-US" sz="2400" dirty="0"/>
              <a:t>.  </a:t>
            </a:r>
          </a:p>
          <a:p>
            <a:endParaRPr lang="en-US" sz="2400" dirty="0"/>
          </a:p>
        </p:txBody>
      </p:sp>
    </p:spTree>
    <p:extLst>
      <p:ext uri="{BB962C8B-B14F-4D97-AF65-F5344CB8AC3E}">
        <p14:creationId xmlns:p14="http://schemas.microsoft.com/office/powerpoint/2010/main" val="18495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BBAA-BBDB-4DFC-8B20-05783214769B}"/>
              </a:ext>
            </a:extLst>
          </p:cNvPr>
          <p:cNvSpPr>
            <a:spLocks noGrp="1"/>
          </p:cNvSpPr>
          <p:nvPr>
            <p:ph type="title"/>
          </p:nvPr>
        </p:nvSpPr>
        <p:spPr>
          <a:xfrm>
            <a:off x="1346664" y="709464"/>
            <a:ext cx="9426633" cy="1325563"/>
          </a:xfrm>
        </p:spPr>
        <p:txBody>
          <a:bodyPr/>
          <a:lstStyle/>
          <a:p>
            <a:pPr algn="ctr"/>
            <a:r>
              <a:rPr lang="en-US" dirty="0"/>
              <a:t>Example 1 – PEI (Step 1) </a:t>
            </a:r>
            <a:r>
              <a:rPr lang="en-US" dirty="0">
                <a:solidFill>
                  <a:schemeClr val="bg1"/>
                </a:solidFill>
              </a:rPr>
              <a:t>a</a:t>
            </a:r>
          </a:p>
        </p:txBody>
      </p:sp>
      <p:sp>
        <p:nvSpPr>
          <p:cNvPr id="5" name="TextBox 4">
            <a:extLst>
              <a:ext uri="{FF2B5EF4-FFF2-40B4-BE49-F238E27FC236}">
                <a16:creationId xmlns:a16="http://schemas.microsoft.com/office/drawing/2014/main" id="{868399AB-BBB2-4A07-9039-6391467A5C9A}"/>
              </a:ext>
            </a:extLst>
          </p:cNvPr>
          <p:cNvSpPr txBox="1"/>
          <p:nvPr/>
        </p:nvSpPr>
        <p:spPr>
          <a:xfrm>
            <a:off x="500770" y="1631339"/>
            <a:ext cx="2220480" cy="461665"/>
          </a:xfrm>
          <a:prstGeom prst="rect">
            <a:avLst/>
          </a:prstGeom>
          <a:noFill/>
        </p:spPr>
        <p:txBody>
          <a:bodyPr wrap="none" rtlCol="0">
            <a:spAutoFit/>
          </a:bodyPr>
          <a:lstStyle/>
          <a:p>
            <a:r>
              <a:rPr lang="en-US" sz="2400" dirty="0"/>
              <a:t>Pollutant: VOC</a:t>
            </a:r>
          </a:p>
        </p:txBody>
      </p:sp>
      <p:graphicFrame>
        <p:nvGraphicFramePr>
          <p:cNvPr id="4" name="Table 4">
            <a:extLst>
              <a:ext uri="{FF2B5EF4-FFF2-40B4-BE49-F238E27FC236}">
                <a16:creationId xmlns:a16="http://schemas.microsoft.com/office/drawing/2014/main" id="{2A5CE6B7-E87D-4E90-BD17-6092EA9A761D}"/>
              </a:ext>
            </a:extLst>
          </p:cNvPr>
          <p:cNvGraphicFramePr>
            <a:graphicFrameLocks noGrp="1"/>
          </p:cNvGraphicFramePr>
          <p:nvPr>
            <p:ph idx="1"/>
            <p:extLst>
              <p:ext uri="{D42A27DB-BD31-4B8C-83A1-F6EECF244321}">
                <p14:modId xmlns:p14="http://schemas.microsoft.com/office/powerpoint/2010/main" val="2642971709"/>
              </p:ext>
            </p:extLst>
          </p:nvPr>
        </p:nvGraphicFramePr>
        <p:xfrm>
          <a:off x="500770" y="2093004"/>
          <a:ext cx="11178736" cy="3722785"/>
        </p:xfrm>
        <a:graphic>
          <a:graphicData uri="http://schemas.openxmlformats.org/drawingml/2006/table">
            <a:tbl>
              <a:tblPr firstRow="1" bandRow="1">
                <a:tableStyleId>{5C22544A-7EE6-4342-B048-85BDC9FD1C3A}</a:tableStyleId>
              </a:tblPr>
              <a:tblGrid>
                <a:gridCol w="3132498">
                  <a:extLst>
                    <a:ext uri="{9D8B030D-6E8A-4147-A177-3AD203B41FA5}">
                      <a16:colId xmlns:a16="http://schemas.microsoft.com/office/drawing/2014/main" val="1331591044"/>
                    </a:ext>
                  </a:extLst>
                </a:gridCol>
                <a:gridCol w="1886641">
                  <a:extLst>
                    <a:ext uri="{9D8B030D-6E8A-4147-A177-3AD203B41FA5}">
                      <a16:colId xmlns:a16="http://schemas.microsoft.com/office/drawing/2014/main" val="2270873334"/>
                    </a:ext>
                  </a:extLst>
                </a:gridCol>
                <a:gridCol w="3154316">
                  <a:extLst>
                    <a:ext uri="{9D8B030D-6E8A-4147-A177-3AD203B41FA5}">
                      <a16:colId xmlns:a16="http://schemas.microsoft.com/office/drawing/2014/main" val="4172521110"/>
                    </a:ext>
                  </a:extLst>
                </a:gridCol>
                <a:gridCol w="3005281">
                  <a:extLst>
                    <a:ext uri="{9D8B030D-6E8A-4147-A177-3AD203B41FA5}">
                      <a16:colId xmlns:a16="http://schemas.microsoft.com/office/drawing/2014/main" val="223049255"/>
                    </a:ext>
                  </a:extLst>
                </a:gridCol>
              </a:tblGrid>
              <a:tr h="1125493">
                <a:tc>
                  <a:txBody>
                    <a:bodyPr/>
                    <a:lstStyle/>
                    <a:p>
                      <a:pPr algn="ctr"/>
                      <a:r>
                        <a:rPr lang="en-US" sz="2000" dirty="0"/>
                        <a:t>EPN </a:t>
                      </a:r>
                    </a:p>
                  </a:txBody>
                  <a:tcPr/>
                </a:tc>
                <a:tc>
                  <a:txBody>
                    <a:bodyPr/>
                    <a:lstStyle/>
                    <a:p>
                      <a:pPr algn="ctr"/>
                      <a:r>
                        <a:rPr lang="en-US" sz="2000" dirty="0"/>
                        <a:t>Baseline emissions (TPY)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Proposed allowable emissions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(TPY)</a:t>
                      </a:r>
                    </a:p>
                  </a:txBody>
                  <a:tcPr/>
                </a:tc>
                <a:tc>
                  <a:txBody>
                    <a:bodyPr/>
                    <a:lstStyle/>
                    <a:p>
                      <a:pPr algn="ctr"/>
                      <a:r>
                        <a:rPr lang="en-US" sz="2000" dirty="0"/>
                        <a:t>Project Emissions Increase (PEI) </a:t>
                      </a:r>
                    </a:p>
                    <a:p>
                      <a:pPr algn="ctr"/>
                      <a:r>
                        <a:rPr lang="en-US" sz="2000" dirty="0"/>
                        <a:t>(TPY)</a:t>
                      </a:r>
                    </a:p>
                  </a:txBody>
                  <a:tcPr/>
                </a:tc>
                <a:extLst>
                  <a:ext uri="{0D108BD9-81ED-4DB2-BD59-A6C34878D82A}">
                    <a16:rowId xmlns:a16="http://schemas.microsoft.com/office/drawing/2014/main" val="1604068750"/>
                  </a:ext>
                </a:extLst>
              </a:tr>
              <a:tr h="432882">
                <a:tc>
                  <a:txBody>
                    <a:bodyPr/>
                    <a:lstStyle/>
                    <a:p>
                      <a:pPr algn="l"/>
                      <a:r>
                        <a:rPr lang="en-US" sz="2000" dirty="0"/>
                        <a:t>Tank 1 (New)</a:t>
                      </a:r>
                    </a:p>
                  </a:txBody>
                  <a:tcPr/>
                </a:tc>
                <a:tc>
                  <a:txBody>
                    <a:bodyPr/>
                    <a:lstStyle/>
                    <a:p>
                      <a:pPr algn="ctr"/>
                      <a:r>
                        <a:rPr lang="en-US" sz="2000" dirty="0"/>
                        <a:t>0.00</a:t>
                      </a:r>
                    </a:p>
                  </a:txBody>
                  <a:tcPr/>
                </a:tc>
                <a:tc>
                  <a:txBody>
                    <a:bodyPr/>
                    <a:lstStyle/>
                    <a:p>
                      <a:pPr algn="ctr"/>
                      <a:r>
                        <a:rPr lang="en-US" sz="2000" dirty="0"/>
                        <a:t>18.00</a:t>
                      </a:r>
                    </a:p>
                  </a:txBody>
                  <a:tcPr/>
                </a:tc>
                <a:tc>
                  <a:txBody>
                    <a:bodyPr/>
                    <a:lstStyle/>
                    <a:p>
                      <a:pPr algn="ctr"/>
                      <a:r>
                        <a:rPr lang="en-US" sz="2000" dirty="0"/>
                        <a:t>(+) 18.00</a:t>
                      </a:r>
                    </a:p>
                  </a:txBody>
                  <a:tcPr/>
                </a:tc>
                <a:extLst>
                  <a:ext uri="{0D108BD9-81ED-4DB2-BD59-A6C34878D82A}">
                    <a16:rowId xmlns:a16="http://schemas.microsoft.com/office/drawing/2014/main" val="3117256085"/>
                  </a:ext>
                </a:extLst>
              </a:tr>
              <a:tr h="432882">
                <a:tc>
                  <a:txBody>
                    <a:bodyPr/>
                    <a:lstStyle/>
                    <a:p>
                      <a:pPr algn="l"/>
                      <a:r>
                        <a:rPr lang="en-US" sz="2000" dirty="0"/>
                        <a:t>Tank 2 (Routed to control)</a:t>
                      </a:r>
                    </a:p>
                  </a:txBody>
                  <a:tcPr/>
                </a:tc>
                <a:tc>
                  <a:txBody>
                    <a:bodyPr/>
                    <a:lstStyle/>
                    <a:p>
                      <a:pPr algn="ctr"/>
                      <a:r>
                        <a:rPr lang="en-US" sz="2000" dirty="0"/>
                        <a:t>15.00</a:t>
                      </a:r>
                    </a:p>
                  </a:txBody>
                  <a:tcPr/>
                </a:tc>
                <a:tc>
                  <a:txBody>
                    <a:bodyPr/>
                    <a:lstStyle/>
                    <a:p>
                      <a:pPr algn="ctr"/>
                      <a:r>
                        <a:rPr lang="en-US" sz="2000" dirty="0"/>
                        <a:t>0.00</a:t>
                      </a:r>
                    </a:p>
                  </a:txBody>
                  <a:tcPr/>
                </a:tc>
                <a:tc>
                  <a:txBody>
                    <a:bodyPr/>
                    <a:lstStyle/>
                    <a:p>
                      <a:pPr algn="ctr"/>
                      <a:r>
                        <a:rPr lang="en-US" sz="2000" dirty="0"/>
                        <a:t>(-) 15.00</a:t>
                      </a:r>
                    </a:p>
                  </a:txBody>
                  <a:tcPr/>
                </a:tc>
                <a:extLst>
                  <a:ext uri="{0D108BD9-81ED-4DB2-BD59-A6C34878D82A}">
                    <a16:rowId xmlns:a16="http://schemas.microsoft.com/office/drawing/2014/main" val="4078634039"/>
                  </a:ext>
                </a:extLst>
              </a:tr>
              <a:tr h="432882">
                <a:tc>
                  <a:txBody>
                    <a:bodyPr/>
                    <a:lstStyle/>
                    <a:p>
                      <a:pPr algn="l"/>
                      <a:r>
                        <a:rPr lang="en-US" sz="2000" dirty="0"/>
                        <a:t>Flare (New)</a:t>
                      </a:r>
                    </a:p>
                  </a:txBody>
                  <a:tcPr/>
                </a:tc>
                <a:tc>
                  <a:txBody>
                    <a:bodyPr/>
                    <a:lstStyle/>
                    <a:p>
                      <a:pPr algn="ctr"/>
                      <a:r>
                        <a:rPr lang="en-US" sz="2000" dirty="0"/>
                        <a:t>0.00</a:t>
                      </a:r>
                    </a:p>
                  </a:txBody>
                  <a:tcPr/>
                </a:tc>
                <a:tc>
                  <a:txBody>
                    <a:bodyPr/>
                    <a:lstStyle/>
                    <a:p>
                      <a:pPr algn="ctr"/>
                      <a:r>
                        <a:rPr lang="en-US" sz="2000" dirty="0"/>
                        <a:t>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 0.50</a:t>
                      </a:r>
                    </a:p>
                  </a:txBody>
                  <a:tcPr/>
                </a:tc>
                <a:extLst>
                  <a:ext uri="{0D108BD9-81ED-4DB2-BD59-A6C34878D82A}">
                    <a16:rowId xmlns:a16="http://schemas.microsoft.com/office/drawing/2014/main" val="1277436243"/>
                  </a:ext>
                </a:extLst>
              </a:tr>
              <a:tr h="432882">
                <a:tc>
                  <a:txBody>
                    <a:bodyPr/>
                    <a:lstStyle/>
                    <a:p>
                      <a:pPr algn="l"/>
                      <a:r>
                        <a:rPr lang="en-US" sz="2000" dirty="0"/>
                        <a:t>Boiler 1 (Remove)</a:t>
                      </a:r>
                    </a:p>
                  </a:txBody>
                  <a:tcPr/>
                </a:tc>
                <a:tc>
                  <a:txBody>
                    <a:bodyPr/>
                    <a:lstStyle/>
                    <a:p>
                      <a:pPr algn="ctr"/>
                      <a:r>
                        <a:rPr lang="en-US" sz="2000" dirty="0"/>
                        <a:t>16.00</a:t>
                      </a:r>
                    </a:p>
                  </a:txBody>
                  <a:tcPr/>
                </a:tc>
                <a:tc>
                  <a:txBody>
                    <a:bodyPr/>
                    <a:lstStyle/>
                    <a:p>
                      <a:pPr algn="ctr"/>
                      <a:r>
                        <a:rPr lang="en-US" sz="2000" dirty="0"/>
                        <a:t>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 16.00</a:t>
                      </a:r>
                    </a:p>
                  </a:txBody>
                  <a:tcPr/>
                </a:tc>
                <a:extLst>
                  <a:ext uri="{0D108BD9-81ED-4DB2-BD59-A6C34878D82A}">
                    <a16:rowId xmlns:a16="http://schemas.microsoft.com/office/drawing/2014/main" val="1513476337"/>
                  </a:ext>
                </a:extLst>
              </a:tr>
              <a:tr h="432882">
                <a:tc>
                  <a:txBody>
                    <a:bodyPr/>
                    <a:lstStyle/>
                    <a:p>
                      <a:pPr algn="l"/>
                      <a:r>
                        <a:rPr lang="en-US" sz="2000" dirty="0"/>
                        <a:t>Boiler 2 (New)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13.00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 13.00</a:t>
                      </a:r>
                    </a:p>
                  </a:txBody>
                  <a:tcPr/>
                </a:tc>
                <a:extLst>
                  <a:ext uri="{0D108BD9-81ED-4DB2-BD59-A6C34878D82A}">
                    <a16:rowId xmlns:a16="http://schemas.microsoft.com/office/drawing/2014/main" val="2652093390"/>
                  </a:ext>
                </a:extLst>
              </a:tr>
              <a:tr h="432882">
                <a:tc>
                  <a:txBody>
                    <a:bodyPr/>
                    <a:lstStyle/>
                    <a:p>
                      <a:endParaRPr lang="en-US" sz="2000" dirty="0"/>
                    </a:p>
                  </a:txBody>
                  <a:tcPr/>
                </a:tc>
                <a:tc>
                  <a:txBody>
                    <a:bodyPr/>
                    <a:lstStyle/>
                    <a:p>
                      <a:pPr algn="ctr"/>
                      <a:r>
                        <a:rPr lang="en-US" sz="2000" b="1" dirty="0">
                          <a:solidFill>
                            <a:srgbClr val="7030A0"/>
                          </a:solidFill>
                        </a:rPr>
                        <a:t>Step 1: </a:t>
                      </a:r>
                    </a:p>
                  </a:txBody>
                  <a:tcPr/>
                </a:tc>
                <a:tc>
                  <a:txBody>
                    <a:bodyPr/>
                    <a:lstStyle/>
                    <a:p>
                      <a:pPr algn="ctr"/>
                      <a:r>
                        <a:rPr lang="en-US" sz="2000" b="1" dirty="0"/>
                        <a:t>PEI (</a:t>
                      </a:r>
                      <a:r>
                        <a:rPr lang="en-US" sz="2000" b="1" dirty="0">
                          <a:solidFill>
                            <a:srgbClr val="7030A0"/>
                          </a:solidFill>
                        </a:rPr>
                        <a:t>Net</a:t>
                      </a:r>
                      <a:r>
                        <a:rPr lang="en-US" sz="2000" b="1" dirty="0"/>
                        <a:t> Increase)</a:t>
                      </a:r>
                    </a:p>
                  </a:txBody>
                  <a:tcPr/>
                </a:tc>
                <a:tc>
                  <a:txBody>
                    <a:bodyPr/>
                    <a:lstStyle/>
                    <a:p>
                      <a:pPr algn="ctr"/>
                      <a:r>
                        <a:rPr lang="en-US" sz="2000" b="1" dirty="0"/>
                        <a:t>0.50 TPY</a:t>
                      </a:r>
                    </a:p>
                  </a:txBody>
                  <a:tcPr/>
                </a:tc>
                <a:extLst>
                  <a:ext uri="{0D108BD9-81ED-4DB2-BD59-A6C34878D82A}">
                    <a16:rowId xmlns:a16="http://schemas.microsoft.com/office/drawing/2014/main" val="3375943280"/>
                  </a:ext>
                </a:extLst>
              </a:tr>
            </a:tbl>
          </a:graphicData>
        </a:graphic>
      </p:graphicFrame>
      <p:sp>
        <p:nvSpPr>
          <p:cNvPr id="7" name="Rectangle 6">
            <a:extLst>
              <a:ext uri="{FF2B5EF4-FFF2-40B4-BE49-F238E27FC236}">
                <a16:creationId xmlns:a16="http://schemas.microsoft.com/office/drawing/2014/main" id="{5165F6EB-5A3F-4945-BB77-7024409FAF15}"/>
              </a:ext>
              <a:ext uri="{C183D7F6-B498-43B3-948B-1728B52AA6E4}">
                <adec:decorative xmlns:adec="http://schemas.microsoft.com/office/drawing/2017/decorative" val="1"/>
              </a:ext>
            </a:extLst>
          </p:cNvPr>
          <p:cNvSpPr/>
          <p:nvPr/>
        </p:nvSpPr>
        <p:spPr>
          <a:xfrm rot="5400000">
            <a:off x="7447378" y="-582755"/>
            <a:ext cx="393901" cy="802278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0017D2-DC73-4114-AD44-8D9A0B83D728}"/>
              </a:ext>
              <a:ext uri="{C183D7F6-B498-43B3-948B-1728B52AA6E4}">
                <adec:decorative xmlns:adec="http://schemas.microsoft.com/office/drawing/2017/decorative" val="1"/>
              </a:ext>
            </a:extLst>
          </p:cNvPr>
          <p:cNvSpPr/>
          <p:nvPr/>
        </p:nvSpPr>
        <p:spPr>
          <a:xfrm rot="5400000">
            <a:off x="7440884" y="-178732"/>
            <a:ext cx="393901" cy="802278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A603F2-A097-4449-A212-AD5AE64014D2}"/>
              </a:ext>
              <a:ext uri="{C183D7F6-B498-43B3-948B-1728B52AA6E4}">
                <adec:decorative xmlns:adec="http://schemas.microsoft.com/office/drawing/2017/decorative" val="1"/>
              </a:ext>
            </a:extLst>
          </p:cNvPr>
          <p:cNvSpPr/>
          <p:nvPr/>
        </p:nvSpPr>
        <p:spPr>
          <a:xfrm rot="5400000">
            <a:off x="7447374" y="743646"/>
            <a:ext cx="393901" cy="802278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EEDCB2C-38E1-4F54-93B8-E2035A727A4C}"/>
              </a:ext>
              <a:ext uri="{C183D7F6-B498-43B3-948B-1728B52AA6E4}">
                <adec:decorative xmlns:adec="http://schemas.microsoft.com/office/drawing/2017/decorative" val="1"/>
              </a:ext>
            </a:extLst>
          </p:cNvPr>
          <p:cNvSpPr/>
          <p:nvPr/>
        </p:nvSpPr>
        <p:spPr>
          <a:xfrm rot="5400000">
            <a:off x="7440884" y="291156"/>
            <a:ext cx="393901" cy="802278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0B49F6F-F4C9-488A-9D31-8371ED1E7C4D}"/>
              </a:ext>
              <a:ext uri="{C183D7F6-B498-43B3-948B-1728B52AA6E4}">
                <adec:decorative xmlns:adec="http://schemas.microsoft.com/office/drawing/2017/decorative" val="1"/>
              </a:ext>
            </a:extLst>
          </p:cNvPr>
          <p:cNvSpPr/>
          <p:nvPr/>
        </p:nvSpPr>
        <p:spPr>
          <a:xfrm rot="5400000">
            <a:off x="7447375" y="1120149"/>
            <a:ext cx="393901" cy="802278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3CBE978-63FF-43C1-9F9F-D0DC10B4F861}"/>
              </a:ext>
              <a:ext uri="{C183D7F6-B498-43B3-948B-1728B52AA6E4}">
                <adec:decorative xmlns:adec="http://schemas.microsoft.com/office/drawing/2017/decorative" val="1"/>
              </a:ext>
            </a:extLst>
          </p:cNvPr>
          <p:cNvSpPr/>
          <p:nvPr/>
        </p:nvSpPr>
        <p:spPr>
          <a:xfrm>
            <a:off x="3626443" y="5293695"/>
            <a:ext cx="8035307" cy="552661"/>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11CA95-A8D0-41AE-BB89-5CF86244F98D}"/>
              </a:ext>
              <a:ext uri="{C183D7F6-B498-43B3-948B-1728B52AA6E4}">
                <adec:decorative xmlns:adec="http://schemas.microsoft.com/office/drawing/2017/decorative" val="1"/>
              </a:ext>
            </a:extLst>
          </p:cNvPr>
          <p:cNvSpPr/>
          <p:nvPr/>
        </p:nvSpPr>
        <p:spPr>
          <a:xfrm>
            <a:off x="4074059" y="5406216"/>
            <a:ext cx="6791737" cy="40957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15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0"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957E-DD1A-4EC3-B656-AA6B0244E18B}"/>
              </a:ext>
            </a:extLst>
          </p:cNvPr>
          <p:cNvSpPr>
            <a:spLocks noGrp="1"/>
          </p:cNvSpPr>
          <p:nvPr>
            <p:ph type="title"/>
          </p:nvPr>
        </p:nvSpPr>
        <p:spPr>
          <a:xfrm>
            <a:off x="1346664" y="723319"/>
            <a:ext cx="9426633" cy="1325563"/>
          </a:xfrm>
        </p:spPr>
        <p:txBody>
          <a:bodyPr/>
          <a:lstStyle/>
          <a:p>
            <a:pPr algn="ctr"/>
            <a:r>
              <a:rPr lang="en-US" dirty="0"/>
              <a:t>Baseline Actual Emissions (BAE)</a:t>
            </a:r>
          </a:p>
        </p:txBody>
      </p:sp>
      <p:sp>
        <p:nvSpPr>
          <p:cNvPr id="3" name="Content Placeholder 2">
            <a:extLst>
              <a:ext uri="{FF2B5EF4-FFF2-40B4-BE49-F238E27FC236}">
                <a16:creationId xmlns:a16="http://schemas.microsoft.com/office/drawing/2014/main" id="{98D3ED9A-7455-4015-A715-EAF958A21B8F}"/>
              </a:ext>
            </a:extLst>
          </p:cNvPr>
          <p:cNvSpPr>
            <a:spLocks noGrp="1"/>
          </p:cNvSpPr>
          <p:nvPr>
            <p:ph idx="1"/>
          </p:nvPr>
        </p:nvSpPr>
        <p:spPr>
          <a:xfrm>
            <a:off x="609600" y="1729868"/>
            <a:ext cx="10961077" cy="1251314"/>
          </a:xfrm>
        </p:spPr>
        <p:txBody>
          <a:bodyPr/>
          <a:lstStyle/>
          <a:p>
            <a:pPr marL="0" indent="0" defTabSz="1422364">
              <a:spcAft>
                <a:spcPts val="1600"/>
              </a:spcAft>
              <a:buNone/>
            </a:pPr>
            <a:r>
              <a:rPr lang="en-US" sz="2600" dirty="0">
                <a:solidFill>
                  <a:schemeClr val="tx1"/>
                </a:solidFill>
                <a:ea typeface="Tahoma" panose="020B0604030504040204" pitchFamily="34" charset="0"/>
                <a:cs typeface="Tahoma" panose="020B0604030504040204" pitchFamily="34" charset="0"/>
              </a:rPr>
              <a:t>Emissions, in tons/year, emitted during a </a:t>
            </a:r>
            <a:r>
              <a:rPr lang="en-US" sz="2600" b="1" u="sng" dirty="0">
                <a:solidFill>
                  <a:schemeClr val="tx1"/>
                </a:solidFill>
                <a:ea typeface="Tahoma" panose="020B0604030504040204" pitchFamily="34" charset="0"/>
                <a:cs typeface="Tahoma" panose="020B0604030504040204" pitchFamily="34" charset="0"/>
              </a:rPr>
              <a:t>consecutive 24-month period out of the previous 10 years</a:t>
            </a:r>
            <a:r>
              <a:rPr lang="en-US" sz="2600" dirty="0">
                <a:solidFill>
                  <a:schemeClr val="tx1"/>
                </a:solidFill>
                <a:ea typeface="Tahoma" panose="020B0604030504040204" pitchFamily="34" charset="0"/>
                <a:cs typeface="Tahoma" panose="020B0604030504040204" pitchFamily="34" charset="0"/>
              </a:rPr>
              <a:t> </a:t>
            </a:r>
            <a:r>
              <a:rPr lang="en-US" sz="2600" dirty="0">
                <a:ea typeface="Tahoma" panose="020B0604030504040204" pitchFamily="34" charset="0"/>
                <a:cs typeface="Tahoma" panose="020B0604030504040204" pitchFamily="34" charset="0"/>
              </a:rPr>
              <a:t>(previous 5 years for electric utilities) from the date immediately preceding either the date the owner or operator begins actual construction of the project, or the date a complete permit application is received for a permit.</a:t>
            </a:r>
          </a:p>
          <a:p>
            <a:endParaRPr lang="en-US" dirty="0"/>
          </a:p>
        </p:txBody>
      </p:sp>
      <p:cxnSp>
        <p:nvCxnSpPr>
          <p:cNvPr id="4" name="Straight Arrow Connector 3" descr="Arrow representing timeline">
            <a:extLst>
              <a:ext uri="{FF2B5EF4-FFF2-40B4-BE49-F238E27FC236}">
                <a16:creationId xmlns:a16="http://schemas.microsoft.com/office/drawing/2014/main" id="{E470899F-A6B9-4655-9B0C-F9F394C203FF}"/>
              </a:ext>
            </a:extLst>
          </p:cNvPr>
          <p:cNvCxnSpPr/>
          <p:nvPr/>
        </p:nvCxnSpPr>
        <p:spPr>
          <a:xfrm>
            <a:off x="1575656" y="4558834"/>
            <a:ext cx="8027894" cy="0"/>
          </a:xfrm>
          <a:prstGeom prst="straightConnector1">
            <a:avLst/>
          </a:prstGeom>
          <a:noFill/>
          <a:ln w="57150" cap="flat" cmpd="sng" algn="ctr">
            <a:solidFill>
              <a:srgbClr val="0070C0"/>
            </a:solidFill>
            <a:prstDash val="solid"/>
            <a:round/>
            <a:headEnd type="none" w="med" len="med"/>
            <a:tailEnd type="arrow" w="med" len="med"/>
          </a:ln>
          <a:effectLst/>
        </p:spPr>
      </p:cxnSp>
      <p:cxnSp>
        <p:nvCxnSpPr>
          <p:cNvPr id="5" name="Straight Arrow Connector 4" descr="Arrow representing the year 2008">
            <a:extLst>
              <a:ext uri="{FF2B5EF4-FFF2-40B4-BE49-F238E27FC236}">
                <a16:creationId xmlns:a16="http://schemas.microsoft.com/office/drawing/2014/main" id="{879EDECC-1E28-4EE3-BF5B-F83AE7A9854F}"/>
              </a:ext>
            </a:extLst>
          </p:cNvPr>
          <p:cNvCxnSpPr/>
          <p:nvPr/>
        </p:nvCxnSpPr>
        <p:spPr>
          <a:xfrm flipV="1">
            <a:off x="2047342" y="4035321"/>
            <a:ext cx="0" cy="1002203"/>
          </a:xfrm>
          <a:prstGeom prst="straightConnector1">
            <a:avLst/>
          </a:prstGeom>
          <a:noFill/>
          <a:ln w="57150" cap="flat" cmpd="sng" algn="ctr">
            <a:solidFill>
              <a:srgbClr val="0070C0"/>
            </a:solidFill>
            <a:prstDash val="solid"/>
            <a:tailEnd type="triangle"/>
          </a:ln>
          <a:effectLst/>
        </p:spPr>
      </p:cxnSp>
      <p:sp>
        <p:nvSpPr>
          <p:cNvPr id="6" name="TextBox 5" descr="decorative shape">
            <a:extLst>
              <a:ext uri="{FF2B5EF4-FFF2-40B4-BE49-F238E27FC236}">
                <a16:creationId xmlns:a16="http://schemas.microsoft.com/office/drawing/2014/main" id="{7C39AE38-D6C5-43B8-9846-478F471E8491}"/>
              </a:ext>
            </a:extLst>
          </p:cNvPr>
          <p:cNvSpPr txBox="1"/>
          <p:nvPr/>
        </p:nvSpPr>
        <p:spPr>
          <a:xfrm>
            <a:off x="2159687" y="4554198"/>
            <a:ext cx="103465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2015</a:t>
            </a:r>
          </a:p>
        </p:txBody>
      </p:sp>
      <p:cxnSp>
        <p:nvCxnSpPr>
          <p:cNvPr id="7" name="Straight Arrow Connector 6" descr="Arrow representing the year 2015">
            <a:extLst>
              <a:ext uri="{FF2B5EF4-FFF2-40B4-BE49-F238E27FC236}">
                <a16:creationId xmlns:a16="http://schemas.microsoft.com/office/drawing/2014/main" id="{8FD1BE3C-0C75-417C-B5E7-C833BA329CE4}"/>
              </a:ext>
            </a:extLst>
          </p:cNvPr>
          <p:cNvCxnSpPr/>
          <p:nvPr/>
        </p:nvCxnSpPr>
        <p:spPr>
          <a:xfrm flipV="1">
            <a:off x="5257199" y="4062215"/>
            <a:ext cx="0" cy="1002203"/>
          </a:xfrm>
          <a:prstGeom prst="straightConnector1">
            <a:avLst/>
          </a:prstGeom>
          <a:noFill/>
          <a:ln w="57150" cap="flat" cmpd="sng" algn="ctr">
            <a:solidFill>
              <a:srgbClr val="0070C0"/>
            </a:solidFill>
            <a:prstDash val="solid"/>
            <a:tailEnd type="triangle"/>
          </a:ln>
          <a:effectLst/>
        </p:spPr>
      </p:cxnSp>
      <p:sp>
        <p:nvSpPr>
          <p:cNvPr id="8" name="TextBox 7" descr="decorative shape">
            <a:extLst>
              <a:ext uri="{FF2B5EF4-FFF2-40B4-BE49-F238E27FC236}">
                <a16:creationId xmlns:a16="http://schemas.microsoft.com/office/drawing/2014/main" id="{F9C3F70C-6A2C-459C-B78B-2EBFBC0A4175}"/>
              </a:ext>
            </a:extLst>
          </p:cNvPr>
          <p:cNvSpPr txBox="1"/>
          <p:nvPr/>
        </p:nvSpPr>
        <p:spPr>
          <a:xfrm>
            <a:off x="5302200" y="4557832"/>
            <a:ext cx="94671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2022</a:t>
            </a:r>
          </a:p>
        </p:txBody>
      </p:sp>
      <p:cxnSp>
        <p:nvCxnSpPr>
          <p:cNvPr id="9" name="Straight Arrow Connector 8" descr="Arrow representing the year 2016">
            <a:extLst>
              <a:ext uri="{FF2B5EF4-FFF2-40B4-BE49-F238E27FC236}">
                <a16:creationId xmlns:a16="http://schemas.microsoft.com/office/drawing/2014/main" id="{F48130ED-9689-457B-96BB-B1A816BDB0C7}"/>
              </a:ext>
            </a:extLst>
          </p:cNvPr>
          <p:cNvCxnSpPr/>
          <p:nvPr/>
        </p:nvCxnSpPr>
        <p:spPr>
          <a:xfrm flipV="1">
            <a:off x="6263050" y="4057732"/>
            <a:ext cx="0" cy="1002203"/>
          </a:xfrm>
          <a:prstGeom prst="straightConnector1">
            <a:avLst/>
          </a:prstGeom>
          <a:noFill/>
          <a:ln w="57150" cap="flat" cmpd="sng" algn="ctr">
            <a:solidFill>
              <a:srgbClr val="0070C0"/>
            </a:solidFill>
            <a:prstDash val="solid"/>
            <a:tailEnd type="triangle"/>
          </a:ln>
          <a:effectLst/>
        </p:spPr>
      </p:cxnSp>
      <p:sp>
        <p:nvSpPr>
          <p:cNvPr id="10" name="TextBox 9" descr="decorative shape">
            <a:extLst>
              <a:ext uri="{FF2B5EF4-FFF2-40B4-BE49-F238E27FC236}">
                <a16:creationId xmlns:a16="http://schemas.microsoft.com/office/drawing/2014/main" id="{95910AA3-22C2-4999-96D2-A3BB86F2C484}"/>
              </a:ext>
            </a:extLst>
          </p:cNvPr>
          <p:cNvSpPr txBox="1"/>
          <p:nvPr/>
        </p:nvSpPr>
        <p:spPr>
          <a:xfrm>
            <a:off x="6285382" y="4552609"/>
            <a:ext cx="93066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2023</a:t>
            </a:r>
            <a:endParaRPr kumimoji="0" lang="en-US" sz="1800" b="1" i="0" u="none" strike="noStrike" kern="0" cap="none" spc="0" normalizeH="0" baseline="0" noProof="0" dirty="0">
              <a:ln>
                <a:noFill/>
              </a:ln>
              <a:solidFill>
                <a:schemeClr val="accent6"/>
              </a:solidFill>
              <a:effectLst/>
              <a:uLnTx/>
              <a:uFillTx/>
              <a:latin typeface="Century Gothic" panose="020B0502020202020204"/>
            </a:endParaRPr>
          </a:p>
        </p:txBody>
      </p:sp>
      <p:cxnSp>
        <p:nvCxnSpPr>
          <p:cNvPr id="11" name="Straight Arrow Connector 10" descr="Arrow representing the year 2017">
            <a:extLst>
              <a:ext uri="{FF2B5EF4-FFF2-40B4-BE49-F238E27FC236}">
                <a16:creationId xmlns:a16="http://schemas.microsoft.com/office/drawing/2014/main" id="{5AE8003F-5F0B-4B60-8A8A-46F4056B4E20}"/>
              </a:ext>
            </a:extLst>
          </p:cNvPr>
          <p:cNvCxnSpPr/>
          <p:nvPr/>
        </p:nvCxnSpPr>
        <p:spPr>
          <a:xfrm flipV="1">
            <a:off x="7227996" y="4057732"/>
            <a:ext cx="0" cy="1002203"/>
          </a:xfrm>
          <a:prstGeom prst="straightConnector1">
            <a:avLst/>
          </a:prstGeom>
          <a:noFill/>
          <a:ln w="57150" cap="flat" cmpd="sng" algn="ctr">
            <a:solidFill>
              <a:srgbClr val="0070C0"/>
            </a:solidFill>
            <a:prstDash val="solid"/>
            <a:tailEnd type="triangle"/>
          </a:ln>
          <a:effectLst/>
        </p:spPr>
      </p:cxnSp>
      <p:sp>
        <p:nvSpPr>
          <p:cNvPr id="12" name="TextBox 11" descr="decorative shape">
            <a:extLst>
              <a:ext uri="{FF2B5EF4-FFF2-40B4-BE49-F238E27FC236}">
                <a16:creationId xmlns:a16="http://schemas.microsoft.com/office/drawing/2014/main" id="{2577112E-CEC3-4396-9C36-3E4804BA9A03}"/>
              </a:ext>
            </a:extLst>
          </p:cNvPr>
          <p:cNvSpPr txBox="1"/>
          <p:nvPr/>
        </p:nvSpPr>
        <p:spPr>
          <a:xfrm>
            <a:off x="7311953" y="4546382"/>
            <a:ext cx="92603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2024</a:t>
            </a:r>
            <a:endParaRPr kumimoji="0" lang="en-US" sz="1800" b="1" i="0" u="none" strike="noStrike" kern="0" cap="none" spc="0" normalizeH="0" baseline="0" noProof="0" dirty="0">
              <a:ln>
                <a:noFill/>
              </a:ln>
              <a:solidFill>
                <a:schemeClr val="accent6"/>
              </a:solidFill>
              <a:effectLst/>
              <a:uLnTx/>
              <a:uFillTx/>
              <a:latin typeface="Century Gothic" panose="020B0502020202020204"/>
            </a:endParaRPr>
          </a:p>
        </p:txBody>
      </p:sp>
      <p:cxnSp>
        <p:nvCxnSpPr>
          <p:cNvPr id="13" name="Straight Arrow Connector 12" descr="Arrow representing the year 2018">
            <a:extLst>
              <a:ext uri="{FF2B5EF4-FFF2-40B4-BE49-F238E27FC236}">
                <a16:creationId xmlns:a16="http://schemas.microsoft.com/office/drawing/2014/main" id="{F602F83D-423C-4A3A-9ADC-7DD6AF726D41}"/>
              </a:ext>
            </a:extLst>
          </p:cNvPr>
          <p:cNvCxnSpPr/>
          <p:nvPr/>
        </p:nvCxnSpPr>
        <p:spPr>
          <a:xfrm flipV="1">
            <a:off x="8303667" y="4037991"/>
            <a:ext cx="0" cy="1002203"/>
          </a:xfrm>
          <a:prstGeom prst="straightConnector1">
            <a:avLst/>
          </a:prstGeom>
          <a:noFill/>
          <a:ln w="57150" cap="flat" cmpd="sng" algn="ctr">
            <a:solidFill>
              <a:srgbClr val="0070C0"/>
            </a:solidFill>
            <a:prstDash val="solid"/>
            <a:tailEnd type="triangle"/>
          </a:ln>
          <a:effectLst/>
        </p:spPr>
      </p:cxnSp>
      <p:sp>
        <p:nvSpPr>
          <p:cNvPr id="14" name="TextBox 13" descr="decorative shape">
            <a:extLst>
              <a:ext uri="{FF2B5EF4-FFF2-40B4-BE49-F238E27FC236}">
                <a16:creationId xmlns:a16="http://schemas.microsoft.com/office/drawing/2014/main" id="{D9939DAB-484D-4351-A231-1697E4D89D65}"/>
              </a:ext>
            </a:extLst>
          </p:cNvPr>
          <p:cNvSpPr txBox="1"/>
          <p:nvPr/>
        </p:nvSpPr>
        <p:spPr>
          <a:xfrm>
            <a:off x="8219711" y="4562854"/>
            <a:ext cx="100048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panose="020B0502020202020204"/>
              </a:rPr>
              <a:t>2018</a:t>
            </a:r>
            <a:endParaRPr kumimoji="0" lang="en-US" sz="1800" b="1" i="0" u="none" strike="noStrike" kern="0" cap="none" spc="0" normalizeH="0" baseline="0" noProof="0" dirty="0">
              <a:ln>
                <a:noFill/>
              </a:ln>
              <a:solidFill>
                <a:prstClr val="white"/>
              </a:solidFill>
              <a:effectLst/>
              <a:uLnTx/>
              <a:uFillTx/>
              <a:latin typeface="Century Gothic" panose="020B0502020202020204"/>
            </a:endParaRPr>
          </a:p>
        </p:txBody>
      </p:sp>
      <p:cxnSp>
        <p:nvCxnSpPr>
          <p:cNvPr id="15" name="Straight Connector 14" descr="Straight connector representing beginning of baseline actual timeline - Year 2008">
            <a:extLst>
              <a:ext uri="{FF2B5EF4-FFF2-40B4-BE49-F238E27FC236}">
                <a16:creationId xmlns:a16="http://schemas.microsoft.com/office/drawing/2014/main" id="{DFFD08EB-DC62-4481-8E95-11D03BEB1510}"/>
              </a:ext>
            </a:extLst>
          </p:cNvPr>
          <p:cNvCxnSpPr>
            <a:cxnSpLocks/>
          </p:cNvCxnSpPr>
          <p:nvPr/>
        </p:nvCxnSpPr>
        <p:spPr>
          <a:xfrm>
            <a:off x="2047342" y="5059935"/>
            <a:ext cx="0" cy="676763"/>
          </a:xfrm>
          <a:prstGeom prst="line">
            <a:avLst/>
          </a:prstGeom>
          <a:noFill/>
          <a:ln w="38100" cap="flat" cmpd="sng" algn="ctr">
            <a:solidFill>
              <a:srgbClr val="0875C8"/>
            </a:solidFill>
            <a:prstDash val="solid"/>
          </a:ln>
          <a:effectLst/>
        </p:spPr>
      </p:cxnSp>
      <p:grpSp>
        <p:nvGrpSpPr>
          <p:cNvPr id="18" name="Group 17" descr="Dashed line representing ten year window for selecting 24 month baseline actual emissions - 2008 to 2018">
            <a:extLst>
              <a:ext uri="{FF2B5EF4-FFF2-40B4-BE49-F238E27FC236}">
                <a16:creationId xmlns:a16="http://schemas.microsoft.com/office/drawing/2014/main" id="{F81CE909-6961-4F88-AE53-1D96C1BB4711}"/>
              </a:ext>
            </a:extLst>
          </p:cNvPr>
          <p:cNvGrpSpPr/>
          <p:nvPr/>
        </p:nvGrpSpPr>
        <p:grpSpPr>
          <a:xfrm>
            <a:off x="2339182" y="4535360"/>
            <a:ext cx="5988487" cy="1340760"/>
            <a:chOff x="2339182" y="5060040"/>
            <a:chExt cx="5988487" cy="1340760"/>
          </a:xfrm>
        </p:grpSpPr>
        <p:cxnSp>
          <p:nvCxnSpPr>
            <p:cNvPr id="19" name="Straight Connector 18">
              <a:extLst>
                <a:ext uri="{FF2B5EF4-FFF2-40B4-BE49-F238E27FC236}">
                  <a16:creationId xmlns:a16="http://schemas.microsoft.com/office/drawing/2014/main" id="{156321B4-D999-4570-B443-0A074DB763EE}"/>
                </a:ext>
              </a:extLst>
            </p:cNvPr>
            <p:cNvCxnSpPr/>
            <p:nvPr/>
          </p:nvCxnSpPr>
          <p:spPr>
            <a:xfrm>
              <a:off x="2339182" y="5060040"/>
              <a:ext cx="5988487" cy="0"/>
            </a:xfrm>
            <a:prstGeom prst="line">
              <a:avLst/>
            </a:prstGeom>
            <a:noFill/>
            <a:ln w="57150" cap="flat" cmpd="sng" algn="ctr">
              <a:solidFill>
                <a:srgbClr val="D63731"/>
              </a:solidFill>
              <a:prstDash val="dash"/>
            </a:ln>
            <a:effectLst/>
          </p:spPr>
        </p:cxnSp>
        <p:sp>
          <p:nvSpPr>
            <p:cNvPr id="20" name="TextBox 19">
              <a:extLst>
                <a:ext uri="{FF2B5EF4-FFF2-40B4-BE49-F238E27FC236}">
                  <a16:creationId xmlns:a16="http://schemas.microsoft.com/office/drawing/2014/main" id="{C295DC9D-38A2-4D54-B045-85512E2717C7}"/>
                </a:ext>
              </a:extLst>
            </p:cNvPr>
            <p:cNvSpPr txBox="1"/>
            <p:nvPr/>
          </p:nvSpPr>
          <p:spPr>
            <a:xfrm>
              <a:off x="2550484" y="5569803"/>
              <a:ext cx="5088187" cy="83099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Century Gothic" panose="020B0502020202020204"/>
                </a:rPr>
                <a:t>10-year window for selecting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Century Gothic" panose="020B0502020202020204"/>
                </a:rPr>
                <a:t>24-month BAE</a:t>
              </a:r>
            </a:p>
          </p:txBody>
        </p:sp>
      </p:grpSp>
      <p:sp>
        <p:nvSpPr>
          <p:cNvPr id="21" name="TextBox 20">
            <a:extLst>
              <a:ext uri="{FF2B5EF4-FFF2-40B4-BE49-F238E27FC236}">
                <a16:creationId xmlns:a16="http://schemas.microsoft.com/office/drawing/2014/main" id="{B9550A5A-7A93-4664-B343-B8221A0FACD6}"/>
              </a:ext>
            </a:extLst>
          </p:cNvPr>
          <p:cNvSpPr txBox="1"/>
          <p:nvPr/>
        </p:nvSpPr>
        <p:spPr>
          <a:xfrm>
            <a:off x="8326642" y="4980592"/>
            <a:ext cx="3636758"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5">
                    <a:lumMod val="50000"/>
                  </a:schemeClr>
                </a:solidFill>
                <a:effectLst/>
                <a:uLnTx/>
                <a:uFillTx/>
                <a:latin typeface="Century Gothic" panose="020B0502020202020204"/>
              </a:rPr>
              <a:t>Application Submittal</a:t>
            </a:r>
          </a:p>
        </p:txBody>
      </p:sp>
      <p:cxnSp>
        <p:nvCxnSpPr>
          <p:cNvPr id="22" name="Straight Arrow Connector 21" descr="Arrow representing timeline of ten year window for selecting the 24 month baseline actual emissions - 2008 to 2018">
            <a:extLst>
              <a:ext uri="{FF2B5EF4-FFF2-40B4-BE49-F238E27FC236}">
                <a16:creationId xmlns:a16="http://schemas.microsoft.com/office/drawing/2014/main" id="{E7C59FDF-545A-45D8-80ED-DACEF37F0ECC}"/>
              </a:ext>
            </a:extLst>
          </p:cNvPr>
          <p:cNvCxnSpPr>
            <a:cxnSpLocks/>
          </p:cNvCxnSpPr>
          <p:nvPr/>
        </p:nvCxnSpPr>
        <p:spPr>
          <a:xfrm>
            <a:off x="2047342" y="5460621"/>
            <a:ext cx="6238396" cy="0"/>
          </a:xfrm>
          <a:prstGeom prst="straightConnector1">
            <a:avLst/>
          </a:prstGeom>
          <a:noFill/>
          <a:ln w="38100" cap="flat" cmpd="sng" algn="ctr">
            <a:solidFill>
              <a:srgbClr val="0875C8"/>
            </a:solidFill>
            <a:prstDash val="solid"/>
            <a:headEnd type="triangle"/>
            <a:tailEnd type="triangle"/>
          </a:ln>
          <a:effectLst/>
        </p:spPr>
      </p:cxnSp>
      <p:cxnSp>
        <p:nvCxnSpPr>
          <p:cNvPr id="23" name="Straight Connector 22" descr="Straight connector representing end of baseline actual timeline - Year 2018">
            <a:extLst>
              <a:ext uri="{FF2B5EF4-FFF2-40B4-BE49-F238E27FC236}">
                <a16:creationId xmlns:a16="http://schemas.microsoft.com/office/drawing/2014/main" id="{5E093A36-380B-4FC7-9B84-6963081F37DB}"/>
              </a:ext>
            </a:extLst>
          </p:cNvPr>
          <p:cNvCxnSpPr>
            <a:cxnSpLocks/>
          </p:cNvCxnSpPr>
          <p:nvPr/>
        </p:nvCxnSpPr>
        <p:spPr>
          <a:xfrm>
            <a:off x="8298574" y="5122239"/>
            <a:ext cx="0" cy="676763"/>
          </a:xfrm>
          <a:prstGeom prst="line">
            <a:avLst/>
          </a:prstGeom>
          <a:noFill/>
          <a:ln w="38100" cap="flat" cmpd="sng" algn="ctr">
            <a:solidFill>
              <a:srgbClr val="0875C8"/>
            </a:solidFill>
            <a:prstDash val="solid"/>
          </a:ln>
          <a:effectLst/>
        </p:spPr>
      </p:cxnSp>
      <p:sp>
        <p:nvSpPr>
          <p:cNvPr id="24" name="TextBox 23" descr="decorative shape">
            <a:extLst>
              <a:ext uri="{FF2B5EF4-FFF2-40B4-BE49-F238E27FC236}">
                <a16:creationId xmlns:a16="http://schemas.microsoft.com/office/drawing/2014/main" id="{99B7D1BC-AFFC-4DCB-AE89-A526D74E73F3}"/>
              </a:ext>
            </a:extLst>
          </p:cNvPr>
          <p:cNvSpPr txBox="1"/>
          <p:nvPr/>
        </p:nvSpPr>
        <p:spPr>
          <a:xfrm>
            <a:off x="8315613" y="4532011"/>
            <a:ext cx="92603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2025</a:t>
            </a:r>
            <a:endParaRPr kumimoji="0" lang="en-US" sz="1800" b="1" i="0" u="none" strike="noStrike" kern="0" cap="none" spc="0" normalizeH="0" baseline="0" noProof="0" dirty="0">
              <a:ln>
                <a:noFill/>
              </a:ln>
              <a:solidFill>
                <a:schemeClr val="accent6"/>
              </a:solidFill>
              <a:effectLst/>
              <a:uLnTx/>
              <a:uFillTx/>
              <a:latin typeface="Century Gothic" panose="020B0502020202020204"/>
            </a:endParaRPr>
          </a:p>
        </p:txBody>
      </p:sp>
    </p:spTree>
    <p:extLst>
      <p:ext uri="{BB962C8B-B14F-4D97-AF65-F5344CB8AC3E}">
        <p14:creationId xmlns:p14="http://schemas.microsoft.com/office/powerpoint/2010/main" val="6033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E">
            <a:extLst>
              <a:ext uri="{FF2B5EF4-FFF2-40B4-BE49-F238E27FC236}">
                <a16:creationId xmlns:a16="http://schemas.microsoft.com/office/drawing/2014/main" id="{2C2FE9ED-9900-4249-BE50-24000DA28C2D}"/>
              </a:ext>
            </a:extLst>
          </p:cNvPr>
          <p:cNvSpPr>
            <a:spLocks noGrp="1"/>
          </p:cNvSpPr>
          <p:nvPr>
            <p:ph type="title"/>
          </p:nvPr>
        </p:nvSpPr>
        <p:spPr>
          <a:xfrm>
            <a:off x="1343858" y="686747"/>
            <a:ext cx="9426633" cy="1325563"/>
          </a:xfrm>
        </p:spPr>
        <p:txBody>
          <a:bodyPr/>
          <a:lstStyle/>
          <a:p>
            <a:pPr algn="ctr"/>
            <a:r>
              <a:rPr lang="en-US" dirty="0"/>
              <a:t>BAE</a:t>
            </a:r>
          </a:p>
        </p:txBody>
      </p:sp>
      <p:sp>
        <p:nvSpPr>
          <p:cNvPr id="13" name="Content Placeholder 2" descr="Typically, highest actual (TPY) average is used for lowest PEI.&#10;&#10;All sources of single pollutant have same 24-month period for a given project.&#10;&#10;Different pollutants may have a different 24-month period.&#10;&#10;Baseline period can extend back 10 years.&#10;">
            <a:extLst>
              <a:ext uri="{FF2B5EF4-FFF2-40B4-BE49-F238E27FC236}">
                <a16:creationId xmlns:a16="http://schemas.microsoft.com/office/drawing/2014/main" id="{4B6B913A-0026-45C1-B0A8-BAEE3478B1A2}"/>
              </a:ext>
            </a:extLst>
          </p:cNvPr>
          <p:cNvSpPr>
            <a:spLocks noGrp="1"/>
          </p:cNvSpPr>
          <p:nvPr>
            <p:ph idx="1"/>
          </p:nvPr>
        </p:nvSpPr>
        <p:spPr>
          <a:xfrm>
            <a:off x="203200" y="1860610"/>
            <a:ext cx="7497147" cy="4726722"/>
          </a:xfrm>
        </p:spPr>
        <p:txBody>
          <a:bodyPr/>
          <a:lstStyle/>
          <a:p>
            <a:r>
              <a:rPr lang="en-US" sz="2400" dirty="0">
                <a:solidFill>
                  <a:schemeClr val="tx1"/>
                </a:solidFill>
                <a:ea typeface="Tahoma" panose="020B0604030504040204" pitchFamily="34" charset="0"/>
                <a:cs typeface="Tahoma" panose="020B0604030504040204" pitchFamily="34" charset="0"/>
              </a:rPr>
              <a:t>Typically, the highest actual (TPY) average is used for the lowest PEI.</a:t>
            </a:r>
          </a:p>
          <a:p>
            <a:endParaRPr lang="en-US" sz="2400" dirty="0"/>
          </a:p>
          <a:p>
            <a:r>
              <a:rPr lang="en-US" sz="2400" dirty="0"/>
              <a:t>All sources of single pollutant have same 24-month period for a given project</a:t>
            </a:r>
            <a:r>
              <a:rPr lang="en-US" sz="2400" dirty="0">
                <a:ea typeface="Tahoma" panose="020B0604030504040204" pitchFamily="34" charset="0"/>
                <a:cs typeface="Tahoma" panose="020B0604030504040204" pitchFamily="34" charset="0"/>
              </a:rPr>
              <a:t>.</a:t>
            </a:r>
          </a:p>
          <a:p>
            <a:endParaRPr lang="en-US" sz="2400" dirty="0"/>
          </a:p>
          <a:p>
            <a:r>
              <a:rPr lang="en-US" sz="2400" dirty="0"/>
              <a:t>Different pollutants may have a different 24-month period.</a:t>
            </a:r>
          </a:p>
          <a:p>
            <a:endParaRPr lang="en-US" sz="2400" dirty="0"/>
          </a:p>
          <a:p>
            <a:r>
              <a:rPr lang="en-US" sz="2400" dirty="0"/>
              <a:t>Baseline period can extend back 10 (or 5) years.</a:t>
            </a:r>
          </a:p>
          <a:p>
            <a:endParaRPr lang="en-US" sz="2400" dirty="0"/>
          </a:p>
        </p:txBody>
      </p:sp>
      <p:sp>
        <p:nvSpPr>
          <p:cNvPr id="6" name="TextBox 5" descr="Pollutant VOC">
            <a:extLst>
              <a:ext uri="{FF2B5EF4-FFF2-40B4-BE49-F238E27FC236}">
                <a16:creationId xmlns:a16="http://schemas.microsoft.com/office/drawing/2014/main" id="{911A04D5-D23F-4486-9DBC-EE5DD02D223C}"/>
              </a:ext>
            </a:extLst>
          </p:cNvPr>
          <p:cNvSpPr txBox="1"/>
          <p:nvPr/>
        </p:nvSpPr>
        <p:spPr>
          <a:xfrm>
            <a:off x="7924800" y="1860610"/>
            <a:ext cx="3421424" cy="369332"/>
          </a:xfrm>
          <a:prstGeom prst="rect">
            <a:avLst/>
          </a:prstGeom>
          <a:solidFill>
            <a:schemeClr val="accent1"/>
          </a:solidFill>
        </p:spPr>
        <p:txBody>
          <a:bodyPr wrap="square" rtlCol="0">
            <a:spAutoFit/>
          </a:bodyPr>
          <a:lstStyle/>
          <a:p>
            <a:r>
              <a:rPr lang="en-US" b="1" dirty="0">
                <a:solidFill>
                  <a:schemeClr val="bg1"/>
                </a:solidFill>
              </a:rPr>
              <a:t>Pollutant : VOC</a:t>
            </a:r>
          </a:p>
        </p:txBody>
      </p:sp>
      <p:graphicFrame>
        <p:nvGraphicFramePr>
          <p:cNvPr id="4" name="Table 6" descr="Table with Year and Unit A emissions">
            <a:extLst>
              <a:ext uri="{FF2B5EF4-FFF2-40B4-BE49-F238E27FC236}">
                <a16:creationId xmlns:a16="http://schemas.microsoft.com/office/drawing/2014/main" id="{69935292-9784-480E-B566-F2C17412C707}"/>
              </a:ext>
            </a:extLst>
          </p:cNvPr>
          <p:cNvGraphicFramePr>
            <a:graphicFrameLocks/>
          </p:cNvGraphicFramePr>
          <p:nvPr/>
        </p:nvGraphicFramePr>
        <p:xfrm>
          <a:off x="7924800" y="2232502"/>
          <a:ext cx="2302932" cy="4354830"/>
        </p:xfrm>
        <a:graphic>
          <a:graphicData uri="http://schemas.openxmlformats.org/drawingml/2006/table">
            <a:tbl>
              <a:tblPr firstRow="1" bandRow="1">
                <a:tableStyleId>{5C22544A-7EE6-4342-B048-85BDC9FD1C3A}</a:tableStyleId>
              </a:tblPr>
              <a:tblGrid>
                <a:gridCol w="1151466">
                  <a:extLst>
                    <a:ext uri="{9D8B030D-6E8A-4147-A177-3AD203B41FA5}">
                      <a16:colId xmlns:a16="http://schemas.microsoft.com/office/drawing/2014/main" val="3853087439"/>
                    </a:ext>
                  </a:extLst>
                </a:gridCol>
                <a:gridCol w="1151466">
                  <a:extLst>
                    <a:ext uri="{9D8B030D-6E8A-4147-A177-3AD203B41FA5}">
                      <a16:colId xmlns:a16="http://schemas.microsoft.com/office/drawing/2014/main" val="2999268705"/>
                    </a:ext>
                  </a:extLst>
                </a:gridCol>
              </a:tblGrid>
              <a:tr h="371475">
                <a:tc>
                  <a:txBody>
                    <a:bodyPr/>
                    <a:lstStyle/>
                    <a:p>
                      <a:r>
                        <a:rPr lang="en-US" dirty="0"/>
                        <a:t>Year </a:t>
                      </a:r>
                    </a:p>
                  </a:txBody>
                  <a:tcPr/>
                </a:tc>
                <a:tc>
                  <a:txBody>
                    <a:bodyPr/>
                    <a:lstStyle/>
                    <a:p>
                      <a:r>
                        <a:rPr lang="en-US" dirty="0"/>
                        <a:t>Unit A (TPY)</a:t>
                      </a:r>
                    </a:p>
                  </a:txBody>
                  <a:tcPr/>
                </a:tc>
                <a:extLst>
                  <a:ext uri="{0D108BD9-81ED-4DB2-BD59-A6C34878D82A}">
                    <a16:rowId xmlns:a16="http://schemas.microsoft.com/office/drawing/2014/main" val="3684748205"/>
                  </a:ext>
                </a:extLst>
              </a:tr>
              <a:tr h="371475">
                <a:tc>
                  <a:txBody>
                    <a:bodyPr/>
                    <a:lstStyle/>
                    <a:p>
                      <a:r>
                        <a:rPr lang="en-US" dirty="0"/>
                        <a:t>2023</a:t>
                      </a:r>
                    </a:p>
                  </a:txBody>
                  <a:tcPr/>
                </a:tc>
                <a:tc>
                  <a:txBody>
                    <a:bodyPr/>
                    <a:lstStyle/>
                    <a:p>
                      <a:r>
                        <a:rPr lang="en-US" dirty="0"/>
                        <a:t>190</a:t>
                      </a:r>
                    </a:p>
                  </a:txBody>
                  <a:tcPr/>
                </a:tc>
                <a:extLst>
                  <a:ext uri="{0D108BD9-81ED-4DB2-BD59-A6C34878D82A}">
                    <a16:rowId xmlns:a16="http://schemas.microsoft.com/office/drawing/2014/main" val="3405984688"/>
                  </a:ext>
                </a:extLst>
              </a:tr>
              <a:tr h="371475">
                <a:tc>
                  <a:txBody>
                    <a:bodyPr/>
                    <a:lstStyle/>
                    <a:p>
                      <a:r>
                        <a:rPr lang="en-US" dirty="0"/>
                        <a:t>2022</a:t>
                      </a:r>
                    </a:p>
                  </a:txBody>
                  <a:tcPr/>
                </a:tc>
                <a:tc>
                  <a:txBody>
                    <a:bodyPr/>
                    <a:lstStyle/>
                    <a:p>
                      <a:r>
                        <a:rPr lang="en-US" dirty="0"/>
                        <a:t>175</a:t>
                      </a:r>
                    </a:p>
                  </a:txBody>
                  <a:tcPr/>
                </a:tc>
                <a:extLst>
                  <a:ext uri="{0D108BD9-81ED-4DB2-BD59-A6C34878D82A}">
                    <a16:rowId xmlns:a16="http://schemas.microsoft.com/office/drawing/2014/main" val="847281947"/>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a:t>
                      </a:r>
                    </a:p>
                  </a:txBody>
                  <a:tcPr/>
                </a:tc>
                <a:tc>
                  <a:txBody>
                    <a:bodyPr/>
                    <a:lstStyle/>
                    <a:p>
                      <a:r>
                        <a:rPr lang="en-US" dirty="0"/>
                        <a:t>180</a:t>
                      </a:r>
                    </a:p>
                  </a:txBody>
                  <a:tcPr/>
                </a:tc>
                <a:extLst>
                  <a:ext uri="{0D108BD9-81ED-4DB2-BD59-A6C34878D82A}">
                    <a16:rowId xmlns:a16="http://schemas.microsoft.com/office/drawing/2014/main" val="4144460806"/>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2020</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200</a:t>
                      </a:r>
                    </a:p>
                  </a:txBody>
                  <a:tcPr/>
                </a:tc>
                <a:extLst>
                  <a:ext uri="{0D108BD9-81ED-4DB2-BD59-A6C34878D82A}">
                    <a16:rowId xmlns:a16="http://schemas.microsoft.com/office/drawing/2014/main" val="2292960356"/>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2019</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200</a:t>
                      </a:r>
                    </a:p>
                  </a:txBody>
                  <a:tcPr/>
                </a:tc>
                <a:extLst>
                  <a:ext uri="{0D108BD9-81ED-4DB2-BD59-A6C34878D82A}">
                    <a16:rowId xmlns:a16="http://schemas.microsoft.com/office/drawing/2014/main" val="966563575"/>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2018</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190</a:t>
                      </a:r>
                    </a:p>
                  </a:txBody>
                  <a:tcPr/>
                </a:tc>
                <a:extLst>
                  <a:ext uri="{0D108BD9-81ED-4DB2-BD59-A6C34878D82A}">
                    <a16:rowId xmlns:a16="http://schemas.microsoft.com/office/drawing/2014/main" val="1500235408"/>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2017</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185</a:t>
                      </a:r>
                    </a:p>
                  </a:txBody>
                  <a:tcPr/>
                </a:tc>
                <a:extLst>
                  <a:ext uri="{0D108BD9-81ED-4DB2-BD59-A6C34878D82A}">
                    <a16:rowId xmlns:a16="http://schemas.microsoft.com/office/drawing/2014/main" val="73725991"/>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2016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175</a:t>
                      </a:r>
                    </a:p>
                  </a:txBody>
                  <a:tcPr/>
                </a:tc>
                <a:extLst>
                  <a:ext uri="{0D108BD9-81ED-4DB2-BD59-A6C34878D82A}">
                    <a16:rowId xmlns:a16="http://schemas.microsoft.com/office/drawing/2014/main" val="2109241582"/>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2015</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166</a:t>
                      </a:r>
                    </a:p>
                  </a:txBody>
                  <a:tcPr/>
                </a:tc>
                <a:extLst>
                  <a:ext uri="{0D108BD9-81ED-4DB2-BD59-A6C34878D82A}">
                    <a16:rowId xmlns:a16="http://schemas.microsoft.com/office/drawing/2014/main" val="1578050676"/>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0000"/>
                          </a:solidFill>
                          <a:effectLst/>
                          <a:uLnTx/>
                          <a:uFillTx/>
                        </a:rPr>
                        <a:t>2014</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txBody>
                  <a:tcPr/>
                </a:tc>
                <a:tc>
                  <a:txBody>
                    <a:bodyPr/>
                    <a:lstStyle/>
                    <a:p>
                      <a:r>
                        <a:rPr lang="en-US" dirty="0"/>
                        <a:t>176</a:t>
                      </a:r>
                    </a:p>
                  </a:txBody>
                  <a:tcPr/>
                </a:tc>
                <a:extLst>
                  <a:ext uri="{0D108BD9-81ED-4DB2-BD59-A6C34878D82A}">
                    <a16:rowId xmlns:a16="http://schemas.microsoft.com/office/drawing/2014/main" val="3742021534"/>
                  </a:ext>
                </a:extLst>
              </a:tr>
            </a:tbl>
          </a:graphicData>
        </a:graphic>
      </p:graphicFrame>
      <p:graphicFrame>
        <p:nvGraphicFramePr>
          <p:cNvPr id="5" name="Table 4" descr="Average of two consecutive years">
            <a:extLst>
              <a:ext uri="{FF2B5EF4-FFF2-40B4-BE49-F238E27FC236}">
                <a16:creationId xmlns:a16="http://schemas.microsoft.com/office/drawing/2014/main" id="{712F9A6F-CDC5-4F7D-A87D-43BB1FA8D3CD}"/>
              </a:ext>
            </a:extLst>
          </p:cNvPr>
          <p:cNvGraphicFramePr>
            <a:graphicFrameLocks noGrp="1"/>
          </p:cNvGraphicFramePr>
          <p:nvPr/>
        </p:nvGraphicFramePr>
        <p:xfrm>
          <a:off x="10194758" y="2227382"/>
          <a:ext cx="1151466" cy="4151696"/>
        </p:xfrm>
        <a:graphic>
          <a:graphicData uri="http://schemas.openxmlformats.org/drawingml/2006/table">
            <a:tbl>
              <a:tblPr firstRow="1" bandRow="1">
                <a:tableStyleId>{5C22544A-7EE6-4342-B048-85BDC9FD1C3A}</a:tableStyleId>
              </a:tblPr>
              <a:tblGrid>
                <a:gridCol w="1151466">
                  <a:extLst>
                    <a:ext uri="{9D8B030D-6E8A-4147-A177-3AD203B41FA5}">
                      <a16:colId xmlns:a16="http://schemas.microsoft.com/office/drawing/2014/main" val="203828318"/>
                    </a:ext>
                  </a:extLst>
                </a:gridCol>
              </a:tblGrid>
              <a:tr h="884588">
                <a:tc>
                  <a:txBody>
                    <a:bodyPr/>
                    <a:lstStyle/>
                    <a:p>
                      <a:r>
                        <a:rPr lang="en-US" dirty="0"/>
                        <a:t>Average </a:t>
                      </a:r>
                    </a:p>
                    <a:p>
                      <a:r>
                        <a:rPr lang="en-US" dirty="0"/>
                        <a:t>(BAE)</a:t>
                      </a:r>
                    </a:p>
                  </a:txBody>
                  <a:tcPr/>
                </a:tc>
                <a:extLst>
                  <a:ext uri="{0D108BD9-81ED-4DB2-BD59-A6C34878D82A}">
                    <a16:rowId xmlns:a16="http://schemas.microsoft.com/office/drawing/2014/main" val="1791207951"/>
                  </a:ext>
                </a:extLst>
              </a:tr>
              <a:tr h="334612">
                <a:tc>
                  <a:txBody>
                    <a:bodyPr/>
                    <a:lstStyle/>
                    <a:p>
                      <a:pPr algn="l" fontAlgn="b"/>
                      <a:r>
                        <a:rPr lang="en-US" sz="1800" kern="1200" dirty="0">
                          <a:solidFill>
                            <a:schemeClr val="dk1"/>
                          </a:solidFill>
                        </a:rPr>
                        <a:t>182.5</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2212276960"/>
                  </a:ext>
                </a:extLst>
              </a:tr>
              <a:tr h="333944">
                <a:tc>
                  <a:txBody>
                    <a:bodyPr/>
                    <a:lstStyle/>
                    <a:p>
                      <a:pPr algn="l" fontAlgn="b"/>
                      <a:r>
                        <a:rPr lang="en-US" sz="1800" kern="1200" dirty="0">
                          <a:solidFill>
                            <a:schemeClr val="dk1"/>
                          </a:solidFill>
                        </a:rPr>
                        <a:t>177.5</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629546356"/>
                  </a:ext>
                </a:extLst>
              </a:tr>
              <a:tr h="365092">
                <a:tc>
                  <a:txBody>
                    <a:bodyPr/>
                    <a:lstStyle/>
                    <a:p>
                      <a:pPr algn="l" fontAlgn="b"/>
                      <a:r>
                        <a:rPr lang="en-US" sz="1800" kern="1200" dirty="0">
                          <a:solidFill>
                            <a:schemeClr val="dk1"/>
                          </a:solidFill>
                        </a:rPr>
                        <a:t>190</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22738472"/>
                  </a:ext>
                </a:extLst>
              </a:tr>
              <a:tr h="380332">
                <a:tc>
                  <a:txBody>
                    <a:bodyPr/>
                    <a:lstStyle/>
                    <a:p>
                      <a:pPr algn="l" fontAlgn="b"/>
                      <a:r>
                        <a:rPr lang="en-US" sz="1800" kern="1200" dirty="0">
                          <a:solidFill>
                            <a:schemeClr val="dk1"/>
                          </a:solidFill>
                          <a:highlight>
                            <a:srgbClr val="00FFFF"/>
                          </a:highlight>
                        </a:rPr>
                        <a:t>200</a:t>
                      </a:r>
                      <a:endParaRPr lang="en-US" sz="1800" kern="1200" dirty="0">
                        <a:solidFill>
                          <a:schemeClr val="dk1"/>
                        </a:solidFill>
                        <a:highlight>
                          <a:srgbClr val="00FFFF"/>
                        </a:highlight>
                        <a:latin typeface="+mn-lt"/>
                        <a:ea typeface="+mn-ea"/>
                        <a:cs typeface="+mn-cs"/>
                      </a:endParaRPr>
                    </a:p>
                  </a:txBody>
                  <a:tcPr marL="9525" marR="9525" marT="9525" marB="0" anchor="b"/>
                </a:tc>
                <a:extLst>
                  <a:ext uri="{0D108BD9-81ED-4DB2-BD59-A6C34878D82A}">
                    <a16:rowId xmlns:a16="http://schemas.microsoft.com/office/drawing/2014/main" val="893806017"/>
                  </a:ext>
                </a:extLst>
              </a:tr>
              <a:tr h="320040">
                <a:tc>
                  <a:txBody>
                    <a:bodyPr/>
                    <a:lstStyle/>
                    <a:p>
                      <a:pPr algn="l" fontAlgn="b"/>
                      <a:r>
                        <a:rPr lang="en-US" sz="1800" kern="1200" dirty="0">
                          <a:solidFill>
                            <a:schemeClr val="dk1"/>
                          </a:solidFill>
                        </a:rPr>
                        <a:t>195</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4240495630"/>
                  </a:ext>
                </a:extLst>
              </a:tr>
              <a:tr h="405328">
                <a:tc>
                  <a:txBody>
                    <a:bodyPr/>
                    <a:lstStyle/>
                    <a:p>
                      <a:pPr algn="l" fontAlgn="b"/>
                      <a:r>
                        <a:rPr lang="en-US" sz="1800" kern="1200" dirty="0">
                          <a:solidFill>
                            <a:schemeClr val="dk1"/>
                          </a:solidFill>
                        </a:rPr>
                        <a:t>192.5</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3273485690"/>
                  </a:ext>
                </a:extLst>
              </a:tr>
              <a:tr h="343460">
                <a:tc>
                  <a:txBody>
                    <a:bodyPr/>
                    <a:lstStyle/>
                    <a:p>
                      <a:pPr algn="l" fontAlgn="b"/>
                      <a:r>
                        <a:rPr lang="en-US" sz="1800" kern="1200" dirty="0">
                          <a:solidFill>
                            <a:schemeClr val="dk1"/>
                          </a:solidFill>
                        </a:rPr>
                        <a:t>180</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520419442"/>
                  </a:ext>
                </a:extLst>
              </a:tr>
              <a:tr h="418540">
                <a:tc>
                  <a:txBody>
                    <a:bodyPr/>
                    <a:lstStyle/>
                    <a:p>
                      <a:pPr algn="l" fontAlgn="b"/>
                      <a:r>
                        <a:rPr lang="en-US" sz="1800" kern="1200" dirty="0">
                          <a:solidFill>
                            <a:schemeClr val="dk1"/>
                          </a:solidFill>
                        </a:rPr>
                        <a:t>170.5</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661121285"/>
                  </a:ext>
                </a:extLst>
              </a:tr>
              <a:tr h="365760">
                <a:tc>
                  <a:txBody>
                    <a:bodyPr/>
                    <a:lstStyle/>
                    <a:p>
                      <a:pPr algn="l" fontAlgn="b"/>
                      <a:r>
                        <a:rPr lang="en-US" sz="1800" kern="1200" dirty="0">
                          <a:solidFill>
                            <a:schemeClr val="dk1"/>
                          </a:solidFill>
                        </a:rPr>
                        <a:t>171</a:t>
                      </a:r>
                      <a:endParaRPr lang="en-US"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2974718763"/>
                  </a:ext>
                </a:extLst>
              </a:tr>
            </a:tbl>
          </a:graphicData>
        </a:graphic>
      </p:graphicFrame>
      <p:sp>
        <p:nvSpPr>
          <p:cNvPr id="7" name="Rectangle 6" descr="Highest TPY average is selected. ">
            <a:extLst>
              <a:ext uri="{FF2B5EF4-FFF2-40B4-BE49-F238E27FC236}">
                <a16:creationId xmlns:a16="http://schemas.microsoft.com/office/drawing/2014/main" id="{D28D8535-687C-4803-9105-E2ADB332CD32}"/>
              </a:ext>
              <a:ext uri="{C183D7F6-B498-43B3-948B-1728B52AA6E4}">
                <adec:decorative xmlns:adec="http://schemas.microsoft.com/office/drawing/2017/decorative" val="0"/>
              </a:ext>
            </a:extLst>
          </p:cNvPr>
          <p:cNvSpPr/>
          <p:nvPr/>
        </p:nvSpPr>
        <p:spPr>
          <a:xfrm>
            <a:off x="10129538" y="4244970"/>
            <a:ext cx="562605" cy="30155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99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F8E8-7398-4950-A4E0-015E3F976AED}"/>
              </a:ext>
            </a:extLst>
          </p:cNvPr>
          <p:cNvSpPr>
            <a:spLocks noGrp="1"/>
          </p:cNvSpPr>
          <p:nvPr>
            <p:ph type="title"/>
          </p:nvPr>
        </p:nvSpPr>
        <p:spPr>
          <a:xfrm>
            <a:off x="609599" y="712131"/>
            <a:ext cx="10961077" cy="1325563"/>
          </a:xfrm>
        </p:spPr>
        <p:txBody>
          <a:bodyPr/>
          <a:lstStyle/>
          <a:p>
            <a:pPr algn="ctr"/>
            <a:r>
              <a:rPr lang="en-US" dirty="0"/>
              <a:t>Example 2 - BAE</a:t>
            </a:r>
          </a:p>
        </p:txBody>
      </p:sp>
      <p:sp>
        <p:nvSpPr>
          <p:cNvPr id="14" name="TextBox 13">
            <a:extLst>
              <a:ext uri="{FF2B5EF4-FFF2-40B4-BE49-F238E27FC236}">
                <a16:creationId xmlns:a16="http://schemas.microsoft.com/office/drawing/2014/main" id="{B8383188-0F94-4FDD-AE03-F949C877D18D}"/>
              </a:ext>
            </a:extLst>
          </p:cNvPr>
          <p:cNvSpPr txBox="1"/>
          <p:nvPr/>
        </p:nvSpPr>
        <p:spPr>
          <a:xfrm>
            <a:off x="1174044" y="1432776"/>
            <a:ext cx="2560316" cy="523220"/>
          </a:xfrm>
          <a:prstGeom prst="rect">
            <a:avLst/>
          </a:prstGeom>
          <a:noFill/>
        </p:spPr>
        <p:txBody>
          <a:bodyPr wrap="none" rtlCol="0">
            <a:spAutoFit/>
          </a:bodyPr>
          <a:lstStyle/>
          <a:p>
            <a:r>
              <a:rPr lang="en-US" sz="2800" dirty="0"/>
              <a:t>Pollutant: VOC</a:t>
            </a:r>
          </a:p>
        </p:txBody>
      </p:sp>
      <p:graphicFrame>
        <p:nvGraphicFramePr>
          <p:cNvPr id="3" name="Table 3">
            <a:extLst>
              <a:ext uri="{FF2B5EF4-FFF2-40B4-BE49-F238E27FC236}">
                <a16:creationId xmlns:a16="http://schemas.microsoft.com/office/drawing/2014/main" id="{6B7DE863-7B8D-49BD-B961-0DE54B5A0A2D}"/>
              </a:ext>
            </a:extLst>
          </p:cNvPr>
          <p:cNvGraphicFramePr>
            <a:graphicFrameLocks noGrp="1"/>
          </p:cNvGraphicFramePr>
          <p:nvPr/>
        </p:nvGraphicFramePr>
        <p:xfrm>
          <a:off x="1174044" y="2034484"/>
          <a:ext cx="9514340" cy="4389120"/>
        </p:xfrm>
        <a:graphic>
          <a:graphicData uri="http://schemas.openxmlformats.org/drawingml/2006/table">
            <a:tbl>
              <a:tblPr firstRow="1" bandRow="1">
                <a:tableStyleId>{5C22544A-7EE6-4342-B048-85BDC9FD1C3A}</a:tableStyleId>
              </a:tblPr>
              <a:tblGrid>
                <a:gridCol w="1986010">
                  <a:extLst>
                    <a:ext uri="{9D8B030D-6E8A-4147-A177-3AD203B41FA5}">
                      <a16:colId xmlns:a16="http://schemas.microsoft.com/office/drawing/2014/main" val="2139939435"/>
                    </a:ext>
                  </a:extLst>
                </a:gridCol>
                <a:gridCol w="1389214">
                  <a:extLst>
                    <a:ext uri="{9D8B030D-6E8A-4147-A177-3AD203B41FA5}">
                      <a16:colId xmlns:a16="http://schemas.microsoft.com/office/drawing/2014/main" val="2332374357"/>
                    </a:ext>
                  </a:extLst>
                </a:gridCol>
                <a:gridCol w="1550265">
                  <a:extLst>
                    <a:ext uri="{9D8B030D-6E8A-4147-A177-3AD203B41FA5}">
                      <a16:colId xmlns:a16="http://schemas.microsoft.com/office/drawing/2014/main" val="1969756443"/>
                    </a:ext>
                  </a:extLst>
                </a:gridCol>
                <a:gridCol w="1669515">
                  <a:extLst>
                    <a:ext uri="{9D8B030D-6E8A-4147-A177-3AD203B41FA5}">
                      <a16:colId xmlns:a16="http://schemas.microsoft.com/office/drawing/2014/main" val="3191197653"/>
                    </a:ext>
                  </a:extLst>
                </a:gridCol>
                <a:gridCol w="1490639">
                  <a:extLst>
                    <a:ext uri="{9D8B030D-6E8A-4147-A177-3AD203B41FA5}">
                      <a16:colId xmlns:a16="http://schemas.microsoft.com/office/drawing/2014/main" val="3832586133"/>
                    </a:ext>
                  </a:extLst>
                </a:gridCol>
                <a:gridCol w="1428697">
                  <a:extLst>
                    <a:ext uri="{9D8B030D-6E8A-4147-A177-3AD203B41FA5}">
                      <a16:colId xmlns:a16="http://schemas.microsoft.com/office/drawing/2014/main" val="3215903640"/>
                    </a:ext>
                  </a:extLst>
                </a:gridCol>
              </a:tblGrid>
              <a:tr h="370081">
                <a:tc>
                  <a:txBody>
                    <a:bodyPr/>
                    <a:lstStyle/>
                    <a:p>
                      <a:pPr algn="ctr"/>
                      <a:r>
                        <a:rPr lang="en-US" sz="2400" b="1" dirty="0">
                          <a:solidFill>
                            <a:schemeClr val="bg1"/>
                          </a:solidFill>
                        </a:rPr>
                        <a:t>EPN</a:t>
                      </a:r>
                    </a:p>
                  </a:txBody>
                  <a:tcPr marL="121920" marR="121920" marT="60960" marB="60960"/>
                </a:tc>
                <a:tc>
                  <a:txBody>
                    <a:bodyPr/>
                    <a:lstStyle/>
                    <a:p>
                      <a:pPr algn="ctr"/>
                      <a:r>
                        <a:rPr lang="en-US" sz="2400" b="1" dirty="0">
                          <a:solidFill>
                            <a:schemeClr val="bg1"/>
                          </a:solidFill>
                        </a:rPr>
                        <a:t>2019</a:t>
                      </a:r>
                    </a:p>
                  </a:txBody>
                  <a:tcPr marL="121920" marR="121920" marT="60960" marB="60960"/>
                </a:tc>
                <a:tc>
                  <a:txBody>
                    <a:bodyPr/>
                    <a:lstStyle/>
                    <a:p>
                      <a:pPr algn="ctr"/>
                      <a:r>
                        <a:rPr lang="en-US" sz="2400" b="1" dirty="0">
                          <a:solidFill>
                            <a:schemeClr val="bg1"/>
                          </a:solidFill>
                        </a:rPr>
                        <a:t>2020</a:t>
                      </a:r>
                    </a:p>
                  </a:txBody>
                  <a:tcPr marL="121920" marR="121920" marT="60960" marB="60960"/>
                </a:tc>
                <a:tc>
                  <a:txBody>
                    <a:bodyPr/>
                    <a:lstStyle/>
                    <a:p>
                      <a:pPr algn="ctr"/>
                      <a:r>
                        <a:rPr lang="en-US" sz="2400" b="1" dirty="0">
                          <a:solidFill>
                            <a:schemeClr val="bg1"/>
                          </a:solidFill>
                        </a:rPr>
                        <a:t>2021</a:t>
                      </a:r>
                    </a:p>
                  </a:txBody>
                  <a:tcPr marL="121920" marR="121920" marT="60960" marB="60960"/>
                </a:tc>
                <a:tc>
                  <a:txBody>
                    <a:bodyPr/>
                    <a:lstStyle/>
                    <a:p>
                      <a:pPr algn="ctr"/>
                      <a:r>
                        <a:rPr lang="en-US" sz="2400" b="1" dirty="0">
                          <a:solidFill>
                            <a:schemeClr val="bg1"/>
                          </a:solidFill>
                        </a:rPr>
                        <a:t>2022</a:t>
                      </a:r>
                    </a:p>
                  </a:txBody>
                  <a:tcPr marL="121920" marR="121920" marT="60960" marB="60960"/>
                </a:tc>
                <a:tc>
                  <a:txBody>
                    <a:bodyPr/>
                    <a:lstStyle/>
                    <a:p>
                      <a:pPr algn="ctr"/>
                      <a:r>
                        <a:rPr lang="en-US" sz="2400" b="1" dirty="0">
                          <a:solidFill>
                            <a:schemeClr val="bg1"/>
                          </a:solidFill>
                        </a:rPr>
                        <a:t>2023</a:t>
                      </a:r>
                    </a:p>
                  </a:txBody>
                  <a:tcPr marL="121920" marR="121920" marT="60960" marB="60960"/>
                </a:tc>
                <a:extLst>
                  <a:ext uri="{0D108BD9-81ED-4DB2-BD59-A6C34878D82A}">
                    <a16:rowId xmlns:a16="http://schemas.microsoft.com/office/drawing/2014/main" val="1133496143"/>
                  </a:ext>
                </a:extLst>
              </a:tr>
              <a:tr h="370081">
                <a:tc>
                  <a:txBody>
                    <a:bodyPr/>
                    <a:lstStyle/>
                    <a:p>
                      <a:pPr algn="l"/>
                      <a:r>
                        <a:rPr lang="en-US" sz="2400" dirty="0">
                          <a:solidFill>
                            <a:schemeClr val="tx1"/>
                          </a:solidFill>
                        </a:rPr>
                        <a:t>Tank1  Vent</a:t>
                      </a:r>
                    </a:p>
                  </a:txBody>
                  <a:tcPr marL="121920" marR="121920" marT="60960" marB="60960"/>
                </a:tc>
                <a:tc>
                  <a:txBody>
                    <a:bodyPr/>
                    <a:lstStyle/>
                    <a:p>
                      <a:pPr algn="r"/>
                      <a:r>
                        <a:rPr lang="en-US" sz="2400" dirty="0">
                          <a:solidFill>
                            <a:schemeClr val="tx1"/>
                          </a:solidFill>
                        </a:rPr>
                        <a:t>14.70</a:t>
                      </a:r>
                    </a:p>
                  </a:txBody>
                  <a:tcPr marL="121920" marR="121920" marT="60960" marB="60960"/>
                </a:tc>
                <a:tc>
                  <a:txBody>
                    <a:bodyPr/>
                    <a:lstStyle/>
                    <a:p>
                      <a:pPr algn="r"/>
                      <a:r>
                        <a:rPr lang="en-US" sz="2400" dirty="0">
                          <a:solidFill>
                            <a:schemeClr val="tx1"/>
                          </a:solidFill>
                        </a:rPr>
                        <a:t>12.70</a:t>
                      </a:r>
                    </a:p>
                  </a:txBody>
                  <a:tcPr marL="121920" marR="121920" marT="60960" marB="60960"/>
                </a:tc>
                <a:tc>
                  <a:txBody>
                    <a:bodyPr/>
                    <a:lstStyle/>
                    <a:p>
                      <a:pPr algn="r"/>
                      <a:r>
                        <a:rPr lang="en-US" sz="2400" dirty="0">
                          <a:solidFill>
                            <a:schemeClr val="tx1"/>
                          </a:solidFill>
                        </a:rPr>
                        <a:t>13.30</a:t>
                      </a:r>
                    </a:p>
                  </a:txBody>
                  <a:tcPr marL="121920" marR="121920" marT="60960" marB="60960"/>
                </a:tc>
                <a:tc>
                  <a:txBody>
                    <a:bodyPr/>
                    <a:lstStyle/>
                    <a:p>
                      <a:pPr algn="r"/>
                      <a:r>
                        <a:rPr lang="en-US" sz="2400" dirty="0">
                          <a:solidFill>
                            <a:schemeClr val="tx1"/>
                          </a:solidFill>
                        </a:rPr>
                        <a:t>12.30</a:t>
                      </a:r>
                    </a:p>
                  </a:txBody>
                  <a:tcPr marL="121920" marR="121920" marT="60960" marB="60960"/>
                </a:tc>
                <a:tc>
                  <a:txBody>
                    <a:bodyPr/>
                    <a:lstStyle/>
                    <a:p>
                      <a:pPr algn="r"/>
                      <a:r>
                        <a:rPr lang="en-US" sz="2400" dirty="0">
                          <a:solidFill>
                            <a:schemeClr val="tx1"/>
                          </a:solidFill>
                        </a:rPr>
                        <a:t>14.60</a:t>
                      </a:r>
                    </a:p>
                  </a:txBody>
                  <a:tcPr marL="121920" marR="121920" marT="60960" marB="60960"/>
                </a:tc>
                <a:extLst>
                  <a:ext uri="{0D108BD9-81ED-4DB2-BD59-A6C34878D82A}">
                    <a16:rowId xmlns:a16="http://schemas.microsoft.com/office/drawing/2014/main" val="2262980847"/>
                  </a:ext>
                </a:extLst>
              </a:tr>
              <a:tr h="370081">
                <a:tc>
                  <a:txBody>
                    <a:bodyPr/>
                    <a:lstStyle/>
                    <a:p>
                      <a:pPr algn="l"/>
                      <a:r>
                        <a:rPr lang="en-US" sz="2400" dirty="0">
                          <a:solidFill>
                            <a:schemeClr val="tx1"/>
                          </a:solidFill>
                        </a:rPr>
                        <a:t>Tank2 Vent</a:t>
                      </a:r>
                    </a:p>
                  </a:txBody>
                  <a:tcPr marL="121920" marR="121920" marT="60960" marB="60960"/>
                </a:tc>
                <a:tc>
                  <a:txBody>
                    <a:bodyPr/>
                    <a:lstStyle/>
                    <a:p>
                      <a:pPr algn="r"/>
                      <a:r>
                        <a:rPr lang="en-US" sz="2400" dirty="0">
                          <a:solidFill>
                            <a:schemeClr val="tx1"/>
                          </a:solidFill>
                        </a:rPr>
                        <a:t>16.30</a:t>
                      </a:r>
                    </a:p>
                  </a:txBody>
                  <a:tcPr marL="121920" marR="121920" marT="60960" marB="60960"/>
                </a:tc>
                <a:tc>
                  <a:txBody>
                    <a:bodyPr/>
                    <a:lstStyle/>
                    <a:p>
                      <a:pPr algn="r"/>
                      <a:r>
                        <a:rPr lang="en-US" sz="2400" dirty="0">
                          <a:solidFill>
                            <a:schemeClr val="tx1"/>
                          </a:solidFill>
                        </a:rPr>
                        <a:t>14.20</a:t>
                      </a:r>
                    </a:p>
                  </a:txBody>
                  <a:tcPr marL="121920" marR="121920" marT="60960" marB="60960"/>
                </a:tc>
                <a:tc>
                  <a:txBody>
                    <a:bodyPr/>
                    <a:lstStyle/>
                    <a:p>
                      <a:pPr algn="r"/>
                      <a:r>
                        <a:rPr lang="en-US" sz="2400" dirty="0">
                          <a:solidFill>
                            <a:schemeClr val="tx1"/>
                          </a:solidFill>
                        </a:rPr>
                        <a:t>10.30</a:t>
                      </a:r>
                    </a:p>
                  </a:txBody>
                  <a:tcPr marL="121920" marR="121920" marT="60960" marB="60960"/>
                </a:tc>
                <a:tc>
                  <a:txBody>
                    <a:bodyPr/>
                    <a:lstStyle/>
                    <a:p>
                      <a:pPr algn="r"/>
                      <a:r>
                        <a:rPr lang="en-US" sz="2400" dirty="0">
                          <a:solidFill>
                            <a:schemeClr val="tx1"/>
                          </a:solidFill>
                        </a:rPr>
                        <a:t>14.90</a:t>
                      </a:r>
                    </a:p>
                  </a:txBody>
                  <a:tcPr marL="121920" marR="121920" marT="60960" marB="60960"/>
                </a:tc>
                <a:tc>
                  <a:txBody>
                    <a:bodyPr/>
                    <a:lstStyle/>
                    <a:p>
                      <a:pPr algn="r"/>
                      <a:r>
                        <a:rPr lang="en-US" sz="2400" dirty="0">
                          <a:solidFill>
                            <a:schemeClr val="tx1"/>
                          </a:solidFill>
                        </a:rPr>
                        <a:t>15.00</a:t>
                      </a:r>
                    </a:p>
                  </a:txBody>
                  <a:tcPr marL="121920" marR="121920" marT="60960" marB="60960"/>
                </a:tc>
                <a:extLst>
                  <a:ext uri="{0D108BD9-81ED-4DB2-BD59-A6C34878D82A}">
                    <a16:rowId xmlns:a16="http://schemas.microsoft.com/office/drawing/2014/main" val="3423002968"/>
                  </a:ext>
                </a:extLst>
              </a:tr>
              <a:tr h="370081">
                <a:tc>
                  <a:txBody>
                    <a:bodyPr/>
                    <a:lstStyle/>
                    <a:p>
                      <a:pPr algn="l"/>
                      <a:r>
                        <a:rPr lang="en-US" sz="2400" dirty="0">
                          <a:solidFill>
                            <a:schemeClr val="tx1"/>
                          </a:solidFill>
                        </a:rPr>
                        <a:t>Heater Vent</a:t>
                      </a:r>
                    </a:p>
                  </a:txBody>
                  <a:tcPr marL="121920" marR="121920" marT="60960" marB="60960"/>
                </a:tc>
                <a:tc>
                  <a:txBody>
                    <a:bodyPr/>
                    <a:lstStyle/>
                    <a:p>
                      <a:pPr algn="r"/>
                      <a:r>
                        <a:rPr lang="en-US" sz="2400" dirty="0">
                          <a:solidFill>
                            <a:schemeClr val="tx1"/>
                          </a:solidFill>
                        </a:rPr>
                        <a:t>9.80</a:t>
                      </a:r>
                    </a:p>
                  </a:txBody>
                  <a:tcPr marL="121920" marR="121920" marT="60960" marB="60960"/>
                </a:tc>
                <a:tc>
                  <a:txBody>
                    <a:bodyPr/>
                    <a:lstStyle/>
                    <a:p>
                      <a:pPr algn="r"/>
                      <a:r>
                        <a:rPr lang="en-US" sz="2400" dirty="0">
                          <a:solidFill>
                            <a:schemeClr val="tx1"/>
                          </a:solidFill>
                        </a:rPr>
                        <a:t>7.10</a:t>
                      </a:r>
                    </a:p>
                  </a:txBody>
                  <a:tcPr marL="121920" marR="121920" marT="60960" marB="60960"/>
                </a:tc>
                <a:tc>
                  <a:txBody>
                    <a:bodyPr/>
                    <a:lstStyle/>
                    <a:p>
                      <a:pPr algn="r"/>
                      <a:r>
                        <a:rPr lang="en-US" sz="2400" dirty="0">
                          <a:solidFill>
                            <a:schemeClr val="tx1"/>
                          </a:solidFill>
                        </a:rPr>
                        <a:t>6.50</a:t>
                      </a:r>
                    </a:p>
                  </a:txBody>
                  <a:tcPr marL="121920" marR="121920" marT="60960" marB="60960"/>
                </a:tc>
                <a:tc>
                  <a:txBody>
                    <a:bodyPr/>
                    <a:lstStyle/>
                    <a:p>
                      <a:pPr algn="r"/>
                      <a:r>
                        <a:rPr lang="en-US" sz="2400" dirty="0">
                          <a:solidFill>
                            <a:schemeClr val="tx1"/>
                          </a:solidFill>
                        </a:rPr>
                        <a:t>9.20</a:t>
                      </a:r>
                    </a:p>
                  </a:txBody>
                  <a:tcPr marL="121920" marR="121920" marT="60960" marB="60960"/>
                </a:tc>
                <a:tc>
                  <a:txBody>
                    <a:bodyPr/>
                    <a:lstStyle/>
                    <a:p>
                      <a:pPr algn="r"/>
                      <a:r>
                        <a:rPr lang="en-US" sz="2400" dirty="0">
                          <a:solidFill>
                            <a:schemeClr val="tx1"/>
                          </a:solidFill>
                        </a:rPr>
                        <a:t>8.30</a:t>
                      </a:r>
                    </a:p>
                  </a:txBody>
                  <a:tcPr marL="121920" marR="121920" marT="60960" marB="60960"/>
                </a:tc>
                <a:extLst>
                  <a:ext uri="{0D108BD9-81ED-4DB2-BD59-A6C34878D82A}">
                    <a16:rowId xmlns:a16="http://schemas.microsoft.com/office/drawing/2014/main" val="731644381"/>
                  </a:ext>
                </a:extLst>
              </a:tr>
              <a:tr h="370081">
                <a:tc>
                  <a:txBody>
                    <a:bodyPr/>
                    <a:lstStyle/>
                    <a:p>
                      <a:pPr algn="ctr"/>
                      <a:r>
                        <a:rPr lang="en-US" sz="2400" b="0" dirty="0">
                          <a:solidFill>
                            <a:schemeClr val="tx1"/>
                          </a:solidFill>
                        </a:rPr>
                        <a:t>Totals</a:t>
                      </a:r>
                    </a:p>
                  </a:txBody>
                  <a:tcPr marL="121920" marR="121920" marT="60960" marB="60960"/>
                </a:tc>
                <a:tc>
                  <a:txBody>
                    <a:bodyPr/>
                    <a:lstStyle/>
                    <a:p>
                      <a:pPr algn="r"/>
                      <a:r>
                        <a:rPr lang="en-US" sz="2400" dirty="0">
                          <a:solidFill>
                            <a:schemeClr val="tx1"/>
                          </a:solidFill>
                        </a:rPr>
                        <a:t>40.80</a:t>
                      </a:r>
                    </a:p>
                  </a:txBody>
                  <a:tcPr marL="121920" marR="121920" marT="60960" marB="60960"/>
                </a:tc>
                <a:tc>
                  <a:txBody>
                    <a:bodyPr/>
                    <a:lstStyle/>
                    <a:p>
                      <a:pPr algn="r"/>
                      <a:r>
                        <a:rPr lang="en-US" sz="2400" dirty="0">
                          <a:solidFill>
                            <a:schemeClr val="tx1"/>
                          </a:solidFill>
                        </a:rPr>
                        <a:t>34.00</a:t>
                      </a:r>
                    </a:p>
                  </a:txBody>
                  <a:tcPr marL="121920" marR="121920" marT="60960" marB="60960"/>
                </a:tc>
                <a:tc>
                  <a:txBody>
                    <a:bodyPr/>
                    <a:lstStyle/>
                    <a:p>
                      <a:pPr algn="r"/>
                      <a:r>
                        <a:rPr lang="en-US" sz="2400" dirty="0">
                          <a:solidFill>
                            <a:schemeClr val="tx1"/>
                          </a:solidFill>
                        </a:rPr>
                        <a:t>30.10</a:t>
                      </a:r>
                    </a:p>
                  </a:txBody>
                  <a:tcPr marL="121920" marR="121920" marT="60960" marB="60960"/>
                </a:tc>
                <a:tc>
                  <a:txBody>
                    <a:bodyPr/>
                    <a:lstStyle/>
                    <a:p>
                      <a:pPr algn="r"/>
                      <a:r>
                        <a:rPr lang="en-US" sz="2400" dirty="0">
                          <a:solidFill>
                            <a:schemeClr val="tx1"/>
                          </a:solidFill>
                        </a:rPr>
                        <a:t>36.40</a:t>
                      </a:r>
                    </a:p>
                  </a:txBody>
                  <a:tcPr marL="121920" marR="121920" marT="60960" marB="60960"/>
                </a:tc>
                <a:tc>
                  <a:txBody>
                    <a:bodyPr/>
                    <a:lstStyle/>
                    <a:p>
                      <a:pPr algn="r"/>
                      <a:r>
                        <a:rPr lang="en-US" sz="2400" dirty="0">
                          <a:solidFill>
                            <a:schemeClr val="tx1"/>
                          </a:solidFill>
                        </a:rPr>
                        <a:t>37.90</a:t>
                      </a:r>
                    </a:p>
                  </a:txBody>
                  <a:tcPr marL="121920" marR="121920" marT="60960" marB="60960"/>
                </a:tc>
                <a:extLst>
                  <a:ext uri="{0D108BD9-81ED-4DB2-BD59-A6C34878D82A}">
                    <a16:rowId xmlns:a16="http://schemas.microsoft.com/office/drawing/2014/main" val="86794888"/>
                  </a:ext>
                </a:extLst>
              </a:tr>
              <a:tr h="370081">
                <a:tc>
                  <a:txBody>
                    <a:bodyPr/>
                    <a:lstStyle/>
                    <a:p>
                      <a:pPr algn="ctr"/>
                      <a:r>
                        <a:rPr lang="en-US" sz="2400" b="0" dirty="0">
                          <a:solidFill>
                            <a:schemeClr val="tx1"/>
                          </a:solidFill>
                        </a:rPr>
                        <a:t>Average </a:t>
                      </a:r>
                    </a:p>
                  </a:txBody>
                  <a:tcPr marL="121920" marR="121920" marT="60960" marB="60960"/>
                </a:tc>
                <a:tc>
                  <a:txBody>
                    <a:bodyPr/>
                    <a:lstStyle/>
                    <a:p>
                      <a:pPr algn="r"/>
                      <a:endParaRPr lang="en-US" sz="2400" dirty="0">
                        <a:solidFill>
                          <a:schemeClr val="tx1"/>
                        </a:solidFill>
                      </a:endParaRPr>
                    </a:p>
                  </a:txBody>
                  <a:tcPr marL="121920" marR="121920" marT="60960" marB="60960">
                    <a:lnR w="12700" cap="flat" cmpd="sng" algn="ctr">
                      <a:noFill/>
                      <a:prstDash val="solid"/>
                      <a:round/>
                      <a:headEnd type="none" w="med" len="med"/>
                      <a:tailEnd type="none" w="med" len="med"/>
                    </a:lnR>
                  </a:tcPr>
                </a:tc>
                <a:tc>
                  <a:txBody>
                    <a:bodyPr/>
                    <a:lstStyle/>
                    <a:p>
                      <a:pPr algn="r"/>
                      <a:r>
                        <a:rPr lang="en-US" sz="2400" dirty="0">
                          <a:solidFill>
                            <a:schemeClr val="tx1"/>
                          </a:solidFill>
                        </a:rPr>
                        <a:t>37.40</a:t>
                      </a:r>
                    </a:p>
                  </a:txBody>
                  <a:tcPr marL="121920" marR="121920" marT="60960" marB="60960">
                    <a:lnL w="12700" cap="flat" cmpd="sng" algn="ctr">
                      <a:noFill/>
                      <a:prstDash val="solid"/>
                      <a:round/>
                      <a:headEnd type="none" w="med" len="med"/>
                      <a:tailEnd type="none" w="med" len="med"/>
                    </a:lnL>
                  </a:tcPr>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extLst>
                  <a:ext uri="{0D108BD9-81ED-4DB2-BD59-A6C34878D82A}">
                    <a16:rowId xmlns:a16="http://schemas.microsoft.com/office/drawing/2014/main" val="66130695"/>
                  </a:ext>
                </a:extLst>
              </a:tr>
              <a:tr h="370081">
                <a:tc>
                  <a:txBody>
                    <a:bodyPr/>
                    <a:lstStyle/>
                    <a:p>
                      <a:pPr algn="ctr"/>
                      <a:endParaRPr lang="en-US" sz="2400" b="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r>
                        <a:rPr lang="en-US" sz="2400" dirty="0">
                          <a:solidFill>
                            <a:schemeClr val="tx1"/>
                          </a:solidFill>
                        </a:rPr>
                        <a:t>32.05</a:t>
                      </a: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extLst>
                  <a:ext uri="{0D108BD9-81ED-4DB2-BD59-A6C34878D82A}">
                    <a16:rowId xmlns:a16="http://schemas.microsoft.com/office/drawing/2014/main" val="1356067198"/>
                  </a:ext>
                </a:extLst>
              </a:tr>
              <a:tr h="370081">
                <a:tc>
                  <a:txBody>
                    <a:bodyPr/>
                    <a:lstStyle/>
                    <a:p>
                      <a:pPr algn="ctr"/>
                      <a:endParaRPr lang="en-US" sz="2400" b="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r>
                        <a:rPr lang="en-US" sz="2400" dirty="0">
                          <a:solidFill>
                            <a:schemeClr val="tx1"/>
                          </a:solidFill>
                        </a:rPr>
                        <a:t>33.25</a:t>
                      </a:r>
                    </a:p>
                  </a:txBody>
                  <a:tcPr marL="121920" marR="121920" marT="60960" marB="60960"/>
                </a:tc>
                <a:tc>
                  <a:txBody>
                    <a:bodyPr/>
                    <a:lstStyle/>
                    <a:p>
                      <a:pPr algn="r"/>
                      <a:endParaRPr lang="en-US" sz="2400" dirty="0">
                        <a:solidFill>
                          <a:schemeClr val="tx1"/>
                        </a:solidFill>
                      </a:endParaRPr>
                    </a:p>
                  </a:txBody>
                  <a:tcPr marL="121920" marR="121920" marT="60960" marB="60960"/>
                </a:tc>
                <a:extLst>
                  <a:ext uri="{0D108BD9-81ED-4DB2-BD59-A6C34878D82A}">
                    <a16:rowId xmlns:a16="http://schemas.microsoft.com/office/drawing/2014/main" val="2100314668"/>
                  </a:ext>
                </a:extLst>
              </a:tr>
              <a:tr h="370081">
                <a:tc>
                  <a:txBody>
                    <a:bodyPr/>
                    <a:lstStyle/>
                    <a:p>
                      <a:pPr algn="ctr"/>
                      <a:endParaRPr lang="en-US" sz="2400" b="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algn="r"/>
                      <a:endParaRPr lang="en-US" sz="2400" dirty="0">
                        <a:solidFill>
                          <a:schemeClr val="tx1"/>
                        </a:solidFill>
                      </a:endParaRPr>
                    </a:p>
                  </a:txBody>
                  <a:tcPr marL="121920" marR="121920" marT="60960" marB="6096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37.15</a:t>
                      </a:r>
                    </a:p>
                  </a:txBody>
                  <a:tcPr marL="121920" marR="121920" marT="60960" marB="60960"/>
                </a:tc>
                <a:extLst>
                  <a:ext uri="{0D108BD9-81ED-4DB2-BD59-A6C34878D82A}">
                    <a16:rowId xmlns:a16="http://schemas.microsoft.com/office/drawing/2014/main" val="1853869924"/>
                  </a:ext>
                </a:extLst>
              </a:tr>
            </a:tbl>
          </a:graphicData>
        </a:graphic>
      </p:graphicFrame>
      <p:sp>
        <p:nvSpPr>
          <p:cNvPr id="6" name="Arrow: Right 5">
            <a:extLst>
              <a:ext uri="{FF2B5EF4-FFF2-40B4-BE49-F238E27FC236}">
                <a16:creationId xmlns:a16="http://schemas.microsoft.com/office/drawing/2014/main" id="{2E581743-AA53-45F3-9176-0D8752F95791}"/>
              </a:ext>
              <a:ext uri="{C183D7F6-B498-43B3-948B-1728B52AA6E4}">
                <adec:decorative xmlns:adec="http://schemas.microsoft.com/office/drawing/2017/decorative" val="1"/>
              </a:ext>
            </a:extLst>
          </p:cNvPr>
          <p:cNvSpPr/>
          <p:nvPr/>
        </p:nvSpPr>
        <p:spPr>
          <a:xfrm>
            <a:off x="4044433" y="4602839"/>
            <a:ext cx="633046" cy="218873"/>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41E596B-95E6-48A8-B38A-A21F166AE826}"/>
              </a:ext>
              <a:ext uri="{C183D7F6-B498-43B3-948B-1728B52AA6E4}">
                <adec:decorative xmlns:adec="http://schemas.microsoft.com/office/drawing/2017/decorative" val="1"/>
              </a:ext>
            </a:extLst>
          </p:cNvPr>
          <p:cNvSpPr/>
          <p:nvPr/>
        </p:nvSpPr>
        <p:spPr>
          <a:xfrm>
            <a:off x="5042780" y="4520155"/>
            <a:ext cx="1049452" cy="40493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Left 12">
            <a:extLst>
              <a:ext uri="{FF2B5EF4-FFF2-40B4-BE49-F238E27FC236}">
                <a16:creationId xmlns:a16="http://schemas.microsoft.com/office/drawing/2014/main" id="{17483184-9D0F-49D8-987C-3BA13D2736C0}"/>
              </a:ext>
              <a:ext uri="{C183D7F6-B498-43B3-948B-1728B52AA6E4}">
                <adec:decorative xmlns:adec="http://schemas.microsoft.com/office/drawing/2017/decorative" val="1"/>
              </a:ext>
            </a:extLst>
          </p:cNvPr>
          <p:cNvSpPr/>
          <p:nvPr/>
        </p:nvSpPr>
        <p:spPr>
          <a:xfrm>
            <a:off x="6342509" y="4565602"/>
            <a:ext cx="633046" cy="249712"/>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DA6F99F-99D1-4162-90DE-2E58E833D223}"/>
              </a:ext>
              <a:ext uri="{C183D7F6-B498-43B3-948B-1728B52AA6E4}">
                <adec:decorative xmlns:adec="http://schemas.microsoft.com/office/drawing/2017/decorative" val="1"/>
              </a:ext>
            </a:extLst>
          </p:cNvPr>
          <p:cNvSpPr/>
          <p:nvPr/>
        </p:nvSpPr>
        <p:spPr>
          <a:xfrm>
            <a:off x="3138312" y="4402667"/>
            <a:ext cx="7550074" cy="2020937"/>
          </a:xfrm>
          <a:prstGeom prst="rect">
            <a:avLst/>
          </a:prstGeom>
          <a:solidFill>
            <a:srgbClr val="F2F2F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95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2B978-FDBC-4414-A0D6-EE6C85383207}"/>
              </a:ext>
            </a:extLst>
          </p:cNvPr>
          <p:cNvSpPr>
            <a:spLocks noGrp="1"/>
          </p:cNvSpPr>
          <p:nvPr>
            <p:ph type="title"/>
          </p:nvPr>
        </p:nvSpPr>
        <p:spPr>
          <a:xfrm>
            <a:off x="421181" y="651265"/>
            <a:ext cx="11349640" cy="814961"/>
          </a:xfrm>
        </p:spPr>
        <p:txBody>
          <a:bodyPr>
            <a:normAutofit/>
          </a:bodyPr>
          <a:lstStyle/>
          <a:p>
            <a:pPr algn="ctr"/>
            <a:r>
              <a:rPr lang="en-US" b="1" dirty="0"/>
              <a:t>Outline</a:t>
            </a:r>
            <a:endParaRPr lang="en-US" dirty="0"/>
          </a:p>
        </p:txBody>
      </p:sp>
      <p:sp>
        <p:nvSpPr>
          <p:cNvPr id="4" name="Rectangle 3">
            <a:extLst>
              <a:ext uri="{FF2B5EF4-FFF2-40B4-BE49-F238E27FC236}">
                <a16:creationId xmlns:a16="http://schemas.microsoft.com/office/drawing/2014/main" id="{CFE32D55-FA75-4CB8-91FF-FE679FF5A5CE}"/>
              </a:ext>
            </a:extLst>
          </p:cNvPr>
          <p:cNvSpPr/>
          <p:nvPr/>
        </p:nvSpPr>
        <p:spPr>
          <a:xfrm>
            <a:off x="152400" y="1623622"/>
            <a:ext cx="5714999" cy="93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Federal NSR Program</a:t>
            </a:r>
          </a:p>
        </p:txBody>
      </p:sp>
      <p:sp>
        <p:nvSpPr>
          <p:cNvPr id="11" name="Rectangle 10">
            <a:extLst>
              <a:ext uri="{FF2B5EF4-FFF2-40B4-BE49-F238E27FC236}">
                <a16:creationId xmlns:a16="http://schemas.microsoft.com/office/drawing/2014/main" id="{2A99FDB2-EF7F-4D91-BAD4-2F8483BA2760}"/>
              </a:ext>
            </a:extLst>
          </p:cNvPr>
          <p:cNvSpPr/>
          <p:nvPr/>
        </p:nvSpPr>
        <p:spPr>
          <a:xfrm>
            <a:off x="6324603" y="1619466"/>
            <a:ext cx="5446218" cy="93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PSD/NA Examples</a:t>
            </a:r>
          </a:p>
        </p:txBody>
      </p:sp>
      <p:sp>
        <p:nvSpPr>
          <p:cNvPr id="9" name="Rectangle 8">
            <a:extLst>
              <a:ext uri="{FF2B5EF4-FFF2-40B4-BE49-F238E27FC236}">
                <a16:creationId xmlns:a16="http://schemas.microsoft.com/office/drawing/2014/main" id="{5B4CB2CE-4138-43B5-B06A-6484230E2A40}"/>
              </a:ext>
            </a:extLst>
          </p:cNvPr>
          <p:cNvSpPr/>
          <p:nvPr/>
        </p:nvSpPr>
        <p:spPr>
          <a:xfrm>
            <a:off x="838200" y="2904071"/>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PSD/NA Updates</a:t>
            </a:r>
          </a:p>
        </p:txBody>
      </p:sp>
      <p:sp>
        <p:nvSpPr>
          <p:cNvPr id="14" name="Rectangle 13">
            <a:extLst>
              <a:ext uri="{FF2B5EF4-FFF2-40B4-BE49-F238E27FC236}">
                <a16:creationId xmlns:a16="http://schemas.microsoft.com/office/drawing/2014/main" id="{98176AB4-6D22-4AD5-842B-844BBB1973AE}"/>
              </a:ext>
            </a:extLst>
          </p:cNvPr>
          <p:cNvSpPr/>
          <p:nvPr/>
        </p:nvSpPr>
        <p:spPr>
          <a:xfrm>
            <a:off x="838200" y="4069177"/>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Terminologies</a:t>
            </a:r>
          </a:p>
        </p:txBody>
      </p:sp>
      <p:sp>
        <p:nvSpPr>
          <p:cNvPr id="16" name="Rectangle 15">
            <a:extLst>
              <a:ext uri="{FF2B5EF4-FFF2-40B4-BE49-F238E27FC236}">
                <a16:creationId xmlns:a16="http://schemas.microsoft.com/office/drawing/2014/main" id="{364050FA-B745-40F8-8683-43E3618077E7}"/>
              </a:ext>
            </a:extLst>
          </p:cNvPr>
          <p:cNvSpPr/>
          <p:nvPr/>
        </p:nvSpPr>
        <p:spPr>
          <a:xfrm>
            <a:off x="864524" y="5217350"/>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Federal Applicability Test </a:t>
            </a:r>
          </a:p>
        </p:txBody>
      </p:sp>
      <p:sp>
        <p:nvSpPr>
          <p:cNvPr id="20" name="Rectangle 19">
            <a:extLst>
              <a:ext uri="{FF2B5EF4-FFF2-40B4-BE49-F238E27FC236}">
                <a16:creationId xmlns:a16="http://schemas.microsoft.com/office/drawing/2014/main" id="{5A4951B0-61FE-4352-9586-A98FE28663B6}"/>
              </a:ext>
            </a:extLst>
          </p:cNvPr>
          <p:cNvSpPr/>
          <p:nvPr/>
        </p:nvSpPr>
        <p:spPr>
          <a:xfrm>
            <a:off x="6869141" y="5133440"/>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Retrospective Review </a:t>
            </a:r>
          </a:p>
        </p:txBody>
      </p:sp>
      <p:sp>
        <p:nvSpPr>
          <p:cNvPr id="21" name="Rectangle 20">
            <a:extLst>
              <a:ext uri="{FF2B5EF4-FFF2-40B4-BE49-F238E27FC236}">
                <a16:creationId xmlns:a16="http://schemas.microsoft.com/office/drawing/2014/main" id="{C2E861CD-551E-4425-8ED1-419533083F6B}"/>
              </a:ext>
            </a:extLst>
          </p:cNvPr>
          <p:cNvSpPr/>
          <p:nvPr/>
        </p:nvSpPr>
        <p:spPr>
          <a:xfrm>
            <a:off x="6849686" y="4061557"/>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Netting </a:t>
            </a:r>
          </a:p>
        </p:txBody>
      </p:sp>
      <p:sp>
        <p:nvSpPr>
          <p:cNvPr id="22" name="Rectangle 21">
            <a:extLst>
              <a:ext uri="{FF2B5EF4-FFF2-40B4-BE49-F238E27FC236}">
                <a16:creationId xmlns:a16="http://schemas.microsoft.com/office/drawing/2014/main" id="{EA43432A-D286-4AAA-AC9A-147FABAD1D96}"/>
              </a:ext>
            </a:extLst>
          </p:cNvPr>
          <p:cNvSpPr/>
          <p:nvPr/>
        </p:nvSpPr>
        <p:spPr>
          <a:xfrm>
            <a:off x="6849686" y="2943558"/>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Federal Applicability  </a:t>
            </a:r>
          </a:p>
        </p:txBody>
      </p:sp>
    </p:spTree>
    <p:extLst>
      <p:ext uri="{BB962C8B-B14F-4D97-AF65-F5344CB8AC3E}">
        <p14:creationId xmlns:p14="http://schemas.microsoft.com/office/powerpoint/2010/main" val="3533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9" grpId="0" animBg="1"/>
      <p:bldP spid="14" grpId="0" animBg="1"/>
      <p:bldP spid="16"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jected Actual Emissions (PAE)">
            <a:extLst>
              <a:ext uri="{FF2B5EF4-FFF2-40B4-BE49-F238E27FC236}">
                <a16:creationId xmlns:a16="http://schemas.microsoft.com/office/drawing/2014/main" id="{60F1595D-ACD1-4BE5-B62B-F440806CA0A5}"/>
              </a:ext>
            </a:extLst>
          </p:cNvPr>
          <p:cNvSpPr>
            <a:spLocks noGrp="1"/>
          </p:cNvSpPr>
          <p:nvPr>
            <p:ph type="title"/>
          </p:nvPr>
        </p:nvSpPr>
        <p:spPr>
          <a:xfrm>
            <a:off x="1346664" y="723319"/>
            <a:ext cx="9426633" cy="1325563"/>
          </a:xfrm>
        </p:spPr>
        <p:txBody>
          <a:bodyPr/>
          <a:lstStyle/>
          <a:p>
            <a:pPr algn="ctr"/>
            <a:r>
              <a:rPr lang="en-US" dirty="0"/>
              <a:t>Projected Actual Emissions</a:t>
            </a:r>
            <a:br>
              <a:rPr lang="en-US" dirty="0"/>
            </a:br>
            <a:r>
              <a:rPr lang="en-US" dirty="0"/>
              <a:t>(PAE)</a:t>
            </a:r>
          </a:p>
        </p:txBody>
      </p:sp>
      <p:sp>
        <p:nvSpPr>
          <p:cNvPr id="3" name="Content Placeholder 2" descr="The projected actual emissions are the maximum annual rate, in tons per year, at which an existing facility is projected to emit a federally regulated pollutant in any rolling 12-month period (30 TAC 116.12(31)).&#10;">
            <a:extLst>
              <a:ext uri="{FF2B5EF4-FFF2-40B4-BE49-F238E27FC236}">
                <a16:creationId xmlns:a16="http://schemas.microsoft.com/office/drawing/2014/main" id="{6BB766D4-BD00-469F-ADE4-F756E5E855F7}"/>
              </a:ext>
            </a:extLst>
          </p:cNvPr>
          <p:cNvSpPr>
            <a:spLocks noGrp="1"/>
          </p:cNvSpPr>
          <p:nvPr>
            <p:ph idx="1"/>
          </p:nvPr>
        </p:nvSpPr>
        <p:spPr>
          <a:xfrm>
            <a:off x="609600" y="2248492"/>
            <a:ext cx="10961077" cy="1111928"/>
          </a:xfrm>
        </p:spPr>
        <p:txBody>
          <a:bodyPr/>
          <a:lstStyle/>
          <a:p>
            <a:r>
              <a:rPr lang="en-US" sz="2600" dirty="0"/>
              <a:t>The projected actual emissions are the maximum annual rate, in tons per year, at which an existing facility </a:t>
            </a:r>
            <a:r>
              <a:rPr lang="en-US" sz="2600" u="sng" dirty="0"/>
              <a:t>is projected to emit </a:t>
            </a:r>
            <a:r>
              <a:rPr lang="en-US" sz="2600" dirty="0"/>
              <a:t>a federally regulated pollutant in any rolling 12-month period (30 TAC 116.12(31)).</a:t>
            </a:r>
          </a:p>
        </p:txBody>
      </p:sp>
      <p:sp>
        <p:nvSpPr>
          <p:cNvPr id="5" name="Content Placeholder 2" descr="Relevant information used in determining the projected rate should be provided.&#10;">
            <a:extLst>
              <a:ext uri="{FF2B5EF4-FFF2-40B4-BE49-F238E27FC236}">
                <a16:creationId xmlns:a16="http://schemas.microsoft.com/office/drawing/2014/main" id="{E557ACEE-D5ED-464E-A898-50A61459FCB5}"/>
              </a:ext>
            </a:extLst>
          </p:cNvPr>
          <p:cNvSpPr txBox="1">
            <a:spLocks/>
          </p:cNvSpPr>
          <p:nvPr/>
        </p:nvSpPr>
        <p:spPr>
          <a:xfrm>
            <a:off x="609600" y="3501982"/>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Relevant information used in determining the projected rate should be provided.</a:t>
            </a:r>
          </a:p>
        </p:txBody>
      </p:sp>
      <p:sp>
        <p:nvSpPr>
          <p:cNvPr id="4" name="Content Placeholder 2" descr="Keep Records">
            <a:extLst>
              <a:ext uri="{FF2B5EF4-FFF2-40B4-BE49-F238E27FC236}">
                <a16:creationId xmlns:a16="http://schemas.microsoft.com/office/drawing/2014/main" id="{131E924D-6A44-48D5-80D9-48EBDD9DF17C}"/>
              </a:ext>
            </a:extLst>
          </p:cNvPr>
          <p:cNvSpPr txBox="1">
            <a:spLocks/>
          </p:cNvSpPr>
          <p:nvPr/>
        </p:nvSpPr>
        <p:spPr>
          <a:xfrm>
            <a:off x="609600" y="4393274"/>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Keep records.</a:t>
            </a:r>
          </a:p>
        </p:txBody>
      </p:sp>
      <p:sp>
        <p:nvSpPr>
          <p:cNvPr id="6" name="Content Placeholder 2" descr="A projected actual is not an enforceable limit.&#10;">
            <a:extLst>
              <a:ext uri="{FF2B5EF4-FFF2-40B4-BE49-F238E27FC236}">
                <a16:creationId xmlns:a16="http://schemas.microsoft.com/office/drawing/2014/main" id="{2222107F-47ED-48AD-9265-E82A67627C41}"/>
              </a:ext>
            </a:extLst>
          </p:cNvPr>
          <p:cNvSpPr txBox="1">
            <a:spLocks/>
          </p:cNvSpPr>
          <p:nvPr/>
        </p:nvSpPr>
        <p:spPr>
          <a:xfrm>
            <a:off x="609600" y="5060024"/>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A projected actual is not an enforceable limit.</a:t>
            </a:r>
          </a:p>
        </p:txBody>
      </p:sp>
      <p:sp>
        <p:nvSpPr>
          <p:cNvPr id="7" name="Content Placeholder 2" descr="Cannot be used to define contemporaneous increases and decreases.  &#10;">
            <a:extLst>
              <a:ext uri="{FF2B5EF4-FFF2-40B4-BE49-F238E27FC236}">
                <a16:creationId xmlns:a16="http://schemas.microsoft.com/office/drawing/2014/main" id="{9732429A-1995-46D7-B5EA-D1A29EB64532}"/>
              </a:ext>
            </a:extLst>
          </p:cNvPr>
          <p:cNvSpPr txBox="1">
            <a:spLocks/>
          </p:cNvSpPr>
          <p:nvPr/>
        </p:nvSpPr>
        <p:spPr>
          <a:xfrm>
            <a:off x="609599" y="5833206"/>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Cannot be used to define contemporaneous increases and decreases.  </a:t>
            </a:r>
            <a:endParaRPr lang="en-US" sz="2600" dirty="0"/>
          </a:p>
        </p:txBody>
      </p:sp>
    </p:spTree>
    <p:extLst>
      <p:ext uri="{BB962C8B-B14F-4D97-AF65-F5344CB8AC3E}">
        <p14:creationId xmlns:p14="http://schemas.microsoft.com/office/powerpoint/2010/main" val="81453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48CD-FD5C-62FF-574F-A791369EFAE6}"/>
              </a:ext>
            </a:extLst>
          </p:cNvPr>
          <p:cNvSpPr>
            <a:spLocks noGrp="1"/>
          </p:cNvSpPr>
          <p:nvPr>
            <p:ph type="title"/>
          </p:nvPr>
        </p:nvSpPr>
        <p:spPr>
          <a:xfrm>
            <a:off x="1270123" y="719886"/>
            <a:ext cx="9426633" cy="861888"/>
          </a:xfrm>
        </p:spPr>
        <p:txBody>
          <a:bodyPr/>
          <a:lstStyle/>
          <a:p>
            <a:pPr algn="ctr"/>
            <a:r>
              <a:rPr lang="en-US" dirty="0"/>
              <a:t>PTE vs. PAE</a:t>
            </a:r>
          </a:p>
        </p:txBody>
      </p:sp>
      <p:sp>
        <p:nvSpPr>
          <p:cNvPr id="5" name="Freeform: Shape 4">
            <a:extLst>
              <a:ext uri="{FF2B5EF4-FFF2-40B4-BE49-F238E27FC236}">
                <a16:creationId xmlns:a16="http://schemas.microsoft.com/office/drawing/2014/main" id="{E8B1B22B-E7BF-E2C0-A3D4-7FC3D151F745}"/>
              </a:ext>
            </a:extLst>
          </p:cNvPr>
          <p:cNvSpPr/>
          <p:nvPr/>
        </p:nvSpPr>
        <p:spPr>
          <a:xfrm>
            <a:off x="677747" y="2078045"/>
            <a:ext cx="5122234" cy="662400"/>
          </a:xfrm>
          <a:custGeom>
            <a:avLst/>
            <a:gdLst>
              <a:gd name="connsiteX0" fmla="*/ 0 w 5122234"/>
              <a:gd name="connsiteY0" fmla="*/ 0 h 662400"/>
              <a:gd name="connsiteX1" fmla="*/ 5122234 w 5122234"/>
              <a:gd name="connsiteY1" fmla="*/ 0 h 662400"/>
              <a:gd name="connsiteX2" fmla="*/ 5122234 w 5122234"/>
              <a:gd name="connsiteY2" fmla="*/ 662400 h 662400"/>
              <a:gd name="connsiteX3" fmla="*/ 0 w 5122234"/>
              <a:gd name="connsiteY3" fmla="*/ 662400 h 662400"/>
              <a:gd name="connsiteX4" fmla="*/ 0 w 5122234"/>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234" h="662400">
                <a:moveTo>
                  <a:pt x="0" y="0"/>
                </a:moveTo>
                <a:lnTo>
                  <a:pt x="5122234" y="0"/>
                </a:lnTo>
                <a:lnTo>
                  <a:pt x="5122234" y="662400"/>
                </a:lnTo>
                <a:lnTo>
                  <a:pt x="0" y="662400"/>
                </a:lnTo>
                <a:lnTo>
                  <a:pt x="0" y="0"/>
                </a:lnTo>
                <a:close/>
              </a:path>
            </a:pathLst>
          </a:custGeom>
          <a:solidFill>
            <a:schemeClr val="accent1"/>
          </a:solidFill>
          <a:ln>
            <a:solidFill>
              <a:schemeClr val="accent1"/>
            </a:solidFill>
          </a:ln>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PTE </a:t>
            </a:r>
          </a:p>
        </p:txBody>
      </p:sp>
      <p:sp>
        <p:nvSpPr>
          <p:cNvPr id="6" name="Freeform: Shape 5">
            <a:extLst>
              <a:ext uri="{FF2B5EF4-FFF2-40B4-BE49-F238E27FC236}">
                <a16:creationId xmlns:a16="http://schemas.microsoft.com/office/drawing/2014/main" id="{CF619FC9-5FA4-57AB-DFC1-BED27F1AE8B1}"/>
              </a:ext>
            </a:extLst>
          </p:cNvPr>
          <p:cNvSpPr/>
          <p:nvPr/>
        </p:nvSpPr>
        <p:spPr>
          <a:xfrm>
            <a:off x="677747" y="2740445"/>
            <a:ext cx="5122234" cy="2989146"/>
          </a:xfrm>
          <a:custGeom>
            <a:avLst/>
            <a:gdLst>
              <a:gd name="connsiteX0" fmla="*/ 0 w 5122234"/>
              <a:gd name="connsiteY0" fmla="*/ 0 h 2624048"/>
              <a:gd name="connsiteX1" fmla="*/ 5122234 w 5122234"/>
              <a:gd name="connsiteY1" fmla="*/ 0 h 2624048"/>
              <a:gd name="connsiteX2" fmla="*/ 5122234 w 5122234"/>
              <a:gd name="connsiteY2" fmla="*/ 2624048 h 2624048"/>
              <a:gd name="connsiteX3" fmla="*/ 0 w 5122234"/>
              <a:gd name="connsiteY3" fmla="*/ 2624048 h 2624048"/>
              <a:gd name="connsiteX4" fmla="*/ 0 w 5122234"/>
              <a:gd name="connsiteY4" fmla="*/ 0 h 262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234" h="2624048">
                <a:moveTo>
                  <a:pt x="0" y="0"/>
                </a:moveTo>
                <a:lnTo>
                  <a:pt x="5122234" y="0"/>
                </a:lnTo>
                <a:lnTo>
                  <a:pt x="5122234" y="2624048"/>
                </a:lnTo>
                <a:lnTo>
                  <a:pt x="0" y="2624048"/>
                </a:lnTo>
                <a:lnTo>
                  <a:pt x="0" y="0"/>
                </a:lnTo>
                <a:close/>
              </a:path>
            </a:pathLst>
          </a:custGeom>
          <a:solidFill>
            <a:schemeClr val="accent1">
              <a:lumMod val="20000"/>
              <a:lumOff val="80000"/>
              <a:alpha val="90000"/>
            </a:schemeClr>
          </a:solidFill>
          <a:scene3d>
            <a:camera prst="orthographicFront"/>
            <a:lightRig rig="flat" dir="t"/>
          </a:scene3d>
          <a:sp3d extrusionH="12700" prstMaterial="plastic">
            <a:bevelT w="50800" h="50800"/>
          </a:sp3d>
        </p:spPr>
        <p:style>
          <a:lnRef idx="1">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300" kern="1200" dirty="0"/>
              <a:t>New and existing units </a:t>
            </a:r>
          </a:p>
          <a:p>
            <a:pPr marL="228600" lvl="1" indent="-228600" algn="l" defTabSz="1066800">
              <a:lnSpc>
                <a:spcPct val="90000"/>
              </a:lnSpc>
              <a:spcBef>
                <a:spcPct val="0"/>
              </a:spcBef>
              <a:spcAft>
                <a:spcPct val="15000"/>
              </a:spcAft>
              <a:buChar char="•"/>
            </a:pPr>
            <a:r>
              <a:rPr lang="en-US" sz="2300" kern="1200" dirty="0"/>
              <a:t>Potential</a:t>
            </a:r>
            <a:r>
              <a:rPr lang="en-US" sz="2300" dirty="0"/>
              <a:t> to emit</a:t>
            </a:r>
            <a:r>
              <a:rPr lang="en-US" sz="2300" kern="1200" dirty="0"/>
              <a:t> to Baseline actual</a:t>
            </a:r>
          </a:p>
          <a:p>
            <a:pPr marL="228600" lvl="1" indent="-228600" defTabSz="1066800">
              <a:lnSpc>
                <a:spcPct val="90000"/>
              </a:lnSpc>
              <a:spcBef>
                <a:spcPct val="0"/>
              </a:spcBef>
              <a:spcAft>
                <a:spcPct val="15000"/>
              </a:spcAft>
              <a:buChar char="•"/>
            </a:pPr>
            <a:r>
              <a:rPr lang="en-US" sz="2300" dirty="0">
                <a:solidFill>
                  <a:schemeClr val="tx1"/>
                </a:solidFill>
              </a:rPr>
              <a:t>No additional recordkeeping / monitoring unless otherwise required</a:t>
            </a:r>
          </a:p>
          <a:p>
            <a:pPr marL="228600" lvl="1" indent="-228600" defTabSz="1066800">
              <a:lnSpc>
                <a:spcPct val="90000"/>
              </a:lnSpc>
              <a:spcBef>
                <a:spcPct val="0"/>
              </a:spcBef>
              <a:spcAft>
                <a:spcPct val="15000"/>
              </a:spcAft>
              <a:buChar char="•"/>
            </a:pPr>
            <a:r>
              <a:rPr lang="en-US" sz="2300" kern="1200" dirty="0"/>
              <a:t>Delta is higher, most conservative and easy - Enforceable limit	</a:t>
            </a:r>
          </a:p>
        </p:txBody>
      </p:sp>
      <p:sp>
        <p:nvSpPr>
          <p:cNvPr id="7" name="Freeform: Shape 6">
            <a:extLst>
              <a:ext uri="{FF2B5EF4-FFF2-40B4-BE49-F238E27FC236}">
                <a16:creationId xmlns:a16="http://schemas.microsoft.com/office/drawing/2014/main" id="{D66DBD74-59DF-E171-FB65-BC1A0D62FF4E}"/>
              </a:ext>
            </a:extLst>
          </p:cNvPr>
          <p:cNvSpPr/>
          <p:nvPr/>
        </p:nvSpPr>
        <p:spPr>
          <a:xfrm>
            <a:off x="6517094" y="2078045"/>
            <a:ext cx="5122234" cy="662400"/>
          </a:xfrm>
          <a:custGeom>
            <a:avLst/>
            <a:gdLst>
              <a:gd name="connsiteX0" fmla="*/ 0 w 5122234"/>
              <a:gd name="connsiteY0" fmla="*/ 0 h 662400"/>
              <a:gd name="connsiteX1" fmla="*/ 5122234 w 5122234"/>
              <a:gd name="connsiteY1" fmla="*/ 0 h 662400"/>
              <a:gd name="connsiteX2" fmla="*/ 5122234 w 5122234"/>
              <a:gd name="connsiteY2" fmla="*/ 662400 h 662400"/>
              <a:gd name="connsiteX3" fmla="*/ 0 w 5122234"/>
              <a:gd name="connsiteY3" fmla="*/ 662400 h 662400"/>
              <a:gd name="connsiteX4" fmla="*/ 0 w 5122234"/>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234" h="662400">
                <a:moveTo>
                  <a:pt x="0" y="0"/>
                </a:moveTo>
                <a:lnTo>
                  <a:pt x="5122234" y="0"/>
                </a:lnTo>
                <a:lnTo>
                  <a:pt x="5122234" y="662400"/>
                </a:lnTo>
                <a:lnTo>
                  <a:pt x="0" y="662400"/>
                </a:lnTo>
                <a:lnTo>
                  <a:pt x="0" y="0"/>
                </a:lnTo>
                <a:close/>
              </a:path>
            </a:pathLst>
          </a:custGeom>
          <a:solidFill>
            <a:schemeClr val="accent6"/>
          </a:solidFill>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PAE</a:t>
            </a:r>
          </a:p>
        </p:txBody>
      </p:sp>
      <p:sp>
        <p:nvSpPr>
          <p:cNvPr id="8" name="Freeform: Shape 7">
            <a:extLst>
              <a:ext uri="{FF2B5EF4-FFF2-40B4-BE49-F238E27FC236}">
                <a16:creationId xmlns:a16="http://schemas.microsoft.com/office/drawing/2014/main" id="{AC520366-024F-FB41-FD8A-126ECB1F846F}"/>
              </a:ext>
            </a:extLst>
          </p:cNvPr>
          <p:cNvSpPr/>
          <p:nvPr/>
        </p:nvSpPr>
        <p:spPr>
          <a:xfrm>
            <a:off x="6517094" y="2740444"/>
            <a:ext cx="5122234" cy="2989145"/>
          </a:xfrm>
          <a:custGeom>
            <a:avLst/>
            <a:gdLst>
              <a:gd name="connsiteX0" fmla="*/ 0 w 5122234"/>
              <a:gd name="connsiteY0" fmla="*/ 0 h 2624048"/>
              <a:gd name="connsiteX1" fmla="*/ 5122234 w 5122234"/>
              <a:gd name="connsiteY1" fmla="*/ 0 h 2624048"/>
              <a:gd name="connsiteX2" fmla="*/ 5122234 w 5122234"/>
              <a:gd name="connsiteY2" fmla="*/ 2624048 h 2624048"/>
              <a:gd name="connsiteX3" fmla="*/ 0 w 5122234"/>
              <a:gd name="connsiteY3" fmla="*/ 2624048 h 2624048"/>
              <a:gd name="connsiteX4" fmla="*/ 0 w 5122234"/>
              <a:gd name="connsiteY4" fmla="*/ 0 h 262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234" h="2624048">
                <a:moveTo>
                  <a:pt x="0" y="0"/>
                </a:moveTo>
                <a:lnTo>
                  <a:pt x="5122234" y="0"/>
                </a:lnTo>
                <a:lnTo>
                  <a:pt x="5122234" y="2624048"/>
                </a:lnTo>
                <a:lnTo>
                  <a:pt x="0" y="2624048"/>
                </a:lnTo>
                <a:lnTo>
                  <a:pt x="0" y="0"/>
                </a:lnTo>
                <a:close/>
              </a:path>
            </a:pathLst>
          </a:custGeom>
          <a:solidFill>
            <a:schemeClr val="accent6">
              <a:lumMod val="40000"/>
              <a:lumOff val="60000"/>
              <a:alpha val="90000"/>
            </a:schemeClr>
          </a:solidFill>
          <a:scene3d>
            <a:camera prst="orthographicFront"/>
            <a:lightRig rig="flat" dir="t"/>
          </a:scene3d>
          <a:sp3d extrusionH="12700" prstMaterial="plastic">
            <a:bevelT w="50800" h="50800"/>
          </a:sp3d>
        </p:spPr>
        <p:style>
          <a:lnRef idx="1">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Existing units</a:t>
            </a:r>
          </a:p>
          <a:p>
            <a:pPr marL="228600" lvl="1" indent="-228600" algn="l" defTabSz="1022350">
              <a:lnSpc>
                <a:spcPct val="90000"/>
              </a:lnSpc>
              <a:spcBef>
                <a:spcPct val="0"/>
              </a:spcBef>
              <a:spcAft>
                <a:spcPct val="15000"/>
              </a:spcAft>
              <a:buChar char="•"/>
            </a:pPr>
            <a:r>
              <a:rPr lang="en-US" sz="2300" kern="1200" dirty="0"/>
              <a:t>Projected actual to Baseline actual</a:t>
            </a:r>
          </a:p>
          <a:p>
            <a:pPr marL="228600" lvl="1" indent="-228600" algn="l" defTabSz="1022350">
              <a:lnSpc>
                <a:spcPct val="90000"/>
              </a:lnSpc>
              <a:spcBef>
                <a:spcPct val="0"/>
              </a:spcBef>
              <a:spcAft>
                <a:spcPct val="15000"/>
              </a:spcAft>
              <a:buChar char="•"/>
            </a:pPr>
            <a:r>
              <a:rPr lang="en-US" sz="2300" kern="1200" dirty="0"/>
              <a:t>Documentation and recordkeeping - permit condition added to maintain records 30 TAC §116.127</a:t>
            </a:r>
          </a:p>
          <a:p>
            <a:pPr marL="228600" lvl="1" indent="-228600" algn="l" defTabSz="1022350">
              <a:lnSpc>
                <a:spcPct val="90000"/>
              </a:lnSpc>
              <a:spcBef>
                <a:spcPct val="0"/>
              </a:spcBef>
              <a:spcAft>
                <a:spcPct val="15000"/>
              </a:spcAft>
              <a:buChar char="•"/>
            </a:pPr>
            <a:r>
              <a:rPr lang="en-US" sz="2300" kern="1200" dirty="0"/>
              <a:t>Delta is less, Not Enforceable limit</a:t>
            </a:r>
          </a:p>
        </p:txBody>
      </p:sp>
    </p:spTree>
    <p:extLst>
      <p:ext uri="{BB962C8B-B14F-4D97-AF65-F5344CB8AC3E}">
        <p14:creationId xmlns:p14="http://schemas.microsoft.com/office/powerpoint/2010/main" val="172936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0828-3F24-46EE-AC75-3918EE3EEE74}"/>
              </a:ext>
            </a:extLst>
          </p:cNvPr>
          <p:cNvSpPr>
            <a:spLocks noGrp="1"/>
          </p:cNvSpPr>
          <p:nvPr>
            <p:ph type="title"/>
          </p:nvPr>
        </p:nvSpPr>
        <p:spPr>
          <a:xfrm>
            <a:off x="609600" y="680946"/>
            <a:ext cx="10961077" cy="739481"/>
          </a:xfrm>
        </p:spPr>
        <p:txBody>
          <a:bodyPr/>
          <a:lstStyle/>
          <a:p>
            <a:pPr algn="ctr"/>
            <a:r>
              <a:rPr lang="en-US" dirty="0"/>
              <a:t>Could Have Accommodated </a:t>
            </a:r>
            <a:br>
              <a:rPr lang="en-US" dirty="0"/>
            </a:br>
            <a:r>
              <a:rPr lang="en-US" dirty="0"/>
              <a:t>(CHA) Considerations</a:t>
            </a:r>
          </a:p>
        </p:txBody>
      </p:sp>
      <p:sp>
        <p:nvSpPr>
          <p:cNvPr id="8" name="Content Placeholder 2">
            <a:extLst>
              <a:ext uri="{FF2B5EF4-FFF2-40B4-BE49-F238E27FC236}">
                <a16:creationId xmlns:a16="http://schemas.microsoft.com/office/drawing/2014/main" id="{71628773-FE88-471F-B262-9E8F42A81F57}"/>
              </a:ext>
            </a:extLst>
          </p:cNvPr>
          <p:cNvSpPr>
            <a:spLocks noGrp="1"/>
          </p:cNvSpPr>
          <p:nvPr>
            <p:ph idx="1"/>
          </p:nvPr>
        </p:nvSpPr>
        <p:spPr>
          <a:xfrm>
            <a:off x="609600" y="2362200"/>
            <a:ext cx="10961077" cy="3329482"/>
          </a:xfrm>
        </p:spPr>
        <p:txBody>
          <a:bodyPr/>
          <a:lstStyle/>
          <a:p>
            <a:pPr>
              <a:spcBef>
                <a:spcPts val="2400"/>
              </a:spcBef>
            </a:pPr>
            <a:r>
              <a:rPr lang="en-US" sz="2600" dirty="0"/>
              <a:t>In the estimation of a project’s emission increase, the source owner can exclude emissions that could have been accommodated during the selected baseline period, and that are also unrelated to the particular project. </a:t>
            </a:r>
            <a:r>
              <a:rPr lang="en-US" dirty="0"/>
              <a:t>[30 TAC §116.12(32)(A)]</a:t>
            </a:r>
            <a:endParaRPr lang="en-US" sz="2600" dirty="0"/>
          </a:p>
          <a:p>
            <a:pPr>
              <a:spcBef>
                <a:spcPts val="2400"/>
              </a:spcBef>
            </a:pPr>
            <a:r>
              <a:rPr lang="en-US" sz="2600" dirty="0"/>
              <a:t>The rule only allows CHA to be used in conjunction with the BAE to PAE test and not with BAE to PTE.</a:t>
            </a:r>
          </a:p>
          <a:p>
            <a:pPr>
              <a:spcBef>
                <a:spcPts val="2400"/>
              </a:spcBef>
            </a:pPr>
            <a:r>
              <a:rPr lang="en-US" sz="2600" cap="none" dirty="0">
                <a:solidFill>
                  <a:schemeClr val="tx1"/>
                </a:solidFill>
                <a:effectLst>
                  <a:glow rad="38100">
                    <a:schemeClr val="bg1">
                      <a:lumMod val="50000"/>
                      <a:lumOff val="50000"/>
                      <a:alpha val="20000"/>
                    </a:schemeClr>
                  </a:glow>
                </a:effectLst>
              </a:rPr>
              <a:t>Data must be provided to support accommodation.</a:t>
            </a:r>
            <a:endParaRPr lang="en-US" sz="2600" dirty="0"/>
          </a:p>
          <a:p>
            <a:endParaRPr lang="en-US" sz="2400" dirty="0"/>
          </a:p>
        </p:txBody>
      </p:sp>
    </p:spTree>
    <p:extLst>
      <p:ext uri="{BB962C8B-B14F-4D97-AF65-F5344CB8AC3E}">
        <p14:creationId xmlns:p14="http://schemas.microsoft.com/office/powerpoint/2010/main" val="21984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938D-7FA8-4502-983B-8FFE13B4879C}"/>
              </a:ext>
            </a:extLst>
          </p:cNvPr>
          <p:cNvSpPr>
            <a:spLocks noGrp="1"/>
          </p:cNvSpPr>
          <p:nvPr>
            <p:ph type="title"/>
          </p:nvPr>
        </p:nvSpPr>
        <p:spPr>
          <a:xfrm>
            <a:off x="1346664" y="709464"/>
            <a:ext cx="9426633" cy="1325563"/>
          </a:xfrm>
        </p:spPr>
        <p:txBody>
          <a:bodyPr/>
          <a:lstStyle/>
          <a:p>
            <a:pPr algn="ctr"/>
            <a:r>
              <a:rPr lang="en-US" dirty="0"/>
              <a:t>Could Have Accommodated </a:t>
            </a:r>
            <a:br>
              <a:rPr lang="en-US" dirty="0"/>
            </a:br>
            <a:r>
              <a:rPr lang="en-US" dirty="0"/>
              <a:t>Criteria</a:t>
            </a:r>
          </a:p>
        </p:txBody>
      </p:sp>
      <p:sp>
        <p:nvSpPr>
          <p:cNvPr id="7" name="Content Placeholder 2">
            <a:extLst>
              <a:ext uri="{FF2B5EF4-FFF2-40B4-BE49-F238E27FC236}">
                <a16:creationId xmlns:a16="http://schemas.microsoft.com/office/drawing/2014/main" id="{40791E93-7A18-4D57-A474-0509686CF321}"/>
              </a:ext>
            </a:extLst>
          </p:cNvPr>
          <p:cNvSpPr>
            <a:spLocks noGrp="1"/>
          </p:cNvSpPr>
          <p:nvPr>
            <p:ph idx="1"/>
          </p:nvPr>
        </p:nvSpPr>
        <p:spPr/>
        <p:txBody>
          <a:bodyPr/>
          <a:lstStyle/>
          <a:p>
            <a:pPr>
              <a:spcBef>
                <a:spcPts val="2400"/>
              </a:spcBef>
            </a:pPr>
            <a:r>
              <a:rPr lang="en-US" cap="none" dirty="0">
                <a:solidFill>
                  <a:schemeClr val="tx1"/>
                </a:solidFill>
                <a:effectLst>
                  <a:glow rad="38100">
                    <a:schemeClr val="bg1">
                      <a:lumMod val="50000"/>
                      <a:lumOff val="50000"/>
                      <a:alpha val="20000"/>
                    </a:schemeClr>
                  </a:glow>
                </a:effectLst>
              </a:rPr>
              <a:t>The facility must have been </a:t>
            </a:r>
            <a:r>
              <a:rPr lang="en-US" b="1" u="sng" dirty="0">
                <a:solidFill>
                  <a:srgbClr val="0875C8"/>
                </a:solidFill>
              </a:rPr>
              <a:t>legally</a:t>
            </a:r>
            <a:r>
              <a:rPr lang="en-US" b="1" dirty="0">
                <a:solidFill>
                  <a:srgbClr val="0875C8"/>
                </a:solidFill>
              </a:rPr>
              <a:t> </a:t>
            </a:r>
            <a:r>
              <a:rPr lang="en-US" dirty="0">
                <a:solidFill>
                  <a:prstClr val="black"/>
                </a:solidFill>
              </a:rPr>
              <a:t>and </a:t>
            </a:r>
            <a:r>
              <a:rPr lang="en-US" b="1" u="sng" dirty="0">
                <a:solidFill>
                  <a:srgbClr val="0875C8"/>
                </a:solidFill>
              </a:rPr>
              <a:t>physically</a:t>
            </a:r>
            <a:r>
              <a:rPr lang="en-US" b="1" dirty="0">
                <a:solidFill>
                  <a:srgbClr val="0875C8"/>
                </a:solidFill>
              </a:rPr>
              <a:t> </a:t>
            </a:r>
            <a:r>
              <a:rPr lang="en-US" cap="none" dirty="0">
                <a:solidFill>
                  <a:schemeClr val="tx1"/>
                </a:solidFill>
                <a:effectLst>
                  <a:glow rad="38100">
                    <a:schemeClr val="bg1">
                      <a:lumMod val="50000"/>
                      <a:lumOff val="50000"/>
                      <a:alpha val="20000"/>
                    </a:schemeClr>
                  </a:glow>
                </a:effectLst>
              </a:rPr>
              <a:t>capable of sustaining the highest production rate during the baseline period.</a:t>
            </a:r>
          </a:p>
          <a:p>
            <a:pPr>
              <a:spcBef>
                <a:spcPts val="2400"/>
              </a:spcBef>
            </a:pPr>
            <a:r>
              <a:rPr lang="en-US" cap="none" dirty="0">
                <a:solidFill>
                  <a:schemeClr val="tx1"/>
                </a:solidFill>
                <a:effectLst>
                  <a:glow rad="38100">
                    <a:schemeClr val="bg1">
                      <a:lumMod val="50000"/>
                      <a:lumOff val="50000"/>
                      <a:alpha val="20000"/>
                    </a:schemeClr>
                  </a:glow>
                </a:effectLst>
              </a:rPr>
              <a:t>CHA emissions must be unrelated to the proposed project.</a:t>
            </a:r>
          </a:p>
          <a:p>
            <a:endParaRPr lang="en-US" sz="2400" dirty="0"/>
          </a:p>
        </p:txBody>
      </p:sp>
    </p:spTree>
    <p:extLst>
      <p:ext uri="{BB962C8B-B14F-4D97-AF65-F5344CB8AC3E}">
        <p14:creationId xmlns:p14="http://schemas.microsoft.com/office/powerpoint/2010/main" val="42281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9FAA-D3BD-CE78-AD0A-90C91986A1B4}"/>
              </a:ext>
            </a:extLst>
          </p:cNvPr>
          <p:cNvSpPr>
            <a:spLocks noGrp="1"/>
          </p:cNvSpPr>
          <p:nvPr>
            <p:ph type="title"/>
          </p:nvPr>
        </p:nvSpPr>
        <p:spPr>
          <a:xfrm>
            <a:off x="1346664" y="709464"/>
            <a:ext cx="9426633" cy="1325563"/>
          </a:xfrm>
        </p:spPr>
        <p:txBody>
          <a:bodyPr/>
          <a:lstStyle/>
          <a:p>
            <a:pPr algn="ctr"/>
            <a:r>
              <a:rPr lang="en-US" dirty="0"/>
              <a:t>Example 3 - CHA</a:t>
            </a:r>
          </a:p>
        </p:txBody>
      </p:sp>
      <p:pic>
        <p:nvPicPr>
          <p:cNvPr id="5" name="Content Placeholder 4" descr="Picture of Cement Truck backed up to silos">
            <a:extLst>
              <a:ext uri="{FF2B5EF4-FFF2-40B4-BE49-F238E27FC236}">
                <a16:creationId xmlns:a16="http://schemas.microsoft.com/office/drawing/2014/main" id="{794A20AA-402B-43D2-D4C9-A30AF03D580A}"/>
              </a:ext>
            </a:extLst>
          </p:cNvPr>
          <p:cNvPicPr>
            <a:picLocks noGrp="1" noChangeAspect="1"/>
          </p:cNvPicPr>
          <p:nvPr>
            <p:ph idx="1"/>
          </p:nvPr>
        </p:nvPicPr>
        <p:blipFill>
          <a:blip r:embed="rId3"/>
          <a:stretch>
            <a:fillRect/>
          </a:stretch>
        </p:blipFill>
        <p:spPr>
          <a:xfrm>
            <a:off x="2986872" y="1806968"/>
            <a:ext cx="6218255" cy="4145504"/>
          </a:xfrm>
          <a:prstGeom prst="rect">
            <a:avLst/>
          </a:prstGeom>
        </p:spPr>
      </p:pic>
      <p:sp>
        <p:nvSpPr>
          <p:cNvPr id="4" name="Footer Placeholder 3">
            <a:extLst>
              <a:ext uri="{FF2B5EF4-FFF2-40B4-BE49-F238E27FC236}">
                <a16:creationId xmlns:a16="http://schemas.microsoft.com/office/drawing/2014/main" id="{0A466039-93DD-ED65-F04B-D6581536F6A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7754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0BC0-2EA3-E6A0-3832-A3E5FEB179D2}"/>
              </a:ext>
            </a:extLst>
          </p:cNvPr>
          <p:cNvSpPr>
            <a:spLocks noGrp="1"/>
          </p:cNvSpPr>
          <p:nvPr>
            <p:ph type="title"/>
          </p:nvPr>
        </p:nvSpPr>
        <p:spPr>
          <a:xfrm>
            <a:off x="1346664" y="709464"/>
            <a:ext cx="9426633" cy="1325563"/>
          </a:xfrm>
        </p:spPr>
        <p:txBody>
          <a:bodyPr/>
          <a:lstStyle/>
          <a:p>
            <a:pPr algn="ctr"/>
            <a:r>
              <a:rPr lang="en-US" dirty="0"/>
              <a:t>Example 3 Background Info</a:t>
            </a:r>
          </a:p>
        </p:txBody>
      </p:sp>
      <p:sp>
        <p:nvSpPr>
          <p:cNvPr id="3" name="Content Placeholder 2">
            <a:extLst>
              <a:ext uri="{FF2B5EF4-FFF2-40B4-BE49-F238E27FC236}">
                <a16:creationId xmlns:a16="http://schemas.microsoft.com/office/drawing/2014/main" id="{D23961F6-1200-8150-F4A6-21F52A586BD8}"/>
              </a:ext>
            </a:extLst>
          </p:cNvPr>
          <p:cNvSpPr>
            <a:spLocks noGrp="1"/>
          </p:cNvSpPr>
          <p:nvPr>
            <p:ph idx="1"/>
          </p:nvPr>
        </p:nvSpPr>
        <p:spPr>
          <a:xfrm>
            <a:off x="1346664" y="1951897"/>
            <a:ext cx="9426633" cy="3696136"/>
          </a:xfrm>
        </p:spPr>
        <p:txBody>
          <a:bodyPr/>
          <a:lstStyle/>
          <a:p>
            <a:pPr marL="0" indent="0">
              <a:buNone/>
            </a:pPr>
            <a:r>
              <a:rPr lang="en-US" dirty="0"/>
              <a:t>Cement Plant Production Increase:</a:t>
            </a:r>
          </a:p>
          <a:p>
            <a:endParaRPr lang="en-US" dirty="0"/>
          </a:p>
          <a:p>
            <a:pPr lvl="1"/>
            <a:r>
              <a:rPr lang="en-US" dirty="0"/>
              <a:t>	PAE (Projected Actual Emissions): 920 tpy</a:t>
            </a:r>
          </a:p>
          <a:p>
            <a:pPr lvl="1"/>
            <a:r>
              <a:rPr lang="en-US" dirty="0"/>
              <a:t>	BAE (Baseline Actual Emissions): 750 tpy (2020-2022)</a:t>
            </a:r>
          </a:p>
          <a:p>
            <a:pPr lvl="1"/>
            <a:endParaRPr lang="en-US" dirty="0"/>
          </a:p>
          <a:p>
            <a:pPr lvl="1"/>
            <a:r>
              <a:rPr lang="en-US" dirty="0"/>
              <a:t>	Highest 30-Day Annualized Production Rate: 150,000 tons</a:t>
            </a:r>
          </a:p>
          <a:p>
            <a:pPr lvl="1"/>
            <a:r>
              <a:rPr lang="en-US" dirty="0"/>
              <a:t>	Actual Avg 30-Day Annualized Production Rate: 125,000 tons</a:t>
            </a:r>
          </a:p>
          <a:p>
            <a:endParaRPr lang="en-US" dirty="0"/>
          </a:p>
        </p:txBody>
      </p:sp>
    </p:spTree>
    <p:extLst>
      <p:ext uri="{BB962C8B-B14F-4D97-AF65-F5344CB8AC3E}">
        <p14:creationId xmlns:p14="http://schemas.microsoft.com/office/powerpoint/2010/main" val="3171083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FD3B-7B32-5F93-6420-8FFEE3E389D9}"/>
              </a:ext>
            </a:extLst>
          </p:cNvPr>
          <p:cNvSpPr>
            <a:spLocks noGrp="1"/>
          </p:cNvSpPr>
          <p:nvPr>
            <p:ph type="title"/>
          </p:nvPr>
        </p:nvSpPr>
        <p:spPr>
          <a:xfrm>
            <a:off x="248530" y="709464"/>
            <a:ext cx="10524768" cy="1325563"/>
          </a:xfrm>
        </p:spPr>
        <p:txBody>
          <a:bodyPr/>
          <a:lstStyle/>
          <a:p>
            <a:pPr algn="ctr"/>
            <a:r>
              <a:rPr lang="en-US" dirty="0"/>
              <a:t>Example 3 Ratio and CHA Calculation</a:t>
            </a:r>
          </a:p>
        </p:txBody>
      </p:sp>
      <p:sp>
        <p:nvSpPr>
          <p:cNvPr id="3" name="Content Placeholder 2">
            <a:extLst>
              <a:ext uri="{FF2B5EF4-FFF2-40B4-BE49-F238E27FC236}">
                <a16:creationId xmlns:a16="http://schemas.microsoft.com/office/drawing/2014/main" id="{74F9B21D-AB32-9121-B882-90D2B76D2295}"/>
              </a:ext>
            </a:extLst>
          </p:cNvPr>
          <p:cNvSpPr>
            <a:spLocks noGrp="1"/>
          </p:cNvSpPr>
          <p:nvPr>
            <p:ph idx="1"/>
          </p:nvPr>
        </p:nvSpPr>
        <p:spPr>
          <a:xfrm>
            <a:off x="379828" y="1649650"/>
            <a:ext cx="11563643" cy="4039948"/>
          </a:xfrm>
        </p:spPr>
        <p:txBody>
          <a:bodyPr/>
          <a:lstStyle/>
          <a:p>
            <a:r>
              <a:rPr lang="en-US" dirty="0"/>
              <a:t>Ratio Calculation:</a:t>
            </a:r>
          </a:p>
          <a:p>
            <a:pPr lvl="1"/>
            <a:r>
              <a:rPr lang="en-US" dirty="0"/>
              <a:t>Formula: (Highest 30−Day Annualized Production − Actual Avg 30-Day Annualized Production Rate) / Actual Avg 30-Day Annualized Production Rate</a:t>
            </a:r>
          </a:p>
          <a:p>
            <a:pPr lvl="1"/>
            <a:r>
              <a:rPr lang="en-US" dirty="0"/>
              <a:t>Calculation: (150,000 − 125,000) / 125,000</a:t>
            </a:r>
          </a:p>
          <a:p>
            <a:pPr lvl="1"/>
            <a:r>
              <a:rPr lang="en-US" dirty="0"/>
              <a:t>Ratio: 0.2</a:t>
            </a:r>
          </a:p>
          <a:p>
            <a:pPr lvl="1"/>
            <a:endParaRPr lang="en-US" dirty="0"/>
          </a:p>
          <a:p>
            <a:r>
              <a:rPr lang="en-US" dirty="0"/>
              <a:t>CHA Calculation:</a:t>
            </a:r>
          </a:p>
          <a:p>
            <a:pPr lvl="1"/>
            <a:r>
              <a:rPr lang="en-US" dirty="0"/>
              <a:t>Formula: BAE × Ratio</a:t>
            </a:r>
          </a:p>
          <a:p>
            <a:pPr lvl="1"/>
            <a:r>
              <a:rPr lang="en-US" dirty="0"/>
              <a:t>Calculation: 750 × 0.2</a:t>
            </a:r>
          </a:p>
          <a:p>
            <a:pPr lvl="1"/>
            <a:r>
              <a:rPr lang="en-US" dirty="0"/>
              <a:t>CHA: 150 tpy</a:t>
            </a:r>
          </a:p>
          <a:p>
            <a:endParaRPr lang="en-US" dirty="0"/>
          </a:p>
        </p:txBody>
      </p:sp>
    </p:spTree>
    <p:extLst>
      <p:ext uri="{BB962C8B-B14F-4D97-AF65-F5344CB8AC3E}">
        <p14:creationId xmlns:p14="http://schemas.microsoft.com/office/powerpoint/2010/main" val="2866606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1E87-3CEA-7A49-C0A6-AAE0B0A98392}"/>
              </a:ext>
            </a:extLst>
          </p:cNvPr>
          <p:cNvSpPr>
            <a:spLocks noGrp="1"/>
          </p:cNvSpPr>
          <p:nvPr>
            <p:ph type="title"/>
          </p:nvPr>
        </p:nvSpPr>
        <p:spPr>
          <a:xfrm>
            <a:off x="1346664" y="709464"/>
            <a:ext cx="9426633" cy="1325563"/>
          </a:xfrm>
        </p:spPr>
        <p:txBody>
          <a:bodyPr/>
          <a:lstStyle/>
          <a:p>
            <a:pPr algn="ctr"/>
            <a:r>
              <a:rPr lang="en-US" dirty="0"/>
              <a:t>Example 3 Resulting PEI</a:t>
            </a:r>
          </a:p>
        </p:txBody>
      </p:sp>
      <p:sp>
        <p:nvSpPr>
          <p:cNvPr id="3" name="Content Placeholder 2">
            <a:extLst>
              <a:ext uri="{FF2B5EF4-FFF2-40B4-BE49-F238E27FC236}">
                <a16:creationId xmlns:a16="http://schemas.microsoft.com/office/drawing/2014/main" id="{8EEC0117-C741-E6C4-AD1F-0DADB5B2896F}"/>
              </a:ext>
            </a:extLst>
          </p:cNvPr>
          <p:cNvSpPr>
            <a:spLocks noGrp="1"/>
          </p:cNvSpPr>
          <p:nvPr>
            <p:ph idx="1"/>
          </p:nvPr>
        </p:nvSpPr>
        <p:spPr>
          <a:xfrm>
            <a:off x="1346664" y="1627420"/>
            <a:ext cx="9426633" cy="4103743"/>
          </a:xfrm>
        </p:spPr>
        <p:txBody>
          <a:bodyPr/>
          <a:lstStyle/>
          <a:p>
            <a:r>
              <a:rPr lang="en-US" dirty="0"/>
              <a:t>PEI (Project Emission Increase):</a:t>
            </a:r>
          </a:p>
          <a:p>
            <a:pPr lvl="1"/>
            <a:r>
              <a:rPr lang="en-US" dirty="0"/>
              <a:t>Formula: PAE−BAE−CHA</a:t>
            </a:r>
          </a:p>
          <a:p>
            <a:pPr lvl="1"/>
            <a:r>
              <a:rPr lang="en-US" dirty="0"/>
              <a:t>Calculation: 920−750−150</a:t>
            </a:r>
          </a:p>
          <a:p>
            <a:pPr lvl="1"/>
            <a:r>
              <a:rPr lang="en-US" dirty="0"/>
              <a:t>PEI: 20 tpy</a:t>
            </a:r>
          </a:p>
          <a:p>
            <a:pPr lvl="1"/>
            <a:endParaRPr lang="en-US" dirty="0"/>
          </a:p>
          <a:p>
            <a:r>
              <a:rPr lang="en-US" dirty="0"/>
              <a:t>SER (Significant Emission Rate):</a:t>
            </a:r>
          </a:p>
          <a:p>
            <a:pPr lvl="1"/>
            <a:r>
              <a:rPr lang="en-US" dirty="0"/>
              <a:t>SER Threshold: 25 tpy</a:t>
            </a:r>
          </a:p>
          <a:p>
            <a:pPr lvl="1"/>
            <a:r>
              <a:rPr lang="en-US" dirty="0"/>
              <a:t>PEI is less than 25 tpy, so Step 2 netting is not triggered.</a:t>
            </a:r>
          </a:p>
          <a:p>
            <a:endParaRPr lang="en-US" dirty="0"/>
          </a:p>
        </p:txBody>
      </p:sp>
    </p:spTree>
    <p:extLst>
      <p:ext uri="{BB962C8B-B14F-4D97-AF65-F5344CB8AC3E}">
        <p14:creationId xmlns:p14="http://schemas.microsoft.com/office/powerpoint/2010/main" val="315221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DE33-4BDD-24D2-F9C5-148F7319386C}"/>
              </a:ext>
            </a:extLst>
          </p:cNvPr>
          <p:cNvSpPr>
            <a:spLocks noGrp="1"/>
          </p:cNvSpPr>
          <p:nvPr>
            <p:ph type="title"/>
          </p:nvPr>
        </p:nvSpPr>
        <p:spPr>
          <a:xfrm>
            <a:off x="1346664" y="709464"/>
            <a:ext cx="9426633" cy="1325563"/>
          </a:xfrm>
        </p:spPr>
        <p:txBody>
          <a:bodyPr/>
          <a:lstStyle/>
          <a:p>
            <a:pPr algn="ctr"/>
            <a:r>
              <a:rPr lang="en-US" dirty="0"/>
              <a:t>Don’t forget the Documentation for CHA</a:t>
            </a:r>
          </a:p>
        </p:txBody>
      </p:sp>
      <p:sp>
        <p:nvSpPr>
          <p:cNvPr id="3" name="Content Placeholder 2">
            <a:extLst>
              <a:ext uri="{FF2B5EF4-FFF2-40B4-BE49-F238E27FC236}">
                <a16:creationId xmlns:a16="http://schemas.microsoft.com/office/drawing/2014/main" id="{098D4EA4-87D5-C216-4464-D474496F6988}"/>
              </a:ext>
            </a:extLst>
          </p:cNvPr>
          <p:cNvSpPr>
            <a:spLocks noGrp="1"/>
          </p:cNvSpPr>
          <p:nvPr>
            <p:ph idx="1"/>
          </p:nvPr>
        </p:nvSpPr>
        <p:spPr/>
        <p:txBody>
          <a:bodyPr/>
          <a:lstStyle/>
          <a:p>
            <a:r>
              <a:rPr lang="en-US" dirty="0"/>
              <a:t>Basis for the calculations</a:t>
            </a:r>
          </a:p>
          <a:p>
            <a:r>
              <a:rPr lang="en-US" dirty="0"/>
              <a:t>How these emissions are not related to the project</a:t>
            </a:r>
          </a:p>
          <a:p>
            <a:endParaRPr lang="en-US" dirty="0"/>
          </a:p>
        </p:txBody>
      </p:sp>
    </p:spTree>
    <p:extLst>
      <p:ext uri="{BB962C8B-B14F-4D97-AF65-F5344CB8AC3E}">
        <p14:creationId xmlns:p14="http://schemas.microsoft.com/office/powerpoint/2010/main" val="8336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14CD-AE2B-4DAE-B001-41E1F59AE5B7}"/>
              </a:ext>
            </a:extLst>
          </p:cNvPr>
          <p:cNvSpPr>
            <a:spLocks noGrp="1"/>
          </p:cNvSpPr>
          <p:nvPr>
            <p:ph type="title"/>
          </p:nvPr>
        </p:nvSpPr>
        <p:spPr>
          <a:xfrm>
            <a:off x="1346664" y="709464"/>
            <a:ext cx="9426633" cy="1325563"/>
          </a:xfrm>
        </p:spPr>
        <p:txBody>
          <a:bodyPr/>
          <a:lstStyle/>
          <a:p>
            <a:pPr algn="ctr"/>
            <a:r>
              <a:rPr lang="en-US" dirty="0"/>
              <a:t>Step 2</a:t>
            </a:r>
            <a:br>
              <a:rPr lang="en-US" dirty="0"/>
            </a:br>
            <a:r>
              <a:rPr lang="en-US" dirty="0"/>
              <a:t>Net Emission Increase (NEI)</a:t>
            </a:r>
            <a:endParaRPr lang="en-US" strike="sngStrike" dirty="0">
              <a:solidFill>
                <a:srgbClr val="FF0000"/>
              </a:solidFill>
            </a:endParaRPr>
          </a:p>
        </p:txBody>
      </p:sp>
      <p:sp>
        <p:nvSpPr>
          <p:cNvPr id="3" name="Content Placeholder 2">
            <a:extLst>
              <a:ext uri="{FF2B5EF4-FFF2-40B4-BE49-F238E27FC236}">
                <a16:creationId xmlns:a16="http://schemas.microsoft.com/office/drawing/2014/main" id="{7E9F5F10-4B06-48B2-A373-E925DDE11A3A}"/>
              </a:ext>
            </a:extLst>
          </p:cNvPr>
          <p:cNvSpPr>
            <a:spLocks noGrp="1"/>
          </p:cNvSpPr>
          <p:nvPr>
            <p:ph idx="1"/>
          </p:nvPr>
        </p:nvSpPr>
        <p:spPr>
          <a:xfrm>
            <a:off x="609600" y="2581796"/>
            <a:ext cx="10961077" cy="912842"/>
          </a:xfrm>
        </p:spPr>
        <p:txBody>
          <a:bodyPr/>
          <a:lstStyle/>
          <a:p>
            <a:pPr defTabSz="457200">
              <a:spcBef>
                <a:spcPts val="0"/>
              </a:spcBef>
              <a:spcAft>
                <a:spcPts val="3200"/>
              </a:spcAft>
              <a:defRPr/>
            </a:pPr>
            <a:r>
              <a:rPr lang="en-US" dirty="0">
                <a:solidFill>
                  <a:schemeClr val="tx1"/>
                </a:solidFill>
              </a:rPr>
              <a:t>Evaluate net emissions increases in the project’s </a:t>
            </a:r>
            <a:r>
              <a:rPr lang="en-US" b="1" u="sng" dirty="0">
                <a:solidFill>
                  <a:schemeClr val="accent1"/>
                </a:solidFill>
              </a:rPr>
              <a:t>contemporaneous</a:t>
            </a:r>
            <a:r>
              <a:rPr lang="en-US" u="sng" dirty="0">
                <a:solidFill>
                  <a:schemeClr val="accent1"/>
                </a:solidFill>
              </a:rPr>
              <a:t> </a:t>
            </a:r>
            <a:r>
              <a:rPr lang="en-US" b="1" u="sng" dirty="0">
                <a:solidFill>
                  <a:schemeClr val="accent1"/>
                </a:solidFill>
              </a:rPr>
              <a:t>period</a:t>
            </a:r>
            <a:r>
              <a:rPr lang="en-US" sz="2400" b="1" dirty="0">
                <a:solidFill>
                  <a:schemeClr val="accent1"/>
                </a:solidFill>
              </a:rPr>
              <a:t>.</a:t>
            </a:r>
            <a:endParaRPr lang="en-US" sz="2400" dirty="0">
              <a:solidFill>
                <a:schemeClr val="accent1"/>
              </a:solidFill>
            </a:endParaRPr>
          </a:p>
        </p:txBody>
      </p:sp>
      <p:sp>
        <p:nvSpPr>
          <p:cNvPr id="7" name="Content Placeholder 2">
            <a:extLst>
              <a:ext uri="{FF2B5EF4-FFF2-40B4-BE49-F238E27FC236}">
                <a16:creationId xmlns:a16="http://schemas.microsoft.com/office/drawing/2014/main" id="{C1442FC8-FD3D-43F6-B4B9-08D3D69ABB12}"/>
              </a:ext>
            </a:extLst>
          </p:cNvPr>
          <p:cNvSpPr txBox="1">
            <a:spLocks/>
          </p:cNvSpPr>
          <p:nvPr/>
        </p:nvSpPr>
        <p:spPr>
          <a:xfrm>
            <a:off x="609598" y="3725575"/>
            <a:ext cx="10961077" cy="9128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Bef>
                <a:spcPts val="0"/>
              </a:spcBef>
              <a:spcAft>
                <a:spcPts val="3200"/>
              </a:spcAft>
              <a:defRPr/>
            </a:pPr>
            <a:r>
              <a:rPr lang="en-US" dirty="0"/>
              <a:t>Applies to only existing major sources</a:t>
            </a:r>
            <a:r>
              <a:rPr lang="en-US" b="1" dirty="0"/>
              <a:t>.</a:t>
            </a:r>
            <a:endParaRPr lang="en-US" dirty="0"/>
          </a:p>
        </p:txBody>
      </p:sp>
      <p:sp>
        <p:nvSpPr>
          <p:cNvPr id="8" name="Content Placeholder 2">
            <a:extLst>
              <a:ext uri="{FF2B5EF4-FFF2-40B4-BE49-F238E27FC236}">
                <a16:creationId xmlns:a16="http://schemas.microsoft.com/office/drawing/2014/main" id="{479EB431-0E88-4803-906E-D9597B0A6F38}"/>
              </a:ext>
            </a:extLst>
          </p:cNvPr>
          <p:cNvSpPr txBox="1">
            <a:spLocks/>
          </p:cNvSpPr>
          <p:nvPr/>
        </p:nvSpPr>
        <p:spPr>
          <a:xfrm>
            <a:off x="621325" y="4638417"/>
            <a:ext cx="10961077" cy="9128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Bef>
                <a:spcPts val="0"/>
              </a:spcBef>
              <a:spcAft>
                <a:spcPts val="3200"/>
              </a:spcAft>
              <a:defRPr/>
            </a:pPr>
            <a:r>
              <a:rPr lang="en-US" dirty="0"/>
              <a:t>Conducted per pollutant.</a:t>
            </a:r>
          </a:p>
        </p:txBody>
      </p:sp>
    </p:spTree>
    <p:extLst>
      <p:ext uri="{BB962C8B-B14F-4D97-AF65-F5344CB8AC3E}">
        <p14:creationId xmlns:p14="http://schemas.microsoft.com/office/powerpoint/2010/main" val="32109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B24E-82E8-4390-95FF-03B2860EF70D}"/>
              </a:ext>
            </a:extLst>
          </p:cNvPr>
          <p:cNvSpPr>
            <a:spLocks noGrp="1"/>
          </p:cNvSpPr>
          <p:nvPr>
            <p:ph type="title"/>
          </p:nvPr>
        </p:nvSpPr>
        <p:spPr>
          <a:xfrm>
            <a:off x="609599" y="680541"/>
            <a:ext cx="10961077" cy="1325563"/>
          </a:xfrm>
        </p:spPr>
        <p:txBody>
          <a:bodyPr/>
          <a:lstStyle/>
          <a:p>
            <a:pPr algn="ctr"/>
            <a:r>
              <a:rPr lang="en-US" dirty="0"/>
              <a:t>NNSR: Ozone Thresholds</a:t>
            </a:r>
            <a:br>
              <a:rPr lang="en-US" dirty="0"/>
            </a:br>
            <a:endParaRPr lang="en-US" dirty="0"/>
          </a:p>
        </p:txBody>
      </p:sp>
      <p:graphicFrame>
        <p:nvGraphicFramePr>
          <p:cNvPr id="4" name="Table 4">
            <a:extLst>
              <a:ext uri="{FF2B5EF4-FFF2-40B4-BE49-F238E27FC236}">
                <a16:creationId xmlns:a16="http://schemas.microsoft.com/office/drawing/2014/main" id="{DCADA5DB-C2B5-492B-939F-2BCE59C197FD}"/>
              </a:ext>
            </a:extLst>
          </p:cNvPr>
          <p:cNvGraphicFramePr>
            <a:graphicFrameLocks noGrp="1"/>
          </p:cNvGraphicFramePr>
          <p:nvPr/>
        </p:nvGraphicFramePr>
        <p:xfrm>
          <a:off x="413238" y="2176874"/>
          <a:ext cx="11353800" cy="3474720"/>
        </p:xfrm>
        <a:graphic>
          <a:graphicData uri="http://schemas.openxmlformats.org/drawingml/2006/table">
            <a:tbl>
              <a:tblPr firstRow="1" bandRow="1">
                <a:tableStyleId>{5C22544A-7EE6-4342-B048-85BDC9FD1C3A}</a:tableStyleId>
              </a:tblPr>
              <a:tblGrid>
                <a:gridCol w="2501449">
                  <a:extLst>
                    <a:ext uri="{9D8B030D-6E8A-4147-A177-3AD203B41FA5}">
                      <a16:colId xmlns:a16="http://schemas.microsoft.com/office/drawing/2014/main" val="1430671872"/>
                    </a:ext>
                  </a:extLst>
                </a:gridCol>
                <a:gridCol w="2040071">
                  <a:extLst>
                    <a:ext uri="{9D8B030D-6E8A-4147-A177-3AD203B41FA5}">
                      <a16:colId xmlns:a16="http://schemas.microsoft.com/office/drawing/2014/main" val="3777379062"/>
                    </a:ext>
                  </a:extLst>
                </a:gridCol>
                <a:gridCol w="2270760">
                  <a:extLst>
                    <a:ext uri="{9D8B030D-6E8A-4147-A177-3AD203B41FA5}">
                      <a16:colId xmlns:a16="http://schemas.microsoft.com/office/drawing/2014/main" val="1193387408"/>
                    </a:ext>
                  </a:extLst>
                </a:gridCol>
                <a:gridCol w="2270760">
                  <a:extLst>
                    <a:ext uri="{9D8B030D-6E8A-4147-A177-3AD203B41FA5}">
                      <a16:colId xmlns:a16="http://schemas.microsoft.com/office/drawing/2014/main" val="1494449887"/>
                    </a:ext>
                  </a:extLst>
                </a:gridCol>
                <a:gridCol w="2270760">
                  <a:extLst>
                    <a:ext uri="{9D8B030D-6E8A-4147-A177-3AD203B41FA5}">
                      <a16:colId xmlns:a16="http://schemas.microsoft.com/office/drawing/2014/main" val="1447504824"/>
                    </a:ext>
                  </a:extLst>
                </a:gridCol>
              </a:tblGrid>
              <a:tr h="668046">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br>
                        <a:rPr lang="en-US" sz="2400" dirty="0">
                          <a:solidFill>
                            <a:schemeClr val="bg1"/>
                          </a:solidFill>
                          <a:latin typeface="+mn-lt"/>
                        </a:rPr>
                      </a:br>
                      <a:r>
                        <a:rPr lang="en-US" sz="2400" dirty="0">
                          <a:solidFill>
                            <a:schemeClr val="bg1"/>
                          </a:solidFill>
                          <a:latin typeface="+mn-lt"/>
                        </a:rPr>
                        <a:t>Classification</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Source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Modification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Netting </a:t>
                      </a:r>
                    </a:p>
                    <a:p>
                      <a:pPr algn="ctr"/>
                      <a:r>
                        <a:rPr lang="en-US" sz="2400" dirty="0">
                          <a:solidFill>
                            <a:schemeClr val="bg1"/>
                          </a:solidFill>
                          <a:latin typeface="+mn-lt"/>
                        </a:rPr>
                        <a:t>Threshold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Texas Area</a:t>
                      </a:r>
                    </a:p>
                  </a:txBody>
                  <a:tcPr anchor="ctr"/>
                </a:tc>
                <a:extLst>
                  <a:ext uri="{0D108BD9-81ED-4DB2-BD59-A6C34878D82A}">
                    <a16:rowId xmlns:a16="http://schemas.microsoft.com/office/drawing/2014/main" val="2164919830"/>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Extreme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10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N/A</a:t>
                      </a:r>
                    </a:p>
                  </a:txBody>
                  <a:tcPr anchor="ctr"/>
                </a:tc>
                <a:extLst>
                  <a:ext uri="{0D108BD9-81ED-4DB2-BD59-A6C34878D82A}">
                    <a16:rowId xmlns:a16="http://schemas.microsoft.com/office/drawing/2014/main" val="4102331953"/>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Severe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25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1" kern="1200" dirty="0">
                          <a:solidFill>
                            <a:schemeClr val="tx1"/>
                          </a:solidFill>
                          <a:latin typeface="+mn-lt"/>
                          <a:ea typeface="+mn-ea"/>
                          <a:cs typeface="+mn-cs"/>
                        </a:rPr>
                        <a:t>HGB / DFW</a:t>
                      </a:r>
                      <a:r>
                        <a:rPr lang="en-US" sz="2400" kern="1200" dirty="0">
                          <a:solidFill>
                            <a:schemeClr val="tx1"/>
                          </a:solidFill>
                          <a:latin typeface="+mn-lt"/>
                          <a:ea typeface="+mn-ea"/>
                          <a:cs typeface="+mn-cs"/>
                        </a:rPr>
                        <a:t>  </a:t>
                      </a:r>
                    </a:p>
                  </a:txBody>
                  <a:tcPr anchor="ctr">
                    <a:solidFill>
                      <a:srgbClr val="FFFF00"/>
                    </a:solidFill>
                  </a:tcPr>
                </a:tc>
                <a:extLst>
                  <a:ext uri="{0D108BD9-81ED-4DB2-BD59-A6C34878D82A}">
                    <a16:rowId xmlns:a16="http://schemas.microsoft.com/office/drawing/2014/main" val="3815218032"/>
                  </a:ext>
                </a:extLst>
              </a:tr>
              <a:tr h="445915">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Serious</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Bexar</a:t>
                      </a:r>
                    </a:p>
                  </a:txBody>
                  <a:tcPr anchor="ctr">
                    <a:solidFill>
                      <a:srgbClr val="FFFF00"/>
                    </a:solidFill>
                  </a:tcPr>
                </a:tc>
                <a:extLst>
                  <a:ext uri="{0D108BD9-81ED-4DB2-BD59-A6C34878D82A}">
                    <a16:rowId xmlns:a16="http://schemas.microsoft.com/office/drawing/2014/main" val="2563477661"/>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Moderate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N/A</a:t>
                      </a:r>
                    </a:p>
                  </a:txBody>
                  <a:tcPr anchor="ctr">
                    <a:solidFill>
                      <a:srgbClr val="E9EBF5"/>
                    </a:solidFill>
                  </a:tcPr>
                </a:tc>
                <a:extLst>
                  <a:ext uri="{0D108BD9-81ED-4DB2-BD59-A6C34878D82A}">
                    <a16:rowId xmlns:a16="http://schemas.microsoft.com/office/drawing/2014/main" val="1607495215"/>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Marginal</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algn="ctr" defTabSz="914400" rtl="0" eaLnBrk="1" latinLnBrk="0" hangingPunct="1"/>
                      <a:r>
                        <a:rPr lang="en-US" sz="2400" b="0" kern="1200" dirty="0">
                          <a:solidFill>
                            <a:schemeClr val="tx1"/>
                          </a:solidFill>
                          <a:latin typeface="+mn-lt"/>
                        </a:rPr>
                        <a:t>N/A</a:t>
                      </a:r>
                    </a:p>
                  </a:txBody>
                  <a:tcPr anchor="ctr"/>
                </a:tc>
                <a:extLst>
                  <a:ext uri="{0D108BD9-81ED-4DB2-BD59-A6C34878D82A}">
                    <a16:rowId xmlns:a16="http://schemas.microsoft.com/office/drawing/2014/main" val="1550882244"/>
                  </a:ext>
                </a:extLst>
              </a:tr>
            </a:tbl>
          </a:graphicData>
        </a:graphic>
      </p:graphicFrame>
      <p:sp>
        <p:nvSpPr>
          <p:cNvPr id="5" name="TextBox 4">
            <a:extLst>
              <a:ext uri="{FF2B5EF4-FFF2-40B4-BE49-F238E27FC236}">
                <a16:creationId xmlns:a16="http://schemas.microsoft.com/office/drawing/2014/main" id="{91034983-F3EF-49A5-8C1E-CD93992189CA}"/>
              </a:ext>
            </a:extLst>
          </p:cNvPr>
          <p:cNvSpPr txBox="1"/>
          <p:nvPr/>
        </p:nvSpPr>
        <p:spPr>
          <a:xfrm>
            <a:off x="413237" y="5826453"/>
            <a:ext cx="8195503" cy="461665"/>
          </a:xfrm>
          <a:prstGeom prst="rect">
            <a:avLst/>
          </a:prstGeom>
          <a:noFill/>
        </p:spPr>
        <p:txBody>
          <a:bodyPr wrap="square">
            <a:spAutoFit/>
          </a:bodyPr>
          <a:lstStyle/>
          <a:p>
            <a:r>
              <a:rPr lang="en-US" sz="2400" dirty="0"/>
              <a:t>Ozone r</a:t>
            </a:r>
            <a:r>
              <a:rPr lang="en-US" sz="2400" dirty="0">
                <a:solidFill>
                  <a:schemeClr val="tx1"/>
                </a:solidFill>
                <a:latin typeface="+mn-lt"/>
              </a:rPr>
              <a:t>egulated through precursors (VOC &amp; NOx).</a:t>
            </a:r>
          </a:p>
        </p:txBody>
      </p:sp>
    </p:spTree>
    <p:extLst>
      <p:ext uri="{BB962C8B-B14F-4D97-AF65-F5344CB8AC3E}">
        <p14:creationId xmlns:p14="http://schemas.microsoft.com/office/powerpoint/2010/main" val="3183193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05F8-F32C-4BAD-B681-C92475EFEBE5}"/>
              </a:ext>
            </a:extLst>
          </p:cNvPr>
          <p:cNvSpPr>
            <a:spLocks noGrp="1"/>
          </p:cNvSpPr>
          <p:nvPr>
            <p:ph type="title"/>
          </p:nvPr>
        </p:nvSpPr>
        <p:spPr>
          <a:xfrm>
            <a:off x="1346664" y="709464"/>
            <a:ext cx="9426633" cy="1325563"/>
          </a:xfrm>
        </p:spPr>
        <p:txBody>
          <a:bodyPr/>
          <a:lstStyle/>
          <a:p>
            <a:pPr algn="ctr"/>
            <a:r>
              <a:rPr lang="en-US" dirty="0"/>
              <a:t>Netting</a:t>
            </a:r>
          </a:p>
        </p:txBody>
      </p:sp>
      <p:sp>
        <p:nvSpPr>
          <p:cNvPr id="3" name="Content Placeholder 2">
            <a:extLst>
              <a:ext uri="{FF2B5EF4-FFF2-40B4-BE49-F238E27FC236}">
                <a16:creationId xmlns:a16="http://schemas.microsoft.com/office/drawing/2014/main" id="{B023ED77-61AA-4B03-AB5B-CBCBA62B968D}"/>
              </a:ext>
            </a:extLst>
          </p:cNvPr>
          <p:cNvSpPr>
            <a:spLocks noGrp="1"/>
          </p:cNvSpPr>
          <p:nvPr>
            <p:ph idx="1"/>
          </p:nvPr>
        </p:nvSpPr>
        <p:spPr>
          <a:xfrm>
            <a:off x="609600" y="2273979"/>
            <a:ext cx="11246427" cy="1155022"/>
          </a:xfrm>
        </p:spPr>
        <p:txBody>
          <a:bodyPr/>
          <a:lstStyle/>
          <a:p>
            <a:r>
              <a:rPr lang="en-US" dirty="0"/>
              <a:t>Contemporaneous Window = [5 years prior to Start of Construction (SOC) to Start of Operation (SOO)].</a:t>
            </a:r>
          </a:p>
          <a:p>
            <a:endParaRPr lang="en-US" sz="2400" dirty="0"/>
          </a:p>
        </p:txBody>
      </p:sp>
      <p:sp>
        <p:nvSpPr>
          <p:cNvPr id="4" name="Content Placeholder 2">
            <a:extLst>
              <a:ext uri="{FF2B5EF4-FFF2-40B4-BE49-F238E27FC236}">
                <a16:creationId xmlns:a16="http://schemas.microsoft.com/office/drawing/2014/main" id="{3E97C502-2DCF-495D-9E10-E5746175CAE0}"/>
              </a:ext>
            </a:extLst>
          </p:cNvPr>
          <p:cNvSpPr txBox="1">
            <a:spLocks/>
          </p:cNvSpPr>
          <p:nvPr/>
        </p:nvSpPr>
        <p:spPr>
          <a:xfrm>
            <a:off x="609599" y="3778671"/>
            <a:ext cx="10961077" cy="928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Creditable emissions (increases + decreases) in the contemporaneous window (Table 3F).</a:t>
            </a:r>
          </a:p>
          <a:p>
            <a:pPr marL="0" indent="0">
              <a:buNone/>
            </a:pPr>
            <a:r>
              <a:rPr lang="en-US" sz="2400" dirty="0"/>
              <a:t>	    		</a:t>
            </a:r>
          </a:p>
          <a:p>
            <a:pPr marL="0" indent="0">
              <a:buNone/>
            </a:pPr>
            <a:endParaRPr lang="en-US" sz="2400" dirty="0"/>
          </a:p>
          <a:p>
            <a:pPr marL="0" indent="0">
              <a:buNone/>
            </a:pPr>
            <a:r>
              <a:rPr lang="en-US" sz="2400" dirty="0"/>
              <a:t>		</a:t>
            </a:r>
          </a:p>
        </p:txBody>
      </p:sp>
      <p:sp>
        <p:nvSpPr>
          <p:cNvPr id="5" name="Content Placeholder 2">
            <a:extLst>
              <a:ext uri="{FF2B5EF4-FFF2-40B4-BE49-F238E27FC236}">
                <a16:creationId xmlns:a16="http://schemas.microsoft.com/office/drawing/2014/main" id="{A1104CEE-8D71-4A04-BD2D-3E1C7FBD876B}"/>
              </a:ext>
            </a:extLst>
          </p:cNvPr>
          <p:cNvSpPr txBox="1">
            <a:spLocks/>
          </p:cNvSpPr>
          <p:nvPr/>
        </p:nvSpPr>
        <p:spPr>
          <a:xfrm>
            <a:off x="649033" y="5288856"/>
            <a:ext cx="10961077" cy="464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NEI ≥ Major Modification         Federal permitting applies.	</a:t>
            </a:r>
            <a:r>
              <a:rPr lang="en-US" sz="2400" dirty="0"/>
              <a:t>    		</a:t>
            </a:r>
          </a:p>
        </p:txBody>
      </p:sp>
      <p:sp>
        <p:nvSpPr>
          <p:cNvPr id="6" name="Arrow: Right 5" descr="arrow pointing to the right&#10;">
            <a:extLst>
              <a:ext uri="{FF2B5EF4-FFF2-40B4-BE49-F238E27FC236}">
                <a16:creationId xmlns:a16="http://schemas.microsoft.com/office/drawing/2014/main" id="{1616EAAC-7411-E773-330A-BBD631F9D588}"/>
              </a:ext>
            </a:extLst>
          </p:cNvPr>
          <p:cNvSpPr/>
          <p:nvPr/>
        </p:nvSpPr>
        <p:spPr>
          <a:xfrm>
            <a:off x="4953000" y="5317646"/>
            <a:ext cx="670560" cy="406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6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7336"/>
            <a:ext cx="12192001" cy="585418"/>
          </a:xfrm>
          <a:noFill/>
          <a:ln w="9525">
            <a:noFill/>
            <a:miter lim="800000"/>
            <a:headEnd/>
            <a:tailEnd/>
          </a:ln>
        </p:spPr>
        <p:txBody>
          <a:bodyPr vert="horz" wrap="square" lIns="92075" tIns="46038" rIns="92075" bIns="46038" numCol="1" anchor="ctr" anchorCtr="0" compatLnSpc="1">
            <a:prstTxWarp prst="textNoShape">
              <a:avLst/>
            </a:prstTxWarp>
          </a:bodyPr>
          <a:lstStyle/>
          <a:p>
            <a:pPr algn="ctr"/>
            <a:r>
              <a:rPr lang="en-US" dirty="0"/>
              <a:t>Contemporaneous &amp; BAE</a:t>
            </a:r>
          </a:p>
        </p:txBody>
      </p:sp>
      <p:graphicFrame>
        <p:nvGraphicFramePr>
          <p:cNvPr id="4" name="Content Placeholder 3" descr="Timeline indicating extent of contemporaneous period from 2013 to 2020 showing application received in 2017, start of construction in 2018, five years prior to start of construction in 2013, start of contemporaneous period in 2013, start of operation in 2020, and end of contemporaneous period in 2020.&#10;&#10;Ten year current project baseline actual emissions (BAE) period shown from 2008 to 2018, the current project 24-month BAE shown from 2013 to 2015, the 10 year prior project BAE period shown from 2004 to 2014, and the prior project 24 month BAE shown from 2005 to 2007.&#10;&#10;Additional information can be found in the speaker notes."/>
          <p:cNvGraphicFramePr>
            <a:graphicFrameLocks noGrp="1"/>
          </p:cNvGraphicFramePr>
          <p:nvPr>
            <p:ph idx="1"/>
          </p:nvPr>
        </p:nvGraphicFramePr>
        <p:xfrm>
          <a:off x="1166004" y="1763441"/>
          <a:ext cx="10585390" cy="2804160"/>
        </p:xfrm>
        <a:graphic>
          <a:graphicData uri="http://schemas.openxmlformats.org/drawingml/2006/table">
            <a:tbl>
              <a:tblPr firstRow="1" bandRow="1">
                <a:tableStyleId>{5C22544A-7EE6-4342-B048-85BDC9FD1C3A}</a:tableStyleId>
              </a:tblPr>
              <a:tblGrid>
                <a:gridCol w="622670">
                  <a:extLst>
                    <a:ext uri="{9D8B030D-6E8A-4147-A177-3AD203B41FA5}">
                      <a16:colId xmlns:a16="http://schemas.microsoft.com/office/drawing/2014/main" val="20000"/>
                    </a:ext>
                  </a:extLst>
                </a:gridCol>
                <a:gridCol w="622670">
                  <a:extLst>
                    <a:ext uri="{9D8B030D-6E8A-4147-A177-3AD203B41FA5}">
                      <a16:colId xmlns:a16="http://schemas.microsoft.com/office/drawing/2014/main" val="20001"/>
                    </a:ext>
                  </a:extLst>
                </a:gridCol>
                <a:gridCol w="622670">
                  <a:extLst>
                    <a:ext uri="{9D8B030D-6E8A-4147-A177-3AD203B41FA5}">
                      <a16:colId xmlns:a16="http://schemas.microsoft.com/office/drawing/2014/main" val="20002"/>
                    </a:ext>
                  </a:extLst>
                </a:gridCol>
                <a:gridCol w="622670">
                  <a:extLst>
                    <a:ext uri="{9D8B030D-6E8A-4147-A177-3AD203B41FA5}">
                      <a16:colId xmlns:a16="http://schemas.microsoft.com/office/drawing/2014/main" val="20003"/>
                    </a:ext>
                  </a:extLst>
                </a:gridCol>
                <a:gridCol w="622670">
                  <a:extLst>
                    <a:ext uri="{9D8B030D-6E8A-4147-A177-3AD203B41FA5}">
                      <a16:colId xmlns:a16="http://schemas.microsoft.com/office/drawing/2014/main" val="20004"/>
                    </a:ext>
                  </a:extLst>
                </a:gridCol>
                <a:gridCol w="622670">
                  <a:extLst>
                    <a:ext uri="{9D8B030D-6E8A-4147-A177-3AD203B41FA5}">
                      <a16:colId xmlns:a16="http://schemas.microsoft.com/office/drawing/2014/main" val="20005"/>
                    </a:ext>
                  </a:extLst>
                </a:gridCol>
                <a:gridCol w="622670">
                  <a:extLst>
                    <a:ext uri="{9D8B030D-6E8A-4147-A177-3AD203B41FA5}">
                      <a16:colId xmlns:a16="http://schemas.microsoft.com/office/drawing/2014/main" val="20006"/>
                    </a:ext>
                  </a:extLst>
                </a:gridCol>
                <a:gridCol w="622670">
                  <a:extLst>
                    <a:ext uri="{9D8B030D-6E8A-4147-A177-3AD203B41FA5}">
                      <a16:colId xmlns:a16="http://schemas.microsoft.com/office/drawing/2014/main" val="20007"/>
                    </a:ext>
                  </a:extLst>
                </a:gridCol>
                <a:gridCol w="622670">
                  <a:extLst>
                    <a:ext uri="{9D8B030D-6E8A-4147-A177-3AD203B41FA5}">
                      <a16:colId xmlns:a16="http://schemas.microsoft.com/office/drawing/2014/main" val="20008"/>
                    </a:ext>
                  </a:extLst>
                </a:gridCol>
                <a:gridCol w="622670">
                  <a:extLst>
                    <a:ext uri="{9D8B030D-6E8A-4147-A177-3AD203B41FA5}">
                      <a16:colId xmlns:a16="http://schemas.microsoft.com/office/drawing/2014/main" val="20009"/>
                    </a:ext>
                  </a:extLst>
                </a:gridCol>
                <a:gridCol w="622670">
                  <a:extLst>
                    <a:ext uri="{9D8B030D-6E8A-4147-A177-3AD203B41FA5}">
                      <a16:colId xmlns:a16="http://schemas.microsoft.com/office/drawing/2014/main" val="20010"/>
                    </a:ext>
                  </a:extLst>
                </a:gridCol>
                <a:gridCol w="622670">
                  <a:extLst>
                    <a:ext uri="{9D8B030D-6E8A-4147-A177-3AD203B41FA5}">
                      <a16:colId xmlns:a16="http://schemas.microsoft.com/office/drawing/2014/main" val="20011"/>
                    </a:ext>
                  </a:extLst>
                </a:gridCol>
                <a:gridCol w="622670">
                  <a:extLst>
                    <a:ext uri="{9D8B030D-6E8A-4147-A177-3AD203B41FA5}">
                      <a16:colId xmlns:a16="http://schemas.microsoft.com/office/drawing/2014/main" val="20012"/>
                    </a:ext>
                  </a:extLst>
                </a:gridCol>
                <a:gridCol w="622670">
                  <a:extLst>
                    <a:ext uri="{9D8B030D-6E8A-4147-A177-3AD203B41FA5}">
                      <a16:colId xmlns:a16="http://schemas.microsoft.com/office/drawing/2014/main" val="20013"/>
                    </a:ext>
                  </a:extLst>
                </a:gridCol>
                <a:gridCol w="622670">
                  <a:extLst>
                    <a:ext uri="{9D8B030D-6E8A-4147-A177-3AD203B41FA5}">
                      <a16:colId xmlns:a16="http://schemas.microsoft.com/office/drawing/2014/main" val="20014"/>
                    </a:ext>
                  </a:extLst>
                </a:gridCol>
                <a:gridCol w="622670">
                  <a:extLst>
                    <a:ext uri="{9D8B030D-6E8A-4147-A177-3AD203B41FA5}">
                      <a16:colId xmlns:a16="http://schemas.microsoft.com/office/drawing/2014/main" val="20015"/>
                    </a:ext>
                  </a:extLst>
                </a:gridCol>
                <a:gridCol w="622670">
                  <a:extLst>
                    <a:ext uri="{9D8B030D-6E8A-4147-A177-3AD203B41FA5}">
                      <a16:colId xmlns:a16="http://schemas.microsoft.com/office/drawing/2014/main" val="20016"/>
                    </a:ext>
                  </a:extLst>
                </a:gridCol>
              </a:tblGrid>
              <a:tr h="375920">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0080">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0080">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5" name="TextBox 64">
            <a:extLst>
              <a:ext uri="{FF2B5EF4-FFF2-40B4-BE49-F238E27FC236}">
                <a16:creationId xmlns:a16="http://schemas.microsoft.com/office/drawing/2014/main" id="{68E6AA11-4024-4DCC-8CE2-76C8415DDC92}"/>
              </a:ext>
            </a:extLst>
          </p:cNvPr>
          <p:cNvSpPr txBox="1"/>
          <p:nvPr/>
        </p:nvSpPr>
        <p:spPr>
          <a:xfrm rot="16200000">
            <a:off x="893759" y="3289165"/>
            <a:ext cx="1198209" cy="461665"/>
          </a:xfrm>
          <a:prstGeom prst="rect">
            <a:avLst/>
          </a:prstGeom>
          <a:noFill/>
        </p:spPr>
        <p:txBody>
          <a:bodyPr wrap="square" rtlCol="0">
            <a:spAutoFit/>
          </a:bodyPr>
          <a:lstStyle/>
          <a:p>
            <a:r>
              <a:rPr lang="en-US" sz="2400" dirty="0"/>
              <a:t>2015</a:t>
            </a:r>
          </a:p>
        </p:txBody>
      </p:sp>
      <p:grpSp>
        <p:nvGrpSpPr>
          <p:cNvPr id="13" name="Group 12" descr="the BAE were determined using actual emissions from the 24-month period spanning 2015-2016">
            <a:extLst>
              <a:ext uri="{FF2B5EF4-FFF2-40B4-BE49-F238E27FC236}">
                <a16:creationId xmlns:a16="http://schemas.microsoft.com/office/drawing/2014/main" id="{AF1B2398-3E76-41E4-B41F-B2F27ED2004C}"/>
              </a:ext>
            </a:extLst>
          </p:cNvPr>
          <p:cNvGrpSpPr/>
          <p:nvPr/>
        </p:nvGrpSpPr>
        <p:grpSpPr>
          <a:xfrm>
            <a:off x="3316250" y="2049708"/>
            <a:ext cx="1600200" cy="1216356"/>
            <a:chOff x="1607741" y="2203311"/>
            <a:chExt cx="1200149" cy="912269"/>
          </a:xfrm>
        </p:grpSpPr>
        <p:sp>
          <p:nvSpPr>
            <p:cNvPr id="53" name="TextBox 52" descr="the current project 24-month baseline actual emission period was chosen as 2015-2016 from the 10-year baseline actual emissions period ">
              <a:extLst>
                <a:ext uri="{FF2B5EF4-FFF2-40B4-BE49-F238E27FC236}">
                  <a16:creationId xmlns:a16="http://schemas.microsoft.com/office/drawing/2014/main" id="{B33BA5C3-1889-4648-BC72-37792B07E32F}"/>
                </a:ext>
              </a:extLst>
            </p:cNvPr>
            <p:cNvSpPr txBox="1"/>
            <p:nvPr/>
          </p:nvSpPr>
          <p:spPr>
            <a:xfrm>
              <a:off x="1897446" y="2769331"/>
              <a:ext cx="910444" cy="346249"/>
            </a:xfrm>
            <a:prstGeom prst="rect">
              <a:avLst/>
            </a:prstGeom>
            <a:solidFill>
              <a:schemeClr val="accent2"/>
            </a:solidFill>
          </p:spPr>
          <p:txBody>
            <a:bodyPr wrap="square" rtlCol="0">
              <a:spAutoFit/>
            </a:bodyPr>
            <a:lstStyle/>
            <a:p>
              <a:pPr algn="ctr"/>
              <a:r>
                <a:rPr lang="en-US" sz="2400" dirty="0"/>
                <a:t>BAE</a:t>
              </a:r>
            </a:p>
          </p:txBody>
        </p:sp>
        <p:sp>
          <p:nvSpPr>
            <p:cNvPr id="75" name="TextBox 74">
              <a:extLst>
                <a:ext uri="{FF2B5EF4-FFF2-40B4-BE49-F238E27FC236}">
                  <a16:creationId xmlns:a16="http://schemas.microsoft.com/office/drawing/2014/main" id="{E356F54B-C360-43BB-B9FD-72FB616A7A8B}"/>
                </a:ext>
              </a:extLst>
            </p:cNvPr>
            <p:cNvSpPr txBox="1"/>
            <p:nvPr/>
          </p:nvSpPr>
          <p:spPr>
            <a:xfrm>
              <a:off x="1607741" y="2203311"/>
              <a:ext cx="1200149" cy="530915"/>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tx1"/>
                  </a:solidFill>
                </a:rPr>
                <a:t>Consecutive  24-month</a:t>
              </a:r>
            </a:p>
          </p:txBody>
        </p:sp>
      </p:grpSp>
      <p:sp>
        <p:nvSpPr>
          <p:cNvPr id="38" name="TextBox 37">
            <a:extLst>
              <a:ext uri="{FF2B5EF4-FFF2-40B4-BE49-F238E27FC236}">
                <a16:creationId xmlns:a16="http://schemas.microsoft.com/office/drawing/2014/main" id="{090EC42B-6C95-476D-8D2E-0BC1C6C090B9}"/>
              </a:ext>
            </a:extLst>
          </p:cNvPr>
          <p:cNvSpPr txBox="1"/>
          <p:nvPr/>
        </p:nvSpPr>
        <p:spPr>
          <a:xfrm rot="16200000">
            <a:off x="5269547" y="3321524"/>
            <a:ext cx="1192277" cy="461665"/>
          </a:xfrm>
          <a:prstGeom prst="rect">
            <a:avLst/>
          </a:prstGeom>
          <a:noFill/>
          <a:ln>
            <a:noFill/>
          </a:ln>
        </p:spPr>
        <p:txBody>
          <a:bodyPr wrap="square" rtlCol="0">
            <a:spAutoFit/>
          </a:bodyPr>
          <a:lstStyle/>
          <a:p>
            <a:r>
              <a:rPr lang="en-US" sz="2400" dirty="0"/>
              <a:t>2022</a:t>
            </a:r>
          </a:p>
        </p:txBody>
      </p:sp>
      <p:grpSp>
        <p:nvGrpSpPr>
          <p:cNvPr id="8" name="Group 7" descr="the application was received in 2019">
            <a:extLst>
              <a:ext uri="{FF2B5EF4-FFF2-40B4-BE49-F238E27FC236}">
                <a16:creationId xmlns:a16="http://schemas.microsoft.com/office/drawing/2014/main" id="{DE8A485D-C193-4DBE-B984-61F93C5B567A}"/>
              </a:ext>
            </a:extLst>
          </p:cNvPr>
          <p:cNvGrpSpPr/>
          <p:nvPr/>
        </p:nvGrpSpPr>
        <p:grpSpPr>
          <a:xfrm>
            <a:off x="6107974" y="2233053"/>
            <a:ext cx="1831032" cy="1910892"/>
            <a:chOff x="4033079" y="2309667"/>
            <a:chExt cx="1373273" cy="1433169"/>
          </a:xfrm>
        </p:grpSpPr>
        <p:sp>
          <p:nvSpPr>
            <p:cNvPr id="5" name="TextBox 4"/>
            <p:cNvSpPr txBox="1"/>
            <p:nvPr/>
          </p:nvSpPr>
          <p:spPr>
            <a:xfrm>
              <a:off x="4033079" y="2309667"/>
              <a:ext cx="1200148" cy="530915"/>
            </a:xfrm>
            <a:prstGeom prst="rect">
              <a:avLst/>
            </a:prstGeom>
            <a:solidFill>
              <a:schemeClr val="bg2">
                <a:lumMod val="90000"/>
              </a:schemeClr>
            </a:solidFill>
          </p:spPr>
          <p:txBody>
            <a:bodyPr wrap="square" rtlCol="0">
              <a:spAutoFit/>
            </a:bodyPr>
            <a:lstStyle/>
            <a:p>
              <a:r>
                <a:rPr lang="en-US" sz="2000" dirty="0">
                  <a:latin typeface="+mn-lt"/>
                </a:rPr>
                <a:t>Application Received</a:t>
              </a:r>
            </a:p>
          </p:txBody>
        </p:sp>
        <p:sp>
          <p:nvSpPr>
            <p:cNvPr id="7" name="TextBox 6">
              <a:extLst>
                <a:ext uri="{FF2B5EF4-FFF2-40B4-BE49-F238E27FC236}">
                  <a16:creationId xmlns:a16="http://schemas.microsoft.com/office/drawing/2014/main" id="{4765BE90-F5C9-4053-BE69-7BB1C22603F8}"/>
                </a:ext>
              </a:extLst>
            </p:cNvPr>
            <p:cNvSpPr txBox="1"/>
            <p:nvPr/>
          </p:nvSpPr>
          <p:spPr>
            <a:xfrm rot="16200000">
              <a:off x="4790879" y="3127362"/>
              <a:ext cx="884698" cy="346249"/>
            </a:xfrm>
            <a:prstGeom prst="rect">
              <a:avLst/>
            </a:prstGeom>
            <a:noFill/>
          </p:spPr>
          <p:txBody>
            <a:bodyPr wrap="square" rtlCol="0">
              <a:spAutoFit/>
            </a:bodyPr>
            <a:lstStyle/>
            <a:p>
              <a:r>
                <a:rPr lang="en-US" sz="2400" dirty="0"/>
                <a:t>2025</a:t>
              </a:r>
            </a:p>
          </p:txBody>
        </p:sp>
        <p:cxnSp>
          <p:nvCxnSpPr>
            <p:cNvPr id="35" name="Straight Arrow Connector 34" descr="arrow to show that the application was received in 2019">
              <a:extLst>
                <a:ext uri="{FF2B5EF4-FFF2-40B4-BE49-F238E27FC236}">
                  <a16:creationId xmlns:a16="http://schemas.microsoft.com/office/drawing/2014/main" id="{CD7DC3B5-6B3E-401F-90BB-7B9BBAAF4828}"/>
                </a:ext>
              </a:extLst>
            </p:cNvPr>
            <p:cNvCxnSpPr>
              <a:cxnSpLocks/>
            </p:cNvCxnSpPr>
            <p:nvPr/>
          </p:nvCxnSpPr>
          <p:spPr>
            <a:xfrm flipV="1">
              <a:off x="5215671" y="2831199"/>
              <a:ext cx="4690" cy="2667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descr="proposed start of construction is in 2020">
            <a:extLst>
              <a:ext uri="{FF2B5EF4-FFF2-40B4-BE49-F238E27FC236}">
                <a16:creationId xmlns:a16="http://schemas.microsoft.com/office/drawing/2014/main" id="{75634D56-AA79-4BA4-9DF6-3A14D74C82A5}"/>
              </a:ext>
            </a:extLst>
          </p:cNvPr>
          <p:cNvGrpSpPr/>
          <p:nvPr/>
        </p:nvGrpSpPr>
        <p:grpSpPr>
          <a:xfrm>
            <a:off x="8079176" y="2197930"/>
            <a:ext cx="488239" cy="1897329"/>
            <a:chOff x="5413475" y="2326114"/>
            <a:chExt cx="366179" cy="1422997"/>
          </a:xfrm>
          <a:solidFill>
            <a:schemeClr val="accent5"/>
          </a:solidFill>
        </p:grpSpPr>
        <p:sp>
          <p:nvSpPr>
            <p:cNvPr id="6" name="TextBox 5"/>
            <p:cNvSpPr txBox="1"/>
            <p:nvPr/>
          </p:nvSpPr>
          <p:spPr>
            <a:xfrm rot="16200000">
              <a:off x="5260888" y="2478701"/>
              <a:ext cx="651424" cy="346249"/>
            </a:xfrm>
            <a:prstGeom prst="rect">
              <a:avLst/>
            </a:prstGeom>
            <a:solidFill>
              <a:schemeClr val="bg2">
                <a:lumMod val="90000"/>
              </a:schemeClr>
            </a:solidFill>
          </p:spPr>
          <p:txBody>
            <a:bodyPr wrap="square" rtlCol="0">
              <a:spAutoFit/>
            </a:bodyPr>
            <a:lstStyle/>
            <a:p>
              <a:r>
                <a:rPr lang="en-US" sz="2400" dirty="0"/>
                <a:t>SOC</a:t>
              </a:r>
            </a:p>
          </p:txBody>
        </p:sp>
        <p:sp>
          <p:nvSpPr>
            <p:cNvPr id="21" name="TextBox 20">
              <a:extLst>
                <a:ext uri="{FF2B5EF4-FFF2-40B4-BE49-F238E27FC236}">
                  <a16:creationId xmlns:a16="http://schemas.microsoft.com/office/drawing/2014/main" id="{FF7E1C63-80AF-4385-B8DD-2E77F7844D23}"/>
                </a:ext>
              </a:extLst>
            </p:cNvPr>
            <p:cNvSpPr txBox="1"/>
            <p:nvPr/>
          </p:nvSpPr>
          <p:spPr>
            <a:xfrm rot="16200000">
              <a:off x="5267201" y="3236658"/>
              <a:ext cx="678657" cy="346249"/>
            </a:xfrm>
            <a:prstGeom prst="rect">
              <a:avLst/>
            </a:prstGeom>
            <a:solidFill>
              <a:schemeClr val="bg2">
                <a:lumMod val="90000"/>
              </a:schemeClr>
            </a:solidFill>
          </p:spPr>
          <p:txBody>
            <a:bodyPr wrap="square" rtlCol="0">
              <a:spAutoFit/>
            </a:bodyPr>
            <a:lstStyle/>
            <a:p>
              <a:r>
                <a:rPr lang="en-US" sz="2400" dirty="0"/>
                <a:t>2026</a:t>
              </a:r>
            </a:p>
          </p:txBody>
        </p:sp>
      </p:grpSp>
      <p:grpSp>
        <p:nvGrpSpPr>
          <p:cNvPr id="11" name="Group 10" descr="proposed start of operation is in 2022">
            <a:extLst>
              <a:ext uri="{FF2B5EF4-FFF2-40B4-BE49-F238E27FC236}">
                <a16:creationId xmlns:a16="http://schemas.microsoft.com/office/drawing/2014/main" id="{A243F73D-E641-4611-A279-6B07671F6BCF}"/>
              </a:ext>
            </a:extLst>
          </p:cNvPr>
          <p:cNvGrpSpPr/>
          <p:nvPr/>
        </p:nvGrpSpPr>
        <p:grpSpPr>
          <a:xfrm>
            <a:off x="9295358" y="2197928"/>
            <a:ext cx="475231" cy="1897331"/>
            <a:chOff x="6757219" y="2579045"/>
            <a:chExt cx="356423" cy="1422998"/>
          </a:xfrm>
          <a:solidFill>
            <a:schemeClr val="accent3">
              <a:lumMod val="85000"/>
            </a:schemeClr>
          </a:solidFill>
        </p:grpSpPr>
        <p:sp>
          <p:nvSpPr>
            <p:cNvPr id="9" name="TextBox 8"/>
            <p:cNvSpPr txBox="1"/>
            <p:nvPr/>
          </p:nvSpPr>
          <p:spPr>
            <a:xfrm rot="16200000">
              <a:off x="6604631" y="2731633"/>
              <a:ext cx="651425" cy="346249"/>
            </a:xfrm>
            <a:prstGeom prst="rect">
              <a:avLst/>
            </a:prstGeom>
            <a:solidFill>
              <a:schemeClr val="bg2">
                <a:lumMod val="90000"/>
              </a:schemeClr>
            </a:solidFill>
            <a:ln>
              <a:noFill/>
            </a:ln>
          </p:spPr>
          <p:txBody>
            <a:bodyPr wrap="square" rtlCol="0">
              <a:spAutoFit/>
            </a:bodyPr>
            <a:lstStyle/>
            <a:p>
              <a:r>
                <a:rPr lang="en-US" sz="2400" dirty="0"/>
                <a:t>SOO</a:t>
              </a:r>
            </a:p>
          </p:txBody>
        </p:sp>
        <p:sp>
          <p:nvSpPr>
            <p:cNvPr id="29" name="TextBox 28">
              <a:extLst>
                <a:ext uri="{FF2B5EF4-FFF2-40B4-BE49-F238E27FC236}">
                  <a16:creationId xmlns:a16="http://schemas.microsoft.com/office/drawing/2014/main" id="{6D2ACC99-01A4-487A-A2E5-1AA143F06F87}"/>
                </a:ext>
              </a:extLst>
            </p:cNvPr>
            <p:cNvSpPr txBox="1"/>
            <p:nvPr/>
          </p:nvSpPr>
          <p:spPr>
            <a:xfrm rot="16200000">
              <a:off x="6591226" y="3479626"/>
              <a:ext cx="698584" cy="346249"/>
            </a:xfrm>
            <a:prstGeom prst="rect">
              <a:avLst/>
            </a:prstGeom>
            <a:solidFill>
              <a:schemeClr val="bg2">
                <a:lumMod val="90000"/>
              </a:schemeClr>
            </a:solidFill>
            <a:ln>
              <a:noFill/>
            </a:ln>
          </p:spPr>
          <p:txBody>
            <a:bodyPr wrap="square" rtlCol="0">
              <a:spAutoFit/>
            </a:bodyPr>
            <a:lstStyle/>
            <a:p>
              <a:r>
                <a:rPr lang="en-US" sz="2400" dirty="0"/>
                <a:t>2028</a:t>
              </a:r>
            </a:p>
          </p:txBody>
        </p:sp>
      </p:grpSp>
      <p:sp>
        <p:nvSpPr>
          <p:cNvPr id="16" name="TextBox 15"/>
          <p:cNvSpPr txBox="1"/>
          <p:nvPr/>
        </p:nvSpPr>
        <p:spPr>
          <a:xfrm>
            <a:off x="1154574" y="4500259"/>
            <a:ext cx="1931670" cy="461665"/>
          </a:xfrm>
          <a:prstGeom prst="rect">
            <a:avLst/>
          </a:prstGeom>
          <a:noFill/>
          <a:ln>
            <a:noFill/>
          </a:ln>
        </p:spPr>
        <p:txBody>
          <a:bodyPr wrap="square" rtlCol="0">
            <a:spAutoFit/>
          </a:bodyPr>
          <a:lstStyle/>
          <a:p>
            <a:r>
              <a:rPr lang="en-US" sz="2400" dirty="0"/>
              <a:t>10-year BAE</a:t>
            </a:r>
          </a:p>
        </p:txBody>
      </p:sp>
      <p:cxnSp>
        <p:nvCxnSpPr>
          <p:cNvPr id="15" name="Straight Arrow Connector 14" title="10 year Current Project BAE Period"/>
          <p:cNvCxnSpPr>
            <a:cxnSpLocks/>
          </p:cNvCxnSpPr>
          <p:nvPr/>
        </p:nvCxnSpPr>
        <p:spPr>
          <a:xfrm>
            <a:off x="1145486" y="4960558"/>
            <a:ext cx="6913172" cy="0"/>
          </a:xfrm>
          <a:prstGeom prst="straightConnector1">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30B9B2D-BEDA-42F4-B466-B169E6E14B83}"/>
              </a:ext>
              <a:ext uri="{C183D7F6-B498-43B3-948B-1728B52AA6E4}">
                <adec:decorative xmlns:adec="http://schemas.microsoft.com/office/drawing/2017/decorative" val="1"/>
              </a:ext>
            </a:extLst>
          </p:cNvPr>
          <p:cNvCxnSpPr>
            <a:cxnSpLocks/>
          </p:cNvCxnSpPr>
          <p:nvPr/>
        </p:nvCxnSpPr>
        <p:spPr>
          <a:xfrm>
            <a:off x="5540712" y="5177881"/>
            <a:ext cx="0" cy="3051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title="10 year Current Project BAE Period">
            <a:extLst>
              <a:ext uri="{FF2B5EF4-FFF2-40B4-BE49-F238E27FC236}">
                <a16:creationId xmlns:a16="http://schemas.microsoft.com/office/drawing/2014/main" id="{1BC00537-97C5-49E1-95F3-0FFA67D2B290}"/>
              </a:ext>
            </a:extLst>
          </p:cNvPr>
          <p:cNvCxnSpPr>
            <a:cxnSpLocks/>
          </p:cNvCxnSpPr>
          <p:nvPr/>
        </p:nvCxnSpPr>
        <p:spPr>
          <a:xfrm>
            <a:off x="5531659" y="5288400"/>
            <a:ext cx="3109987" cy="0"/>
          </a:xfrm>
          <a:prstGeom prst="straightConnector1">
            <a:avLst/>
          </a:prstGeom>
          <a:ln w="381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362D19-B2D1-4161-B4D1-E489D6CE1023}"/>
              </a:ext>
              <a:ext uri="{C183D7F6-B498-43B3-948B-1728B52AA6E4}">
                <adec:decorative xmlns:adec="http://schemas.microsoft.com/office/drawing/2017/decorative" val="1"/>
              </a:ext>
            </a:extLst>
          </p:cNvPr>
          <p:cNvCxnSpPr>
            <a:cxnSpLocks/>
          </p:cNvCxnSpPr>
          <p:nvPr/>
        </p:nvCxnSpPr>
        <p:spPr>
          <a:xfrm>
            <a:off x="8623540" y="4716216"/>
            <a:ext cx="0" cy="766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B366E03-2649-4D3E-8B5A-E97D49E2AF84}"/>
              </a:ext>
            </a:extLst>
          </p:cNvPr>
          <p:cNvSpPr txBox="1"/>
          <p:nvPr/>
        </p:nvSpPr>
        <p:spPr>
          <a:xfrm>
            <a:off x="5758921" y="5252189"/>
            <a:ext cx="3084127" cy="461665"/>
          </a:xfrm>
          <a:prstGeom prst="rect">
            <a:avLst/>
          </a:prstGeom>
          <a:noFill/>
          <a:ln>
            <a:noFill/>
          </a:ln>
        </p:spPr>
        <p:txBody>
          <a:bodyPr wrap="square" rtlCol="0">
            <a:spAutoFit/>
          </a:bodyPr>
          <a:lstStyle/>
          <a:p>
            <a:r>
              <a:rPr lang="en-US" sz="2400" dirty="0"/>
              <a:t>5-year from SOC</a:t>
            </a:r>
          </a:p>
        </p:txBody>
      </p:sp>
      <p:cxnSp>
        <p:nvCxnSpPr>
          <p:cNvPr id="47" name="Straight Connector 46">
            <a:extLst>
              <a:ext uri="{FF2B5EF4-FFF2-40B4-BE49-F238E27FC236}">
                <a16:creationId xmlns:a16="http://schemas.microsoft.com/office/drawing/2014/main" id="{B4760F14-4850-4F0B-845E-67792AEBDBAA}"/>
              </a:ext>
              <a:ext uri="{C183D7F6-B498-43B3-948B-1728B52AA6E4}">
                <adec:decorative xmlns:adec="http://schemas.microsoft.com/office/drawing/2017/decorative" val="1"/>
              </a:ext>
            </a:extLst>
          </p:cNvPr>
          <p:cNvCxnSpPr>
            <a:cxnSpLocks/>
          </p:cNvCxnSpPr>
          <p:nvPr/>
        </p:nvCxnSpPr>
        <p:spPr>
          <a:xfrm>
            <a:off x="9881965" y="4706833"/>
            <a:ext cx="0" cy="766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title="10 year Current Project BAE Period">
            <a:extLst>
              <a:ext uri="{FF2B5EF4-FFF2-40B4-BE49-F238E27FC236}">
                <a16:creationId xmlns:a16="http://schemas.microsoft.com/office/drawing/2014/main" id="{B99E1232-E210-423C-B287-16FD80574B2A}"/>
              </a:ext>
            </a:extLst>
          </p:cNvPr>
          <p:cNvCxnSpPr>
            <a:cxnSpLocks/>
          </p:cNvCxnSpPr>
          <p:nvPr/>
        </p:nvCxnSpPr>
        <p:spPr>
          <a:xfrm>
            <a:off x="8623540" y="5609440"/>
            <a:ext cx="1258425" cy="0"/>
          </a:xfrm>
          <a:prstGeom prst="straightConnector1">
            <a:avLst/>
          </a:prstGeom>
          <a:ln w="381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C850191-D43B-45EA-BE96-A459F51B1E76}"/>
              </a:ext>
            </a:extLst>
          </p:cNvPr>
          <p:cNvSpPr txBox="1"/>
          <p:nvPr/>
        </p:nvSpPr>
        <p:spPr>
          <a:xfrm>
            <a:off x="8681501" y="5629808"/>
            <a:ext cx="1362012" cy="461665"/>
          </a:xfrm>
          <a:prstGeom prst="rect">
            <a:avLst/>
          </a:prstGeom>
          <a:noFill/>
          <a:ln>
            <a:noFill/>
          </a:ln>
        </p:spPr>
        <p:txBody>
          <a:bodyPr wrap="square" rtlCol="0">
            <a:spAutoFit/>
          </a:bodyPr>
          <a:lstStyle/>
          <a:p>
            <a:r>
              <a:rPr lang="en-US" sz="2400" dirty="0"/>
              <a:t>to SOO</a:t>
            </a:r>
          </a:p>
        </p:txBody>
      </p:sp>
      <p:sp>
        <p:nvSpPr>
          <p:cNvPr id="3" name="TextBox 2"/>
          <p:cNvSpPr txBox="1"/>
          <p:nvPr/>
        </p:nvSpPr>
        <p:spPr>
          <a:xfrm>
            <a:off x="5504500" y="6103538"/>
            <a:ext cx="4377465" cy="46166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a:solidFill>
                  <a:schemeClr val="tx1"/>
                </a:solidFill>
              </a:rPr>
              <a:t>Contemporaneous Period</a:t>
            </a:r>
          </a:p>
        </p:txBody>
      </p:sp>
    </p:spTree>
    <p:extLst>
      <p:ext uri="{BB962C8B-B14F-4D97-AF65-F5344CB8AC3E}">
        <p14:creationId xmlns:p14="http://schemas.microsoft.com/office/powerpoint/2010/main" val="256179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8" grpId="0"/>
      <p:bldP spid="16" grpId="0"/>
      <p:bldP spid="30" grpId="0"/>
      <p:bldP spid="51"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08" y="712270"/>
            <a:ext cx="10592727" cy="523862"/>
          </a:xfrm>
          <a:noFill/>
          <a:ln w="9525">
            <a:noFill/>
            <a:miter lim="800000"/>
            <a:headEnd/>
            <a:tailEnd/>
          </a:ln>
        </p:spPr>
        <p:txBody>
          <a:bodyPr vert="horz" wrap="square" lIns="92075" tIns="46038" rIns="92075" bIns="46038" numCol="1" anchor="ctr" anchorCtr="0" compatLnSpc="1">
            <a:prstTxWarp prst="textNoShape">
              <a:avLst/>
            </a:prstTxWarp>
          </a:bodyPr>
          <a:lstStyle/>
          <a:p>
            <a:r>
              <a:rPr lang="en-US" dirty="0"/>
              <a:t>Creditable Increases and Decreases</a:t>
            </a:r>
          </a:p>
        </p:txBody>
      </p:sp>
      <p:grpSp>
        <p:nvGrpSpPr>
          <p:cNvPr id="5" name="Group 4" descr="upwards pointing arrow to show increases">
            <a:extLst>
              <a:ext uri="{FF2B5EF4-FFF2-40B4-BE49-F238E27FC236}">
                <a16:creationId xmlns:a16="http://schemas.microsoft.com/office/drawing/2014/main" id="{1CB87FEF-38FA-4ECB-93A7-5834482EE0DA}"/>
              </a:ext>
            </a:extLst>
          </p:cNvPr>
          <p:cNvGrpSpPr/>
          <p:nvPr/>
        </p:nvGrpSpPr>
        <p:grpSpPr>
          <a:xfrm>
            <a:off x="1762226" y="1567964"/>
            <a:ext cx="849593" cy="2082203"/>
            <a:chOff x="-128778" y="408486"/>
            <a:chExt cx="879080" cy="2261307"/>
          </a:xfrm>
          <a:solidFill>
            <a:schemeClr val="accent1"/>
          </a:solidFill>
        </p:grpSpPr>
        <p:sp>
          <p:nvSpPr>
            <p:cNvPr id="4" name="Up Arrow 3" descr="Up arrow indicating increases"/>
            <p:cNvSpPr/>
            <p:nvPr/>
          </p:nvSpPr>
          <p:spPr>
            <a:xfrm>
              <a:off x="-128778" y="408486"/>
              <a:ext cx="879080" cy="2261307"/>
            </a:xfrm>
            <a:prstGeom prst="upArrow">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200" dirty="0"/>
            </a:p>
          </p:txBody>
        </p:sp>
        <p:sp>
          <p:nvSpPr>
            <p:cNvPr id="9" name="TextBox 8"/>
            <p:cNvSpPr txBox="1"/>
            <p:nvPr/>
          </p:nvSpPr>
          <p:spPr>
            <a:xfrm rot="16200000">
              <a:off x="-481175" y="1520961"/>
              <a:ext cx="1578466" cy="382150"/>
            </a:xfrm>
            <a:prstGeom prst="rect">
              <a:avLst/>
            </a:prstGeom>
            <a:grpFill/>
          </p:spPr>
          <p:txBody>
            <a:bodyPr wrap="square" rtlCol="0">
              <a:spAutoFit/>
            </a:bodyPr>
            <a:lstStyle/>
            <a:p>
              <a:pPr algn="ctr"/>
              <a:r>
                <a:rPr lang="en-US" b="1" dirty="0">
                  <a:solidFill>
                    <a:schemeClr val="bg1"/>
                  </a:solidFill>
                </a:rPr>
                <a:t>Increase</a:t>
              </a:r>
            </a:p>
          </p:txBody>
        </p:sp>
      </p:grpSp>
      <p:sp>
        <p:nvSpPr>
          <p:cNvPr id="15" name="TextBox 14">
            <a:extLst>
              <a:ext uri="{FF2B5EF4-FFF2-40B4-BE49-F238E27FC236}">
                <a16:creationId xmlns:a16="http://schemas.microsoft.com/office/drawing/2014/main" id="{6DC7AE18-6E26-433C-8CF3-FBE3AEC033E0}"/>
              </a:ext>
            </a:extLst>
          </p:cNvPr>
          <p:cNvSpPr txBox="1"/>
          <p:nvPr/>
        </p:nvSpPr>
        <p:spPr>
          <a:xfrm>
            <a:off x="2651387" y="1730530"/>
            <a:ext cx="6144182" cy="461665"/>
          </a:xfrm>
          <a:prstGeom prst="rect">
            <a:avLst/>
          </a:prstGeom>
          <a:noFill/>
        </p:spPr>
        <p:txBody>
          <a:bodyPr wrap="none" rtlCol="0">
            <a:spAutoFit/>
          </a:bodyPr>
          <a:lstStyle/>
          <a:p>
            <a:pPr defTabSz="1066773"/>
            <a:r>
              <a:rPr lang="en-US" sz="2400" dirty="0">
                <a:latin typeface="+mn-lt"/>
              </a:rPr>
              <a:t>During contemporaneous period (Table 3F).</a:t>
            </a:r>
          </a:p>
        </p:txBody>
      </p:sp>
      <p:sp>
        <p:nvSpPr>
          <p:cNvPr id="17" name="TextBox 16">
            <a:extLst>
              <a:ext uri="{FF2B5EF4-FFF2-40B4-BE49-F238E27FC236}">
                <a16:creationId xmlns:a16="http://schemas.microsoft.com/office/drawing/2014/main" id="{34449838-172E-40F5-96F7-FA9AC6FAA247}"/>
              </a:ext>
            </a:extLst>
          </p:cNvPr>
          <p:cNvSpPr txBox="1"/>
          <p:nvPr/>
        </p:nvSpPr>
        <p:spPr>
          <a:xfrm>
            <a:off x="2651387" y="2175701"/>
            <a:ext cx="9564991" cy="461665"/>
          </a:xfrm>
          <a:prstGeom prst="rect">
            <a:avLst/>
          </a:prstGeom>
          <a:noFill/>
        </p:spPr>
        <p:txBody>
          <a:bodyPr wrap="square" rtlCol="0">
            <a:spAutoFit/>
          </a:bodyPr>
          <a:lstStyle/>
          <a:p>
            <a:r>
              <a:rPr lang="en-US" sz="2400" dirty="0">
                <a:latin typeface="+mn-lt"/>
              </a:rPr>
              <a:t>Taken from Emissions Inventory / Permit Compliance Recordkeeping.</a:t>
            </a:r>
          </a:p>
        </p:txBody>
      </p:sp>
      <p:sp>
        <p:nvSpPr>
          <p:cNvPr id="6" name="Freeform 5"/>
          <p:cNvSpPr/>
          <p:nvPr/>
        </p:nvSpPr>
        <p:spPr>
          <a:xfrm>
            <a:off x="2606592" y="2769283"/>
            <a:ext cx="7663004" cy="369979"/>
          </a:xfrm>
          <a:custGeom>
            <a:avLst/>
            <a:gdLst>
              <a:gd name="connsiteX0" fmla="*/ 0 w 6217404"/>
              <a:gd name="connsiteY0" fmla="*/ 0 h 1700784"/>
              <a:gd name="connsiteX1" fmla="*/ 6217404 w 6217404"/>
              <a:gd name="connsiteY1" fmla="*/ 0 h 1700784"/>
              <a:gd name="connsiteX2" fmla="*/ 6217404 w 6217404"/>
              <a:gd name="connsiteY2" fmla="*/ 1700784 h 1700784"/>
              <a:gd name="connsiteX3" fmla="*/ 0 w 6217404"/>
              <a:gd name="connsiteY3" fmla="*/ 1700784 h 1700784"/>
              <a:gd name="connsiteX4" fmla="*/ 0 w 6217404"/>
              <a:gd name="connsiteY4" fmla="*/ 0 h 17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404" h="1700784">
                <a:moveTo>
                  <a:pt x="0" y="0"/>
                </a:moveTo>
                <a:lnTo>
                  <a:pt x="6217404" y="0"/>
                </a:lnTo>
                <a:lnTo>
                  <a:pt x="6217404" y="1700784"/>
                </a:lnTo>
                <a:lnTo>
                  <a:pt x="0" y="1700784"/>
                </a:lnTo>
                <a:lnTo>
                  <a:pt x="0" y="0"/>
                </a:lnTo>
                <a:close/>
              </a:path>
            </a:pathLst>
          </a:custGeom>
          <a:ln w="1270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defTabSz="1066773"/>
            <a:r>
              <a:rPr lang="en-US" sz="2400" dirty="0">
                <a:solidFill>
                  <a:schemeClr val="tx1"/>
                </a:solidFill>
              </a:rPr>
              <a:t>Include planned projects prior to SOO.</a:t>
            </a:r>
          </a:p>
        </p:txBody>
      </p:sp>
      <p:sp>
        <p:nvSpPr>
          <p:cNvPr id="18" name="TextBox 17">
            <a:extLst>
              <a:ext uri="{FF2B5EF4-FFF2-40B4-BE49-F238E27FC236}">
                <a16:creationId xmlns:a16="http://schemas.microsoft.com/office/drawing/2014/main" id="{D5EEE753-61F3-4AA6-8851-DCBEDEE24848}"/>
              </a:ext>
            </a:extLst>
          </p:cNvPr>
          <p:cNvSpPr txBox="1"/>
          <p:nvPr/>
        </p:nvSpPr>
        <p:spPr>
          <a:xfrm>
            <a:off x="2606592" y="3124975"/>
            <a:ext cx="7940413" cy="461665"/>
          </a:xfrm>
          <a:prstGeom prst="rect">
            <a:avLst/>
          </a:prstGeom>
          <a:noFill/>
        </p:spPr>
        <p:txBody>
          <a:bodyPr wrap="square" rtlCol="0">
            <a:spAutoFit/>
          </a:bodyPr>
          <a:lstStyle/>
          <a:p>
            <a:r>
              <a:rPr lang="en-US" sz="2400" dirty="0"/>
              <a:t> Not previously relied upon in issuing major NSR permit.   </a:t>
            </a:r>
          </a:p>
        </p:txBody>
      </p:sp>
      <p:cxnSp>
        <p:nvCxnSpPr>
          <p:cNvPr id="12" name="Straight Connector 11">
            <a:extLst>
              <a:ext uri="{FF2B5EF4-FFF2-40B4-BE49-F238E27FC236}">
                <a16:creationId xmlns:a16="http://schemas.microsoft.com/office/drawing/2014/main" id="{49D5E2DC-7D54-4EEB-9386-81736A014DCC}"/>
              </a:ext>
              <a:ext uri="{C183D7F6-B498-43B3-948B-1728B52AA6E4}">
                <adec:decorative xmlns:adec="http://schemas.microsoft.com/office/drawing/2017/decorative" val="1"/>
              </a:ext>
            </a:extLst>
          </p:cNvPr>
          <p:cNvCxnSpPr>
            <a:cxnSpLocks/>
          </p:cNvCxnSpPr>
          <p:nvPr/>
        </p:nvCxnSpPr>
        <p:spPr>
          <a:xfrm flipV="1">
            <a:off x="1073426" y="3727755"/>
            <a:ext cx="10177983" cy="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3" name="Group 22" descr="upwards pointing arrow to show increases">
            <a:extLst>
              <a:ext uri="{FF2B5EF4-FFF2-40B4-BE49-F238E27FC236}">
                <a16:creationId xmlns:a16="http://schemas.microsoft.com/office/drawing/2014/main" id="{C39441D0-7508-451C-AF5C-F60D51715674}"/>
              </a:ext>
            </a:extLst>
          </p:cNvPr>
          <p:cNvGrpSpPr/>
          <p:nvPr/>
        </p:nvGrpSpPr>
        <p:grpSpPr>
          <a:xfrm rot="10800000">
            <a:off x="1764017" y="3805343"/>
            <a:ext cx="849593" cy="2082203"/>
            <a:chOff x="-128778" y="408486"/>
            <a:chExt cx="879080" cy="2261307"/>
          </a:xfrm>
          <a:solidFill>
            <a:schemeClr val="accent1"/>
          </a:solidFill>
        </p:grpSpPr>
        <p:sp>
          <p:nvSpPr>
            <p:cNvPr id="24" name="Up Arrow 3" descr="Up arrow indicating increases">
              <a:extLst>
                <a:ext uri="{FF2B5EF4-FFF2-40B4-BE49-F238E27FC236}">
                  <a16:creationId xmlns:a16="http://schemas.microsoft.com/office/drawing/2014/main" id="{DBF079C0-D5D9-4E52-96F9-1BBA790BCD58}"/>
                </a:ext>
              </a:extLst>
            </p:cNvPr>
            <p:cNvSpPr/>
            <p:nvPr/>
          </p:nvSpPr>
          <p:spPr>
            <a:xfrm>
              <a:off x="-128778" y="408486"/>
              <a:ext cx="879080" cy="2261307"/>
            </a:xfrm>
            <a:prstGeom prst="upArrow">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200" dirty="0"/>
            </a:p>
          </p:txBody>
        </p:sp>
        <p:sp>
          <p:nvSpPr>
            <p:cNvPr id="25" name="TextBox 24">
              <a:extLst>
                <a:ext uri="{FF2B5EF4-FFF2-40B4-BE49-F238E27FC236}">
                  <a16:creationId xmlns:a16="http://schemas.microsoft.com/office/drawing/2014/main" id="{6644AB6B-3AAA-4800-B441-E6DBD66514BA}"/>
                </a:ext>
              </a:extLst>
            </p:cNvPr>
            <p:cNvSpPr txBox="1"/>
            <p:nvPr/>
          </p:nvSpPr>
          <p:spPr>
            <a:xfrm rot="5400000">
              <a:off x="-481175" y="1520961"/>
              <a:ext cx="1578466" cy="382150"/>
            </a:xfrm>
            <a:prstGeom prst="rect">
              <a:avLst/>
            </a:prstGeom>
            <a:grpFill/>
          </p:spPr>
          <p:txBody>
            <a:bodyPr wrap="square" rtlCol="0">
              <a:spAutoFit/>
            </a:bodyPr>
            <a:lstStyle/>
            <a:p>
              <a:pPr algn="ctr"/>
              <a:r>
                <a:rPr lang="en-US" b="1" dirty="0">
                  <a:solidFill>
                    <a:schemeClr val="bg1"/>
                  </a:solidFill>
                </a:rPr>
                <a:t>Decrease </a:t>
              </a:r>
            </a:p>
          </p:txBody>
        </p:sp>
      </p:grpSp>
      <p:sp>
        <p:nvSpPr>
          <p:cNvPr id="19" name="TextBox 18">
            <a:extLst>
              <a:ext uri="{FF2B5EF4-FFF2-40B4-BE49-F238E27FC236}">
                <a16:creationId xmlns:a16="http://schemas.microsoft.com/office/drawing/2014/main" id="{B90F81F8-EBA1-43EA-8905-2F1E8BBDFDFB}"/>
              </a:ext>
            </a:extLst>
          </p:cNvPr>
          <p:cNvSpPr txBox="1"/>
          <p:nvPr/>
        </p:nvSpPr>
        <p:spPr>
          <a:xfrm>
            <a:off x="2651387" y="3810473"/>
            <a:ext cx="6878358" cy="461665"/>
          </a:xfrm>
          <a:prstGeom prst="rect">
            <a:avLst/>
          </a:prstGeom>
          <a:noFill/>
        </p:spPr>
        <p:txBody>
          <a:bodyPr wrap="none" rtlCol="0">
            <a:spAutoFit/>
          </a:bodyPr>
          <a:lstStyle/>
          <a:p>
            <a:pPr defTabSz="1066773"/>
            <a:r>
              <a:rPr lang="en-US" sz="2400" dirty="0">
                <a:latin typeface="+mn-lt"/>
              </a:rPr>
              <a:t>During contemporaneous period (Table 3F &amp; 4F).</a:t>
            </a:r>
          </a:p>
        </p:txBody>
      </p:sp>
      <p:sp>
        <p:nvSpPr>
          <p:cNvPr id="8" name="Freeform 7"/>
          <p:cNvSpPr/>
          <p:nvPr/>
        </p:nvSpPr>
        <p:spPr>
          <a:xfrm>
            <a:off x="2651387" y="4344595"/>
            <a:ext cx="6070893" cy="461665"/>
          </a:xfrm>
          <a:custGeom>
            <a:avLst/>
            <a:gdLst>
              <a:gd name="connsiteX0" fmla="*/ 0 w 4821936"/>
              <a:gd name="connsiteY0" fmla="*/ 0 h 1700784"/>
              <a:gd name="connsiteX1" fmla="*/ 4821936 w 4821936"/>
              <a:gd name="connsiteY1" fmla="*/ 0 h 1700784"/>
              <a:gd name="connsiteX2" fmla="*/ 4821936 w 4821936"/>
              <a:gd name="connsiteY2" fmla="*/ 1700784 h 1700784"/>
              <a:gd name="connsiteX3" fmla="*/ 0 w 4821936"/>
              <a:gd name="connsiteY3" fmla="*/ 1700784 h 1700784"/>
              <a:gd name="connsiteX4" fmla="*/ 0 w 4821936"/>
              <a:gd name="connsiteY4" fmla="*/ 0 h 17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1936" h="1700784">
                <a:moveTo>
                  <a:pt x="0" y="0"/>
                </a:moveTo>
                <a:lnTo>
                  <a:pt x="4821936" y="0"/>
                </a:lnTo>
                <a:lnTo>
                  <a:pt x="4821936" y="1700784"/>
                </a:lnTo>
                <a:lnTo>
                  <a:pt x="0" y="1700784"/>
                </a:lnTo>
                <a:lnTo>
                  <a:pt x="0" y="0"/>
                </a:lnTo>
                <a:close/>
              </a:path>
            </a:pathLst>
          </a:custGeom>
          <a:noFill/>
        </p:spPr>
        <p:txBody>
          <a:bodyPr wrap="none" rtlCol="0">
            <a:spAutoFit/>
          </a:bodyPr>
          <a:lstStyle/>
          <a:p>
            <a:r>
              <a:rPr lang="en-US" sz="2400" dirty="0">
                <a:solidFill>
                  <a:schemeClr val="tx1"/>
                </a:solidFill>
                <a:latin typeface="+mn-lt"/>
              </a:rPr>
              <a:t>Must be real and enforceable prior to SOO.</a:t>
            </a:r>
          </a:p>
        </p:txBody>
      </p:sp>
      <p:sp>
        <p:nvSpPr>
          <p:cNvPr id="21" name="TextBox 20">
            <a:extLst>
              <a:ext uri="{FF2B5EF4-FFF2-40B4-BE49-F238E27FC236}">
                <a16:creationId xmlns:a16="http://schemas.microsoft.com/office/drawing/2014/main" id="{B2C5298A-AD94-4601-8C32-C60159C01DDB}"/>
              </a:ext>
            </a:extLst>
          </p:cNvPr>
          <p:cNvSpPr txBox="1"/>
          <p:nvPr/>
        </p:nvSpPr>
        <p:spPr>
          <a:xfrm>
            <a:off x="2643955" y="4856675"/>
            <a:ext cx="7568482" cy="461665"/>
          </a:xfrm>
          <a:prstGeom prst="rect">
            <a:avLst/>
          </a:prstGeom>
          <a:noFill/>
        </p:spPr>
        <p:txBody>
          <a:bodyPr wrap="none" rtlCol="0">
            <a:spAutoFit/>
          </a:bodyPr>
          <a:lstStyle/>
          <a:p>
            <a:r>
              <a:rPr lang="en-US" sz="2400" dirty="0">
                <a:latin typeface="+mn-lt"/>
              </a:rPr>
              <a:t>Not creditable if it is required to meet permit limit / SIP.</a:t>
            </a:r>
          </a:p>
        </p:txBody>
      </p:sp>
      <p:sp>
        <p:nvSpPr>
          <p:cNvPr id="22" name="TextBox 21">
            <a:extLst>
              <a:ext uri="{FF2B5EF4-FFF2-40B4-BE49-F238E27FC236}">
                <a16:creationId xmlns:a16="http://schemas.microsoft.com/office/drawing/2014/main" id="{AA5592E9-6AF6-4EB5-81CB-46527D56ADE2}"/>
              </a:ext>
            </a:extLst>
          </p:cNvPr>
          <p:cNvSpPr txBox="1"/>
          <p:nvPr/>
        </p:nvSpPr>
        <p:spPr>
          <a:xfrm>
            <a:off x="2643955" y="5353874"/>
            <a:ext cx="9123671" cy="830997"/>
          </a:xfrm>
          <a:prstGeom prst="rect">
            <a:avLst/>
          </a:prstGeom>
          <a:noFill/>
        </p:spPr>
        <p:txBody>
          <a:bodyPr wrap="square" rtlCol="0">
            <a:spAutoFit/>
          </a:bodyPr>
          <a:lstStyle/>
          <a:p>
            <a:r>
              <a:rPr lang="en-US" sz="2400" dirty="0">
                <a:latin typeface="+mn-lt"/>
              </a:rPr>
              <a:t>Not previously relied upon in issuing major NSR permit or used as an offset.</a:t>
            </a:r>
          </a:p>
        </p:txBody>
      </p:sp>
    </p:spTree>
    <p:extLst>
      <p:ext uri="{BB962C8B-B14F-4D97-AF65-F5344CB8AC3E}">
        <p14:creationId xmlns:p14="http://schemas.microsoft.com/office/powerpoint/2010/main" val="29733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p:bldP spid="18" grpId="0"/>
      <p:bldP spid="19" grpId="0"/>
      <p:bldP spid="8"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85" y="702187"/>
            <a:ext cx="10317932" cy="749630"/>
          </a:xfrm>
          <a:noFill/>
          <a:ln w="9525">
            <a:noFill/>
            <a:miter lim="800000"/>
            <a:headEnd/>
            <a:tailEnd/>
          </a:ln>
        </p:spPr>
        <p:txBody>
          <a:bodyPr vert="horz" wrap="square" lIns="92075" tIns="46038" rIns="92075" bIns="46038" numCol="1" anchor="ctr" anchorCtr="0" compatLnSpc="1">
            <a:prstTxWarp prst="textNoShape">
              <a:avLst/>
            </a:prstTxWarp>
          </a:bodyPr>
          <a:lstStyle/>
          <a:p>
            <a:r>
              <a:rPr lang="en-US" dirty="0"/>
              <a:t>Step 2 - Net Emissions Increase (NEI)</a:t>
            </a:r>
          </a:p>
        </p:txBody>
      </p:sp>
      <p:sp>
        <p:nvSpPr>
          <p:cNvPr id="10" name="Freeform 9"/>
          <p:cNvSpPr/>
          <p:nvPr/>
        </p:nvSpPr>
        <p:spPr>
          <a:xfrm>
            <a:off x="1164415" y="1955080"/>
            <a:ext cx="1056302"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NEI</a:t>
            </a:r>
          </a:p>
        </p:txBody>
      </p:sp>
      <p:sp>
        <p:nvSpPr>
          <p:cNvPr id="11" name="TextBox 10"/>
          <p:cNvSpPr txBox="1"/>
          <p:nvPr/>
        </p:nvSpPr>
        <p:spPr>
          <a:xfrm>
            <a:off x="2158379" y="2210737"/>
            <a:ext cx="610308" cy="707887"/>
          </a:xfrm>
          <a:prstGeom prst="rect">
            <a:avLst/>
          </a:prstGeom>
          <a:noFill/>
        </p:spPr>
        <p:txBody>
          <a:bodyPr wrap="square" rtlCol="0">
            <a:spAutoFit/>
          </a:bodyPr>
          <a:lstStyle/>
          <a:p>
            <a:pPr algn="ctr"/>
            <a:r>
              <a:rPr lang="en-US" sz="4000" dirty="0"/>
              <a:t>=</a:t>
            </a:r>
          </a:p>
        </p:txBody>
      </p:sp>
      <p:sp>
        <p:nvSpPr>
          <p:cNvPr id="15" name="Freeform 11">
            <a:extLst>
              <a:ext uri="{FF2B5EF4-FFF2-40B4-BE49-F238E27FC236}">
                <a16:creationId xmlns:a16="http://schemas.microsoft.com/office/drawing/2014/main" id="{01E200D0-48B2-475A-A9F6-ECAE1C341B1F}"/>
              </a:ext>
            </a:extLst>
          </p:cNvPr>
          <p:cNvSpPr/>
          <p:nvPr/>
        </p:nvSpPr>
        <p:spPr>
          <a:xfrm>
            <a:off x="2725909" y="1959332"/>
            <a:ext cx="3958975"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Proposed Project Emissions Increase (PEI)</a:t>
            </a:r>
          </a:p>
          <a:p>
            <a:pPr algn="ctr" defTabSz="1422364">
              <a:lnSpc>
                <a:spcPct val="90000"/>
              </a:lnSpc>
              <a:spcAft>
                <a:spcPct val="35000"/>
              </a:spcAft>
            </a:pPr>
            <a:r>
              <a:rPr lang="en-US" sz="2400" dirty="0">
                <a:solidFill>
                  <a:schemeClr val="tx1"/>
                </a:solidFill>
              </a:rPr>
              <a:t>(Table 2F, Step 1) </a:t>
            </a:r>
          </a:p>
        </p:txBody>
      </p:sp>
      <p:sp>
        <p:nvSpPr>
          <p:cNvPr id="17" name="TextBox 16">
            <a:extLst>
              <a:ext uri="{FF2B5EF4-FFF2-40B4-BE49-F238E27FC236}">
                <a16:creationId xmlns:a16="http://schemas.microsoft.com/office/drawing/2014/main" id="{1069930B-982E-44ED-914F-3FC0D19D0647}"/>
              </a:ext>
            </a:extLst>
          </p:cNvPr>
          <p:cNvSpPr txBox="1"/>
          <p:nvPr/>
        </p:nvSpPr>
        <p:spPr>
          <a:xfrm>
            <a:off x="8031659" y="2210736"/>
            <a:ext cx="610308" cy="707887"/>
          </a:xfrm>
          <a:prstGeom prst="rect">
            <a:avLst/>
          </a:prstGeom>
          <a:noFill/>
        </p:spPr>
        <p:txBody>
          <a:bodyPr wrap="square" rtlCol="0">
            <a:spAutoFit/>
          </a:bodyPr>
          <a:lstStyle/>
          <a:p>
            <a:pPr algn="ctr"/>
            <a:r>
              <a:rPr lang="en-US" sz="4000" dirty="0"/>
              <a:t>+</a:t>
            </a:r>
          </a:p>
        </p:txBody>
      </p:sp>
      <p:sp>
        <p:nvSpPr>
          <p:cNvPr id="4" name="Left Brace 3">
            <a:extLst>
              <a:ext uri="{FF2B5EF4-FFF2-40B4-BE49-F238E27FC236}">
                <a16:creationId xmlns:a16="http://schemas.microsoft.com/office/drawing/2014/main" id="{527CF65E-B7F0-402F-B0E5-401F3E9288DD}"/>
              </a:ext>
              <a:ext uri="{C183D7F6-B498-43B3-948B-1728B52AA6E4}">
                <adec:decorative xmlns:adec="http://schemas.microsoft.com/office/drawing/2017/decorative" val="1"/>
              </a:ext>
            </a:extLst>
          </p:cNvPr>
          <p:cNvSpPr/>
          <p:nvPr/>
        </p:nvSpPr>
        <p:spPr>
          <a:xfrm>
            <a:off x="3435935" y="3691471"/>
            <a:ext cx="346364" cy="1323702"/>
          </a:xfrm>
          <a:prstGeom prst="lef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2" name="Freeform 11"/>
          <p:cNvSpPr/>
          <p:nvPr/>
        </p:nvSpPr>
        <p:spPr>
          <a:xfrm>
            <a:off x="3910916" y="3774334"/>
            <a:ext cx="2990113"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Creditable Contemporaneous Increases </a:t>
            </a:r>
          </a:p>
        </p:txBody>
      </p:sp>
      <p:sp>
        <p:nvSpPr>
          <p:cNvPr id="14" name="TextBox 13"/>
          <p:cNvSpPr txBox="1"/>
          <p:nvPr/>
        </p:nvSpPr>
        <p:spPr>
          <a:xfrm>
            <a:off x="6901029" y="4008292"/>
            <a:ext cx="610308" cy="707887"/>
          </a:xfrm>
          <a:prstGeom prst="rect">
            <a:avLst/>
          </a:prstGeom>
          <a:noFill/>
        </p:spPr>
        <p:txBody>
          <a:bodyPr wrap="square" rtlCol="0">
            <a:spAutoFit/>
          </a:bodyPr>
          <a:lstStyle/>
          <a:p>
            <a:pPr algn="ctr"/>
            <a:r>
              <a:rPr lang="en-US" sz="4000" dirty="0"/>
              <a:t>-</a:t>
            </a:r>
          </a:p>
        </p:txBody>
      </p:sp>
      <p:sp>
        <p:nvSpPr>
          <p:cNvPr id="13" name="Freeform 12"/>
          <p:cNvSpPr/>
          <p:nvPr/>
        </p:nvSpPr>
        <p:spPr>
          <a:xfrm>
            <a:off x="7511337" y="3795971"/>
            <a:ext cx="2990113"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Creditable Contemporaneous Decreases</a:t>
            </a:r>
          </a:p>
        </p:txBody>
      </p:sp>
      <p:sp>
        <p:nvSpPr>
          <p:cNvPr id="5" name="Right Brace 4">
            <a:extLst>
              <a:ext uri="{FF2B5EF4-FFF2-40B4-BE49-F238E27FC236}">
                <a16:creationId xmlns:a16="http://schemas.microsoft.com/office/drawing/2014/main" id="{CE0AB1E1-A44A-4DB9-8E87-AACED4BD8611}"/>
              </a:ext>
              <a:ext uri="{C183D7F6-B498-43B3-948B-1728B52AA6E4}">
                <adec:decorative xmlns:adec="http://schemas.microsoft.com/office/drawing/2017/decorative" val="1"/>
              </a:ext>
            </a:extLst>
          </p:cNvPr>
          <p:cNvSpPr/>
          <p:nvPr/>
        </p:nvSpPr>
        <p:spPr>
          <a:xfrm>
            <a:off x="10640299" y="3592792"/>
            <a:ext cx="346364" cy="1400743"/>
          </a:xfrm>
          <a:prstGeom prst="righ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7" name="Arrow: Left-Right 6">
            <a:extLst>
              <a:ext uri="{FF2B5EF4-FFF2-40B4-BE49-F238E27FC236}">
                <a16:creationId xmlns:a16="http://schemas.microsoft.com/office/drawing/2014/main" id="{B64A79FE-EB4D-4653-89BF-58D37AC41823}"/>
              </a:ext>
            </a:extLst>
          </p:cNvPr>
          <p:cNvSpPr/>
          <p:nvPr/>
        </p:nvSpPr>
        <p:spPr>
          <a:xfrm>
            <a:off x="1164415" y="5175047"/>
            <a:ext cx="9711412" cy="632599"/>
          </a:xfrm>
          <a:prstGeom prst="lef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Table 3F, Step 2</a:t>
            </a:r>
          </a:p>
        </p:txBody>
      </p:sp>
    </p:spTree>
    <p:extLst>
      <p:ext uri="{BB962C8B-B14F-4D97-AF65-F5344CB8AC3E}">
        <p14:creationId xmlns:p14="http://schemas.microsoft.com/office/powerpoint/2010/main" val="363699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animBg="1"/>
      <p:bldP spid="17" grpId="0"/>
      <p:bldP spid="4" grpId="0" animBg="1"/>
      <p:bldP spid="12" grpId="0" animBg="1"/>
      <p:bldP spid="14" grpId="0"/>
      <p:bldP spid="13"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5315-AFA7-4755-AC79-9BDFA530BE47}"/>
              </a:ext>
            </a:extLst>
          </p:cNvPr>
          <p:cNvSpPr>
            <a:spLocks noGrp="1"/>
          </p:cNvSpPr>
          <p:nvPr>
            <p:ph type="title"/>
          </p:nvPr>
        </p:nvSpPr>
        <p:spPr>
          <a:xfrm>
            <a:off x="741885" y="714173"/>
            <a:ext cx="10724343" cy="689464"/>
          </a:xfrm>
        </p:spPr>
        <p:txBody>
          <a:bodyPr/>
          <a:lstStyle/>
          <a:p>
            <a:pPr algn="ctr"/>
            <a:r>
              <a:rPr lang="en-US" dirty="0"/>
              <a:t>Example 4 - PEI &amp; NEI</a:t>
            </a:r>
          </a:p>
        </p:txBody>
      </p:sp>
      <p:graphicFrame>
        <p:nvGraphicFramePr>
          <p:cNvPr id="6" name="Content Placeholder 3">
            <a:extLst>
              <a:ext uri="{FF2B5EF4-FFF2-40B4-BE49-F238E27FC236}">
                <a16:creationId xmlns:a16="http://schemas.microsoft.com/office/drawing/2014/main" id="{9C4A4F16-B000-43D7-8CDA-43BE6D135BA9}"/>
              </a:ext>
            </a:extLst>
          </p:cNvPr>
          <p:cNvGraphicFramePr>
            <a:graphicFrameLocks/>
          </p:cNvGraphicFramePr>
          <p:nvPr>
            <p:extLst>
              <p:ext uri="{D42A27DB-BD31-4B8C-83A1-F6EECF244321}">
                <p14:modId xmlns:p14="http://schemas.microsoft.com/office/powerpoint/2010/main" val="1914723217"/>
              </p:ext>
            </p:extLst>
          </p:nvPr>
        </p:nvGraphicFramePr>
        <p:xfrm>
          <a:off x="1447800" y="2722410"/>
          <a:ext cx="8447639" cy="2590800"/>
        </p:xfrm>
        <a:graphic>
          <a:graphicData uri="http://schemas.openxmlformats.org/drawingml/2006/table">
            <a:tbl>
              <a:tblPr firstRow="1" bandRow="1">
                <a:tableStyleId>{5C22544A-7EE6-4342-B048-85BDC9FD1C3A}</a:tableStyleId>
              </a:tblPr>
              <a:tblGrid>
                <a:gridCol w="1707036">
                  <a:extLst>
                    <a:ext uri="{9D8B030D-6E8A-4147-A177-3AD203B41FA5}">
                      <a16:colId xmlns:a16="http://schemas.microsoft.com/office/drawing/2014/main" val="20000"/>
                    </a:ext>
                  </a:extLst>
                </a:gridCol>
                <a:gridCol w="1108844">
                  <a:extLst>
                    <a:ext uri="{9D8B030D-6E8A-4147-A177-3AD203B41FA5}">
                      <a16:colId xmlns:a16="http://schemas.microsoft.com/office/drawing/2014/main" val="20001"/>
                    </a:ext>
                  </a:extLst>
                </a:gridCol>
                <a:gridCol w="1407941">
                  <a:extLst>
                    <a:ext uri="{9D8B030D-6E8A-4147-A177-3AD203B41FA5}">
                      <a16:colId xmlns:a16="http://schemas.microsoft.com/office/drawing/2014/main" val="20002"/>
                    </a:ext>
                  </a:extLst>
                </a:gridCol>
                <a:gridCol w="1082264">
                  <a:extLst>
                    <a:ext uri="{9D8B030D-6E8A-4147-A177-3AD203B41FA5}">
                      <a16:colId xmlns:a16="http://schemas.microsoft.com/office/drawing/2014/main" val="20003"/>
                    </a:ext>
                  </a:extLst>
                </a:gridCol>
                <a:gridCol w="1075472">
                  <a:extLst>
                    <a:ext uri="{9D8B030D-6E8A-4147-A177-3AD203B41FA5}">
                      <a16:colId xmlns:a16="http://schemas.microsoft.com/office/drawing/2014/main" val="20004"/>
                    </a:ext>
                  </a:extLst>
                </a:gridCol>
                <a:gridCol w="2066082">
                  <a:extLst>
                    <a:ext uri="{9D8B030D-6E8A-4147-A177-3AD203B41FA5}">
                      <a16:colId xmlns:a16="http://schemas.microsoft.com/office/drawing/2014/main" val="2000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Pollutant</a:t>
                      </a:r>
                    </a:p>
                    <a:p>
                      <a:pPr algn="ctr"/>
                      <a:endParaRPr lang="en-US" sz="2000" dirty="0"/>
                    </a:p>
                  </a:txBody>
                  <a:tcPr/>
                </a:tc>
                <a:tc>
                  <a:txBody>
                    <a:bodyPr/>
                    <a:lstStyle/>
                    <a:p>
                      <a:pPr algn="ctr"/>
                      <a:r>
                        <a:rPr lang="en-US" sz="2000" dirty="0"/>
                        <a:t>PEI</a:t>
                      </a:r>
                    </a:p>
                    <a:p>
                      <a:pPr algn="ctr"/>
                      <a:r>
                        <a:rPr lang="en-US" sz="2000" dirty="0"/>
                        <a:t>(TPY)</a:t>
                      </a:r>
                    </a:p>
                    <a:p>
                      <a:pPr algn="ctr"/>
                      <a:endParaRPr lang="en-US" sz="2000" dirty="0"/>
                    </a:p>
                  </a:txBody>
                  <a:tcPr/>
                </a:tc>
                <a:tc>
                  <a:txBody>
                    <a:bodyPr/>
                    <a:lstStyle/>
                    <a:p>
                      <a:pPr algn="ctr"/>
                      <a:r>
                        <a:rPr lang="en-US" sz="2000" dirty="0"/>
                        <a:t>PSD</a:t>
                      </a:r>
                    </a:p>
                    <a:p>
                      <a:pPr algn="ctr"/>
                      <a:r>
                        <a:rPr lang="en-US" sz="2000" dirty="0"/>
                        <a:t>Major Mod.</a:t>
                      </a:r>
                    </a:p>
                  </a:txBody>
                  <a:tcPr/>
                </a:tc>
                <a:tc>
                  <a:txBody>
                    <a:bodyPr/>
                    <a:lstStyle/>
                    <a:p>
                      <a:pPr algn="ctr"/>
                      <a:r>
                        <a:rPr lang="en-US" sz="2000" dirty="0"/>
                        <a:t>Netting</a:t>
                      </a:r>
                    </a:p>
                  </a:txBody>
                  <a:tcPr/>
                </a:tc>
                <a:tc>
                  <a:txBody>
                    <a:bodyPr/>
                    <a:lstStyle/>
                    <a:p>
                      <a:pPr algn="ctr"/>
                      <a:r>
                        <a:rPr lang="en-US" sz="2000" dirty="0"/>
                        <a:t>NEI</a:t>
                      </a:r>
                    </a:p>
                  </a:txBody>
                  <a:tcPr/>
                </a:tc>
                <a:tc>
                  <a:txBody>
                    <a:bodyPr/>
                    <a:lstStyle/>
                    <a:p>
                      <a:pPr algn="ctr"/>
                      <a:r>
                        <a:rPr lang="en-US" sz="2000" dirty="0"/>
                        <a:t>PSD review</a:t>
                      </a:r>
                      <a:r>
                        <a:rPr lang="en-US" sz="2000" baseline="0" dirty="0"/>
                        <a:t> required?</a:t>
                      </a:r>
                      <a:endParaRPr lang="en-US" sz="2000" dirty="0"/>
                    </a:p>
                  </a:txBody>
                  <a:tcPr/>
                </a:tc>
                <a:extLst>
                  <a:ext uri="{0D108BD9-81ED-4DB2-BD59-A6C34878D82A}">
                    <a16:rowId xmlns:a16="http://schemas.microsoft.com/office/drawing/2014/main" val="10000"/>
                  </a:ext>
                </a:extLst>
              </a:tr>
              <a:tr h="370840">
                <a:tc>
                  <a:txBody>
                    <a:bodyPr/>
                    <a:lstStyle/>
                    <a:p>
                      <a:pPr algn="ctr"/>
                      <a:r>
                        <a:rPr lang="en-US" sz="2000" dirty="0">
                          <a:solidFill>
                            <a:schemeClr val="tx1"/>
                          </a:solidFill>
                        </a:rPr>
                        <a:t>NO</a:t>
                      </a:r>
                      <a:r>
                        <a:rPr lang="en-US" sz="2000" baseline="-25000" dirty="0">
                          <a:solidFill>
                            <a:schemeClr val="tx1"/>
                          </a:solidFill>
                        </a:rPr>
                        <a:t>X</a:t>
                      </a:r>
                    </a:p>
                  </a:txBody>
                  <a:tcPr marL="121920" marR="121920"/>
                </a:tc>
                <a:tc>
                  <a:txBody>
                    <a:bodyPr/>
                    <a:lstStyle/>
                    <a:p>
                      <a:pPr algn="ctr"/>
                      <a:r>
                        <a:rPr lang="en-US" sz="2000" dirty="0"/>
                        <a:t>70</a:t>
                      </a:r>
                    </a:p>
                  </a:txBody>
                  <a:tcPr/>
                </a:tc>
                <a:tc>
                  <a:txBody>
                    <a:bodyPr/>
                    <a:lstStyle/>
                    <a:p>
                      <a:pPr algn="ctr"/>
                      <a:r>
                        <a:rPr lang="en-US" sz="2000" dirty="0"/>
                        <a:t>40</a:t>
                      </a:r>
                    </a:p>
                  </a:txBody>
                  <a:tcPr/>
                </a:tc>
                <a:tc>
                  <a:txBody>
                    <a:bodyPr/>
                    <a:lstStyle/>
                    <a:p>
                      <a:pPr algn="ctr"/>
                      <a:r>
                        <a:rPr lang="en-US" sz="2000" dirty="0"/>
                        <a:t>Yes</a:t>
                      </a:r>
                    </a:p>
                  </a:txBody>
                  <a:tcPr/>
                </a:tc>
                <a:tc>
                  <a:txBody>
                    <a:bodyPr/>
                    <a:lstStyle/>
                    <a:p>
                      <a:pPr algn="ctr"/>
                      <a:r>
                        <a:rPr lang="en-US" sz="2000" dirty="0"/>
                        <a:t>76</a:t>
                      </a:r>
                    </a:p>
                  </a:txBody>
                  <a:tcPr/>
                </a:tc>
                <a:tc>
                  <a:txBody>
                    <a:bodyPr/>
                    <a:lstStyle/>
                    <a:p>
                      <a:pPr algn="ctr"/>
                      <a:r>
                        <a:rPr lang="en-US" sz="2000" b="1" dirty="0">
                          <a:solidFill>
                            <a:srgbClr val="7030A0"/>
                          </a:solidFill>
                        </a:rPr>
                        <a:t>Yes</a:t>
                      </a:r>
                    </a:p>
                  </a:txBody>
                  <a:tcPr/>
                </a:tc>
                <a:extLst>
                  <a:ext uri="{0D108BD9-81ED-4DB2-BD59-A6C34878D82A}">
                    <a16:rowId xmlns:a16="http://schemas.microsoft.com/office/drawing/2014/main" val="10001"/>
                  </a:ext>
                </a:extLst>
              </a:tr>
              <a:tr h="370840">
                <a:tc>
                  <a:txBody>
                    <a:bodyPr/>
                    <a:lstStyle/>
                    <a:p>
                      <a:pPr algn="ctr"/>
                      <a:r>
                        <a:rPr lang="en-US" sz="2000" dirty="0">
                          <a:solidFill>
                            <a:schemeClr val="tx1"/>
                          </a:solidFill>
                        </a:rPr>
                        <a:t>CO</a:t>
                      </a:r>
                    </a:p>
                  </a:txBody>
                  <a:tcPr marL="121920" marR="121920"/>
                </a:tc>
                <a:tc>
                  <a:txBody>
                    <a:bodyPr/>
                    <a:lstStyle/>
                    <a:p>
                      <a:pPr algn="ctr"/>
                      <a:r>
                        <a:rPr lang="en-US" sz="2000" dirty="0"/>
                        <a:t>110</a:t>
                      </a:r>
                    </a:p>
                  </a:txBody>
                  <a:tcPr/>
                </a:tc>
                <a:tc>
                  <a:txBody>
                    <a:bodyPr/>
                    <a:lstStyle/>
                    <a:p>
                      <a:pPr algn="ctr"/>
                      <a:r>
                        <a:rPr lang="en-US" sz="2000" dirty="0"/>
                        <a:t>100</a:t>
                      </a:r>
                    </a:p>
                  </a:txBody>
                  <a:tcPr/>
                </a:tc>
                <a:tc>
                  <a:txBody>
                    <a:bodyPr/>
                    <a:lstStyle/>
                    <a:p>
                      <a:pPr algn="ctr"/>
                      <a:r>
                        <a:rPr lang="en-US" sz="2000" dirty="0"/>
                        <a:t>Yes</a:t>
                      </a:r>
                    </a:p>
                  </a:txBody>
                  <a:tcPr/>
                </a:tc>
                <a:tc>
                  <a:txBody>
                    <a:bodyPr/>
                    <a:lstStyle/>
                    <a:p>
                      <a:pPr algn="ctr"/>
                      <a:r>
                        <a:rPr lang="en-US" sz="2000" dirty="0"/>
                        <a:t>73</a:t>
                      </a:r>
                    </a:p>
                  </a:txBody>
                  <a:tcPr/>
                </a:tc>
                <a:tc>
                  <a:txBody>
                    <a:bodyPr/>
                    <a:lstStyle/>
                    <a:p>
                      <a:pPr algn="ctr"/>
                      <a:r>
                        <a:rPr lang="en-US" sz="2000" dirty="0">
                          <a:solidFill>
                            <a:schemeClr val="tx1"/>
                          </a:solidFill>
                        </a:rPr>
                        <a:t>No</a:t>
                      </a:r>
                    </a:p>
                  </a:txBody>
                  <a:tcPr/>
                </a:tc>
                <a:extLst>
                  <a:ext uri="{0D108BD9-81ED-4DB2-BD59-A6C34878D82A}">
                    <a16:rowId xmlns:a16="http://schemas.microsoft.com/office/drawing/2014/main" val="10002"/>
                  </a:ext>
                </a:extLst>
              </a:tr>
              <a:tr h="370840">
                <a:tc>
                  <a:txBody>
                    <a:bodyPr/>
                    <a:lstStyle/>
                    <a:p>
                      <a:pPr algn="ctr"/>
                      <a:r>
                        <a:rPr lang="en-US" sz="2000" dirty="0">
                          <a:solidFill>
                            <a:schemeClr val="tx1"/>
                          </a:solidFill>
                        </a:rPr>
                        <a:t>VOC</a:t>
                      </a:r>
                    </a:p>
                  </a:txBody>
                  <a:tcPr marL="121920" marR="121920"/>
                </a:tc>
                <a:tc>
                  <a:txBody>
                    <a:bodyPr/>
                    <a:lstStyle/>
                    <a:p>
                      <a:pPr algn="ctr"/>
                      <a:r>
                        <a:rPr lang="en-US" sz="2000" dirty="0"/>
                        <a:t>52</a:t>
                      </a:r>
                    </a:p>
                  </a:txBody>
                  <a:tcPr/>
                </a:tc>
                <a:tc>
                  <a:txBody>
                    <a:bodyPr/>
                    <a:lstStyle/>
                    <a:p>
                      <a:pPr algn="ctr"/>
                      <a:r>
                        <a:rPr lang="en-US" sz="2000" dirty="0"/>
                        <a:t>40</a:t>
                      </a:r>
                    </a:p>
                  </a:txBody>
                  <a:tcPr/>
                </a:tc>
                <a:tc>
                  <a:txBody>
                    <a:bodyPr/>
                    <a:lstStyle/>
                    <a:p>
                      <a:pPr algn="ctr"/>
                      <a:r>
                        <a:rPr lang="en-US" sz="2000" dirty="0"/>
                        <a:t>Yes</a:t>
                      </a:r>
                    </a:p>
                  </a:txBody>
                  <a:tcPr/>
                </a:tc>
                <a:tc>
                  <a:txBody>
                    <a:bodyPr/>
                    <a:lstStyle/>
                    <a:p>
                      <a:pPr algn="ctr"/>
                      <a:r>
                        <a:rPr lang="en-US" sz="2000" dirty="0"/>
                        <a:t>67</a:t>
                      </a:r>
                    </a:p>
                  </a:txBody>
                  <a:tcPr/>
                </a:tc>
                <a:tc>
                  <a:txBody>
                    <a:bodyPr/>
                    <a:lstStyle/>
                    <a:p>
                      <a:pPr algn="ctr"/>
                      <a:r>
                        <a:rPr lang="en-US" sz="2000" b="1" dirty="0">
                          <a:solidFill>
                            <a:srgbClr val="7030A0"/>
                          </a:solidFill>
                        </a:rPr>
                        <a:t>Yes</a:t>
                      </a:r>
                    </a:p>
                  </a:txBody>
                  <a:tcP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a:t>
                      </a:r>
                      <a:r>
                        <a:rPr lang="en-US" sz="2000" baseline="-25000" dirty="0">
                          <a:solidFill>
                            <a:schemeClr val="tx1"/>
                          </a:solidFill>
                        </a:rPr>
                        <a:t>2</a:t>
                      </a:r>
                    </a:p>
                  </a:txBody>
                  <a:tcPr marL="121920" marR="121920"/>
                </a:tc>
                <a:tc>
                  <a:txBody>
                    <a:bodyPr/>
                    <a:lstStyle/>
                    <a:p>
                      <a:pPr algn="ctr"/>
                      <a:r>
                        <a:rPr lang="en-US" sz="2000" dirty="0"/>
                        <a:t>45</a:t>
                      </a:r>
                    </a:p>
                  </a:txBody>
                  <a:tcPr/>
                </a:tc>
                <a:tc>
                  <a:txBody>
                    <a:bodyPr/>
                    <a:lstStyle/>
                    <a:p>
                      <a:pPr algn="ctr"/>
                      <a:r>
                        <a:rPr lang="en-US" sz="2000" dirty="0"/>
                        <a:t>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Yes</a:t>
                      </a:r>
                    </a:p>
                  </a:txBody>
                  <a:tcPr/>
                </a:tc>
                <a:tc>
                  <a:txBody>
                    <a:bodyPr/>
                    <a:lstStyle/>
                    <a:p>
                      <a:pPr algn="ctr"/>
                      <a:r>
                        <a:rPr lang="en-US" sz="2000" dirty="0"/>
                        <a:t>32</a:t>
                      </a:r>
                    </a:p>
                  </a:txBody>
                  <a:tcPr/>
                </a:tc>
                <a:tc>
                  <a:txBody>
                    <a:bodyPr/>
                    <a:lstStyle/>
                    <a:p>
                      <a:pPr algn="ctr"/>
                      <a:r>
                        <a:rPr lang="en-US" sz="2000" dirty="0">
                          <a:solidFill>
                            <a:schemeClr val="tx1"/>
                          </a:solidFill>
                        </a:rPr>
                        <a:t>No</a:t>
                      </a:r>
                    </a:p>
                  </a:txBody>
                  <a:tcPr/>
                </a:tc>
                <a:extLst>
                  <a:ext uri="{0D108BD9-81ED-4DB2-BD59-A6C34878D82A}">
                    <a16:rowId xmlns:a16="http://schemas.microsoft.com/office/drawing/2014/main" val="10005"/>
                  </a:ext>
                </a:extLst>
              </a:tr>
            </a:tbl>
          </a:graphicData>
        </a:graphic>
      </p:graphicFrame>
      <p:sp>
        <p:nvSpPr>
          <p:cNvPr id="7" name="Rounded Rectangle 4">
            <a:extLst>
              <a:ext uri="{FF2B5EF4-FFF2-40B4-BE49-F238E27FC236}">
                <a16:creationId xmlns:a16="http://schemas.microsoft.com/office/drawing/2014/main" id="{7028FF78-E1F5-423E-AE34-8C520405ED3C}"/>
              </a:ext>
              <a:ext uri="{C183D7F6-B498-43B3-948B-1728B52AA6E4}">
                <adec:decorative xmlns:adec="http://schemas.microsoft.com/office/drawing/2017/decorative" val="1"/>
              </a:ext>
            </a:extLst>
          </p:cNvPr>
          <p:cNvSpPr/>
          <p:nvPr/>
        </p:nvSpPr>
        <p:spPr bwMode="auto">
          <a:xfrm>
            <a:off x="4265967" y="2763975"/>
            <a:ext cx="1405652" cy="2590800"/>
          </a:xfrm>
          <a:prstGeom prst="roundRect">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8" name="Arrow: Curved Down 7">
            <a:extLst>
              <a:ext uri="{FF2B5EF4-FFF2-40B4-BE49-F238E27FC236}">
                <a16:creationId xmlns:a16="http://schemas.microsoft.com/office/drawing/2014/main" id="{269D1B32-7CFA-47E5-9B96-BEDCFC413BA3}"/>
              </a:ext>
              <a:ext uri="{C183D7F6-B498-43B3-948B-1728B52AA6E4}">
                <adec:decorative xmlns:adec="http://schemas.microsoft.com/office/drawing/2017/decorative" val="1"/>
              </a:ext>
            </a:extLst>
          </p:cNvPr>
          <p:cNvSpPr/>
          <p:nvPr/>
        </p:nvSpPr>
        <p:spPr bwMode="auto">
          <a:xfrm>
            <a:off x="3690796" y="2336178"/>
            <a:ext cx="1676400" cy="377896"/>
          </a:xfrm>
          <a:prstGeom prst="curvedDownArrow">
            <a:avLst/>
          </a:prstGeom>
          <a:solidFill>
            <a:schemeClr val="accent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9E2A94E5-AFE0-4EA7-97D2-8557DF3A9AEA}"/>
              </a:ext>
            </a:extLst>
          </p:cNvPr>
          <p:cNvSpPr/>
          <p:nvPr/>
        </p:nvSpPr>
        <p:spPr bwMode="auto">
          <a:xfrm>
            <a:off x="4078782" y="1914155"/>
            <a:ext cx="900428" cy="377896"/>
          </a:xfrm>
          <a:prstGeom prst="rect">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Step 1</a:t>
            </a:r>
            <a:endParaRPr kumimoji="0" lang="en-US" sz="2400" b="1" i="0" u="none" strike="noStrike" cap="none" normalizeH="0" baseline="0" dirty="0">
              <a:ln>
                <a:noFill/>
              </a:ln>
              <a:solidFill>
                <a:schemeClr val="bg1"/>
              </a:solidFill>
              <a:effectLst/>
            </a:endParaRPr>
          </a:p>
        </p:txBody>
      </p:sp>
      <p:sp>
        <p:nvSpPr>
          <p:cNvPr id="10" name="Arrow: Curved Up 9">
            <a:extLst>
              <a:ext uri="{FF2B5EF4-FFF2-40B4-BE49-F238E27FC236}">
                <a16:creationId xmlns:a16="http://schemas.microsoft.com/office/drawing/2014/main" id="{FD5F6E1D-9846-4485-A4F2-F7E63CBBA47F}"/>
              </a:ext>
              <a:ext uri="{C183D7F6-B498-43B3-948B-1728B52AA6E4}">
                <adec:decorative xmlns:adec="http://schemas.microsoft.com/office/drawing/2017/decorative" val="1"/>
              </a:ext>
            </a:extLst>
          </p:cNvPr>
          <p:cNvSpPr/>
          <p:nvPr/>
        </p:nvSpPr>
        <p:spPr bwMode="auto">
          <a:xfrm flipH="1">
            <a:off x="4825496" y="5373857"/>
            <a:ext cx="2533099" cy="548489"/>
          </a:xfrm>
          <a:prstGeom prst="curvedUpArrow">
            <a:avLst/>
          </a:prstGeom>
          <a:solidFill>
            <a:schemeClr val="accent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D742568B-0579-4D5C-AE6E-3456EC780275}"/>
              </a:ext>
            </a:extLst>
          </p:cNvPr>
          <p:cNvSpPr/>
          <p:nvPr/>
        </p:nvSpPr>
        <p:spPr bwMode="auto">
          <a:xfrm>
            <a:off x="5824658" y="6018657"/>
            <a:ext cx="865853" cy="377896"/>
          </a:xfrm>
          <a:prstGeom prst="rect">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Step 2</a:t>
            </a:r>
            <a:endParaRPr kumimoji="0" lang="en-US" sz="2400" b="1" i="0" u="none" strike="noStrike" cap="none" normalizeH="0" baseline="0" dirty="0">
              <a:ln>
                <a:noFill/>
              </a:ln>
              <a:solidFill>
                <a:schemeClr val="bg1"/>
              </a:solidFill>
              <a:effectLst/>
            </a:endParaRPr>
          </a:p>
        </p:txBody>
      </p:sp>
      <p:sp>
        <p:nvSpPr>
          <p:cNvPr id="12" name="Rectangle 11">
            <a:extLst>
              <a:ext uri="{FF2B5EF4-FFF2-40B4-BE49-F238E27FC236}">
                <a16:creationId xmlns:a16="http://schemas.microsoft.com/office/drawing/2014/main" id="{A09EE758-B512-4328-95DF-87F19276E967}"/>
              </a:ext>
              <a:ext uri="{C183D7F6-B498-43B3-948B-1728B52AA6E4}">
                <adec:decorative xmlns:adec="http://schemas.microsoft.com/office/drawing/2017/decorative" val="1"/>
              </a:ext>
            </a:extLst>
          </p:cNvPr>
          <p:cNvSpPr/>
          <p:nvPr/>
        </p:nvSpPr>
        <p:spPr>
          <a:xfrm>
            <a:off x="7841973" y="3765184"/>
            <a:ext cx="2053465" cy="3578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6FC6B96-AAA7-4AD2-8AC4-01553DDDA9C4}"/>
              </a:ext>
              <a:ext uri="{C183D7F6-B498-43B3-948B-1728B52AA6E4}">
                <adec:decorative xmlns:adec="http://schemas.microsoft.com/office/drawing/2017/decorative" val="1"/>
              </a:ext>
            </a:extLst>
          </p:cNvPr>
          <p:cNvSpPr/>
          <p:nvPr/>
        </p:nvSpPr>
        <p:spPr>
          <a:xfrm>
            <a:off x="7841973" y="4539197"/>
            <a:ext cx="2053465" cy="3578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35CE51B-F723-AF3D-88B9-14DD9023FC16}"/>
              </a:ext>
              <a:ext uri="{C183D7F6-B498-43B3-948B-1728B52AA6E4}">
                <adec:decorative xmlns:adec="http://schemas.microsoft.com/office/drawing/2017/decorative" val="1"/>
              </a:ext>
            </a:extLst>
          </p:cNvPr>
          <p:cNvSpPr/>
          <p:nvPr/>
        </p:nvSpPr>
        <p:spPr>
          <a:xfrm rot="5400000">
            <a:off x="8075232" y="3471751"/>
            <a:ext cx="1586947" cy="2053464"/>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608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0" nodeType="clickEffect">
                                  <p:stCondLst>
                                    <p:cond delay="0"/>
                                  </p:stCondLst>
                                  <p:childTnLst>
                                    <p:animEffect transition="out" filter="wipe(left)">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D1605-19B2-FC48-F15A-7E8168E015D9}"/>
              </a:ext>
            </a:extLst>
          </p:cNvPr>
          <p:cNvSpPr>
            <a:spLocks noGrp="1"/>
          </p:cNvSpPr>
          <p:nvPr>
            <p:ph type="title"/>
          </p:nvPr>
        </p:nvSpPr>
        <p:spPr>
          <a:xfrm>
            <a:off x="642920" y="-1336296"/>
            <a:ext cx="10724343" cy="689464"/>
          </a:xfrm>
        </p:spPr>
        <p:txBody>
          <a:bodyPr/>
          <a:lstStyle/>
          <a:p>
            <a:r>
              <a:rPr lang="en-US" dirty="0"/>
              <a:t>Federal NST Applicability Determination</a:t>
            </a:r>
          </a:p>
        </p:txBody>
      </p:sp>
      <p:pic>
        <p:nvPicPr>
          <p:cNvPr id="8" name="Content Placeholder 7" descr="A cartoon of pandas holding signs">
            <a:extLst>
              <a:ext uri="{FF2B5EF4-FFF2-40B4-BE49-F238E27FC236}">
                <a16:creationId xmlns:a16="http://schemas.microsoft.com/office/drawing/2014/main" id="{8F8B7677-B6EE-809A-D7BA-049BE208508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75416"/>
            <a:ext cx="12192000" cy="6933415"/>
          </a:xfrm>
        </p:spPr>
      </p:pic>
    </p:spTree>
    <p:extLst>
      <p:ext uri="{BB962C8B-B14F-4D97-AF65-F5344CB8AC3E}">
        <p14:creationId xmlns:p14="http://schemas.microsoft.com/office/powerpoint/2010/main" val="4081818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EB9A-26A1-455E-90EF-B748815B6985}"/>
              </a:ext>
            </a:extLst>
          </p:cNvPr>
          <p:cNvSpPr>
            <a:spLocks noGrp="1"/>
          </p:cNvSpPr>
          <p:nvPr>
            <p:ph type="title"/>
          </p:nvPr>
        </p:nvSpPr>
        <p:spPr>
          <a:xfrm>
            <a:off x="1346664" y="723319"/>
            <a:ext cx="9426633" cy="1325563"/>
          </a:xfrm>
        </p:spPr>
        <p:txBody>
          <a:bodyPr/>
          <a:lstStyle/>
          <a:p>
            <a:pPr algn="ctr"/>
            <a:r>
              <a:rPr lang="en-US" dirty="0"/>
              <a:t>Major NSR Examples </a:t>
            </a:r>
          </a:p>
        </p:txBody>
      </p:sp>
      <p:pic>
        <p:nvPicPr>
          <p:cNvPr id="14" name="Content Placeholder 13" descr="City buses near Westminster Palace.">
            <a:extLst>
              <a:ext uri="{FF2B5EF4-FFF2-40B4-BE49-F238E27FC236}">
                <a16:creationId xmlns:a16="http://schemas.microsoft.com/office/drawing/2014/main" id="{3FB66D5D-8F3B-4F3B-8844-23B1A9F2EA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2189" y="1693600"/>
            <a:ext cx="7227621" cy="4823578"/>
          </a:xfrm>
          <a:ln w="25400">
            <a:solidFill>
              <a:schemeClr val="tx1"/>
            </a:solidFill>
          </a:ln>
        </p:spPr>
      </p:pic>
    </p:spTree>
    <p:extLst>
      <p:ext uri="{BB962C8B-B14F-4D97-AF65-F5344CB8AC3E}">
        <p14:creationId xmlns:p14="http://schemas.microsoft.com/office/powerpoint/2010/main" val="2329547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2D9D-BCF8-4F28-B693-E353C7672BBD}"/>
              </a:ext>
            </a:extLst>
          </p:cNvPr>
          <p:cNvSpPr>
            <a:spLocks noGrp="1"/>
          </p:cNvSpPr>
          <p:nvPr>
            <p:ph type="title"/>
          </p:nvPr>
        </p:nvSpPr>
        <p:spPr>
          <a:xfrm>
            <a:off x="1346664" y="709464"/>
            <a:ext cx="9426633" cy="1325563"/>
          </a:xfrm>
        </p:spPr>
        <p:txBody>
          <a:bodyPr/>
          <a:lstStyle/>
          <a:p>
            <a:pPr algn="ctr"/>
            <a:r>
              <a:rPr lang="en-US" dirty="0"/>
              <a:t>Example 5</a:t>
            </a:r>
          </a:p>
        </p:txBody>
      </p:sp>
      <p:sp>
        <p:nvSpPr>
          <p:cNvPr id="3" name="Content Placeholder 2">
            <a:extLst>
              <a:ext uri="{FF2B5EF4-FFF2-40B4-BE49-F238E27FC236}">
                <a16:creationId xmlns:a16="http://schemas.microsoft.com/office/drawing/2014/main" id="{9169BC0F-7C14-4373-9DF7-DBDBC73FBD75}"/>
              </a:ext>
            </a:extLst>
          </p:cNvPr>
          <p:cNvSpPr>
            <a:spLocks noGrp="1"/>
          </p:cNvSpPr>
          <p:nvPr>
            <p:ph idx="1"/>
          </p:nvPr>
        </p:nvSpPr>
        <p:spPr>
          <a:xfrm>
            <a:off x="609599" y="1625709"/>
            <a:ext cx="10961077" cy="1325563"/>
          </a:xfrm>
        </p:spPr>
        <p:txBody>
          <a:bodyPr/>
          <a:lstStyle/>
          <a:p>
            <a:pPr marL="0" indent="0">
              <a:buNone/>
            </a:pPr>
            <a:r>
              <a:rPr lang="en-US" sz="2400" u="sng" kern="1200" dirty="0"/>
              <a:t>Project</a:t>
            </a:r>
            <a:r>
              <a:rPr lang="en-US" sz="2400" kern="1200" dirty="0"/>
              <a:t>: Site C is a major unnamed source of VOC in a </a:t>
            </a:r>
            <a:r>
              <a:rPr lang="en-US" sz="2400" dirty="0"/>
              <a:t>severe</a:t>
            </a:r>
            <a:r>
              <a:rPr lang="en-US" sz="2400" kern="1200" dirty="0"/>
              <a:t> nonattainment area for ozone.  The March 2024 application is seeking authorization of new facilities and modified facilities.  The </a:t>
            </a:r>
            <a:r>
              <a:rPr lang="en-US" sz="2400" dirty="0"/>
              <a:t>proposed start of construction date is May 2025, and the estimated start of operation date is May 2027.  </a:t>
            </a:r>
            <a:br>
              <a:rPr lang="en-US" sz="2400" dirty="0"/>
            </a:br>
            <a:br>
              <a:rPr lang="en-US" sz="2400" dirty="0"/>
            </a:br>
            <a:r>
              <a:rPr lang="en-US" sz="2400" kern="1200" dirty="0"/>
              <a:t>Will Site C need a federal NSR permit?</a:t>
            </a:r>
          </a:p>
          <a:p>
            <a:endParaRPr lang="en-US" sz="2400" kern="1200" dirty="0"/>
          </a:p>
        </p:txBody>
      </p:sp>
      <p:graphicFrame>
        <p:nvGraphicFramePr>
          <p:cNvPr id="4" name="Table 3">
            <a:extLst>
              <a:ext uri="{FF2B5EF4-FFF2-40B4-BE49-F238E27FC236}">
                <a16:creationId xmlns:a16="http://schemas.microsoft.com/office/drawing/2014/main" id="{132C777F-226F-477B-9A62-54087F8972EA}"/>
              </a:ext>
            </a:extLst>
          </p:cNvPr>
          <p:cNvGraphicFramePr>
            <a:graphicFrameLocks noGrp="1"/>
          </p:cNvGraphicFramePr>
          <p:nvPr>
            <p:extLst>
              <p:ext uri="{D42A27DB-BD31-4B8C-83A1-F6EECF244321}">
                <p14:modId xmlns:p14="http://schemas.microsoft.com/office/powerpoint/2010/main" val="2973570523"/>
              </p:ext>
            </p:extLst>
          </p:nvPr>
        </p:nvGraphicFramePr>
        <p:xfrm>
          <a:off x="3524737" y="4020730"/>
          <a:ext cx="5130800" cy="2286000"/>
        </p:xfrm>
        <a:graphic>
          <a:graphicData uri="http://schemas.openxmlformats.org/drawingml/2006/table">
            <a:tbl>
              <a:tblPr firstRow="1" bandRow="1">
                <a:tableStyleId>{6E25E649-3F16-4E02-A733-19D2CDBF48F0}</a:tableStyleId>
              </a:tblPr>
              <a:tblGrid>
                <a:gridCol w="2565400">
                  <a:extLst>
                    <a:ext uri="{9D8B030D-6E8A-4147-A177-3AD203B41FA5}">
                      <a16:colId xmlns:a16="http://schemas.microsoft.com/office/drawing/2014/main" val="3879547025"/>
                    </a:ext>
                  </a:extLst>
                </a:gridCol>
                <a:gridCol w="2565400">
                  <a:extLst>
                    <a:ext uri="{9D8B030D-6E8A-4147-A177-3AD203B41FA5}">
                      <a16:colId xmlns:a16="http://schemas.microsoft.com/office/drawing/2014/main" val="676847338"/>
                    </a:ext>
                  </a:extLst>
                </a:gridCol>
              </a:tblGrid>
              <a:tr h="263276">
                <a:tc>
                  <a:txBody>
                    <a:bodyPr/>
                    <a:lstStyle/>
                    <a:p>
                      <a:pPr marL="0" algn="r" defTabSz="914400" rtl="0" eaLnBrk="1" latinLnBrk="0" hangingPunct="1"/>
                      <a:r>
                        <a:rPr lang="en-US" sz="2000" b="1" kern="1200" dirty="0">
                          <a:solidFill>
                            <a:schemeClr val="lt1"/>
                          </a:solidFill>
                        </a:rPr>
                        <a:t>Project</a:t>
                      </a:r>
                      <a:endParaRPr lang="en-US" sz="2000" b="1" kern="1200" dirty="0">
                        <a:solidFill>
                          <a:schemeClr val="lt1"/>
                        </a:solidFill>
                        <a:latin typeface="+mn-lt"/>
                        <a:ea typeface="+mn-ea"/>
                        <a:cs typeface="+mn-cs"/>
                      </a:endParaRPr>
                    </a:p>
                  </a:txBody>
                  <a:tcPr/>
                </a:tc>
                <a:tc>
                  <a:txBody>
                    <a:bodyPr/>
                    <a:lstStyle/>
                    <a:p>
                      <a:pPr marL="0" algn="l" defTabSz="914400" rtl="0" eaLnBrk="1" latinLnBrk="0" hangingPunct="1"/>
                      <a:r>
                        <a:rPr lang="en-US" sz="2000" b="1" kern="1200" dirty="0">
                          <a:solidFill>
                            <a:schemeClr val="lt1"/>
                          </a:solidFill>
                        </a:rPr>
                        <a:t>Details</a:t>
                      </a:r>
                      <a:endParaRPr lang="en-US" sz="2000" b="1" kern="1200" dirty="0">
                        <a:solidFill>
                          <a:schemeClr val="lt1"/>
                        </a:solidFill>
                        <a:latin typeface="+mn-lt"/>
                        <a:ea typeface="+mn-ea"/>
                        <a:cs typeface="+mn-cs"/>
                      </a:endParaRPr>
                    </a:p>
                  </a:txBody>
                  <a:tcPr/>
                </a:tc>
                <a:extLst>
                  <a:ext uri="{0D108BD9-81ED-4DB2-BD59-A6C34878D82A}">
                    <a16:rowId xmlns:a16="http://schemas.microsoft.com/office/drawing/2014/main" val="1418986272"/>
                  </a:ext>
                </a:extLst>
              </a:tr>
              <a:tr h="263276">
                <a:tc>
                  <a:txBody>
                    <a:bodyPr/>
                    <a:lstStyle/>
                    <a:p>
                      <a:pPr algn="ctr"/>
                      <a:r>
                        <a:rPr lang="en-US" sz="2000" dirty="0"/>
                        <a:t>Pollutant</a:t>
                      </a:r>
                    </a:p>
                  </a:txBody>
                  <a:tcPr/>
                </a:tc>
                <a:tc>
                  <a:txBody>
                    <a:bodyPr/>
                    <a:lstStyle/>
                    <a:p>
                      <a:pPr algn="ctr"/>
                      <a:r>
                        <a:rPr lang="en-US" sz="2000" dirty="0"/>
                        <a:t>VOC</a:t>
                      </a:r>
                    </a:p>
                  </a:txBody>
                  <a:tcPr/>
                </a:tc>
                <a:extLst>
                  <a:ext uri="{0D108BD9-81ED-4DB2-BD59-A6C34878D82A}">
                    <a16:rowId xmlns:a16="http://schemas.microsoft.com/office/drawing/2014/main" val="2462270301"/>
                  </a:ext>
                </a:extLst>
              </a:tr>
              <a:tr h="263276">
                <a:tc>
                  <a:txBody>
                    <a:bodyPr/>
                    <a:lstStyle/>
                    <a:p>
                      <a:pPr algn="ctr"/>
                      <a:r>
                        <a:rPr lang="en-US" sz="2000" dirty="0"/>
                        <a:t>New / Existing </a:t>
                      </a:r>
                    </a:p>
                  </a:txBody>
                  <a:tcPr/>
                </a:tc>
                <a:tc>
                  <a:txBody>
                    <a:bodyPr/>
                    <a:lstStyle/>
                    <a:p>
                      <a:pPr algn="ctr"/>
                      <a:r>
                        <a:rPr lang="en-US" sz="2000" dirty="0"/>
                        <a:t>Existing (Major)</a:t>
                      </a:r>
                    </a:p>
                  </a:txBody>
                  <a:tcPr/>
                </a:tc>
                <a:extLst>
                  <a:ext uri="{0D108BD9-81ED-4DB2-BD59-A6C34878D82A}">
                    <a16:rowId xmlns:a16="http://schemas.microsoft.com/office/drawing/2014/main" val="1945462747"/>
                  </a:ext>
                </a:extLst>
              </a:tr>
              <a:tr h="263276">
                <a:tc>
                  <a:txBody>
                    <a:bodyPr/>
                    <a:lstStyle/>
                    <a:p>
                      <a:pPr algn="ctr"/>
                      <a:r>
                        <a:rPr lang="en-US" sz="2000" dirty="0"/>
                        <a:t>Source Category</a:t>
                      </a:r>
                    </a:p>
                  </a:txBody>
                  <a:tcPr/>
                </a:tc>
                <a:tc>
                  <a:txBody>
                    <a:bodyPr/>
                    <a:lstStyle/>
                    <a:p>
                      <a:pPr algn="ctr"/>
                      <a:r>
                        <a:rPr lang="en-US" sz="2000" dirty="0"/>
                        <a:t>Unnamed</a:t>
                      </a:r>
                    </a:p>
                  </a:txBody>
                  <a:tcPr/>
                </a:tc>
                <a:extLst>
                  <a:ext uri="{0D108BD9-81ED-4DB2-BD59-A6C34878D82A}">
                    <a16:rowId xmlns:a16="http://schemas.microsoft.com/office/drawing/2014/main" val="4147622328"/>
                  </a:ext>
                </a:extLst>
              </a:tr>
              <a:tr h="263276">
                <a:tc>
                  <a:txBody>
                    <a:bodyPr/>
                    <a:lstStyle/>
                    <a:p>
                      <a:pPr algn="ctr"/>
                      <a:r>
                        <a:rPr lang="en-US" sz="2000" dirty="0"/>
                        <a:t>Classification </a:t>
                      </a:r>
                    </a:p>
                  </a:txBody>
                  <a:tcPr/>
                </a:tc>
                <a:tc>
                  <a:txBody>
                    <a:bodyPr/>
                    <a:lstStyle/>
                    <a:p>
                      <a:pPr algn="ctr"/>
                      <a:r>
                        <a:rPr lang="en-US" sz="2000" dirty="0"/>
                        <a:t>Nonattainment (Severe)</a:t>
                      </a:r>
                    </a:p>
                  </a:txBody>
                  <a:tcPr/>
                </a:tc>
                <a:extLst>
                  <a:ext uri="{0D108BD9-81ED-4DB2-BD59-A6C34878D82A}">
                    <a16:rowId xmlns:a16="http://schemas.microsoft.com/office/drawing/2014/main" val="225201063"/>
                  </a:ext>
                </a:extLst>
              </a:tr>
            </a:tbl>
          </a:graphicData>
        </a:graphic>
      </p:graphicFrame>
    </p:spTree>
    <p:extLst>
      <p:ext uri="{BB962C8B-B14F-4D97-AF65-F5344CB8AC3E}">
        <p14:creationId xmlns:p14="http://schemas.microsoft.com/office/powerpoint/2010/main" val="4101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E5A3-01EA-45C4-A08C-7E3DEEE3E96D}"/>
              </a:ext>
            </a:extLst>
          </p:cNvPr>
          <p:cNvSpPr>
            <a:spLocks noGrp="1"/>
          </p:cNvSpPr>
          <p:nvPr>
            <p:ph type="title"/>
          </p:nvPr>
        </p:nvSpPr>
        <p:spPr>
          <a:xfrm>
            <a:off x="615461" y="556720"/>
            <a:ext cx="10961077" cy="1325563"/>
          </a:xfrm>
        </p:spPr>
        <p:txBody>
          <a:bodyPr/>
          <a:lstStyle/>
          <a:p>
            <a:pPr algn="ctr"/>
            <a:r>
              <a:rPr lang="en-US" dirty="0"/>
              <a:t>Example 5</a:t>
            </a:r>
            <a:br>
              <a:rPr lang="en-US" dirty="0"/>
            </a:br>
            <a:r>
              <a:rPr lang="en-US" dirty="0"/>
              <a:t>Step 1 – PEI (VOC)</a:t>
            </a:r>
          </a:p>
        </p:txBody>
      </p:sp>
      <p:graphicFrame>
        <p:nvGraphicFramePr>
          <p:cNvPr id="4" name="Table 4">
            <a:extLst>
              <a:ext uri="{FF2B5EF4-FFF2-40B4-BE49-F238E27FC236}">
                <a16:creationId xmlns:a16="http://schemas.microsoft.com/office/drawing/2014/main" id="{CF747BE5-239C-47B8-9E6A-04257FAC3FE2}"/>
              </a:ext>
            </a:extLst>
          </p:cNvPr>
          <p:cNvGraphicFramePr>
            <a:graphicFrameLocks noGrp="1"/>
          </p:cNvGraphicFramePr>
          <p:nvPr>
            <p:ph idx="1"/>
          </p:nvPr>
        </p:nvGraphicFramePr>
        <p:xfrm>
          <a:off x="716604" y="2104619"/>
          <a:ext cx="10586935" cy="3779520"/>
        </p:xfrm>
        <a:graphic>
          <a:graphicData uri="http://schemas.openxmlformats.org/drawingml/2006/table">
            <a:tbl>
              <a:tblPr firstRow="1" bandRow="1">
                <a:tableStyleId>{5C22544A-7EE6-4342-B048-85BDC9FD1C3A}</a:tableStyleId>
              </a:tblPr>
              <a:tblGrid>
                <a:gridCol w="2117387">
                  <a:extLst>
                    <a:ext uri="{9D8B030D-6E8A-4147-A177-3AD203B41FA5}">
                      <a16:colId xmlns:a16="http://schemas.microsoft.com/office/drawing/2014/main" val="674319853"/>
                    </a:ext>
                  </a:extLst>
                </a:gridCol>
                <a:gridCol w="2117387">
                  <a:extLst>
                    <a:ext uri="{9D8B030D-6E8A-4147-A177-3AD203B41FA5}">
                      <a16:colId xmlns:a16="http://schemas.microsoft.com/office/drawing/2014/main" val="2165043856"/>
                    </a:ext>
                  </a:extLst>
                </a:gridCol>
                <a:gridCol w="2117387">
                  <a:extLst>
                    <a:ext uri="{9D8B030D-6E8A-4147-A177-3AD203B41FA5}">
                      <a16:colId xmlns:a16="http://schemas.microsoft.com/office/drawing/2014/main" val="3363025631"/>
                    </a:ext>
                  </a:extLst>
                </a:gridCol>
                <a:gridCol w="2117387">
                  <a:extLst>
                    <a:ext uri="{9D8B030D-6E8A-4147-A177-3AD203B41FA5}">
                      <a16:colId xmlns:a16="http://schemas.microsoft.com/office/drawing/2014/main" val="2522351755"/>
                    </a:ext>
                  </a:extLst>
                </a:gridCol>
                <a:gridCol w="2117387">
                  <a:extLst>
                    <a:ext uri="{9D8B030D-6E8A-4147-A177-3AD203B41FA5}">
                      <a16:colId xmlns:a16="http://schemas.microsoft.com/office/drawing/2014/main" val="2470853170"/>
                    </a:ext>
                  </a:extLst>
                </a:gridCol>
              </a:tblGrid>
              <a:tr h="956944">
                <a:tc>
                  <a:txBody>
                    <a:bodyPr/>
                    <a:lstStyle/>
                    <a:p>
                      <a:pPr algn="ctr"/>
                      <a:r>
                        <a:rPr lang="en-US" sz="2000" dirty="0">
                          <a:latin typeface="+mn-lt"/>
                        </a:rPr>
                        <a:t>EPN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Facility </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Proposed PTE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rPr>
                        <a:t>(TPY)</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Baseline </a:t>
                      </a:r>
                    </a:p>
                    <a:p>
                      <a:pPr algn="ctr"/>
                      <a:r>
                        <a:rPr lang="en-US" sz="2000" dirty="0">
                          <a:latin typeface="+mn-lt"/>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rPr>
                        <a:t>(TPY)</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Difference</a:t>
                      </a:r>
                    </a:p>
                    <a:p>
                      <a:pPr algn="ctr"/>
                      <a:r>
                        <a:rPr lang="en-US" sz="2000" dirty="0">
                          <a:latin typeface="+mn-lt"/>
                        </a:rPr>
                        <a:t> (B-A)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rPr>
                        <a:t>(TPY)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1907695"/>
                  </a:ext>
                </a:extLst>
              </a:tr>
              <a:tr h="376978">
                <a:tc>
                  <a:txBody>
                    <a:bodyPr/>
                    <a:lstStyle/>
                    <a:p>
                      <a:pPr algn="ctr"/>
                      <a:r>
                        <a:rPr lang="en-US" sz="2000" dirty="0">
                          <a:latin typeface="+mn-lt"/>
                        </a:rPr>
                        <a:t>Tank 1</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New</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7964624"/>
                  </a:ext>
                </a:extLst>
              </a:tr>
              <a:tr h="376978">
                <a:tc>
                  <a:txBody>
                    <a:bodyPr/>
                    <a:lstStyle/>
                    <a:p>
                      <a:pPr algn="ctr"/>
                      <a:r>
                        <a:rPr lang="en-US" sz="2000" dirty="0">
                          <a:latin typeface="+mn-lt"/>
                        </a:rPr>
                        <a:t>Tank 2</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New</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6240868"/>
                  </a:ext>
                </a:extLst>
              </a:tr>
              <a:tr h="376978">
                <a:tc>
                  <a:txBody>
                    <a:bodyPr/>
                    <a:lstStyle/>
                    <a:p>
                      <a:pPr algn="ctr"/>
                      <a:r>
                        <a:rPr lang="en-US" sz="2000" dirty="0">
                          <a:latin typeface="+mn-lt"/>
                        </a:rPr>
                        <a:t>Tank 3</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Remove</a:t>
                      </a:r>
                    </a:p>
                  </a:txBody>
                  <a:tcPr marL="9525" marR="9525" marT="9525" marB="0" anchor="b"/>
                </a:tc>
                <a:tc>
                  <a:txBody>
                    <a:bodyPr/>
                    <a:lstStyle/>
                    <a:p>
                      <a:pPr algn="ctr" fontAlgn="b"/>
                      <a:r>
                        <a:rPr lang="en-US" sz="2000" b="0" i="0" u="none" strike="noStrike" dirty="0">
                          <a:solidFill>
                            <a:srgbClr val="000000"/>
                          </a:solidFill>
                          <a:effectLst/>
                          <a:latin typeface="+mn-lt"/>
                        </a:rPr>
                        <a:t>-</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49070774"/>
                  </a:ext>
                </a:extLst>
              </a:tr>
              <a:tr h="376978">
                <a:tc>
                  <a:txBody>
                    <a:bodyPr/>
                    <a:lstStyle/>
                    <a:p>
                      <a:pPr algn="ctr"/>
                      <a:r>
                        <a:rPr lang="en-US" sz="2000" dirty="0">
                          <a:latin typeface="+mn-lt"/>
                        </a:rPr>
                        <a:t>Boiler 1</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Remove</a:t>
                      </a:r>
                    </a:p>
                  </a:txBody>
                  <a:tcPr marL="9525" marR="9525" marT="9525" marB="0" anchor="b"/>
                </a:tc>
                <a:tc>
                  <a:txBody>
                    <a:bodyPr/>
                    <a:lstStyle/>
                    <a:p>
                      <a:pPr algn="ctr" fontAlgn="b"/>
                      <a:r>
                        <a:rPr lang="en-US" sz="2000" b="0" i="0" u="none" strike="noStrike" dirty="0">
                          <a:solidFill>
                            <a:srgbClr val="000000"/>
                          </a:solidFill>
                          <a:effectLst/>
                          <a:latin typeface="+mn-lt"/>
                        </a:rPr>
                        <a:t>-</a:t>
                      </a:r>
                    </a:p>
                  </a:txBody>
                  <a:tcPr marL="9525" marR="9525" marT="9525" marB="0" anchor="b"/>
                </a:tc>
                <a:tc>
                  <a:txBody>
                    <a:bodyPr/>
                    <a:lstStyle/>
                    <a:p>
                      <a:pPr algn="ctr" fontAlgn="b"/>
                      <a:r>
                        <a:rPr lang="en-US" sz="2000" b="0" i="0" u="none" strike="noStrike" dirty="0">
                          <a:solidFill>
                            <a:srgbClr val="000000"/>
                          </a:solidFill>
                          <a:effectLst/>
                          <a:latin typeface="+mn-lt"/>
                        </a:rPr>
                        <a:t>15</a:t>
                      </a:r>
                    </a:p>
                  </a:txBody>
                  <a:tcPr marL="9525" marR="9525" marT="9525" marB="0" anchor="b"/>
                </a:tc>
                <a:tc>
                  <a:txBody>
                    <a:bodyPr/>
                    <a:lstStyle/>
                    <a:p>
                      <a:pPr algn="ctr" fontAlgn="b"/>
                      <a:r>
                        <a:rPr lang="en-US" sz="2000" b="0" i="0" u="none" strike="noStrike" dirty="0">
                          <a:solidFill>
                            <a:srgbClr val="000000"/>
                          </a:solidFill>
                          <a:effectLst/>
                          <a:latin typeface="+mn-lt"/>
                        </a:rPr>
                        <a:t>-15</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9035553"/>
                  </a:ext>
                </a:extLst>
              </a:tr>
              <a:tr h="376978">
                <a:tc>
                  <a:txBody>
                    <a:bodyPr/>
                    <a:lstStyle/>
                    <a:p>
                      <a:pPr algn="ctr"/>
                      <a:r>
                        <a:rPr lang="en-US" sz="2000" dirty="0">
                          <a:latin typeface="+mn-lt"/>
                        </a:rPr>
                        <a:t>Boiler 2</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New</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9281686"/>
                  </a:ext>
                </a:extLst>
              </a:tr>
              <a:tr h="376978">
                <a:tc>
                  <a:txBody>
                    <a:bodyPr/>
                    <a:lstStyle/>
                    <a:p>
                      <a:pPr algn="ctr"/>
                      <a:r>
                        <a:rPr lang="en-US" sz="2000" dirty="0">
                          <a:latin typeface="+mn-lt"/>
                        </a:rPr>
                        <a:t>Flare</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Modified</a:t>
                      </a:r>
                    </a:p>
                  </a:txBody>
                  <a:tcPr marL="9525" marR="9525" marT="9525" marB="0" anchor="b"/>
                </a:tc>
                <a:tc>
                  <a:txBody>
                    <a:bodyPr/>
                    <a:lstStyle/>
                    <a:p>
                      <a:pPr algn="ctr" fontAlgn="b"/>
                      <a:r>
                        <a:rPr lang="en-US" sz="2000" b="0" i="0" u="none" strike="noStrike" dirty="0">
                          <a:solidFill>
                            <a:srgbClr val="000000"/>
                          </a:solidFill>
                          <a:effectLst/>
                          <a:latin typeface="+mn-lt"/>
                        </a:rPr>
                        <a:t>17</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7</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02162758"/>
                  </a:ext>
                </a:extLst>
              </a:tr>
              <a:tr h="376978">
                <a:tc>
                  <a:txBody>
                    <a:bodyPr/>
                    <a:lstStyle/>
                    <a:p>
                      <a:pPr algn="ctr"/>
                      <a:endParaRPr lang="en-US" sz="2000" dirty="0">
                        <a:latin typeface="+mn-l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2000" dirty="0">
                        <a:latin typeface="+mn-lt"/>
                      </a:endParaRPr>
                    </a:p>
                  </a:txBody>
                  <a:tcPr>
                    <a:lnB w="12700" cap="flat" cmpd="sng" algn="ctr">
                      <a:solidFill>
                        <a:schemeClr val="tx1"/>
                      </a:solidFill>
                      <a:prstDash val="solid"/>
                      <a:round/>
                      <a:headEnd type="none" w="med" len="med"/>
                      <a:tailEnd type="none" w="med" len="med"/>
                    </a:lnB>
                  </a:tcPr>
                </a:tc>
                <a:tc>
                  <a:txBody>
                    <a:bodyPr/>
                    <a:lstStyle/>
                    <a:p>
                      <a:pPr algn="ctr"/>
                      <a:endParaRPr lang="en-US" sz="2000" dirty="0">
                        <a:latin typeface="+mn-lt"/>
                      </a:endParaRPr>
                    </a:p>
                  </a:txBody>
                  <a:tcPr>
                    <a:lnB w="12700" cap="flat" cmpd="sng" algn="ctr">
                      <a:solidFill>
                        <a:schemeClr val="tx1"/>
                      </a:solidFill>
                      <a:prstDash val="solid"/>
                      <a:round/>
                      <a:headEnd type="none" w="med" len="med"/>
                      <a:tailEnd type="none" w="med" len="med"/>
                    </a:lnB>
                  </a:tcPr>
                </a:tc>
                <a:tc>
                  <a:txBody>
                    <a:bodyPr/>
                    <a:lstStyle/>
                    <a:p>
                      <a:pPr algn="ctr"/>
                      <a:r>
                        <a:rPr lang="en-US" sz="2000" b="1" dirty="0">
                          <a:latin typeface="+mn-lt"/>
                        </a:rPr>
                        <a:t>PEI</a:t>
                      </a:r>
                    </a:p>
                  </a:txBody>
                  <a:tcPr>
                    <a:lnB w="12700" cap="flat" cmpd="sng" algn="ctr">
                      <a:solidFill>
                        <a:schemeClr val="tx1"/>
                      </a:solidFill>
                      <a:prstDash val="solid"/>
                      <a:round/>
                      <a:headEnd type="none" w="med" len="med"/>
                      <a:tailEnd type="none" w="med" len="med"/>
                    </a:lnB>
                  </a:tcPr>
                </a:tc>
                <a:tc>
                  <a:txBody>
                    <a:bodyPr/>
                    <a:lstStyle/>
                    <a:p>
                      <a:pPr algn="ctr"/>
                      <a:r>
                        <a:rPr lang="en-US" sz="2000" b="1" dirty="0">
                          <a:latin typeface="+mn-lt"/>
                        </a:rPr>
                        <a:t>12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4633000"/>
                  </a:ext>
                </a:extLst>
              </a:tr>
            </a:tbl>
          </a:graphicData>
        </a:graphic>
      </p:graphicFrame>
      <p:sp>
        <p:nvSpPr>
          <p:cNvPr id="7" name="Rectangle 6">
            <a:extLst>
              <a:ext uri="{FF2B5EF4-FFF2-40B4-BE49-F238E27FC236}">
                <a16:creationId xmlns:a16="http://schemas.microsoft.com/office/drawing/2014/main" id="{344BC0F3-1995-4396-8516-3C34466583C9}"/>
              </a:ext>
              <a:ext uri="{C183D7F6-B498-43B3-948B-1728B52AA6E4}">
                <adec:decorative xmlns:adec="http://schemas.microsoft.com/office/drawing/2017/decorative" val="1"/>
              </a:ext>
            </a:extLst>
          </p:cNvPr>
          <p:cNvSpPr/>
          <p:nvPr/>
        </p:nvSpPr>
        <p:spPr>
          <a:xfrm>
            <a:off x="2841522" y="3117259"/>
            <a:ext cx="2136318"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5B3BD9-28C2-4B27-8118-D5FD90E0F31C}"/>
              </a:ext>
              <a:ext uri="{C183D7F6-B498-43B3-948B-1728B52AA6E4}">
                <adec:decorative xmlns:adec="http://schemas.microsoft.com/office/drawing/2017/decorative" val="1"/>
              </a:ext>
            </a:extLst>
          </p:cNvPr>
          <p:cNvSpPr/>
          <p:nvPr/>
        </p:nvSpPr>
        <p:spPr>
          <a:xfrm>
            <a:off x="5013455" y="3117259"/>
            <a:ext cx="2006777"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806D5D7-A74A-4447-B812-9BA1429FE22F}"/>
              </a:ext>
              <a:ext uri="{C183D7F6-B498-43B3-948B-1728B52AA6E4}">
                <adec:decorative xmlns:adec="http://schemas.microsoft.com/office/drawing/2017/decorative" val="1"/>
              </a:ext>
            </a:extLst>
          </p:cNvPr>
          <p:cNvSpPr/>
          <p:nvPr/>
        </p:nvSpPr>
        <p:spPr>
          <a:xfrm>
            <a:off x="7078126" y="3117259"/>
            <a:ext cx="2064461"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3594E5-1545-475E-BE1C-666D64C03511}"/>
              </a:ext>
              <a:ext uri="{C183D7F6-B498-43B3-948B-1728B52AA6E4}">
                <adec:decorative xmlns:adec="http://schemas.microsoft.com/office/drawing/2017/decorative" val="1"/>
              </a:ext>
            </a:extLst>
          </p:cNvPr>
          <p:cNvSpPr/>
          <p:nvPr/>
        </p:nvSpPr>
        <p:spPr>
          <a:xfrm>
            <a:off x="9203043" y="3117259"/>
            <a:ext cx="2064461"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3DD1E99-D44E-41F4-BBB5-1DE39637C561}"/>
              </a:ext>
              <a:ext uri="{C183D7F6-B498-43B3-948B-1728B52AA6E4}">
                <adec:decorative xmlns:adec="http://schemas.microsoft.com/office/drawing/2017/decorative" val="1"/>
              </a:ext>
            </a:extLst>
          </p:cNvPr>
          <p:cNvSpPr/>
          <p:nvPr/>
        </p:nvSpPr>
        <p:spPr>
          <a:xfrm>
            <a:off x="7102757" y="5494564"/>
            <a:ext cx="4153397" cy="370667"/>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CBE778F-C3DF-4BF4-B8E0-FBB7874734CA}"/>
              </a:ext>
              <a:ext uri="{C183D7F6-B498-43B3-948B-1728B52AA6E4}">
                <adec:decorative xmlns:adec="http://schemas.microsoft.com/office/drawing/2017/decorative" val="1"/>
              </a:ext>
            </a:extLst>
          </p:cNvPr>
          <p:cNvSpPr/>
          <p:nvPr/>
        </p:nvSpPr>
        <p:spPr>
          <a:xfrm>
            <a:off x="7286017" y="5544766"/>
            <a:ext cx="3579779" cy="30155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27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8" fill="hold" grpId="0" nodeType="withEffect">
                                  <p:stCondLst>
                                    <p:cond delay="0"/>
                                  </p:stCondLst>
                                  <p:childTnLst>
                                    <p:animEffect transition="out" filter="wipe(lef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32EE-8CC4-4637-9E38-77C33FF9EA12}"/>
              </a:ext>
            </a:extLst>
          </p:cNvPr>
          <p:cNvSpPr>
            <a:spLocks noGrp="1"/>
          </p:cNvSpPr>
          <p:nvPr>
            <p:ph type="title"/>
          </p:nvPr>
        </p:nvSpPr>
        <p:spPr>
          <a:xfrm>
            <a:off x="609600" y="680946"/>
            <a:ext cx="5596647" cy="1325563"/>
          </a:xfrm>
        </p:spPr>
        <p:txBody>
          <a:bodyPr/>
          <a:lstStyle/>
          <a:p>
            <a:r>
              <a:rPr lang="en-US" dirty="0"/>
              <a:t>Example 5</a:t>
            </a:r>
            <a:br>
              <a:rPr lang="en-US" dirty="0"/>
            </a:br>
            <a:r>
              <a:rPr lang="en-US" dirty="0"/>
              <a:t>Step 1</a:t>
            </a:r>
          </a:p>
        </p:txBody>
      </p:sp>
      <p:graphicFrame>
        <p:nvGraphicFramePr>
          <p:cNvPr id="23" name="Table 22">
            <a:extLst>
              <a:ext uri="{FF2B5EF4-FFF2-40B4-BE49-F238E27FC236}">
                <a16:creationId xmlns:a16="http://schemas.microsoft.com/office/drawing/2014/main" id="{F55CFEC1-6856-4521-93C8-00832EC76526}"/>
              </a:ext>
            </a:extLst>
          </p:cNvPr>
          <p:cNvGraphicFramePr>
            <a:graphicFrameLocks noGrp="1"/>
          </p:cNvGraphicFramePr>
          <p:nvPr/>
        </p:nvGraphicFramePr>
        <p:xfrm>
          <a:off x="632507" y="2489462"/>
          <a:ext cx="5942936" cy="2690192"/>
        </p:xfrm>
        <a:graphic>
          <a:graphicData uri="http://schemas.openxmlformats.org/drawingml/2006/table">
            <a:tbl>
              <a:tblPr firstRow="1" bandRow="1">
                <a:tableStyleId>{6E25E649-3F16-4E02-A733-19D2CDBF48F0}</a:tableStyleId>
              </a:tblPr>
              <a:tblGrid>
                <a:gridCol w="2971468">
                  <a:extLst>
                    <a:ext uri="{9D8B030D-6E8A-4147-A177-3AD203B41FA5}">
                      <a16:colId xmlns:a16="http://schemas.microsoft.com/office/drawing/2014/main" val="3879547025"/>
                    </a:ext>
                  </a:extLst>
                </a:gridCol>
                <a:gridCol w="2971468">
                  <a:extLst>
                    <a:ext uri="{9D8B030D-6E8A-4147-A177-3AD203B41FA5}">
                      <a16:colId xmlns:a16="http://schemas.microsoft.com/office/drawing/2014/main" val="676847338"/>
                    </a:ext>
                  </a:extLst>
                </a:gridCol>
              </a:tblGrid>
              <a:tr h="330041">
                <a:tc>
                  <a:txBody>
                    <a:bodyPr/>
                    <a:lstStyle/>
                    <a:p>
                      <a:pPr marL="0" algn="r" defTabSz="914400" rtl="0" eaLnBrk="1" latinLnBrk="0" hangingPunct="1"/>
                      <a:r>
                        <a:rPr lang="en-US" sz="2000" b="1" kern="1200" dirty="0">
                          <a:solidFill>
                            <a:schemeClr val="lt1"/>
                          </a:solidFill>
                          <a:latin typeface="+mn-lt"/>
                        </a:rPr>
                        <a:t>Step 1</a:t>
                      </a:r>
                      <a:endParaRPr lang="en-US" sz="2000" b="1" kern="1200" dirty="0">
                        <a:solidFill>
                          <a:schemeClr val="lt1"/>
                        </a:solidFill>
                        <a:latin typeface="+mn-lt"/>
                        <a:ea typeface="+mn-ea"/>
                        <a:cs typeface="+mn-cs"/>
                      </a:endParaRPr>
                    </a:p>
                  </a:txBody>
                  <a:tcPr/>
                </a:tc>
                <a:tc>
                  <a:txBody>
                    <a:bodyPr/>
                    <a:lstStyle/>
                    <a:p>
                      <a:pPr marL="0" algn="l" defTabSz="914400" rtl="0" eaLnBrk="1" latinLnBrk="0" hangingPunct="1"/>
                      <a:r>
                        <a:rPr lang="en-US" sz="2000" b="1" kern="1200" dirty="0">
                          <a:solidFill>
                            <a:schemeClr val="lt1"/>
                          </a:solidFill>
                          <a:latin typeface="+mn-lt"/>
                        </a:rPr>
                        <a:t>Check</a:t>
                      </a:r>
                      <a:endParaRPr lang="en-US" sz="2000" b="1" kern="1200" dirty="0">
                        <a:solidFill>
                          <a:schemeClr val="lt1"/>
                        </a:solidFill>
                        <a:latin typeface="+mn-lt"/>
                        <a:ea typeface="+mn-ea"/>
                        <a:cs typeface="+mn-cs"/>
                      </a:endParaRPr>
                    </a:p>
                  </a:txBody>
                  <a:tcPr/>
                </a:tc>
                <a:extLst>
                  <a:ext uri="{0D108BD9-81ED-4DB2-BD59-A6C34878D82A}">
                    <a16:rowId xmlns:a16="http://schemas.microsoft.com/office/drawing/2014/main" val="1418986272"/>
                  </a:ext>
                </a:extLst>
              </a:tr>
              <a:tr h="330041">
                <a:tc>
                  <a:txBody>
                    <a:bodyPr/>
                    <a:lstStyle/>
                    <a:p>
                      <a:pPr algn="l"/>
                      <a:r>
                        <a:rPr lang="en-US" sz="2000" dirty="0">
                          <a:latin typeface="+mn-lt"/>
                        </a:rPr>
                        <a:t>PEI (TPY)</a:t>
                      </a:r>
                    </a:p>
                  </a:txBody>
                  <a:tcPr/>
                </a:tc>
                <a:tc>
                  <a:txBody>
                    <a:bodyPr/>
                    <a:lstStyle/>
                    <a:p>
                      <a:pPr algn="ctr"/>
                      <a:r>
                        <a:rPr lang="en-US" sz="2000" dirty="0">
                          <a:latin typeface="+mn-lt"/>
                        </a:rPr>
                        <a:t>12 </a:t>
                      </a:r>
                    </a:p>
                  </a:txBody>
                  <a:tcPr/>
                </a:tc>
                <a:extLst>
                  <a:ext uri="{0D108BD9-81ED-4DB2-BD59-A6C34878D82A}">
                    <a16:rowId xmlns:a16="http://schemas.microsoft.com/office/drawing/2014/main" val="2669919699"/>
                  </a:ext>
                </a:extLst>
              </a:tr>
              <a:tr h="583918">
                <a:tc>
                  <a:txBody>
                    <a:bodyPr/>
                    <a:lstStyle/>
                    <a:p>
                      <a:pPr algn="l"/>
                      <a:r>
                        <a:rPr lang="en-US" sz="2000" dirty="0">
                          <a:latin typeface="+mn-lt"/>
                        </a:rPr>
                        <a:t>Major Modification Threshold (TPY)</a:t>
                      </a:r>
                    </a:p>
                  </a:txBody>
                  <a:tcPr/>
                </a:tc>
                <a:tc>
                  <a:txBody>
                    <a:bodyPr/>
                    <a:lstStyle/>
                    <a:p>
                      <a:pPr algn="ctr"/>
                      <a:r>
                        <a:rPr lang="en-US" sz="2000" b="0" dirty="0">
                          <a:solidFill>
                            <a:schemeClr val="tx1"/>
                          </a:solidFill>
                          <a:latin typeface="+mn-lt"/>
                        </a:rPr>
                        <a:t>25</a:t>
                      </a:r>
                    </a:p>
                  </a:txBody>
                  <a:tcPr/>
                </a:tc>
                <a:extLst>
                  <a:ext uri="{0D108BD9-81ED-4DB2-BD59-A6C34878D82A}">
                    <a16:rowId xmlns:a16="http://schemas.microsoft.com/office/drawing/2014/main" val="3650077636"/>
                  </a:ext>
                </a:extLst>
              </a:tr>
              <a:tr h="404192">
                <a:tc>
                  <a:txBody>
                    <a:bodyPr/>
                    <a:lstStyle/>
                    <a:p>
                      <a:pPr algn="l"/>
                      <a:r>
                        <a:rPr lang="en-US" sz="2000" dirty="0">
                          <a:latin typeface="+mn-lt"/>
                        </a:rPr>
                        <a:t>Netting Threshold (TPY)</a:t>
                      </a:r>
                    </a:p>
                  </a:txBody>
                  <a:tcPr/>
                </a:tc>
                <a:tc>
                  <a:txBody>
                    <a:bodyPr/>
                    <a:lstStyle/>
                    <a:p>
                      <a:pPr algn="ctr"/>
                      <a:r>
                        <a:rPr lang="en-US" sz="2000" b="0" dirty="0">
                          <a:solidFill>
                            <a:schemeClr val="tx1"/>
                          </a:solidFill>
                          <a:latin typeface="+mn-lt"/>
                        </a:rPr>
                        <a:t>5 </a:t>
                      </a:r>
                    </a:p>
                  </a:txBody>
                  <a:tcPr/>
                </a:tc>
                <a:extLst>
                  <a:ext uri="{0D108BD9-81ED-4DB2-BD59-A6C34878D82A}">
                    <a16:rowId xmlns:a16="http://schemas.microsoft.com/office/drawing/2014/main" val="3854141634"/>
                  </a:ext>
                </a:extLst>
              </a:tr>
              <a:tr h="384425">
                <a:tc>
                  <a:txBody>
                    <a:bodyPr/>
                    <a:lstStyle/>
                    <a:p>
                      <a:pPr algn="l"/>
                      <a:r>
                        <a:rPr lang="en-US" sz="2000" dirty="0">
                          <a:latin typeface="+mn-lt"/>
                        </a:rPr>
                        <a:t>Major Source for PSD</a:t>
                      </a:r>
                    </a:p>
                  </a:txBody>
                  <a:tcPr/>
                </a:tc>
                <a:tc>
                  <a:txBody>
                    <a:bodyPr/>
                    <a:lstStyle/>
                    <a:p>
                      <a:pPr algn="ctr"/>
                      <a:r>
                        <a:rPr lang="en-US" sz="2000" dirty="0">
                          <a:solidFill>
                            <a:schemeClr val="tx1"/>
                          </a:solidFill>
                          <a:latin typeface="+mn-lt"/>
                        </a:rPr>
                        <a:t>No </a:t>
                      </a:r>
                    </a:p>
                  </a:txBody>
                  <a:tcPr/>
                </a:tc>
                <a:extLst>
                  <a:ext uri="{0D108BD9-81ED-4DB2-BD59-A6C34878D82A}">
                    <a16:rowId xmlns:a16="http://schemas.microsoft.com/office/drawing/2014/main" val="663479505"/>
                  </a:ext>
                </a:extLst>
              </a:tr>
              <a:tr h="330041">
                <a:tc>
                  <a:txBody>
                    <a:bodyPr/>
                    <a:lstStyle/>
                    <a:p>
                      <a:pPr algn="l"/>
                      <a:r>
                        <a:rPr lang="en-US" sz="2000" dirty="0">
                          <a:latin typeface="+mn-lt"/>
                        </a:rPr>
                        <a:t>Major Source for NNSR</a:t>
                      </a:r>
                    </a:p>
                  </a:txBody>
                  <a:tcPr/>
                </a:tc>
                <a:tc>
                  <a:txBody>
                    <a:bodyPr/>
                    <a:lstStyle/>
                    <a:p>
                      <a:pPr algn="ctr"/>
                      <a:r>
                        <a:rPr lang="en-US" sz="2000" b="1" dirty="0">
                          <a:solidFill>
                            <a:schemeClr val="tx1"/>
                          </a:solidFill>
                          <a:latin typeface="+mn-lt"/>
                        </a:rPr>
                        <a:t>Yes</a:t>
                      </a:r>
                    </a:p>
                  </a:txBody>
                  <a:tcPr/>
                </a:tc>
                <a:extLst>
                  <a:ext uri="{0D108BD9-81ED-4DB2-BD59-A6C34878D82A}">
                    <a16:rowId xmlns:a16="http://schemas.microsoft.com/office/drawing/2014/main" val="1723754091"/>
                  </a:ext>
                </a:extLst>
              </a:tr>
            </a:tbl>
          </a:graphicData>
        </a:graphic>
      </p:graphicFrame>
      <p:sp>
        <p:nvSpPr>
          <p:cNvPr id="24" name="Rectangle 23">
            <a:extLst>
              <a:ext uri="{FF2B5EF4-FFF2-40B4-BE49-F238E27FC236}">
                <a16:creationId xmlns:a16="http://schemas.microsoft.com/office/drawing/2014/main" id="{3DF3D5DD-2E83-476C-B58E-FCEF4833B4F4}"/>
              </a:ext>
              <a:ext uri="{C183D7F6-B498-43B3-948B-1728B52AA6E4}">
                <adec:decorative xmlns:adec="http://schemas.microsoft.com/office/drawing/2017/decorative" val="1"/>
              </a:ext>
            </a:extLst>
          </p:cNvPr>
          <p:cNvSpPr/>
          <p:nvPr/>
        </p:nvSpPr>
        <p:spPr>
          <a:xfrm>
            <a:off x="7832477" y="5307973"/>
            <a:ext cx="2479307" cy="119442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descr="Target pollutant: VOC">
            <a:extLst>
              <a:ext uri="{FF2B5EF4-FFF2-40B4-BE49-F238E27FC236}">
                <a16:creationId xmlns:a16="http://schemas.microsoft.com/office/drawing/2014/main" id="{CDE7B34E-DAFD-4F3F-8E7C-AB3D3073C102}"/>
              </a:ext>
            </a:extLst>
          </p:cNvPr>
          <p:cNvSpPr/>
          <p:nvPr/>
        </p:nvSpPr>
        <p:spPr>
          <a:xfrm>
            <a:off x="8489410" y="990182"/>
            <a:ext cx="1238243" cy="531233"/>
          </a:xfrm>
          <a:prstGeom prst="ellipse">
            <a:avLst/>
          </a:prstGeom>
          <a:blipFill>
            <a:blip r:embed="rId3">
              <a:extLst>
                <a:ext uri="{BEBA8EAE-BF5A-486C-A8C5-ECC9F3942E4B}">
                  <a14:imgProps xmlns:a14="http://schemas.microsoft.com/office/drawing/2010/main">
                    <a14:imgLayer r:embed="rId4">
                      <a14:imgEffect>
                        <a14:artisticCutout/>
                      </a14:imgEffect>
                    </a14:imgLayer>
                  </a14:imgProps>
                </a:ext>
              </a:extLst>
            </a:blip>
            <a:tile tx="0" ty="0" sx="100000" sy="100000" flip="none" algn="tl"/>
          </a:blipFill>
          <a:ln w="12700" cap="flat" cmpd="sng" algn="ctr">
            <a:noFill/>
            <a:prstDash val="solid"/>
          </a:ln>
          <a:effectLst/>
        </p:spPr>
        <p:txBody>
          <a:bodyPr rtlCol="0" anchor="ctr"/>
          <a:lstStyle/>
          <a:p>
            <a:pPr algn="ctr" defTabSz="457200" eaLnBrk="1" fontAlgn="auto" hangingPunct="1">
              <a:spcBef>
                <a:spcPts val="0"/>
              </a:spcBef>
              <a:spcAft>
                <a:spcPts val="0"/>
              </a:spcAft>
            </a:pPr>
            <a:r>
              <a:rPr lang="en-US" sz="2400" b="1" kern="0" dirty="0">
                <a:solidFill>
                  <a:prstClr val="black"/>
                </a:solidFill>
                <a:latin typeface="+mn-lt"/>
              </a:rPr>
              <a:t>VOC</a:t>
            </a:r>
          </a:p>
        </p:txBody>
      </p:sp>
      <p:cxnSp>
        <p:nvCxnSpPr>
          <p:cNvPr id="5" name="Straight Arrow Connector 4" descr="Arrow showing progression">
            <a:extLst>
              <a:ext uri="{FF2B5EF4-FFF2-40B4-BE49-F238E27FC236}">
                <a16:creationId xmlns:a16="http://schemas.microsoft.com/office/drawing/2014/main" id="{405DAE51-A391-48EF-A562-CD32CA9A7220}"/>
              </a:ext>
            </a:extLst>
          </p:cNvPr>
          <p:cNvCxnSpPr>
            <a:cxnSpLocks/>
          </p:cNvCxnSpPr>
          <p:nvPr/>
        </p:nvCxnSpPr>
        <p:spPr>
          <a:xfrm>
            <a:off x="9072133" y="1521415"/>
            <a:ext cx="0" cy="378823"/>
          </a:xfrm>
          <a:prstGeom prst="straightConnector1">
            <a:avLst/>
          </a:prstGeom>
          <a:noFill/>
          <a:ln w="38100" cap="flat" cmpd="sng" algn="ctr">
            <a:solidFill>
              <a:srgbClr val="01D17D"/>
            </a:solidFill>
            <a:prstDash val="solid"/>
            <a:tailEnd type="triangle"/>
          </a:ln>
          <a:effectLst/>
        </p:spPr>
      </p:cxnSp>
      <p:sp>
        <p:nvSpPr>
          <p:cNvPr id="6" name="Hexagon 5" descr="Serious nonattainment area">
            <a:extLst>
              <a:ext uri="{FF2B5EF4-FFF2-40B4-BE49-F238E27FC236}">
                <a16:creationId xmlns:a16="http://schemas.microsoft.com/office/drawing/2014/main" id="{5B6712C3-06A3-440E-ADC6-73618E625113}"/>
              </a:ext>
            </a:extLst>
          </p:cNvPr>
          <p:cNvSpPr/>
          <p:nvPr/>
        </p:nvSpPr>
        <p:spPr>
          <a:xfrm>
            <a:off x="7345474" y="1900238"/>
            <a:ext cx="3453317" cy="823508"/>
          </a:xfrm>
          <a:prstGeom prst="hexagon">
            <a:avLst/>
          </a:prstGeom>
          <a:solidFill>
            <a:srgbClr val="FFC000"/>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solidFill>
                  <a:schemeClr val="tx2"/>
                </a:solidFill>
                <a:latin typeface="+mn-lt"/>
              </a:rPr>
              <a:t>Severe </a:t>
            </a:r>
          </a:p>
          <a:p>
            <a:pPr algn="ctr" defTabSz="457200" eaLnBrk="1" fontAlgn="auto" hangingPunct="1">
              <a:spcBef>
                <a:spcPts val="0"/>
              </a:spcBef>
              <a:spcAft>
                <a:spcPts val="0"/>
              </a:spcAft>
            </a:pPr>
            <a:r>
              <a:rPr lang="en-US" sz="2400" b="1" kern="0" dirty="0">
                <a:solidFill>
                  <a:schemeClr val="tx2"/>
                </a:solidFill>
                <a:latin typeface="+mn-lt"/>
              </a:rPr>
              <a:t>Nonattainment</a:t>
            </a:r>
          </a:p>
        </p:txBody>
      </p:sp>
      <p:cxnSp>
        <p:nvCxnSpPr>
          <p:cNvPr id="7" name="Straight Arrow Connector 6" descr="Arrow showing progression">
            <a:extLst>
              <a:ext uri="{FF2B5EF4-FFF2-40B4-BE49-F238E27FC236}">
                <a16:creationId xmlns:a16="http://schemas.microsoft.com/office/drawing/2014/main" id="{DA5F654C-3DB7-45A2-BCA7-452287FBBF91}"/>
              </a:ext>
            </a:extLst>
          </p:cNvPr>
          <p:cNvCxnSpPr>
            <a:cxnSpLocks/>
          </p:cNvCxnSpPr>
          <p:nvPr/>
        </p:nvCxnSpPr>
        <p:spPr>
          <a:xfrm>
            <a:off x="9084736" y="2723746"/>
            <a:ext cx="0" cy="378823"/>
          </a:xfrm>
          <a:prstGeom prst="straightConnector1">
            <a:avLst/>
          </a:prstGeom>
          <a:noFill/>
          <a:ln w="38100" cap="flat" cmpd="sng" algn="ctr">
            <a:solidFill>
              <a:srgbClr val="01D17D"/>
            </a:solidFill>
            <a:prstDash val="solid"/>
            <a:tailEnd type="triangle"/>
          </a:ln>
          <a:effectLst/>
        </p:spPr>
      </p:cxnSp>
      <p:sp>
        <p:nvSpPr>
          <p:cNvPr id="8" name="Diamond 7" descr="Existing major source">
            <a:extLst>
              <a:ext uri="{FF2B5EF4-FFF2-40B4-BE49-F238E27FC236}">
                <a16:creationId xmlns:a16="http://schemas.microsoft.com/office/drawing/2014/main" id="{E01481CC-3CF4-49A3-A07B-FBD87EF6E135}"/>
              </a:ext>
            </a:extLst>
          </p:cNvPr>
          <p:cNvSpPr/>
          <p:nvPr/>
        </p:nvSpPr>
        <p:spPr>
          <a:xfrm>
            <a:off x="7670047" y="3112887"/>
            <a:ext cx="2804169" cy="1835286"/>
          </a:xfrm>
          <a:prstGeom prst="diamond">
            <a:avLst/>
          </a:prstGeom>
          <a:gradFill rotWithShape="1">
            <a:gsLst>
              <a:gs pos="0">
                <a:srgbClr val="E29932">
                  <a:tint val="96000"/>
                  <a:satMod val="100000"/>
                  <a:lumMod val="104000"/>
                </a:srgbClr>
              </a:gs>
              <a:gs pos="78000">
                <a:srgbClr val="E29932">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p:spPr>
        <p:txBody>
          <a:bodyPr rtlCol="0" anchor="ctr"/>
          <a:lstStyle/>
          <a:p>
            <a:pPr algn="ctr" defTabSz="457200" eaLnBrk="1" fontAlgn="auto" hangingPunct="1">
              <a:spcBef>
                <a:spcPts val="0"/>
              </a:spcBef>
              <a:spcAft>
                <a:spcPts val="0"/>
              </a:spcAft>
            </a:pPr>
            <a:r>
              <a:rPr lang="en-US" sz="2400" b="1" kern="0" dirty="0">
                <a:latin typeface="+mn-lt"/>
              </a:rPr>
              <a:t>Existing Major Source</a:t>
            </a:r>
          </a:p>
        </p:txBody>
      </p:sp>
      <p:sp>
        <p:nvSpPr>
          <p:cNvPr id="9" name="TextBox 8">
            <a:extLst>
              <a:ext uri="{FF2B5EF4-FFF2-40B4-BE49-F238E27FC236}">
                <a16:creationId xmlns:a16="http://schemas.microsoft.com/office/drawing/2014/main" id="{46B4F6A1-38E6-4E40-9602-474A6EBD468D}"/>
              </a:ext>
            </a:extLst>
          </p:cNvPr>
          <p:cNvSpPr txBox="1"/>
          <p:nvPr/>
        </p:nvSpPr>
        <p:spPr>
          <a:xfrm>
            <a:off x="6993084" y="4850960"/>
            <a:ext cx="1818994" cy="400110"/>
          </a:xfrm>
          <a:prstGeom prst="rect">
            <a:avLst/>
          </a:prstGeom>
          <a:solidFill>
            <a:schemeClr val="bg1"/>
          </a:solidFill>
        </p:spPr>
        <p:txBody>
          <a:bodyPr wrap="square" rtlCol="0">
            <a:spAutoFit/>
          </a:bodyPr>
          <a:lstStyle/>
          <a:p>
            <a:pPr defTabSz="457200" fontAlgn="auto">
              <a:spcBef>
                <a:spcPts val="0"/>
              </a:spcBef>
              <a:spcAft>
                <a:spcPts val="0"/>
              </a:spcAft>
            </a:pPr>
            <a:r>
              <a:rPr lang="en-US" sz="2000" b="1" dirty="0"/>
              <a:t>PEI = 12 TPY</a:t>
            </a:r>
          </a:p>
        </p:txBody>
      </p:sp>
      <p:cxnSp>
        <p:nvCxnSpPr>
          <p:cNvPr id="11" name="Straight Arrow Connector 10" descr="Arrow showing progression whether this is an existing major source to netting required">
            <a:extLst>
              <a:ext uri="{FF2B5EF4-FFF2-40B4-BE49-F238E27FC236}">
                <a16:creationId xmlns:a16="http://schemas.microsoft.com/office/drawing/2014/main" id="{58AFCB75-0363-47ED-9F70-A0F3C16C9264}"/>
              </a:ext>
            </a:extLst>
          </p:cNvPr>
          <p:cNvCxnSpPr>
            <a:cxnSpLocks/>
          </p:cNvCxnSpPr>
          <p:nvPr/>
        </p:nvCxnSpPr>
        <p:spPr>
          <a:xfrm>
            <a:off x="9076315" y="4931765"/>
            <a:ext cx="0" cy="426735"/>
          </a:xfrm>
          <a:prstGeom prst="straightConnector1">
            <a:avLst/>
          </a:prstGeom>
          <a:noFill/>
          <a:ln w="38100" cap="flat" cmpd="sng" algn="ctr">
            <a:solidFill>
              <a:srgbClr val="01D17D"/>
            </a:solidFill>
            <a:prstDash val="solid"/>
            <a:tailEnd type="triangle"/>
          </a:ln>
          <a:effectLst/>
        </p:spPr>
      </p:cxnSp>
      <p:sp>
        <p:nvSpPr>
          <p:cNvPr id="10" name="TextBox 9">
            <a:extLst>
              <a:ext uri="{FF2B5EF4-FFF2-40B4-BE49-F238E27FC236}">
                <a16:creationId xmlns:a16="http://schemas.microsoft.com/office/drawing/2014/main" id="{09A62C81-FB3C-496F-8A6B-D80E2A1BD310}"/>
              </a:ext>
            </a:extLst>
          </p:cNvPr>
          <p:cNvSpPr txBox="1"/>
          <p:nvPr/>
        </p:nvSpPr>
        <p:spPr>
          <a:xfrm>
            <a:off x="10349481" y="4270045"/>
            <a:ext cx="1518669" cy="1323439"/>
          </a:xfrm>
          <a:prstGeom prst="rect">
            <a:avLst/>
          </a:prstGeom>
          <a:solidFill>
            <a:schemeClr val="bg1"/>
          </a:solidFill>
        </p:spPr>
        <p:txBody>
          <a:bodyPr wrap="square" rtlCol="0">
            <a:spAutoFit/>
          </a:bodyPr>
          <a:lstStyle/>
          <a:p>
            <a:pPr defTabSz="457200" fontAlgn="auto">
              <a:spcBef>
                <a:spcPts val="0"/>
              </a:spcBef>
              <a:spcAft>
                <a:spcPts val="0"/>
              </a:spcAft>
            </a:pPr>
            <a:r>
              <a:rPr lang="en-US" sz="2000" b="1" dirty="0"/>
              <a:t>Deminimis Netting Threshold </a:t>
            </a:r>
            <a:br>
              <a:rPr lang="en-US" sz="2000" b="1" dirty="0"/>
            </a:br>
            <a:r>
              <a:rPr lang="en-US" sz="2000" b="1" dirty="0"/>
              <a:t>= 5 TPY</a:t>
            </a:r>
          </a:p>
        </p:txBody>
      </p:sp>
      <p:sp>
        <p:nvSpPr>
          <p:cNvPr id="12" name="Isosceles Triangle 11" descr="Netting">
            <a:extLst>
              <a:ext uri="{FF2B5EF4-FFF2-40B4-BE49-F238E27FC236}">
                <a16:creationId xmlns:a16="http://schemas.microsoft.com/office/drawing/2014/main" id="{AA6C0DAE-B7C8-4329-89DA-A6A6CEF71BAC}"/>
              </a:ext>
            </a:extLst>
          </p:cNvPr>
          <p:cNvSpPr/>
          <p:nvPr/>
        </p:nvSpPr>
        <p:spPr>
          <a:xfrm>
            <a:off x="7832477" y="5358500"/>
            <a:ext cx="2479307" cy="1036470"/>
          </a:xfrm>
          <a:prstGeom prst="triangle">
            <a:avLst/>
          </a:prstGeom>
          <a:blipFill>
            <a:blip r:embed="rId5"/>
            <a:tile tx="0" ty="0" sx="100000" sy="100000" flip="none" algn="tl"/>
          </a:bli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eaLnBrk="1" fontAlgn="auto" hangingPunct="1">
              <a:spcBef>
                <a:spcPts val="0"/>
              </a:spcBef>
              <a:spcAft>
                <a:spcPts val="0"/>
              </a:spcAft>
            </a:pPr>
            <a:r>
              <a:rPr lang="en-US" sz="2400" b="1" kern="0" dirty="0">
                <a:solidFill>
                  <a:schemeClr val="bg1"/>
                </a:solidFill>
                <a:latin typeface="+mn-lt"/>
              </a:rPr>
              <a:t>Netting</a:t>
            </a:r>
          </a:p>
        </p:txBody>
      </p:sp>
    </p:spTree>
    <p:extLst>
      <p:ext uri="{BB962C8B-B14F-4D97-AF65-F5344CB8AC3E}">
        <p14:creationId xmlns:p14="http://schemas.microsoft.com/office/powerpoint/2010/main" val="137350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6" grpId="0" animBg="1"/>
      <p:bldP spid="8" grpId="0" animBg="1"/>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C62D7F-4FD7-8227-5257-AFA8BFF877A0}"/>
              </a:ext>
            </a:extLst>
          </p:cNvPr>
          <p:cNvSpPr>
            <a:spLocks noGrp="1"/>
          </p:cNvSpPr>
          <p:nvPr>
            <p:ph type="title"/>
          </p:nvPr>
        </p:nvSpPr>
        <p:spPr/>
        <p:txBody>
          <a:bodyPr/>
          <a:lstStyle/>
          <a:p>
            <a:r>
              <a:rPr lang="en-US" dirty="0"/>
              <a:t>Texas Air Quality Nonattainment Areas</a:t>
            </a:r>
            <a:br>
              <a:rPr lang="en-US" dirty="0"/>
            </a:br>
            <a:endParaRPr lang="en-US" dirty="0"/>
          </a:p>
        </p:txBody>
      </p:sp>
      <p:pic>
        <p:nvPicPr>
          <p:cNvPr id="4" name="Picture 3" descr="Map of Texas with Texas Air Quality Nonattainment Areas">
            <a:extLst>
              <a:ext uri="{FF2B5EF4-FFF2-40B4-BE49-F238E27FC236}">
                <a16:creationId xmlns:a16="http://schemas.microsoft.com/office/drawing/2014/main" id="{D0E7952C-CEA8-8267-4C16-73A953CEA178}"/>
              </a:ext>
            </a:extLst>
          </p:cNvPr>
          <p:cNvPicPr>
            <a:picLocks noChangeAspect="1"/>
          </p:cNvPicPr>
          <p:nvPr/>
        </p:nvPicPr>
        <p:blipFill>
          <a:blip r:embed="rId3"/>
          <a:stretch>
            <a:fillRect/>
          </a:stretch>
        </p:blipFill>
        <p:spPr>
          <a:xfrm>
            <a:off x="2895600" y="304800"/>
            <a:ext cx="5808810" cy="6096000"/>
          </a:xfrm>
          <a:prstGeom prst="rect">
            <a:avLst/>
          </a:prstGeom>
        </p:spPr>
      </p:pic>
    </p:spTree>
    <p:extLst>
      <p:ext uri="{BB962C8B-B14F-4D97-AF65-F5344CB8AC3E}">
        <p14:creationId xmlns:p14="http://schemas.microsoft.com/office/powerpoint/2010/main" val="3999094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609600" y="332283"/>
            <a:ext cx="10961077" cy="1325563"/>
          </a:xfrm>
        </p:spPr>
        <p:txBody>
          <a:bodyPr/>
          <a:lstStyle/>
          <a:p>
            <a:pPr algn="ctr"/>
            <a:r>
              <a:rPr lang="en-US" dirty="0"/>
              <a:t>Example 5</a:t>
            </a:r>
            <a:br>
              <a:rPr lang="en-US" dirty="0"/>
            </a:br>
            <a:r>
              <a:rPr lang="en-US" dirty="0"/>
              <a:t>Step 2: NEI (VOC)</a:t>
            </a:r>
          </a:p>
        </p:txBody>
      </p:sp>
      <p:graphicFrame>
        <p:nvGraphicFramePr>
          <p:cNvPr id="4" name="Table 3">
            <a:extLst>
              <a:ext uri="{FF2B5EF4-FFF2-40B4-BE49-F238E27FC236}">
                <a16:creationId xmlns:a16="http://schemas.microsoft.com/office/drawing/2014/main" id="{6F90D7C9-0E6B-4EA0-9F67-A529A8262C8D}"/>
              </a:ext>
            </a:extLst>
          </p:cNvPr>
          <p:cNvGraphicFramePr>
            <a:graphicFrameLocks noGrp="1"/>
          </p:cNvGraphicFramePr>
          <p:nvPr/>
        </p:nvGraphicFramePr>
        <p:xfrm>
          <a:off x="609600" y="2063717"/>
          <a:ext cx="10791216" cy="3213167"/>
        </p:xfrm>
        <a:graphic>
          <a:graphicData uri="http://schemas.openxmlformats.org/drawingml/2006/table">
            <a:tbl>
              <a:tblPr firstRow="1" bandRow="1">
                <a:tableStyleId>{5C22544A-7EE6-4342-B048-85BDC9FD1C3A}</a:tableStyleId>
              </a:tblPr>
              <a:tblGrid>
                <a:gridCol w="3268062">
                  <a:extLst>
                    <a:ext uri="{9D8B030D-6E8A-4147-A177-3AD203B41FA5}">
                      <a16:colId xmlns:a16="http://schemas.microsoft.com/office/drawing/2014/main" val="3933100852"/>
                    </a:ext>
                  </a:extLst>
                </a:gridCol>
                <a:gridCol w="2819411">
                  <a:extLst>
                    <a:ext uri="{9D8B030D-6E8A-4147-A177-3AD203B41FA5}">
                      <a16:colId xmlns:a16="http://schemas.microsoft.com/office/drawing/2014/main" val="3918429005"/>
                    </a:ext>
                  </a:extLst>
                </a:gridCol>
                <a:gridCol w="2592843">
                  <a:extLst>
                    <a:ext uri="{9D8B030D-6E8A-4147-A177-3AD203B41FA5}">
                      <a16:colId xmlns:a16="http://schemas.microsoft.com/office/drawing/2014/main" val="3027944736"/>
                    </a:ext>
                  </a:extLst>
                </a:gridCol>
                <a:gridCol w="2110900">
                  <a:extLst>
                    <a:ext uri="{9D8B030D-6E8A-4147-A177-3AD203B41FA5}">
                      <a16:colId xmlns:a16="http://schemas.microsoft.com/office/drawing/2014/main" val="1727150808"/>
                    </a:ext>
                  </a:extLst>
                </a:gridCol>
              </a:tblGrid>
              <a:tr h="1022417">
                <a:tc>
                  <a:txBody>
                    <a:bodyPr/>
                    <a:lstStyle/>
                    <a:p>
                      <a:pPr algn="ctr" rtl="0" fontAlgn="ctr"/>
                      <a:r>
                        <a:rPr lang="en-US" sz="2000" u="none" strike="noStrike" dirty="0">
                          <a:effectLst/>
                        </a:rPr>
                        <a:t>Contemporaneous </a:t>
                      </a:r>
                    </a:p>
                    <a:p>
                      <a:pPr algn="ctr" rtl="0" fontAlgn="ctr"/>
                      <a:r>
                        <a:rPr lang="en-US" sz="2000" u="none" strike="noStrike" dirty="0">
                          <a:effectLst/>
                        </a:rPr>
                        <a:t>Window</a:t>
                      </a:r>
                      <a:endParaRPr lang="en-US" sz="20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Creditable Increase (TPY)</a:t>
                      </a:r>
                      <a:endParaRPr lang="en-US" sz="20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Creditable Decrease (TPY)</a:t>
                      </a:r>
                      <a:endParaRPr lang="en-US" sz="20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Net Emissions Increase (NEI)</a:t>
                      </a:r>
                      <a:endParaRPr lang="en-US" sz="20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33013705"/>
                  </a:ext>
                </a:extLst>
              </a:tr>
              <a:tr h="357457">
                <a:tc>
                  <a:txBody>
                    <a:bodyPr/>
                    <a:lstStyle/>
                    <a:p>
                      <a:pPr algn="ctr" rtl="0" fontAlgn="ctr"/>
                      <a:r>
                        <a:rPr lang="en-US" sz="2000" u="none" strike="noStrike" dirty="0">
                          <a:effectLst/>
                        </a:rPr>
                        <a:t>March 2024</a:t>
                      </a:r>
                    </a:p>
                    <a:p>
                      <a:pPr algn="ctr" rtl="0" fontAlgn="ctr"/>
                      <a:r>
                        <a:rPr lang="en-US" sz="2000" u="none" strike="noStrike" dirty="0">
                          <a:effectLst/>
                        </a:rPr>
                        <a:t>(Current Project = PEI)</a:t>
                      </a:r>
                    </a:p>
                  </a:txBody>
                  <a:tcPr marL="9525" marR="9525" marT="9525" marB="0" anchor="ctr"/>
                </a:tc>
                <a:tc>
                  <a:txBody>
                    <a:bodyPr/>
                    <a:lstStyle/>
                    <a:p>
                      <a:pPr algn="ctr" rtl="0" fontAlgn="ctr"/>
                      <a:r>
                        <a:rPr lang="en-US" sz="2000" u="none" strike="noStrike" dirty="0">
                          <a:effectLst/>
                        </a:rPr>
                        <a:t>(+) 12</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en-US" sz="2000" u="none" strike="noStrike" dirty="0">
                          <a:effectLst/>
                        </a:rPr>
                        <a:t>(+) 12</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30502"/>
                  </a:ext>
                </a:extLst>
              </a:tr>
              <a:tr h="310089">
                <a:tc>
                  <a:txBody>
                    <a:bodyPr/>
                    <a:lstStyle/>
                    <a:p>
                      <a:pPr algn="ctr" rtl="0" fontAlgn="ctr"/>
                      <a:r>
                        <a:rPr lang="en-US" sz="2000" u="none" strike="noStrike" dirty="0">
                          <a:effectLst/>
                        </a:rPr>
                        <a:t>January 2024</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 18</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en-US" sz="2000" u="none" strike="noStrike" dirty="0">
                          <a:effectLst/>
                        </a:rPr>
                        <a:t>(+) 18</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85747872"/>
                  </a:ext>
                </a:extLst>
              </a:tr>
              <a:tr h="310089">
                <a:tc>
                  <a:txBody>
                    <a:bodyPr/>
                    <a:lstStyle/>
                    <a:p>
                      <a:pPr algn="ctr" rtl="0" fontAlgn="ctr"/>
                      <a:r>
                        <a:rPr lang="en-US" sz="2000" u="none" strike="noStrike" dirty="0">
                          <a:effectLst/>
                        </a:rPr>
                        <a:t>May 2023</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 7</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en-US" sz="2000" u="none" strike="noStrike" dirty="0">
                          <a:effectLst/>
                        </a:rPr>
                        <a:t>(+) 7</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78466765"/>
                  </a:ext>
                </a:extLst>
              </a:tr>
              <a:tr h="310089">
                <a:tc>
                  <a:txBody>
                    <a:bodyPr/>
                    <a:lstStyle/>
                    <a:p>
                      <a:pPr algn="ctr" rtl="0" fontAlgn="ctr"/>
                      <a:r>
                        <a:rPr lang="en-US" sz="2000" u="none" strike="noStrike" dirty="0">
                          <a:effectLst/>
                        </a:rPr>
                        <a:t>December 2022</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 10</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 10</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80344480"/>
                  </a:ext>
                </a:extLst>
              </a:tr>
              <a:tr h="310089">
                <a:tc>
                  <a:txBody>
                    <a:bodyPr/>
                    <a:lstStyle/>
                    <a:p>
                      <a:pPr algn="ctr" rtl="0" fontAlgn="ctr"/>
                      <a:r>
                        <a:rPr lang="en-US" sz="2000" u="none" strike="noStrike" dirty="0">
                          <a:effectLst/>
                        </a:rPr>
                        <a:t>November 2018*</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 35</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468720053"/>
                  </a:ext>
                </a:extLst>
              </a:tr>
              <a:tr h="310089">
                <a:tc>
                  <a:txBody>
                    <a:bodyPr/>
                    <a:lstStyle/>
                    <a:p>
                      <a:pPr algn="l"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en-US" sz="2000" u="none" strike="noStrike" dirty="0">
                          <a:effectLst/>
                        </a:rPr>
                        <a:t>NEI </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000" u="none" strike="noStrike" dirty="0">
                          <a:effectLst/>
                        </a:rPr>
                        <a:t>(+) 27</a:t>
                      </a:r>
                      <a:endParaRPr lang="en-US"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53333487"/>
                  </a:ext>
                </a:extLst>
              </a:tr>
            </a:tbl>
          </a:graphicData>
        </a:graphic>
      </p:graphicFrame>
      <p:sp>
        <p:nvSpPr>
          <p:cNvPr id="5" name="Rectangle 4">
            <a:extLst>
              <a:ext uri="{FF2B5EF4-FFF2-40B4-BE49-F238E27FC236}">
                <a16:creationId xmlns:a16="http://schemas.microsoft.com/office/drawing/2014/main" id="{2842AB09-CA4B-408C-ABCD-CC87679E4705}"/>
              </a:ext>
              <a:ext uri="{C183D7F6-B498-43B3-948B-1728B52AA6E4}">
                <adec:decorative xmlns:adec="http://schemas.microsoft.com/office/drawing/2017/decorative" val="1"/>
              </a:ext>
            </a:extLst>
          </p:cNvPr>
          <p:cNvSpPr/>
          <p:nvPr/>
        </p:nvSpPr>
        <p:spPr>
          <a:xfrm>
            <a:off x="6692629" y="4986030"/>
            <a:ext cx="4679003" cy="30155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E4DDD9-3180-4F53-AD12-58581700077B}"/>
              </a:ext>
              <a:ext uri="{C183D7F6-B498-43B3-948B-1728B52AA6E4}">
                <adec:decorative xmlns:adec="http://schemas.microsoft.com/office/drawing/2017/decorative" val="1"/>
              </a:ext>
            </a:extLst>
          </p:cNvPr>
          <p:cNvSpPr/>
          <p:nvPr/>
        </p:nvSpPr>
        <p:spPr>
          <a:xfrm>
            <a:off x="609600" y="3064212"/>
            <a:ext cx="8676651" cy="155642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1076E70-B211-405D-A0F3-EEFBDE9B58E6}"/>
              </a:ext>
            </a:extLst>
          </p:cNvPr>
          <p:cNvSpPr txBox="1"/>
          <p:nvPr/>
        </p:nvSpPr>
        <p:spPr>
          <a:xfrm rot="10800000" flipV="1">
            <a:off x="747408" y="5537562"/>
            <a:ext cx="10515600" cy="707886"/>
          </a:xfrm>
          <a:prstGeom prst="rect">
            <a:avLst/>
          </a:prstGeom>
          <a:noFill/>
        </p:spPr>
        <p:txBody>
          <a:bodyPr wrap="square" rtlCol="0">
            <a:spAutoFit/>
          </a:bodyPr>
          <a:lstStyle/>
          <a:p>
            <a:r>
              <a:rPr lang="en-US" sz="2000" dirty="0">
                <a:latin typeface="+mn-lt"/>
              </a:rPr>
              <a:t>*Note: The contemporaneous period goes back in time five years from the </a:t>
            </a:r>
            <a:r>
              <a:rPr lang="en-US" sz="2000" dirty="0"/>
              <a:t>proposed start of construction (SOC = May 2025).</a:t>
            </a:r>
            <a:r>
              <a:rPr lang="en-US" sz="2000" dirty="0">
                <a:latin typeface="+mn-lt"/>
              </a:rPr>
              <a:t> </a:t>
            </a:r>
          </a:p>
        </p:txBody>
      </p:sp>
      <p:sp>
        <p:nvSpPr>
          <p:cNvPr id="8" name="Rectangle 7">
            <a:extLst>
              <a:ext uri="{FF2B5EF4-FFF2-40B4-BE49-F238E27FC236}">
                <a16:creationId xmlns:a16="http://schemas.microsoft.com/office/drawing/2014/main" id="{F457D89A-A093-4FD7-BCEE-8264DC2FE431}"/>
              </a:ext>
              <a:ext uri="{C183D7F6-B498-43B3-948B-1728B52AA6E4}">
                <adec:decorative xmlns:adec="http://schemas.microsoft.com/office/drawing/2017/decorative" val="1"/>
              </a:ext>
            </a:extLst>
          </p:cNvPr>
          <p:cNvSpPr/>
          <p:nvPr/>
        </p:nvSpPr>
        <p:spPr>
          <a:xfrm>
            <a:off x="3871609" y="3033301"/>
            <a:ext cx="2850205" cy="21949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C7DB6B3-88B4-470A-8482-2B45995463A9}"/>
              </a:ext>
              <a:ext uri="{C183D7F6-B498-43B3-948B-1728B52AA6E4}">
                <adec:decorative xmlns:adec="http://schemas.microsoft.com/office/drawing/2017/decorative" val="1"/>
              </a:ext>
            </a:extLst>
          </p:cNvPr>
          <p:cNvSpPr/>
          <p:nvPr/>
        </p:nvSpPr>
        <p:spPr>
          <a:xfrm>
            <a:off x="6726066" y="3032281"/>
            <a:ext cx="2560185" cy="21949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1E0B3E2-9AAF-4741-9AC7-883B3FC0D89D}"/>
              </a:ext>
              <a:ext uri="{C183D7F6-B498-43B3-948B-1728B52AA6E4}">
                <adec:decorative xmlns:adec="http://schemas.microsoft.com/office/drawing/2017/decorative" val="1"/>
              </a:ext>
            </a:extLst>
          </p:cNvPr>
          <p:cNvSpPr/>
          <p:nvPr/>
        </p:nvSpPr>
        <p:spPr>
          <a:xfrm>
            <a:off x="9286251" y="3064212"/>
            <a:ext cx="2114565" cy="22505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59A8838-176E-4A2B-ABDA-A1A1D46F4DFA}"/>
              </a:ext>
              <a:ext uri="{C183D7F6-B498-43B3-948B-1728B52AA6E4}">
                <adec:decorative xmlns:adec="http://schemas.microsoft.com/office/drawing/2017/decorative" val="1"/>
              </a:ext>
            </a:extLst>
          </p:cNvPr>
          <p:cNvSpPr/>
          <p:nvPr/>
        </p:nvSpPr>
        <p:spPr>
          <a:xfrm>
            <a:off x="6626732" y="4976301"/>
            <a:ext cx="4748876" cy="357929"/>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1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0" nodeType="clickEffect">
                                  <p:stCondLst>
                                    <p:cond delay="0"/>
                                  </p:stCondLst>
                                  <p:childTnLst>
                                    <p:animEffect transition="out" filter="wipe(left)">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A901-AF19-4EF6-806D-DDCED31FD39F}"/>
              </a:ext>
            </a:extLst>
          </p:cNvPr>
          <p:cNvSpPr>
            <a:spLocks noGrp="1"/>
          </p:cNvSpPr>
          <p:nvPr>
            <p:ph type="title"/>
          </p:nvPr>
        </p:nvSpPr>
        <p:spPr>
          <a:xfrm>
            <a:off x="231914" y="318483"/>
            <a:ext cx="4867072" cy="1325563"/>
          </a:xfrm>
        </p:spPr>
        <p:txBody>
          <a:bodyPr/>
          <a:lstStyle/>
          <a:p>
            <a:pPr algn="ctr"/>
            <a:r>
              <a:rPr lang="en-US" dirty="0"/>
              <a:t>Example 5</a:t>
            </a:r>
            <a:br>
              <a:rPr lang="en-US" dirty="0"/>
            </a:br>
            <a:r>
              <a:rPr lang="en-US" dirty="0"/>
              <a:t>Step 2 - NEI </a:t>
            </a:r>
          </a:p>
        </p:txBody>
      </p:sp>
      <p:sp>
        <p:nvSpPr>
          <p:cNvPr id="4" name="Oval 3" descr="Target pollutant: VOC">
            <a:extLst>
              <a:ext uri="{FF2B5EF4-FFF2-40B4-BE49-F238E27FC236}">
                <a16:creationId xmlns:a16="http://schemas.microsoft.com/office/drawing/2014/main" id="{3907AB7F-6CB9-468E-BA3F-28AB7B2FC128}"/>
              </a:ext>
            </a:extLst>
          </p:cNvPr>
          <p:cNvSpPr/>
          <p:nvPr/>
        </p:nvSpPr>
        <p:spPr>
          <a:xfrm>
            <a:off x="8813260" y="990182"/>
            <a:ext cx="1238243" cy="531233"/>
          </a:xfrm>
          <a:prstGeom prst="ellipse">
            <a:avLst/>
          </a:prstGeom>
          <a:blipFill>
            <a:blip r:embed="rId3">
              <a:extLst>
                <a:ext uri="{BEBA8EAE-BF5A-486C-A8C5-ECC9F3942E4B}">
                  <a14:imgProps xmlns:a14="http://schemas.microsoft.com/office/drawing/2010/main">
                    <a14:imgLayer r:embed="rId4">
                      <a14:imgEffect>
                        <a14:artisticCutout/>
                      </a14:imgEffect>
                    </a14:imgLayer>
                  </a14:imgProps>
                </a:ext>
              </a:extLst>
            </a:blip>
            <a:tile tx="0" ty="0" sx="100000" sy="100000" flip="none" algn="tl"/>
          </a:blipFill>
          <a:ln w="12700" cap="flat" cmpd="sng" algn="ctr">
            <a:noFill/>
            <a:prstDash val="solid"/>
          </a:ln>
          <a:effectLst/>
        </p:spPr>
        <p:txBody>
          <a:bodyPr rtlCol="0" anchor="ctr"/>
          <a:lstStyle/>
          <a:p>
            <a:pPr algn="ctr" defTabSz="457200" eaLnBrk="1" fontAlgn="auto" hangingPunct="1">
              <a:spcBef>
                <a:spcPts val="0"/>
              </a:spcBef>
              <a:spcAft>
                <a:spcPts val="0"/>
              </a:spcAft>
            </a:pPr>
            <a:r>
              <a:rPr lang="en-US" sz="2400" b="1" kern="0" dirty="0">
                <a:solidFill>
                  <a:prstClr val="black"/>
                </a:solidFill>
                <a:latin typeface="+mn-lt"/>
              </a:rPr>
              <a:t>VOC</a:t>
            </a:r>
          </a:p>
        </p:txBody>
      </p:sp>
      <p:cxnSp>
        <p:nvCxnSpPr>
          <p:cNvPr id="5" name="Straight Arrow Connector 4">
            <a:extLst>
              <a:ext uri="{FF2B5EF4-FFF2-40B4-BE49-F238E27FC236}">
                <a16:creationId xmlns:a16="http://schemas.microsoft.com/office/drawing/2014/main" id="{4C884DB7-4C6C-4883-889E-3E214A6DB69A}"/>
              </a:ext>
              <a:ext uri="{C183D7F6-B498-43B3-948B-1728B52AA6E4}">
                <adec:decorative xmlns:adec="http://schemas.microsoft.com/office/drawing/2017/decorative" val="1"/>
              </a:ext>
            </a:extLst>
          </p:cNvPr>
          <p:cNvCxnSpPr>
            <a:cxnSpLocks/>
          </p:cNvCxnSpPr>
          <p:nvPr/>
        </p:nvCxnSpPr>
        <p:spPr>
          <a:xfrm>
            <a:off x="9395983" y="1521415"/>
            <a:ext cx="0" cy="378823"/>
          </a:xfrm>
          <a:prstGeom prst="straightConnector1">
            <a:avLst/>
          </a:prstGeom>
          <a:noFill/>
          <a:ln w="38100" cap="flat" cmpd="sng" algn="ctr">
            <a:solidFill>
              <a:srgbClr val="01D17D"/>
            </a:solidFill>
            <a:prstDash val="solid"/>
            <a:tailEnd type="triangle"/>
          </a:ln>
          <a:effectLst/>
        </p:spPr>
      </p:cxnSp>
      <p:sp>
        <p:nvSpPr>
          <p:cNvPr id="6" name="Hexagon 5" descr="Serious nonattainment area">
            <a:extLst>
              <a:ext uri="{FF2B5EF4-FFF2-40B4-BE49-F238E27FC236}">
                <a16:creationId xmlns:a16="http://schemas.microsoft.com/office/drawing/2014/main" id="{0E4810C9-0D93-4EA6-ABBE-53E96B954133}"/>
              </a:ext>
            </a:extLst>
          </p:cNvPr>
          <p:cNvSpPr/>
          <p:nvPr/>
        </p:nvSpPr>
        <p:spPr>
          <a:xfrm>
            <a:off x="7669324" y="1900238"/>
            <a:ext cx="3453317" cy="823508"/>
          </a:xfrm>
          <a:prstGeom prst="hexagon">
            <a:avLst/>
          </a:prstGeom>
          <a:solidFill>
            <a:srgbClr val="FFC000"/>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solidFill>
                  <a:schemeClr val="tx2"/>
                </a:solidFill>
                <a:latin typeface="+mn-lt"/>
              </a:rPr>
              <a:t>Severe </a:t>
            </a:r>
          </a:p>
          <a:p>
            <a:pPr algn="ctr" defTabSz="457200" eaLnBrk="1" fontAlgn="auto" hangingPunct="1">
              <a:spcBef>
                <a:spcPts val="0"/>
              </a:spcBef>
              <a:spcAft>
                <a:spcPts val="0"/>
              </a:spcAft>
            </a:pPr>
            <a:r>
              <a:rPr lang="en-US" sz="2400" b="1" kern="0" dirty="0">
                <a:solidFill>
                  <a:schemeClr val="tx2"/>
                </a:solidFill>
                <a:latin typeface="+mn-lt"/>
              </a:rPr>
              <a:t>Nonattainment</a:t>
            </a:r>
          </a:p>
        </p:txBody>
      </p:sp>
      <p:cxnSp>
        <p:nvCxnSpPr>
          <p:cNvPr id="7" name="Straight Arrow Connector 6">
            <a:extLst>
              <a:ext uri="{FF2B5EF4-FFF2-40B4-BE49-F238E27FC236}">
                <a16:creationId xmlns:a16="http://schemas.microsoft.com/office/drawing/2014/main" id="{B71FD01E-6FEE-4D53-8471-2645FCAC56C1}"/>
              </a:ext>
              <a:ext uri="{C183D7F6-B498-43B3-948B-1728B52AA6E4}">
                <adec:decorative xmlns:adec="http://schemas.microsoft.com/office/drawing/2017/decorative" val="1"/>
              </a:ext>
            </a:extLst>
          </p:cNvPr>
          <p:cNvCxnSpPr>
            <a:cxnSpLocks/>
          </p:cNvCxnSpPr>
          <p:nvPr/>
        </p:nvCxnSpPr>
        <p:spPr>
          <a:xfrm>
            <a:off x="9408586" y="2723746"/>
            <a:ext cx="0" cy="378823"/>
          </a:xfrm>
          <a:prstGeom prst="straightConnector1">
            <a:avLst/>
          </a:prstGeom>
          <a:noFill/>
          <a:ln w="38100" cap="flat" cmpd="sng" algn="ctr">
            <a:solidFill>
              <a:srgbClr val="01D17D"/>
            </a:solidFill>
            <a:prstDash val="solid"/>
            <a:tailEnd type="triangle"/>
          </a:ln>
          <a:effectLst/>
        </p:spPr>
      </p:cxnSp>
      <p:sp>
        <p:nvSpPr>
          <p:cNvPr id="8" name="Diamond 7" descr="Existing major source">
            <a:extLst>
              <a:ext uri="{FF2B5EF4-FFF2-40B4-BE49-F238E27FC236}">
                <a16:creationId xmlns:a16="http://schemas.microsoft.com/office/drawing/2014/main" id="{ADDD8290-BA39-4CE4-ADD5-BB5F3CDE2C5B}"/>
              </a:ext>
            </a:extLst>
          </p:cNvPr>
          <p:cNvSpPr/>
          <p:nvPr/>
        </p:nvSpPr>
        <p:spPr>
          <a:xfrm>
            <a:off x="7993897" y="3112887"/>
            <a:ext cx="2804169" cy="1835286"/>
          </a:xfrm>
          <a:prstGeom prst="diamond">
            <a:avLst/>
          </a:prstGeom>
          <a:gradFill rotWithShape="1">
            <a:gsLst>
              <a:gs pos="0">
                <a:srgbClr val="E29932">
                  <a:tint val="96000"/>
                  <a:satMod val="100000"/>
                  <a:lumMod val="104000"/>
                </a:srgbClr>
              </a:gs>
              <a:gs pos="78000">
                <a:srgbClr val="E29932">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p:spPr>
        <p:txBody>
          <a:bodyPr rtlCol="0" anchor="ctr"/>
          <a:lstStyle/>
          <a:p>
            <a:pPr algn="ctr" defTabSz="457200" eaLnBrk="1" fontAlgn="auto" hangingPunct="1">
              <a:spcBef>
                <a:spcPts val="0"/>
              </a:spcBef>
              <a:spcAft>
                <a:spcPts val="0"/>
              </a:spcAft>
            </a:pPr>
            <a:r>
              <a:rPr lang="en-US" sz="2400" b="1" kern="0" dirty="0">
                <a:latin typeface="+mn-lt"/>
              </a:rPr>
              <a:t>Existing Major Source</a:t>
            </a:r>
          </a:p>
        </p:txBody>
      </p:sp>
      <p:sp>
        <p:nvSpPr>
          <p:cNvPr id="3" name="TextBox 2">
            <a:extLst>
              <a:ext uri="{FF2B5EF4-FFF2-40B4-BE49-F238E27FC236}">
                <a16:creationId xmlns:a16="http://schemas.microsoft.com/office/drawing/2014/main" id="{BF56EE0F-D24C-FF69-4A85-CDFF053671F7}"/>
              </a:ext>
            </a:extLst>
          </p:cNvPr>
          <p:cNvSpPr txBox="1"/>
          <p:nvPr/>
        </p:nvSpPr>
        <p:spPr>
          <a:xfrm>
            <a:off x="10615340" y="4142420"/>
            <a:ext cx="1405786" cy="461665"/>
          </a:xfrm>
          <a:prstGeom prst="rect">
            <a:avLst/>
          </a:prstGeom>
          <a:solidFill>
            <a:schemeClr val="accent6"/>
          </a:solidFill>
          <a:ln w="3175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b="1" dirty="0">
                <a:solidFill>
                  <a:schemeClr val="tx1"/>
                </a:solidFill>
              </a:rPr>
              <a:t>Step 1</a:t>
            </a:r>
          </a:p>
        </p:txBody>
      </p:sp>
      <p:sp>
        <p:nvSpPr>
          <p:cNvPr id="10" name="TextBox 9">
            <a:extLst>
              <a:ext uri="{FF2B5EF4-FFF2-40B4-BE49-F238E27FC236}">
                <a16:creationId xmlns:a16="http://schemas.microsoft.com/office/drawing/2014/main" id="{F2E135F4-7E4A-41E1-85DE-3CB9218F3B73}"/>
              </a:ext>
            </a:extLst>
          </p:cNvPr>
          <p:cNvSpPr txBox="1"/>
          <p:nvPr/>
        </p:nvSpPr>
        <p:spPr>
          <a:xfrm>
            <a:off x="10019992" y="4699335"/>
            <a:ext cx="2012968" cy="707886"/>
          </a:xfrm>
          <a:prstGeom prst="rect">
            <a:avLst/>
          </a:prstGeom>
          <a:solidFill>
            <a:schemeClr val="bg1"/>
          </a:solidFill>
        </p:spPr>
        <p:txBody>
          <a:bodyPr wrap="square" rtlCol="0">
            <a:spAutoFit/>
          </a:bodyPr>
          <a:lstStyle/>
          <a:p>
            <a:pPr defTabSz="457200" fontAlgn="auto">
              <a:spcBef>
                <a:spcPts val="0"/>
              </a:spcBef>
              <a:spcAft>
                <a:spcPts val="0"/>
              </a:spcAft>
            </a:pPr>
            <a:r>
              <a:rPr lang="en-US" sz="2000" b="1" dirty="0"/>
              <a:t>PEI = 12 TPY &gt;</a:t>
            </a:r>
            <a:endParaRPr lang="en-US" sz="2000" b="1" dirty="0">
              <a:latin typeface="+mn-lt"/>
            </a:endParaRPr>
          </a:p>
          <a:p>
            <a:pPr defTabSz="457200" fontAlgn="auto">
              <a:spcBef>
                <a:spcPts val="0"/>
              </a:spcBef>
              <a:spcAft>
                <a:spcPts val="0"/>
              </a:spcAft>
            </a:pPr>
            <a:r>
              <a:rPr lang="en-US" sz="2000" b="1" dirty="0">
                <a:latin typeface="+mn-lt"/>
              </a:rPr>
              <a:t>5 TPY</a:t>
            </a:r>
          </a:p>
        </p:txBody>
      </p:sp>
      <p:cxnSp>
        <p:nvCxnSpPr>
          <p:cNvPr id="11" name="Straight Arrow Connector 10">
            <a:extLst>
              <a:ext uri="{FF2B5EF4-FFF2-40B4-BE49-F238E27FC236}">
                <a16:creationId xmlns:a16="http://schemas.microsoft.com/office/drawing/2014/main" id="{32707B7B-DD07-4D17-9673-B87C6B3FE1C1}"/>
              </a:ext>
              <a:ext uri="{C183D7F6-B498-43B3-948B-1728B52AA6E4}">
                <adec:decorative xmlns:adec="http://schemas.microsoft.com/office/drawing/2017/decorative" val="1"/>
              </a:ext>
            </a:extLst>
          </p:cNvPr>
          <p:cNvCxnSpPr>
            <a:cxnSpLocks/>
          </p:cNvCxnSpPr>
          <p:nvPr/>
        </p:nvCxnSpPr>
        <p:spPr>
          <a:xfrm>
            <a:off x="9400165" y="4931765"/>
            <a:ext cx="0" cy="426735"/>
          </a:xfrm>
          <a:prstGeom prst="straightConnector1">
            <a:avLst/>
          </a:prstGeom>
          <a:noFill/>
          <a:ln w="38100" cap="flat" cmpd="sng" algn="ctr">
            <a:solidFill>
              <a:srgbClr val="01D17D"/>
            </a:solidFill>
            <a:prstDash val="solid"/>
            <a:tailEnd type="triangle"/>
          </a:ln>
          <a:effectLst/>
        </p:spPr>
      </p:cxnSp>
      <p:sp>
        <p:nvSpPr>
          <p:cNvPr id="12" name="Isosceles Triangle 11" descr="Netting">
            <a:extLst>
              <a:ext uri="{FF2B5EF4-FFF2-40B4-BE49-F238E27FC236}">
                <a16:creationId xmlns:a16="http://schemas.microsoft.com/office/drawing/2014/main" id="{F15DFDBB-4339-4114-94BB-A979E3AF8367}"/>
              </a:ext>
            </a:extLst>
          </p:cNvPr>
          <p:cNvSpPr/>
          <p:nvPr/>
        </p:nvSpPr>
        <p:spPr>
          <a:xfrm>
            <a:off x="8156327" y="5358500"/>
            <a:ext cx="2479307" cy="1036470"/>
          </a:xfrm>
          <a:prstGeom prst="triangle">
            <a:avLst/>
          </a:prstGeom>
          <a:blipFill>
            <a:blip r:embed="rId5"/>
            <a:tile tx="0" ty="0" sx="100000" sy="100000" flip="none" algn="tl"/>
          </a:bli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eaLnBrk="1" fontAlgn="auto" hangingPunct="1">
              <a:spcBef>
                <a:spcPts val="0"/>
              </a:spcBef>
              <a:spcAft>
                <a:spcPts val="0"/>
              </a:spcAft>
            </a:pPr>
            <a:r>
              <a:rPr lang="en-US" sz="2400" b="1" kern="0" dirty="0">
                <a:solidFill>
                  <a:schemeClr val="bg1"/>
                </a:solidFill>
                <a:latin typeface="+mn-lt"/>
              </a:rPr>
              <a:t>Netting</a:t>
            </a:r>
          </a:p>
        </p:txBody>
      </p:sp>
      <p:cxnSp>
        <p:nvCxnSpPr>
          <p:cNvPr id="15" name="Straight Arrow Connector 14">
            <a:extLst>
              <a:ext uri="{FF2B5EF4-FFF2-40B4-BE49-F238E27FC236}">
                <a16:creationId xmlns:a16="http://schemas.microsoft.com/office/drawing/2014/main" id="{FCFE6286-B4AD-45B3-83A0-DD41C175B994}"/>
              </a:ext>
              <a:ext uri="{C183D7F6-B498-43B3-948B-1728B52AA6E4}">
                <adec:decorative xmlns:adec="http://schemas.microsoft.com/office/drawing/2017/decorative" val="1"/>
              </a:ext>
            </a:extLst>
          </p:cNvPr>
          <p:cNvCxnSpPr>
            <a:cxnSpLocks/>
            <a:stCxn id="12" idx="1"/>
          </p:cNvCxnSpPr>
          <p:nvPr/>
        </p:nvCxnSpPr>
        <p:spPr>
          <a:xfrm flipH="1" flipV="1">
            <a:off x="3028918" y="5868238"/>
            <a:ext cx="5747236" cy="8497"/>
          </a:xfrm>
          <a:prstGeom prst="straightConnector1">
            <a:avLst/>
          </a:prstGeom>
          <a:noFill/>
          <a:ln w="38100" cap="flat" cmpd="sng" algn="ctr">
            <a:solidFill>
              <a:srgbClr val="01D17D"/>
            </a:solidFill>
            <a:prstDash val="solid"/>
            <a:tailEnd type="triangle"/>
          </a:ln>
          <a:effectLst/>
        </p:spPr>
      </p:cxnSp>
      <p:sp>
        <p:nvSpPr>
          <p:cNvPr id="9" name="TextBox 8">
            <a:extLst>
              <a:ext uri="{FF2B5EF4-FFF2-40B4-BE49-F238E27FC236}">
                <a16:creationId xmlns:a16="http://schemas.microsoft.com/office/drawing/2014/main" id="{436B51A1-9ABF-054E-470B-E2FCBB28ADBE}"/>
              </a:ext>
            </a:extLst>
          </p:cNvPr>
          <p:cNvSpPr txBox="1"/>
          <p:nvPr/>
        </p:nvSpPr>
        <p:spPr>
          <a:xfrm>
            <a:off x="4872171" y="4590090"/>
            <a:ext cx="1405786" cy="461665"/>
          </a:xfrm>
          <a:prstGeom prst="rect">
            <a:avLst/>
          </a:prstGeom>
          <a:solidFill>
            <a:schemeClr val="accent6"/>
          </a:solidFill>
          <a:ln w="3175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b="1" dirty="0">
                <a:solidFill>
                  <a:schemeClr val="tx1"/>
                </a:solidFill>
              </a:rPr>
              <a:t>Step 2</a:t>
            </a:r>
          </a:p>
        </p:txBody>
      </p:sp>
      <p:sp>
        <p:nvSpPr>
          <p:cNvPr id="14" name="TextBox 13">
            <a:extLst>
              <a:ext uri="{FF2B5EF4-FFF2-40B4-BE49-F238E27FC236}">
                <a16:creationId xmlns:a16="http://schemas.microsoft.com/office/drawing/2014/main" id="{4105A871-FD5E-46C4-BF7E-B96E3F8E52D4}"/>
              </a:ext>
            </a:extLst>
          </p:cNvPr>
          <p:cNvSpPr txBox="1"/>
          <p:nvPr/>
        </p:nvSpPr>
        <p:spPr>
          <a:xfrm>
            <a:off x="3341882" y="5297546"/>
            <a:ext cx="5344911" cy="461665"/>
          </a:xfrm>
          <a:prstGeom prst="rect">
            <a:avLst/>
          </a:prstGeom>
          <a:solidFill>
            <a:schemeClr val="bg1">
              <a:lumMod val="85000"/>
            </a:schemeClr>
          </a:solidFill>
        </p:spPr>
        <p:txBody>
          <a:bodyPr wrap="square" rtlCol="0">
            <a:spAutoFit/>
          </a:bodyPr>
          <a:lstStyle/>
          <a:p>
            <a:pPr lvl="0" defTabSz="457200">
              <a:defRPr/>
            </a:pPr>
            <a:r>
              <a:rPr lang="en-US" sz="2400" b="1" dirty="0"/>
              <a:t>Major Modification </a:t>
            </a:r>
            <a:r>
              <a:rPr kumimoji="0" lang="en-US" sz="2400" b="1" i="0" u="none" strike="noStrike" kern="1200" cap="none" spc="0" normalizeH="0" baseline="0" noProof="0" dirty="0">
                <a:ln>
                  <a:noFill/>
                </a:ln>
                <a:effectLst/>
                <a:uLnTx/>
                <a:uFillTx/>
                <a:ea typeface="+mn-ea"/>
                <a:cs typeface="+mn-cs"/>
              </a:rPr>
              <a:t>of VOC</a:t>
            </a:r>
            <a:r>
              <a:rPr kumimoji="0" lang="en-US" sz="2400" b="1" i="0" u="none" strike="noStrike" kern="1200" cap="none" spc="0" normalizeH="0" baseline="-25000" noProof="0" dirty="0">
                <a:ln>
                  <a:noFill/>
                </a:ln>
                <a:effectLst/>
                <a:uLnTx/>
                <a:uFillTx/>
                <a:ea typeface="+mn-ea"/>
                <a:cs typeface="+mn-cs"/>
              </a:rPr>
              <a:t> </a:t>
            </a:r>
            <a:r>
              <a:rPr kumimoji="0" lang="en-US" sz="2400" b="1" i="0" u="none" strike="noStrike" kern="1200" cap="none" spc="0" normalizeH="0" baseline="0" noProof="0" dirty="0">
                <a:ln>
                  <a:noFill/>
                </a:ln>
                <a:effectLst/>
                <a:uLnTx/>
                <a:uFillTx/>
                <a:ea typeface="+mn-ea"/>
                <a:cs typeface="+mn-cs"/>
              </a:rPr>
              <a:t>= 25</a:t>
            </a:r>
            <a:r>
              <a:rPr kumimoji="0" lang="en-US" sz="2400" b="1" i="0" u="none" strike="noStrike" kern="1200" cap="none" spc="0" normalizeH="0" noProof="0" dirty="0">
                <a:ln>
                  <a:noFill/>
                </a:ln>
                <a:effectLst/>
                <a:uLnTx/>
                <a:uFillTx/>
                <a:ea typeface="+mn-ea"/>
                <a:cs typeface="+mn-cs"/>
              </a:rPr>
              <a:t> </a:t>
            </a:r>
            <a:r>
              <a:rPr kumimoji="0" lang="en-US" sz="2400" b="1" i="0" u="none" strike="noStrike" kern="1200" cap="none" spc="0" normalizeH="0" baseline="0" noProof="0" dirty="0">
                <a:ln>
                  <a:noFill/>
                </a:ln>
                <a:effectLst/>
                <a:uLnTx/>
                <a:uFillTx/>
                <a:ea typeface="+mn-ea"/>
                <a:cs typeface="+mn-cs"/>
              </a:rPr>
              <a:t>TPY</a:t>
            </a:r>
          </a:p>
        </p:txBody>
      </p:sp>
      <p:sp>
        <p:nvSpPr>
          <p:cNvPr id="13" name="TextBox 12">
            <a:extLst>
              <a:ext uri="{FF2B5EF4-FFF2-40B4-BE49-F238E27FC236}">
                <a16:creationId xmlns:a16="http://schemas.microsoft.com/office/drawing/2014/main" id="{4DA055D7-4A4D-49AA-AC4D-B60518E1EE32}"/>
              </a:ext>
            </a:extLst>
          </p:cNvPr>
          <p:cNvSpPr txBox="1"/>
          <p:nvPr/>
        </p:nvSpPr>
        <p:spPr>
          <a:xfrm>
            <a:off x="4489248" y="5978407"/>
            <a:ext cx="2415270" cy="461665"/>
          </a:xfrm>
          <a:prstGeom prst="rect">
            <a:avLst/>
          </a:prstGeom>
          <a:solidFill>
            <a:schemeClr val="bg1">
              <a:lumMod val="8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ea typeface="+mn-ea"/>
                <a:cs typeface="+mn-cs"/>
              </a:rPr>
              <a:t>NEI = 27 TPY</a:t>
            </a:r>
          </a:p>
        </p:txBody>
      </p:sp>
      <p:sp>
        <p:nvSpPr>
          <p:cNvPr id="19" name="Rectangle 18" descr="NNSR required">
            <a:extLst>
              <a:ext uri="{FF2B5EF4-FFF2-40B4-BE49-F238E27FC236}">
                <a16:creationId xmlns:a16="http://schemas.microsoft.com/office/drawing/2014/main" id="{BB848986-FA8D-C19B-7EA1-5BE56979A137}"/>
              </a:ext>
            </a:extLst>
          </p:cNvPr>
          <p:cNvSpPr/>
          <p:nvPr/>
        </p:nvSpPr>
        <p:spPr>
          <a:xfrm>
            <a:off x="613648" y="5495947"/>
            <a:ext cx="2415270" cy="744581"/>
          </a:xfrm>
          <a:prstGeom prst="rect">
            <a:avLst/>
          </a:prstGeom>
          <a:solidFill>
            <a:schemeClr val="accent2"/>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t>NNSR Required</a:t>
            </a:r>
          </a:p>
        </p:txBody>
      </p:sp>
      <p:sp>
        <p:nvSpPr>
          <p:cNvPr id="18" name="Arrow: Down 17" descr="arrow pointing to box indicating NNSR is required">
            <a:extLst>
              <a:ext uri="{FF2B5EF4-FFF2-40B4-BE49-F238E27FC236}">
                <a16:creationId xmlns:a16="http://schemas.microsoft.com/office/drawing/2014/main" id="{33E233A5-7249-2C36-5973-A0A383301775}"/>
              </a:ext>
            </a:extLst>
          </p:cNvPr>
          <p:cNvSpPr/>
          <p:nvPr/>
        </p:nvSpPr>
        <p:spPr>
          <a:xfrm>
            <a:off x="1547469" y="3990884"/>
            <a:ext cx="588885" cy="150506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spTree>
    <p:extLst>
      <p:ext uri="{BB962C8B-B14F-4D97-AF65-F5344CB8AC3E}">
        <p14:creationId xmlns:p14="http://schemas.microsoft.com/office/powerpoint/2010/main" val="12808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3" grpId="0" animBg="1"/>
      <p:bldP spid="10" grpId="0" animBg="1"/>
      <p:bldP spid="12" grpId="0" animBg="1"/>
      <p:bldP spid="9" grpId="0" animBg="1"/>
      <p:bldP spid="14" grpId="0" animBg="1"/>
      <p:bldP spid="13" grpId="0" animBg="1"/>
      <p:bldP spid="19"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8F91-C591-4252-BE69-32354569D17C}"/>
              </a:ext>
            </a:extLst>
          </p:cNvPr>
          <p:cNvSpPr>
            <a:spLocks noGrp="1"/>
          </p:cNvSpPr>
          <p:nvPr>
            <p:ph type="title"/>
          </p:nvPr>
        </p:nvSpPr>
        <p:spPr>
          <a:xfrm>
            <a:off x="1376821" y="375494"/>
            <a:ext cx="9426633" cy="1325563"/>
          </a:xfrm>
        </p:spPr>
        <p:txBody>
          <a:bodyPr/>
          <a:lstStyle/>
          <a:p>
            <a:pPr algn="ctr"/>
            <a:r>
              <a:rPr lang="en-US" dirty="0"/>
              <a:t>Example 5</a:t>
            </a:r>
            <a:br>
              <a:rPr lang="en-US" dirty="0"/>
            </a:br>
            <a:r>
              <a:rPr lang="en-US" dirty="0"/>
              <a:t>Offsets</a:t>
            </a:r>
          </a:p>
        </p:txBody>
      </p:sp>
      <p:graphicFrame>
        <p:nvGraphicFramePr>
          <p:cNvPr id="4" name="Table 4">
            <a:extLst>
              <a:ext uri="{FF2B5EF4-FFF2-40B4-BE49-F238E27FC236}">
                <a16:creationId xmlns:a16="http://schemas.microsoft.com/office/drawing/2014/main" id="{DC8D2B61-0FCF-4BE3-98C3-FDFABE53EB13}"/>
              </a:ext>
            </a:extLst>
          </p:cNvPr>
          <p:cNvGraphicFramePr>
            <a:graphicFrameLocks noGrp="1"/>
          </p:cNvGraphicFramePr>
          <p:nvPr>
            <p:ph idx="1"/>
          </p:nvPr>
        </p:nvGraphicFramePr>
        <p:xfrm>
          <a:off x="716604" y="1723619"/>
          <a:ext cx="10586935" cy="3779520"/>
        </p:xfrm>
        <a:graphic>
          <a:graphicData uri="http://schemas.openxmlformats.org/drawingml/2006/table">
            <a:tbl>
              <a:tblPr firstRow="1" bandRow="1">
                <a:tableStyleId>{5C22544A-7EE6-4342-B048-85BDC9FD1C3A}</a:tableStyleId>
              </a:tblPr>
              <a:tblGrid>
                <a:gridCol w="2117387">
                  <a:extLst>
                    <a:ext uri="{9D8B030D-6E8A-4147-A177-3AD203B41FA5}">
                      <a16:colId xmlns:a16="http://schemas.microsoft.com/office/drawing/2014/main" val="674319853"/>
                    </a:ext>
                  </a:extLst>
                </a:gridCol>
                <a:gridCol w="2117387">
                  <a:extLst>
                    <a:ext uri="{9D8B030D-6E8A-4147-A177-3AD203B41FA5}">
                      <a16:colId xmlns:a16="http://schemas.microsoft.com/office/drawing/2014/main" val="2165043856"/>
                    </a:ext>
                  </a:extLst>
                </a:gridCol>
                <a:gridCol w="2117387">
                  <a:extLst>
                    <a:ext uri="{9D8B030D-6E8A-4147-A177-3AD203B41FA5}">
                      <a16:colId xmlns:a16="http://schemas.microsoft.com/office/drawing/2014/main" val="3363025631"/>
                    </a:ext>
                  </a:extLst>
                </a:gridCol>
                <a:gridCol w="2117387">
                  <a:extLst>
                    <a:ext uri="{9D8B030D-6E8A-4147-A177-3AD203B41FA5}">
                      <a16:colId xmlns:a16="http://schemas.microsoft.com/office/drawing/2014/main" val="2522351755"/>
                    </a:ext>
                  </a:extLst>
                </a:gridCol>
                <a:gridCol w="2117387">
                  <a:extLst>
                    <a:ext uri="{9D8B030D-6E8A-4147-A177-3AD203B41FA5}">
                      <a16:colId xmlns:a16="http://schemas.microsoft.com/office/drawing/2014/main" val="2470853170"/>
                    </a:ext>
                  </a:extLst>
                </a:gridCol>
              </a:tblGrid>
              <a:tr h="956944">
                <a:tc>
                  <a:txBody>
                    <a:bodyPr/>
                    <a:lstStyle/>
                    <a:p>
                      <a:pPr algn="ctr"/>
                      <a:r>
                        <a:rPr lang="en-US" sz="2000" dirty="0">
                          <a:latin typeface="+mn-lt"/>
                        </a:rPr>
                        <a:t>EPN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Facility </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Proposed PTE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rPr>
                        <a:t>(tpy)</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Baseline </a:t>
                      </a:r>
                    </a:p>
                    <a:p>
                      <a:pPr algn="ctr"/>
                      <a:r>
                        <a:rPr lang="en-US" sz="2000" dirty="0">
                          <a:latin typeface="+mn-lt"/>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rPr>
                        <a:t>(tpy)</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mn-lt"/>
                        </a:rPr>
                        <a:t>Difference</a:t>
                      </a:r>
                    </a:p>
                    <a:p>
                      <a:pPr algn="ctr"/>
                      <a:r>
                        <a:rPr lang="en-US" sz="2000" dirty="0">
                          <a:latin typeface="+mn-lt"/>
                        </a:rPr>
                        <a:t> (B-A)*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mn-lt"/>
                        </a:rPr>
                        <a:t>(tpy)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1907695"/>
                  </a:ext>
                </a:extLst>
              </a:tr>
              <a:tr h="376978">
                <a:tc>
                  <a:txBody>
                    <a:bodyPr/>
                    <a:lstStyle/>
                    <a:p>
                      <a:pPr algn="ctr"/>
                      <a:r>
                        <a:rPr lang="en-US" sz="2000" dirty="0">
                          <a:latin typeface="+mn-lt"/>
                        </a:rPr>
                        <a:t>Tank 1</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New</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7964624"/>
                  </a:ext>
                </a:extLst>
              </a:tr>
              <a:tr h="376978">
                <a:tc>
                  <a:txBody>
                    <a:bodyPr/>
                    <a:lstStyle/>
                    <a:p>
                      <a:pPr algn="ctr"/>
                      <a:r>
                        <a:rPr lang="en-US" sz="2000" dirty="0">
                          <a:latin typeface="+mn-lt"/>
                        </a:rPr>
                        <a:t>Tank 2</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New</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6240868"/>
                  </a:ext>
                </a:extLst>
              </a:tr>
              <a:tr h="376978">
                <a:tc>
                  <a:txBody>
                    <a:bodyPr/>
                    <a:lstStyle/>
                    <a:p>
                      <a:pPr algn="ctr"/>
                      <a:r>
                        <a:rPr lang="en-US" sz="2000" dirty="0">
                          <a:latin typeface="+mn-lt"/>
                        </a:rPr>
                        <a:t>Tank 3</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Remove</a:t>
                      </a:r>
                    </a:p>
                  </a:txBody>
                  <a:tcPr marL="9525" marR="9525" marT="9525" marB="0" anchor="b"/>
                </a:tc>
                <a:tc>
                  <a:txBody>
                    <a:bodyPr/>
                    <a:lstStyle/>
                    <a:p>
                      <a:pPr algn="ctr" fontAlgn="b"/>
                      <a:r>
                        <a:rPr lang="en-US" sz="2000" b="0" i="0" u="none" strike="noStrike" dirty="0">
                          <a:solidFill>
                            <a:srgbClr val="000000"/>
                          </a:solidFill>
                          <a:effectLst/>
                          <a:latin typeface="+mn-lt"/>
                        </a:rPr>
                        <a:t>-</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49070774"/>
                  </a:ext>
                </a:extLst>
              </a:tr>
              <a:tr h="376978">
                <a:tc>
                  <a:txBody>
                    <a:bodyPr/>
                    <a:lstStyle/>
                    <a:p>
                      <a:pPr algn="ctr"/>
                      <a:r>
                        <a:rPr lang="en-US" sz="2000" dirty="0">
                          <a:latin typeface="+mn-lt"/>
                        </a:rPr>
                        <a:t>Boiler 1</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Remove</a:t>
                      </a:r>
                    </a:p>
                  </a:txBody>
                  <a:tcPr marL="9525" marR="9525" marT="9525" marB="0" anchor="b"/>
                </a:tc>
                <a:tc>
                  <a:txBody>
                    <a:bodyPr/>
                    <a:lstStyle/>
                    <a:p>
                      <a:pPr algn="ctr" fontAlgn="b"/>
                      <a:r>
                        <a:rPr lang="en-US" sz="2000" b="0" i="0" u="none" strike="noStrike" dirty="0">
                          <a:solidFill>
                            <a:srgbClr val="000000"/>
                          </a:solidFill>
                          <a:effectLst/>
                          <a:latin typeface="+mn-lt"/>
                        </a:rPr>
                        <a:t>-</a:t>
                      </a:r>
                    </a:p>
                  </a:txBody>
                  <a:tcPr marL="9525" marR="9525" marT="9525" marB="0" anchor="b"/>
                </a:tc>
                <a:tc>
                  <a:txBody>
                    <a:bodyPr/>
                    <a:lstStyle/>
                    <a:p>
                      <a:pPr algn="ctr" fontAlgn="b"/>
                      <a:r>
                        <a:rPr lang="en-US" sz="2000" b="0" i="0" u="none" strike="noStrike" dirty="0">
                          <a:solidFill>
                            <a:srgbClr val="000000"/>
                          </a:solidFill>
                          <a:effectLst/>
                          <a:latin typeface="+mn-lt"/>
                        </a:rPr>
                        <a:t>15</a:t>
                      </a:r>
                    </a:p>
                  </a:txBody>
                  <a:tcPr marL="9525" marR="9525" marT="9525" marB="0" anchor="b"/>
                </a:tc>
                <a:tc>
                  <a:txBody>
                    <a:bodyPr/>
                    <a:lstStyle/>
                    <a:p>
                      <a:pPr algn="ctr" fontAlgn="b"/>
                      <a:r>
                        <a:rPr lang="en-US" sz="2000" b="0" i="0" u="none" strike="noStrike" dirty="0">
                          <a:solidFill>
                            <a:srgbClr val="000000"/>
                          </a:solidFill>
                          <a:effectLst/>
                          <a:latin typeface="+mn-lt"/>
                        </a:rPr>
                        <a:t>-15</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9035553"/>
                  </a:ext>
                </a:extLst>
              </a:tr>
              <a:tr h="376978">
                <a:tc>
                  <a:txBody>
                    <a:bodyPr/>
                    <a:lstStyle/>
                    <a:p>
                      <a:pPr algn="ctr"/>
                      <a:r>
                        <a:rPr lang="en-US" sz="2000" dirty="0">
                          <a:latin typeface="+mn-lt"/>
                        </a:rPr>
                        <a:t>Boiler 2</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New</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0</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9281686"/>
                  </a:ext>
                </a:extLst>
              </a:tr>
              <a:tr h="376978">
                <a:tc>
                  <a:txBody>
                    <a:bodyPr/>
                    <a:lstStyle/>
                    <a:p>
                      <a:pPr algn="ctr"/>
                      <a:r>
                        <a:rPr lang="en-US" sz="2000" dirty="0">
                          <a:latin typeface="+mn-lt"/>
                        </a:rPr>
                        <a:t>Flare</a:t>
                      </a:r>
                    </a:p>
                  </a:txBody>
                  <a:tcPr>
                    <a:lnL w="127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mn-lt"/>
                        </a:rPr>
                        <a:t>Modified</a:t>
                      </a:r>
                    </a:p>
                  </a:txBody>
                  <a:tcPr marL="9525" marR="9525" marT="9525" marB="0" anchor="b"/>
                </a:tc>
                <a:tc>
                  <a:txBody>
                    <a:bodyPr/>
                    <a:lstStyle/>
                    <a:p>
                      <a:pPr algn="ctr" fontAlgn="b"/>
                      <a:r>
                        <a:rPr lang="en-US" sz="2000" b="0" i="0" u="none" strike="noStrike" dirty="0">
                          <a:solidFill>
                            <a:srgbClr val="000000"/>
                          </a:solidFill>
                          <a:effectLst/>
                          <a:latin typeface="+mn-lt"/>
                        </a:rPr>
                        <a:t>17</a:t>
                      </a:r>
                    </a:p>
                  </a:txBody>
                  <a:tcPr marL="9525" marR="9525" marT="9525" marB="0" anchor="b"/>
                </a:tc>
                <a:tc>
                  <a:txBody>
                    <a:bodyPr/>
                    <a:lstStyle/>
                    <a:p>
                      <a:pPr algn="ctr" fontAlgn="b"/>
                      <a:r>
                        <a:rPr lang="en-US" sz="2000" b="0" i="0" u="none" strike="noStrike" dirty="0">
                          <a:solidFill>
                            <a:srgbClr val="000000"/>
                          </a:solidFill>
                          <a:effectLst/>
                          <a:latin typeface="+mn-lt"/>
                        </a:rPr>
                        <a:t>10</a:t>
                      </a:r>
                    </a:p>
                  </a:txBody>
                  <a:tcPr marL="9525" marR="9525" marT="9525" marB="0" anchor="b"/>
                </a:tc>
                <a:tc>
                  <a:txBody>
                    <a:bodyPr/>
                    <a:lstStyle/>
                    <a:p>
                      <a:pPr algn="ctr" fontAlgn="b"/>
                      <a:r>
                        <a:rPr lang="en-US" sz="2000" b="0" i="0" u="none" strike="noStrike" dirty="0">
                          <a:solidFill>
                            <a:srgbClr val="000000"/>
                          </a:solidFill>
                          <a:effectLst/>
                          <a:latin typeface="+mn-lt"/>
                        </a:rPr>
                        <a:t>7</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02162758"/>
                  </a:ext>
                </a:extLst>
              </a:tr>
              <a:tr h="376978">
                <a:tc>
                  <a:txBody>
                    <a:bodyPr/>
                    <a:lstStyle/>
                    <a:p>
                      <a:pPr algn="ctr"/>
                      <a:endParaRPr lang="en-US" sz="2000" dirty="0">
                        <a:latin typeface="+mn-l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2000" dirty="0">
                        <a:latin typeface="+mn-lt"/>
                      </a:endParaRPr>
                    </a:p>
                  </a:txBody>
                  <a:tcPr>
                    <a:lnB w="12700" cap="flat" cmpd="sng" algn="ctr">
                      <a:solidFill>
                        <a:schemeClr val="tx1"/>
                      </a:solidFill>
                      <a:prstDash val="solid"/>
                      <a:round/>
                      <a:headEnd type="none" w="med" len="med"/>
                      <a:tailEnd type="none" w="med" len="med"/>
                    </a:lnB>
                  </a:tcPr>
                </a:tc>
                <a:tc>
                  <a:txBody>
                    <a:bodyPr/>
                    <a:lstStyle/>
                    <a:p>
                      <a:pPr algn="ctr"/>
                      <a:endParaRPr lang="en-US" sz="2000" dirty="0">
                        <a:latin typeface="+mn-lt"/>
                      </a:endParaRPr>
                    </a:p>
                  </a:txBody>
                  <a:tcPr>
                    <a:lnB w="12700" cap="flat" cmpd="sng" algn="ctr">
                      <a:solidFill>
                        <a:schemeClr val="tx1"/>
                      </a:solidFill>
                      <a:prstDash val="solid"/>
                      <a:round/>
                      <a:headEnd type="none" w="med" len="med"/>
                      <a:tailEnd type="none" w="med" len="med"/>
                    </a:lnB>
                  </a:tcPr>
                </a:tc>
                <a:tc>
                  <a:txBody>
                    <a:bodyPr/>
                    <a:lstStyle/>
                    <a:p>
                      <a:pPr algn="ctr"/>
                      <a:r>
                        <a:rPr lang="en-US" sz="2000" b="1" dirty="0">
                          <a:latin typeface="+mn-lt"/>
                        </a:rPr>
                        <a:t> Total Increases</a:t>
                      </a:r>
                    </a:p>
                  </a:txBody>
                  <a:tcPr>
                    <a:lnB w="12700" cap="flat" cmpd="sng" algn="ctr">
                      <a:solidFill>
                        <a:schemeClr val="tx1"/>
                      </a:solidFill>
                      <a:prstDash val="solid"/>
                      <a:round/>
                      <a:headEnd type="none" w="med" len="med"/>
                      <a:tailEnd type="none" w="med" len="med"/>
                    </a:lnB>
                  </a:tcPr>
                </a:tc>
                <a:tc>
                  <a:txBody>
                    <a:bodyPr/>
                    <a:lstStyle/>
                    <a:p>
                      <a:pPr algn="ctr"/>
                      <a:r>
                        <a:rPr lang="en-US" sz="2000" b="1" dirty="0">
                          <a:latin typeface="+mn-lt"/>
                        </a:rPr>
                        <a:t>37</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4633000"/>
                  </a:ext>
                </a:extLst>
              </a:tr>
            </a:tbl>
          </a:graphicData>
        </a:graphic>
      </p:graphicFrame>
      <p:sp>
        <p:nvSpPr>
          <p:cNvPr id="5" name="Rectangle 4">
            <a:extLst>
              <a:ext uri="{FF2B5EF4-FFF2-40B4-BE49-F238E27FC236}">
                <a16:creationId xmlns:a16="http://schemas.microsoft.com/office/drawing/2014/main" id="{B172CE53-0F52-4CC2-AA42-2BC23139D629}"/>
              </a:ext>
              <a:ext uri="{C183D7F6-B498-43B3-948B-1728B52AA6E4}">
                <adec:decorative xmlns:adec="http://schemas.microsoft.com/office/drawing/2017/decorative" val="1"/>
              </a:ext>
            </a:extLst>
          </p:cNvPr>
          <p:cNvSpPr/>
          <p:nvPr/>
        </p:nvSpPr>
        <p:spPr>
          <a:xfrm>
            <a:off x="5021979" y="2709660"/>
            <a:ext cx="2136318"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AA83982-DCC2-4583-9F29-4779CBBA8D9B}"/>
              </a:ext>
              <a:ext uri="{C183D7F6-B498-43B3-948B-1728B52AA6E4}">
                <adec:decorative xmlns:adec="http://schemas.microsoft.com/office/drawing/2017/decorative" val="1"/>
              </a:ext>
            </a:extLst>
          </p:cNvPr>
          <p:cNvSpPr/>
          <p:nvPr/>
        </p:nvSpPr>
        <p:spPr>
          <a:xfrm>
            <a:off x="7126344" y="2728568"/>
            <a:ext cx="2006777"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610A8EA-35B2-45B7-8F8D-A0C93945B852}"/>
              </a:ext>
              <a:ext uri="{C183D7F6-B498-43B3-948B-1728B52AA6E4}">
                <adec:decorative xmlns:adec="http://schemas.microsoft.com/office/drawing/2017/decorative" val="1"/>
              </a:ext>
            </a:extLst>
          </p:cNvPr>
          <p:cNvSpPr/>
          <p:nvPr/>
        </p:nvSpPr>
        <p:spPr>
          <a:xfrm>
            <a:off x="2887597" y="2728568"/>
            <a:ext cx="2064461"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09CF355-82EA-469B-A1BA-6345869C4933}"/>
              </a:ext>
              <a:ext uri="{C183D7F6-B498-43B3-948B-1728B52AA6E4}">
                <adec:decorative xmlns:adec="http://schemas.microsoft.com/office/drawing/2017/decorative" val="1"/>
              </a:ext>
            </a:extLst>
          </p:cNvPr>
          <p:cNvSpPr/>
          <p:nvPr/>
        </p:nvSpPr>
        <p:spPr>
          <a:xfrm>
            <a:off x="9203042" y="2755167"/>
            <a:ext cx="2064461" cy="27290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3C30ED3-1F51-4435-9D4C-CE2162D76585}"/>
              </a:ext>
              <a:ext uri="{C183D7F6-B498-43B3-948B-1728B52AA6E4}">
                <adec:decorative xmlns:adec="http://schemas.microsoft.com/office/drawing/2017/decorative" val="1"/>
              </a:ext>
            </a:extLst>
          </p:cNvPr>
          <p:cNvSpPr/>
          <p:nvPr/>
        </p:nvSpPr>
        <p:spPr>
          <a:xfrm>
            <a:off x="6415144" y="5113564"/>
            <a:ext cx="4864597" cy="390987"/>
          </a:xfrm>
          <a:custGeom>
            <a:avLst/>
            <a:gdLst>
              <a:gd name="connsiteX0" fmla="*/ 0 w 4153397"/>
              <a:gd name="connsiteY0" fmla="*/ 0 h 370667"/>
              <a:gd name="connsiteX1" fmla="*/ 4153397 w 4153397"/>
              <a:gd name="connsiteY1" fmla="*/ 0 h 370667"/>
              <a:gd name="connsiteX2" fmla="*/ 4153397 w 4153397"/>
              <a:gd name="connsiteY2" fmla="*/ 370667 h 370667"/>
              <a:gd name="connsiteX3" fmla="*/ 0 w 4153397"/>
              <a:gd name="connsiteY3" fmla="*/ 370667 h 370667"/>
              <a:gd name="connsiteX4" fmla="*/ 0 w 4153397"/>
              <a:gd name="connsiteY4" fmla="*/ 0 h 370667"/>
              <a:gd name="connsiteX0" fmla="*/ 0 w 4864597"/>
              <a:gd name="connsiteY0" fmla="*/ 0 h 370667"/>
              <a:gd name="connsiteX1" fmla="*/ 4864597 w 4864597"/>
              <a:gd name="connsiteY1" fmla="*/ 0 h 370667"/>
              <a:gd name="connsiteX2" fmla="*/ 4864597 w 4864597"/>
              <a:gd name="connsiteY2" fmla="*/ 370667 h 370667"/>
              <a:gd name="connsiteX3" fmla="*/ 711200 w 4864597"/>
              <a:gd name="connsiteY3" fmla="*/ 370667 h 370667"/>
              <a:gd name="connsiteX4" fmla="*/ 0 w 4864597"/>
              <a:gd name="connsiteY4" fmla="*/ 0 h 370667"/>
              <a:gd name="connsiteX0" fmla="*/ 0 w 4864597"/>
              <a:gd name="connsiteY0" fmla="*/ 0 h 390987"/>
              <a:gd name="connsiteX1" fmla="*/ 4864597 w 4864597"/>
              <a:gd name="connsiteY1" fmla="*/ 0 h 390987"/>
              <a:gd name="connsiteX2" fmla="*/ 4864597 w 4864597"/>
              <a:gd name="connsiteY2" fmla="*/ 370667 h 390987"/>
              <a:gd name="connsiteX3" fmla="*/ 0 w 4864597"/>
              <a:gd name="connsiteY3" fmla="*/ 390987 h 390987"/>
              <a:gd name="connsiteX4" fmla="*/ 0 w 4864597"/>
              <a:gd name="connsiteY4" fmla="*/ 0 h 39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597" h="390987">
                <a:moveTo>
                  <a:pt x="0" y="0"/>
                </a:moveTo>
                <a:lnTo>
                  <a:pt x="4864597" y="0"/>
                </a:lnTo>
                <a:lnTo>
                  <a:pt x="4864597" y="370667"/>
                </a:lnTo>
                <a:lnTo>
                  <a:pt x="0" y="390987"/>
                </a:lnTo>
                <a:lnTo>
                  <a:pt x="0" y="0"/>
                </a:lnTo>
                <a:close/>
              </a:path>
            </a:pathLst>
          </a:custGeom>
          <a:solidFill>
            <a:schemeClr val="bg1">
              <a:lumMod val="95000"/>
              <a:alpha val="92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3F7CB23-B427-4424-9CB0-C125FECF107E}"/>
              </a:ext>
            </a:extLst>
          </p:cNvPr>
          <p:cNvSpPr txBox="1"/>
          <p:nvPr/>
        </p:nvSpPr>
        <p:spPr>
          <a:xfrm>
            <a:off x="609599" y="5639349"/>
            <a:ext cx="10693939" cy="646331"/>
          </a:xfrm>
          <a:prstGeom prst="rect">
            <a:avLst/>
          </a:prstGeom>
          <a:noFill/>
        </p:spPr>
        <p:txBody>
          <a:bodyPr wrap="square" rtlCol="0">
            <a:spAutoFit/>
          </a:bodyPr>
          <a:lstStyle/>
          <a:p>
            <a:r>
              <a:rPr lang="en-US" dirty="0"/>
              <a:t>*Note that this is not the PEI from Step 1. Project decreases should not be considered while calculating offsets. </a:t>
            </a:r>
          </a:p>
        </p:txBody>
      </p:sp>
      <p:sp>
        <p:nvSpPr>
          <p:cNvPr id="3" name="Rectangle 2">
            <a:extLst>
              <a:ext uri="{FF2B5EF4-FFF2-40B4-BE49-F238E27FC236}">
                <a16:creationId xmlns:a16="http://schemas.microsoft.com/office/drawing/2014/main" id="{54962350-B47D-4E7F-A47E-08DBF2CFAA81}"/>
              </a:ext>
            </a:extLst>
          </p:cNvPr>
          <p:cNvSpPr/>
          <p:nvPr/>
        </p:nvSpPr>
        <p:spPr>
          <a:xfrm>
            <a:off x="9203042" y="3536872"/>
            <a:ext cx="2076699" cy="7437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N/A</a:t>
            </a:r>
          </a:p>
        </p:txBody>
      </p:sp>
      <p:sp>
        <p:nvSpPr>
          <p:cNvPr id="11" name="Rectangle 10">
            <a:extLst>
              <a:ext uri="{FF2B5EF4-FFF2-40B4-BE49-F238E27FC236}">
                <a16:creationId xmlns:a16="http://schemas.microsoft.com/office/drawing/2014/main" id="{19182600-EBB1-CF75-6543-3B5E54F665F8}"/>
              </a:ext>
              <a:ext uri="{C183D7F6-B498-43B3-948B-1728B52AA6E4}">
                <adec:decorative xmlns:adec="http://schemas.microsoft.com/office/drawing/2017/decorative" val="1"/>
              </a:ext>
            </a:extLst>
          </p:cNvPr>
          <p:cNvSpPr/>
          <p:nvPr/>
        </p:nvSpPr>
        <p:spPr>
          <a:xfrm>
            <a:off x="6398244" y="5110766"/>
            <a:ext cx="4898396" cy="373466"/>
          </a:xfrm>
          <a:prstGeom prst="rect">
            <a:avLst/>
          </a:prstGeom>
          <a:solidFill>
            <a:schemeClr val="bg1">
              <a:alpha val="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9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2" presetClass="exit" presetSubtype="8" fill="hold" grpId="0" nodeType="withEffect">
                                  <p:stCondLst>
                                    <p:cond delay="0"/>
                                  </p:stCondLst>
                                  <p:childTnLst>
                                    <p:animEffect transition="out" filter="wipe(lef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3"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E911F-E6B4-432F-B2E4-E757B4DB9819}"/>
              </a:ext>
            </a:extLst>
          </p:cNvPr>
          <p:cNvSpPr>
            <a:spLocks noGrp="1"/>
          </p:cNvSpPr>
          <p:nvPr>
            <p:ph type="title"/>
          </p:nvPr>
        </p:nvSpPr>
        <p:spPr>
          <a:xfrm>
            <a:off x="615461" y="621665"/>
            <a:ext cx="10961077" cy="1325563"/>
          </a:xfrm>
        </p:spPr>
        <p:txBody>
          <a:bodyPr/>
          <a:lstStyle/>
          <a:p>
            <a:pPr algn="ctr"/>
            <a:r>
              <a:rPr lang="en-US" dirty="0"/>
              <a:t>Example 5</a:t>
            </a:r>
            <a:br>
              <a:rPr lang="en-US" dirty="0"/>
            </a:br>
            <a:r>
              <a:rPr lang="en-US" dirty="0"/>
              <a:t>Offset </a:t>
            </a:r>
          </a:p>
        </p:txBody>
      </p:sp>
      <p:graphicFrame>
        <p:nvGraphicFramePr>
          <p:cNvPr id="6" name="Table 8">
            <a:extLst>
              <a:ext uri="{FF2B5EF4-FFF2-40B4-BE49-F238E27FC236}">
                <a16:creationId xmlns:a16="http://schemas.microsoft.com/office/drawing/2014/main" id="{DCE616BB-2AE9-4DC1-B92D-760BDFFAF742}"/>
              </a:ext>
            </a:extLst>
          </p:cNvPr>
          <p:cNvGraphicFramePr>
            <a:graphicFrameLocks noGrp="1"/>
          </p:cNvGraphicFramePr>
          <p:nvPr>
            <p:extLst>
              <p:ext uri="{D42A27DB-BD31-4B8C-83A1-F6EECF244321}">
                <p14:modId xmlns:p14="http://schemas.microsoft.com/office/powerpoint/2010/main" val="3893174646"/>
              </p:ext>
            </p:extLst>
          </p:nvPr>
        </p:nvGraphicFramePr>
        <p:xfrm>
          <a:off x="822754" y="2170630"/>
          <a:ext cx="9841835" cy="1706880"/>
        </p:xfrm>
        <a:graphic>
          <a:graphicData uri="http://schemas.openxmlformats.org/drawingml/2006/table">
            <a:tbl>
              <a:tblPr firstRow="1" bandRow="1">
                <a:tableStyleId>{5C22544A-7EE6-4342-B048-85BDC9FD1C3A}</a:tableStyleId>
              </a:tblPr>
              <a:tblGrid>
                <a:gridCol w="1968367">
                  <a:extLst>
                    <a:ext uri="{9D8B030D-6E8A-4147-A177-3AD203B41FA5}">
                      <a16:colId xmlns:a16="http://schemas.microsoft.com/office/drawing/2014/main" val="3966609683"/>
                    </a:ext>
                  </a:extLst>
                </a:gridCol>
                <a:gridCol w="1968367">
                  <a:extLst>
                    <a:ext uri="{9D8B030D-6E8A-4147-A177-3AD203B41FA5}">
                      <a16:colId xmlns:a16="http://schemas.microsoft.com/office/drawing/2014/main" val="2850011609"/>
                    </a:ext>
                  </a:extLst>
                </a:gridCol>
                <a:gridCol w="1968367">
                  <a:extLst>
                    <a:ext uri="{9D8B030D-6E8A-4147-A177-3AD203B41FA5}">
                      <a16:colId xmlns:a16="http://schemas.microsoft.com/office/drawing/2014/main" val="4089448252"/>
                    </a:ext>
                  </a:extLst>
                </a:gridCol>
                <a:gridCol w="1968367">
                  <a:extLst>
                    <a:ext uri="{9D8B030D-6E8A-4147-A177-3AD203B41FA5}">
                      <a16:colId xmlns:a16="http://schemas.microsoft.com/office/drawing/2014/main" val="3090645108"/>
                    </a:ext>
                  </a:extLst>
                </a:gridCol>
                <a:gridCol w="1968367">
                  <a:extLst>
                    <a:ext uri="{9D8B030D-6E8A-4147-A177-3AD203B41FA5}">
                      <a16:colId xmlns:a16="http://schemas.microsoft.com/office/drawing/2014/main" val="3051746019"/>
                    </a:ext>
                  </a:extLst>
                </a:gridCol>
              </a:tblGrid>
              <a:tr h="630756">
                <a:tc>
                  <a:txBody>
                    <a:bodyPr/>
                    <a:lstStyle/>
                    <a:p>
                      <a:pPr algn="ctr"/>
                      <a:r>
                        <a:rPr lang="en-US" sz="2000" dirty="0"/>
                        <a:t>Pollutant </a:t>
                      </a:r>
                    </a:p>
                  </a:txBody>
                  <a:tcPr/>
                </a:tc>
                <a:tc>
                  <a:txBody>
                    <a:bodyPr/>
                    <a:lstStyle/>
                    <a:p>
                      <a:pPr algn="ctr"/>
                      <a:r>
                        <a:rPr lang="en-US" sz="2000" dirty="0"/>
                        <a:t>Classification </a:t>
                      </a:r>
                    </a:p>
                  </a:txBody>
                  <a:tcPr/>
                </a:tc>
                <a:tc>
                  <a:txBody>
                    <a:bodyPr/>
                    <a:lstStyle/>
                    <a:p>
                      <a:pPr algn="ctr"/>
                      <a:r>
                        <a:rPr lang="en-US" sz="2000" dirty="0"/>
                        <a:t>Offset Ratio </a:t>
                      </a:r>
                    </a:p>
                  </a:txBody>
                  <a:tcPr/>
                </a:tc>
                <a:tc>
                  <a:txBody>
                    <a:bodyPr/>
                    <a:lstStyle/>
                    <a:p>
                      <a:pPr algn="ctr"/>
                      <a:r>
                        <a:rPr lang="en-US" sz="2000" dirty="0"/>
                        <a:t>(PTE-BAE) Increases only</a:t>
                      </a:r>
                    </a:p>
                    <a:p>
                      <a:pPr algn="ctr"/>
                      <a:r>
                        <a:rPr lang="en-US" sz="2000" dirty="0"/>
                        <a:t>(TPY)*</a:t>
                      </a:r>
                    </a:p>
                  </a:txBody>
                  <a:tcPr/>
                </a:tc>
                <a:tc>
                  <a:txBody>
                    <a:bodyPr/>
                    <a:lstStyle/>
                    <a:p>
                      <a:pPr algn="ctr"/>
                      <a:r>
                        <a:rPr lang="en-US" sz="2000" dirty="0"/>
                        <a:t>Offset Amount (TPY)</a:t>
                      </a:r>
                    </a:p>
                  </a:txBody>
                  <a:tcPr/>
                </a:tc>
                <a:extLst>
                  <a:ext uri="{0D108BD9-81ED-4DB2-BD59-A6C34878D82A}">
                    <a16:rowId xmlns:a16="http://schemas.microsoft.com/office/drawing/2014/main" val="10279682"/>
                  </a:ext>
                </a:extLst>
              </a:tr>
              <a:tr h="648568">
                <a:tc>
                  <a:txBody>
                    <a:bodyPr/>
                    <a:lstStyle/>
                    <a:p>
                      <a:pPr algn="ctr"/>
                      <a:r>
                        <a:rPr lang="en-US" sz="2000" b="1" dirty="0"/>
                        <a:t>VOC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Severe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1.3 to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37</a:t>
                      </a:r>
                    </a:p>
                  </a:txBody>
                  <a:tcPr/>
                </a:tc>
                <a:tc>
                  <a:txBody>
                    <a:bodyPr/>
                    <a:lstStyle/>
                    <a:p>
                      <a:pPr algn="ctr"/>
                      <a:r>
                        <a:rPr lang="en-US" sz="2000" b="1" dirty="0"/>
                        <a:t>1.3 * 37 =</a:t>
                      </a:r>
                    </a:p>
                    <a:p>
                      <a:pPr algn="ctr"/>
                      <a:r>
                        <a:rPr lang="en-US" sz="2000" b="1" dirty="0"/>
                        <a:t>48.1</a:t>
                      </a:r>
                    </a:p>
                  </a:txBody>
                  <a:tcPr/>
                </a:tc>
                <a:extLst>
                  <a:ext uri="{0D108BD9-81ED-4DB2-BD59-A6C34878D82A}">
                    <a16:rowId xmlns:a16="http://schemas.microsoft.com/office/drawing/2014/main" val="1150613218"/>
                  </a:ext>
                </a:extLst>
              </a:tr>
            </a:tbl>
          </a:graphicData>
        </a:graphic>
      </p:graphicFrame>
      <p:sp>
        <p:nvSpPr>
          <p:cNvPr id="9" name="Rectangle 8">
            <a:extLst>
              <a:ext uri="{FF2B5EF4-FFF2-40B4-BE49-F238E27FC236}">
                <a16:creationId xmlns:a16="http://schemas.microsoft.com/office/drawing/2014/main" id="{E414483C-97B1-4D88-8506-3FBB2F52E98D}"/>
              </a:ext>
              <a:ext uri="{C183D7F6-B498-43B3-948B-1728B52AA6E4}">
                <adec:decorative xmlns:adec="http://schemas.microsoft.com/office/drawing/2017/decorative" val="1"/>
              </a:ext>
            </a:extLst>
          </p:cNvPr>
          <p:cNvSpPr/>
          <p:nvPr/>
        </p:nvSpPr>
        <p:spPr>
          <a:xfrm>
            <a:off x="4789014" y="3178075"/>
            <a:ext cx="5875575" cy="66206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DFAAB77-BB6E-42CB-BF01-07D6A6ECC345}"/>
              </a:ext>
            </a:extLst>
          </p:cNvPr>
          <p:cNvSpPr txBox="1"/>
          <p:nvPr/>
        </p:nvSpPr>
        <p:spPr>
          <a:xfrm>
            <a:off x="2410696" y="6323761"/>
            <a:ext cx="51123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Based on the county classification and pollutant </a:t>
            </a:r>
          </a:p>
        </p:txBody>
      </p:sp>
      <p:graphicFrame>
        <p:nvGraphicFramePr>
          <p:cNvPr id="7" name="Table 6" descr="Table of offset ratios for the different nonattainment classifications&#10;&#10;Additional information can be found in the speaker notes.">
            <a:extLst>
              <a:ext uri="{FF2B5EF4-FFF2-40B4-BE49-F238E27FC236}">
                <a16:creationId xmlns:a16="http://schemas.microsoft.com/office/drawing/2014/main" id="{FB79E34D-4F7E-4C93-9620-650EBF2066FE}"/>
              </a:ext>
            </a:extLst>
          </p:cNvPr>
          <p:cNvGraphicFramePr>
            <a:graphicFrameLocks noGrp="1"/>
          </p:cNvGraphicFramePr>
          <p:nvPr>
            <p:extLst>
              <p:ext uri="{D42A27DB-BD31-4B8C-83A1-F6EECF244321}">
                <p14:modId xmlns:p14="http://schemas.microsoft.com/office/powerpoint/2010/main" val="3499909254"/>
              </p:ext>
            </p:extLst>
          </p:nvPr>
        </p:nvGraphicFramePr>
        <p:xfrm>
          <a:off x="7619999" y="4283684"/>
          <a:ext cx="4293307" cy="2270760"/>
        </p:xfrm>
        <a:graphic>
          <a:graphicData uri="http://schemas.openxmlformats.org/drawingml/2006/table">
            <a:tbl>
              <a:tblPr firstRow="1" firstCol="1" bandRow="1">
                <a:tableStyleId>{B301B821-A1FF-4177-AEE7-76D212191A09}</a:tableStyleId>
              </a:tblPr>
              <a:tblGrid>
                <a:gridCol w="2270994">
                  <a:extLst>
                    <a:ext uri="{9D8B030D-6E8A-4147-A177-3AD203B41FA5}">
                      <a16:colId xmlns:a16="http://schemas.microsoft.com/office/drawing/2014/main" val="4222301967"/>
                    </a:ext>
                  </a:extLst>
                </a:gridCol>
                <a:gridCol w="2022313">
                  <a:extLst>
                    <a:ext uri="{9D8B030D-6E8A-4147-A177-3AD203B41FA5}">
                      <a16:colId xmlns:a16="http://schemas.microsoft.com/office/drawing/2014/main" val="1541818786"/>
                    </a:ext>
                  </a:extLst>
                </a:gridCol>
              </a:tblGrid>
              <a:tr h="335280">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dirty="0">
                          <a:solidFill>
                            <a:schemeClr val="bg1"/>
                          </a:solidFill>
                          <a:effectLst/>
                          <a:latin typeface="+mn-lt"/>
                        </a:rPr>
                        <a:t>Classification</a:t>
                      </a:r>
                      <a:endParaRPr lang="en-US" sz="2000" b="1" dirty="0">
                        <a:solidFill>
                          <a:schemeClr val="bg1"/>
                        </a:solidFill>
                        <a:effectLst/>
                        <a:latin typeface="+mn-lt"/>
                        <a:ea typeface="Times New Roman" panose="02020603050405020304" pitchFamily="18" charset="0"/>
                      </a:endParaRPr>
                    </a:p>
                  </a:txBody>
                  <a:tcPr marL="36830" marR="36830" marT="36830" marB="36830"/>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dirty="0">
                          <a:solidFill>
                            <a:schemeClr val="bg1"/>
                          </a:solidFill>
                          <a:effectLst/>
                          <a:latin typeface="+mn-lt"/>
                        </a:rPr>
                        <a:t>Offset Ratio</a:t>
                      </a:r>
                      <a:endParaRPr lang="en-US" sz="2000" b="1" dirty="0">
                        <a:solidFill>
                          <a:schemeClr val="bg1"/>
                        </a:solidFill>
                        <a:effectLst/>
                        <a:latin typeface="+mn-lt"/>
                        <a:ea typeface="Times New Roman" panose="02020603050405020304" pitchFamily="18" charset="0"/>
                      </a:endParaRPr>
                    </a:p>
                  </a:txBody>
                  <a:tcPr marL="36830" marR="36830" marT="36830" marB="36830"/>
                </a:tc>
                <a:extLst>
                  <a:ext uri="{0D108BD9-81ED-4DB2-BD59-A6C34878D82A}">
                    <a16:rowId xmlns:a16="http://schemas.microsoft.com/office/drawing/2014/main" val="1233057005"/>
                  </a:ext>
                </a:extLst>
              </a:tr>
              <a:tr h="335280">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b="0" dirty="0">
                          <a:solidFill>
                            <a:sysClr val="windowText" lastClr="000000"/>
                          </a:solidFill>
                          <a:effectLst/>
                          <a:latin typeface="+mn-lt"/>
                        </a:rPr>
                        <a:t>Extreme</a:t>
                      </a:r>
                      <a:endParaRPr lang="en-US" sz="2000" b="0" dirty="0">
                        <a:solidFill>
                          <a:sysClr val="windowText" lastClr="000000"/>
                        </a:solidFill>
                        <a:effectLst/>
                        <a:latin typeface="+mn-lt"/>
                        <a:ea typeface="Times New Roman" panose="02020603050405020304" pitchFamily="18" charset="0"/>
                      </a:endParaRPr>
                    </a:p>
                  </a:txBody>
                  <a:tcPr marL="36830" marR="36830" marT="36830" marB="36830"/>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spcBef>
                          <a:spcPts val="0"/>
                        </a:spcBef>
                        <a:spcAft>
                          <a:spcPts val="0"/>
                        </a:spcAft>
                      </a:pPr>
                      <a:r>
                        <a:rPr lang="en-US" sz="2000" dirty="0">
                          <a:solidFill>
                            <a:sysClr val="windowText" lastClr="000000"/>
                          </a:solidFill>
                          <a:effectLst/>
                          <a:latin typeface="+mn-lt"/>
                        </a:rPr>
                        <a:t>1.50 to 1</a:t>
                      </a:r>
                      <a:endParaRPr lang="en-US" sz="2000" b="0" dirty="0">
                        <a:solidFill>
                          <a:sysClr val="windowText" lastClr="000000"/>
                        </a:solidFill>
                        <a:effectLst/>
                        <a:latin typeface="+mn-lt"/>
                        <a:ea typeface="Times New Roman" panose="02020603050405020304" pitchFamily="18" charset="0"/>
                      </a:endParaRPr>
                    </a:p>
                  </a:txBody>
                  <a:tcPr marL="36830" marR="36830" marT="36830" marB="36830"/>
                </a:tc>
                <a:extLst>
                  <a:ext uri="{0D108BD9-81ED-4DB2-BD59-A6C34878D82A}">
                    <a16:rowId xmlns:a16="http://schemas.microsoft.com/office/drawing/2014/main" val="2346048830"/>
                  </a:ext>
                </a:extLst>
              </a:tr>
              <a:tr h="335280">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b="0" dirty="0">
                          <a:solidFill>
                            <a:sysClr val="windowText" lastClr="000000"/>
                          </a:solidFill>
                          <a:effectLst/>
                          <a:latin typeface="+mn-lt"/>
                        </a:rPr>
                        <a:t>Severe</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spcBef>
                          <a:spcPts val="0"/>
                        </a:spcBef>
                        <a:spcAft>
                          <a:spcPts val="0"/>
                        </a:spcAft>
                      </a:pPr>
                      <a:r>
                        <a:rPr lang="en-US" sz="2000" dirty="0">
                          <a:solidFill>
                            <a:sysClr val="windowText" lastClr="000000"/>
                          </a:solidFill>
                          <a:effectLst/>
                          <a:latin typeface="+mn-lt"/>
                        </a:rPr>
                        <a:t>1.30 to 1</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extLst>
                  <a:ext uri="{0D108BD9-81ED-4DB2-BD59-A6C34878D82A}">
                    <a16:rowId xmlns:a16="http://schemas.microsoft.com/office/drawing/2014/main" val="2523744931"/>
                  </a:ext>
                </a:extLst>
              </a:tr>
              <a:tr h="335280">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b="0" dirty="0">
                          <a:solidFill>
                            <a:sysClr val="windowText" lastClr="000000"/>
                          </a:solidFill>
                          <a:effectLst/>
                          <a:latin typeface="+mn-lt"/>
                        </a:rPr>
                        <a:t>Serious</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spcBef>
                          <a:spcPts val="0"/>
                        </a:spcBef>
                        <a:spcAft>
                          <a:spcPts val="0"/>
                        </a:spcAft>
                      </a:pPr>
                      <a:r>
                        <a:rPr lang="en-US" sz="2000" dirty="0">
                          <a:solidFill>
                            <a:sysClr val="windowText" lastClr="000000"/>
                          </a:solidFill>
                          <a:effectLst/>
                          <a:latin typeface="+mn-lt"/>
                        </a:rPr>
                        <a:t>1.20 to 1</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extLst>
                  <a:ext uri="{0D108BD9-81ED-4DB2-BD59-A6C34878D82A}">
                    <a16:rowId xmlns:a16="http://schemas.microsoft.com/office/drawing/2014/main" val="1616092818"/>
                  </a:ext>
                </a:extLst>
              </a:tr>
              <a:tr h="335280">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b="0" dirty="0">
                          <a:solidFill>
                            <a:sysClr val="windowText" lastClr="000000"/>
                          </a:solidFill>
                          <a:effectLst/>
                          <a:latin typeface="+mn-lt"/>
                        </a:rPr>
                        <a:t>Moderate</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spcBef>
                          <a:spcPts val="0"/>
                        </a:spcBef>
                        <a:spcAft>
                          <a:spcPts val="0"/>
                        </a:spcAft>
                      </a:pPr>
                      <a:r>
                        <a:rPr lang="en-US" sz="2000" dirty="0">
                          <a:solidFill>
                            <a:sysClr val="windowText" lastClr="000000"/>
                          </a:solidFill>
                          <a:effectLst/>
                          <a:latin typeface="+mn-lt"/>
                        </a:rPr>
                        <a:t>1.15 to 1</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extLst>
                  <a:ext uri="{0D108BD9-81ED-4DB2-BD59-A6C34878D82A}">
                    <a16:rowId xmlns:a16="http://schemas.microsoft.com/office/drawing/2014/main" val="1203692227"/>
                  </a:ext>
                </a:extLst>
              </a:tr>
              <a:tr h="335280">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spcBef>
                          <a:spcPts val="0"/>
                        </a:spcBef>
                        <a:spcAft>
                          <a:spcPts val="0"/>
                        </a:spcAft>
                      </a:pPr>
                      <a:r>
                        <a:rPr lang="en-US" sz="2000" b="0" dirty="0">
                          <a:solidFill>
                            <a:sysClr val="windowText" lastClr="000000"/>
                          </a:solidFill>
                          <a:effectLst/>
                          <a:latin typeface="+mn-lt"/>
                        </a:rPr>
                        <a:t>Marginal</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spcBef>
                          <a:spcPts val="0"/>
                        </a:spcBef>
                        <a:spcAft>
                          <a:spcPts val="0"/>
                        </a:spcAft>
                      </a:pPr>
                      <a:r>
                        <a:rPr lang="en-US" sz="2000" dirty="0">
                          <a:solidFill>
                            <a:sysClr val="windowText" lastClr="000000"/>
                          </a:solidFill>
                          <a:effectLst/>
                          <a:latin typeface="+mn-lt"/>
                        </a:rPr>
                        <a:t>1.10 to 1</a:t>
                      </a:r>
                      <a:endParaRPr lang="en-US" sz="3200" b="0" dirty="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36830" marR="36830" marT="36830" marB="36830"/>
                </a:tc>
                <a:extLst>
                  <a:ext uri="{0D108BD9-81ED-4DB2-BD59-A6C34878D82A}">
                    <a16:rowId xmlns:a16="http://schemas.microsoft.com/office/drawing/2014/main" val="2432233203"/>
                  </a:ext>
                </a:extLst>
              </a:tr>
            </a:tbl>
          </a:graphicData>
        </a:graphic>
      </p:graphicFrame>
      <p:sp>
        <p:nvSpPr>
          <p:cNvPr id="8" name="Rectangle 7">
            <a:extLst>
              <a:ext uri="{FF2B5EF4-FFF2-40B4-BE49-F238E27FC236}">
                <a16:creationId xmlns:a16="http://schemas.microsoft.com/office/drawing/2014/main" id="{2542BEF1-F188-491D-B53C-DD1E42FC64EF}"/>
              </a:ext>
              <a:ext uri="{C183D7F6-B498-43B3-948B-1728B52AA6E4}">
                <adec:decorative xmlns:adec="http://schemas.microsoft.com/office/drawing/2017/decorative" val="1"/>
              </a:ext>
            </a:extLst>
          </p:cNvPr>
          <p:cNvSpPr/>
          <p:nvPr/>
        </p:nvSpPr>
        <p:spPr>
          <a:xfrm>
            <a:off x="7620001" y="5060579"/>
            <a:ext cx="4293305" cy="36933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BB3F51D6-5696-4CBF-8BDB-A86F3324F8C6}"/>
              </a:ext>
            </a:extLst>
          </p:cNvPr>
          <p:cNvSpPr/>
          <p:nvPr/>
        </p:nvSpPr>
        <p:spPr>
          <a:xfrm>
            <a:off x="6756173" y="3169052"/>
            <a:ext cx="1941256" cy="6620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Emissions Increases only</a:t>
            </a:r>
          </a:p>
        </p:txBody>
      </p:sp>
    </p:spTree>
    <p:extLst>
      <p:ext uri="{BB962C8B-B14F-4D97-AF65-F5344CB8AC3E}">
        <p14:creationId xmlns:p14="http://schemas.microsoft.com/office/powerpoint/2010/main" val="294232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8"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3149548-58FC-47CB-AED5-4A79AB0C31E4}"/>
              </a:ext>
            </a:extLst>
          </p:cNvPr>
          <p:cNvSpPr/>
          <p:nvPr/>
        </p:nvSpPr>
        <p:spPr>
          <a:xfrm>
            <a:off x="1302086" y="1429928"/>
            <a:ext cx="4904303" cy="4079132"/>
          </a:xfrm>
          <a:custGeom>
            <a:avLst/>
            <a:gdLst>
              <a:gd name="connsiteX0" fmla="*/ 692864 w 4156351"/>
              <a:gd name="connsiteY0" fmla="*/ 0 h 4168586"/>
              <a:gd name="connsiteX1" fmla="*/ 3463487 w 4156351"/>
              <a:gd name="connsiteY1" fmla="*/ 0 h 4168586"/>
              <a:gd name="connsiteX2" fmla="*/ 4156351 w 4156351"/>
              <a:gd name="connsiteY2" fmla="*/ 692864 h 4168586"/>
              <a:gd name="connsiteX3" fmla="*/ 4156351 w 4156351"/>
              <a:gd name="connsiteY3" fmla="*/ 4168586 h 4168586"/>
              <a:gd name="connsiteX4" fmla="*/ 4156351 w 4156351"/>
              <a:gd name="connsiteY4" fmla="*/ 4168586 h 4168586"/>
              <a:gd name="connsiteX5" fmla="*/ 0 w 4156351"/>
              <a:gd name="connsiteY5" fmla="*/ 4168586 h 4168586"/>
              <a:gd name="connsiteX6" fmla="*/ 0 w 4156351"/>
              <a:gd name="connsiteY6" fmla="*/ 4168586 h 4168586"/>
              <a:gd name="connsiteX7" fmla="*/ 0 w 4156351"/>
              <a:gd name="connsiteY7" fmla="*/ 692864 h 4168586"/>
              <a:gd name="connsiteX8" fmla="*/ 692864 w 4156351"/>
              <a:gd name="connsiteY8" fmla="*/ 0 h 416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6351" h="4168586">
                <a:moveTo>
                  <a:pt x="0" y="3473682"/>
                </a:moveTo>
                <a:lnTo>
                  <a:pt x="0" y="694904"/>
                </a:lnTo>
                <a:cubicBezTo>
                  <a:pt x="0" y="311120"/>
                  <a:pt x="309296" y="1"/>
                  <a:pt x="690831" y="1"/>
                </a:cubicBezTo>
                <a:lnTo>
                  <a:pt x="4156351" y="1"/>
                </a:lnTo>
                <a:lnTo>
                  <a:pt x="4156351" y="1"/>
                </a:lnTo>
                <a:lnTo>
                  <a:pt x="4156351" y="4168585"/>
                </a:lnTo>
                <a:lnTo>
                  <a:pt x="4156351" y="4168585"/>
                </a:lnTo>
                <a:lnTo>
                  <a:pt x="690831" y="4168585"/>
                </a:lnTo>
                <a:cubicBezTo>
                  <a:pt x="309296" y="4168585"/>
                  <a:pt x="0" y="3857466"/>
                  <a:pt x="0" y="3473682"/>
                </a:cubicBezTo>
                <a:close/>
              </a:path>
            </a:pathLst>
          </a:custGeom>
          <a:solidFill>
            <a:schemeClr val="bg1">
              <a:lumMod val="75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279134" tIns="329934" rIns="114300" bIns="329933"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n-lt"/>
              </a:rPr>
              <a:t>Retrospective</a:t>
            </a:r>
          </a:p>
          <a:p>
            <a:pPr marL="0" lvl="0" indent="0" algn="l" defTabSz="889000">
              <a:lnSpc>
                <a:spcPct val="90000"/>
              </a:lnSpc>
              <a:spcBef>
                <a:spcPct val="0"/>
              </a:spcBef>
              <a:spcAft>
                <a:spcPct val="35000"/>
              </a:spcAft>
              <a:buNone/>
            </a:pPr>
            <a:endParaRPr lang="en-US" sz="2000" b="0" kern="1200" dirty="0">
              <a:solidFill>
                <a:schemeClr val="tx1"/>
              </a:solidFill>
              <a:latin typeface="+mn-lt"/>
            </a:endParaRPr>
          </a:p>
          <a:p>
            <a:pPr marL="0" lvl="0" indent="0" algn="l" defTabSz="889000">
              <a:lnSpc>
                <a:spcPct val="90000"/>
              </a:lnSpc>
              <a:spcBef>
                <a:spcPct val="0"/>
              </a:spcBef>
              <a:spcAft>
                <a:spcPct val="35000"/>
              </a:spcAft>
              <a:buNone/>
            </a:pPr>
            <a:r>
              <a:rPr lang="en-US" sz="2000" b="0" kern="1200" dirty="0">
                <a:solidFill>
                  <a:schemeClr val="tx1"/>
                </a:solidFill>
                <a:latin typeface="+mn-lt"/>
              </a:rPr>
              <a:t>Correct previous representations</a:t>
            </a:r>
          </a:p>
          <a:p>
            <a:pPr marL="0" lvl="0" indent="0" algn="l" defTabSz="889000">
              <a:lnSpc>
                <a:spcPct val="90000"/>
              </a:lnSpc>
              <a:spcBef>
                <a:spcPct val="0"/>
              </a:spcBef>
              <a:spcAft>
                <a:spcPct val="35000"/>
              </a:spcAft>
              <a:buNone/>
            </a:pPr>
            <a:endParaRPr lang="en-US" sz="2000" b="0" kern="1200" dirty="0">
              <a:solidFill>
                <a:schemeClr val="tx1"/>
              </a:solidFill>
              <a:latin typeface="+mn-lt"/>
            </a:endParaRPr>
          </a:p>
          <a:p>
            <a:pPr marL="0" lvl="0" indent="0" algn="l" defTabSz="889000">
              <a:lnSpc>
                <a:spcPct val="90000"/>
              </a:lnSpc>
              <a:spcBef>
                <a:spcPct val="0"/>
              </a:spcBef>
              <a:spcAft>
                <a:spcPct val="35000"/>
              </a:spcAft>
              <a:buNone/>
            </a:pPr>
            <a:r>
              <a:rPr lang="en-US" sz="2000" b="0" kern="1200" dirty="0">
                <a:solidFill>
                  <a:schemeClr val="tx1"/>
                </a:solidFill>
                <a:latin typeface="+mn-lt"/>
              </a:rPr>
              <a:t>Final unit design / operation differs from the original preliminary design /operation</a:t>
            </a:r>
          </a:p>
          <a:p>
            <a:pPr marL="0" lvl="0" indent="0" algn="l" defTabSz="889000">
              <a:lnSpc>
                <a:spcPct val="90000"/>
              </a:lnSpc>
              <a:spcBef>
                <a:spcPct val="0"/>
              </a:spcBef>
              <a:spcAft>
                <a:spcPct val="35000"/>
              </a:spcAft>
              <a:buNone/>
            </a:pPr>
            <a:endParaRPr lang="en-US" sz="2000" b="0" kern="1200" dirty="0">
              <a:solidFill>
                <a:schemeClr val="tx1"/>
              </a:solidFill>
              <a:latin typeface="+mn-lt"/>
            </a:endParaRPr>
          </a:p>
          <a:p>
            <a:pPr marL="0" lvl="0" indent="0" algn="l" defTabSz="889000">
              <a:lnSpc>
                <a:spcPct val="90000"/>
              </a:lnSpc>
              <a:spcBef>
                <a:spcPct val="0"/>
              </a:spcBef>
              <a:spcAft>
                <a:spcPct val="35000"/>
              </a:spcAft>
              <a:buNone/>
            </a:pPr>
            <a:r>
              <a:rPr lang="en-US" sz="2000" b="0" kern="1200" dirty="0">
                <a:solidFill>
                  <a:schemeClr val="tx1"/>
                </a:solidFill>
                <a:latin typeface="+mn-lt"/>
              </a:rPr>
              <a:t>Changes in sources not reflected in the original permit application</a:t>
            </a:r>
          </a:p>
        </p:txBody>
      </p:sp>
      <p:sp>
        <p:nvSpPr>
          <p:cNvPr id="5" name="Freeform: Shape 4">
            <a:extLst>
              <a:ext uri="{FF2B5EF4-FFF2-40B4-BE49-F238E27FC236}">
                <a16:creationId xmlns:a16="http://schemas.microsoft.com/office/drawing/2014/main" id="{9AFE47FE-FE93-482F-B656-9C74CF79E61C}"/>
              </a:ext>
            </a:extLst>
          </p:cNvPr>
          <p:cNvSpPr/>
          <p:nvPr/>
        </p:nvSpPr>
        <p:spPr>
          <a:xfrm>
            <a:off x="6591259" y="1413650"/>
            <a:ext cx="4727157" cy="4113347"/>
          </a:xfrm>
          <a:custGeom>
            <a:avLst/>
            <a:gdLst>
              <a:gd name="connsiteX0" fmla="*/ 669803 w 4191215"/>
              <a:gd name="connsiteY0" fmla="*/ 0 h 4018015"/>
              <a:gd name="connsiteX1" fmla="*/ 3521412 w 4191215"/>
              <a:gd name="connsiteY1" fmla="*/ 0 h 4018015"/>
              <a:gd name="connsiteX2" fmla="*/ 4191215 w 4191215"/>
              <a:gd name="connsiteY2" fmla="*/ 669803 h 4018015"/>
              <a:gd name="connsiteX3" fmla="*/ 4191215 w 4191215"/>
              <a:gd name="connsiteY3" fmla="*/ 4018015 h 4018015"/>
              <a:gd name="connsiteX4" fmla="*/ 4191215 w 4191215"/>
              <a:gd name="connsiteY4" fmla="*/ 4018015 h 4018015"/>
              <a:gd name="connsiteX5" fmla="*/ 0 w 4191215"/>
              <a:gd name="connsiteY5" fmla="*/ 4018015 h 4018015"/>
              <a:gd name="connsiteX6" fmla="*/ 0 w 4191215"/>
              <a:gd name="connsiteY6" fmla="*/ 4018015 h 4018015"/>
              <a:gd name="connsiteX7" fmla="*/ 0 w 4191215"/>
              <a:gd name="connsiteY7" fmla="*/ 669803 h 4018015"/>
              <a:gd name="connsiteX8" fmla="*/ 669803 w 4191215"/>
              <a:gd name="connsiteY8" fmla="*/ 0 h 401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215" h="4018015">
                <a:moveTo>
                  <a:pt x="4191214" y="642124"/>
                </a:moveTo>
                <a:lnTo>
                  <a:pt x="4191214" y="3375891"/>
                </a:lnTo>
                <a:cubicBezTo>
                  <a:pt x="4191214" y="3730526"/>
                  <a:pt x="3878407" y="4018015"/>
                  <a:pt x="3492539" y="4018015"/>
                </a:cubicBezTo>
                <a:lnTo>
                  <a:pt x="1" y="4018015"/>
                </a:lnTo>
                <a:lnTo>
                  <a:pt x="1" y="4018015"/>
                </a:lnTo>
                <a:lnTo>
                  <a:pt x="1" y="0"/>
                </a:lnTo>
                <a:lnTo>
                  <a:pt x="1" y="0"/>
                </a:lnTo>
                <a:lnTo>
                  <a:pt x="3492539" y="0"/>
                </a:lnTo>
                <a:cubicBezTo>
                  <a:pt x="3878407" y="0"/>
                  <a:pt x="4191214" y="287489"/>
                  <a:pt x="4191214" y="642124"/>
                </a:cubicBezTo>
                <a:close/>
              </a:path>
            </a:pathLst>
          </a:custGeom>
          <a:solidFill>
            <a:schemeClr val="accent1">
              <a:lumMod val="60000"/>
              <a:lumOff val="40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279134" tIns="329934" rIns="114300" bIns="329933" numCol="1" spcCol="1270" anchor="t" anchorCtr="0">
            <a:noAutofit/>
          </a:bodyPr>
          <a:lstStyle/>
          <a:p>
            <a:pPr algn="ctr" defTabSz="889000">
              <a:lnSpc>
                <a:spcPct val="90000"/>
              </a:lnSpc>
              <a:spcBef>
                <a:spcPct val="0"/>
              </a:spcBef>
              <a:spcAft>
                <a:spcPct val="35000"/>
              </a:spcAft>
            </a:pPr>
            <a:r>
              <a:rPr lang="en-US" sz="2000" b="1" dirty="0">
                <a:solidFill>
                  <a:schemeClr val="tx1"/>
                </a:solidFill>
              </a:rPr>
              <a:t>Proposed Project</a:t>
            </a:r>
          </a:p>
          <a:p>
            <a:pPr algn="ctr" defTabSz="889000">
              <a:lnSpc>
                <a:spcPct val="90000"/>
              </a:lnSpc>
              <a:spcBef>
                <a:spcPct val="0"/>
              </a:spcBef>
              <a:spcAft>
                <a:spcPct val="35000"/>
              </a:spcAft>
            </a:pPr>
            <a:endParaRPr lang="en-US" sz="2000" b="1" dirty="0">
              <a:solidFill>
                <a:schemeClr val="tx1"/>
              </a:solidFill>
            </a:endParaRPr>
          </a:p>
          <a:p>
            <a:pPr defTabSz="889000">
              <a:lnSpc>
                <a:spcPct val="90000"/>
              </a:lnSpc>
              <a:spcBef>
                <a:spcPct val="0"/>
              </a:spcBef>
              <a:spcAft>
                <a:spcPct val="35000"/>
              </a:spcAft>
            </a:pPr>
            <a:r>
              <a:rPr lang="en-US" sz="2000" dirty="0">
                <a:solidFill>
                  <a:schemeClr val="tx1"/>
                </a:solidFill>
              </a:rPr>
              <a:t>Calculate emissions using current methodology / data &amp; use current modeling techniques</a:t>
            </a:r>
          </a:p>
          <a:p>
            <a:pPr defTabSz="889000">
              <a:lnSpc>
                <a:spcPct val="90000"/>
              </a:lnSpc>
              <a:spcBef>
                <a:spcPct val="0"/>
              </a:spcBef>
              <a:spcAft>
                <a:spcPct val="35000"/>
              </a:spcAft>
            </a:pPr>
            <a:endParaRPr lang="en-US" sz="2000" dirty="0">
              <a:solidFill>
                <a:schemeClr val="tx1"/>
              </a:solidFill>
            </a:endParaRPr>
          </a:p>
          <a:p>
            <a:pPr defTabSz="889000">
              <a:lnSpc>
                <a:spcPct val="90000"/>
              </a:lnSpc>
              <a:spcBef>
                <a:spcPct val="0"/>
              </a:spcBef>
              <a:spcAft>
                <a:spcPct val="35000"/>
              </a:spcAft>
            </a:pPr>
            <a:r>
              <a:rPr lang="en-US" sz="2000" dirty="0">
                <a:solidFill>
                  <a:schemeClr val="tx1"/>
                </a:solidFill>
              </a:rPr>
              <a:t>Current BACT / LAER</a:t>
            </a:r>
          </a:p>
          <a:p>
            <a:pPr defTabSz="889000">
              <a:lnSpc>
                <a:spcPct val="90000"/>
              </a:lnSpc>
              <a:spcBef>
                <a:spcPct val="0"/>
              </a:spcBef>
              <a:spcAft>
                <a:spcPct val="35000"/>
              </a:spcAft>
            </a:pPr>
            <a:endParaRPr lang="en-US" sz="2000" dirty="0">
              <a:solidFill>
                <a:schemeClr val="tx1"/>
              </a:solidFill>
            </a:endParaRPr>
          </a:p>
          <a:p>
            <a:pPr defTabSz="889000">
              <a:lnSpc>
                <a:spcPct val="90000"/>
              </a:lnSpc>
              <a:spcBef>
                <a:spcPct val="0"/>
              </a:spcBef>
              <a:spcAft>
                <a:spcPct val="35000"/>
              </a:spcAft>
            </a:pPr>
            <a:r>
              <a:rPr lang="en-US" sz="2000" dirty="0">
                <a:solidFill>
                  <a:schemeClr val="tx1"/>
                </a:solidFill>
              </a:rPr>
              <a:t>Current Offset requirements as applicable</a:t>
            </a:r>
          </a:p>
        </p:txBody>
      </p:sp>
      <p:sp>
        <p:nvSpPr>
          <p:cNvPr id="7" name="Arrow: Circular 6">
            <a:extLst>
              <a:ext uri="{FF2B5EF4-FFF2-40B4-BE49-F238E27FC236}">
                <a16:creationId xmlns:a16="http://schemas.microsoft.com/office/drawing/2014/main" id="{324C9E47-7891-4747-99BD-9B476FA19EEB}"/>
              </a:ext>
              <a:ext uri="{C183D7F6-B498-43B3-948B-1728B52AA6E4}">
                <adec:decorative xmlns:adec="http://schemas.microsoft.com/office/drawing/2017/decorative" val="1"/>
              </a:ext>
            </a:extLst>
          </p:cNvPr>
          <p:cNvSpPr/>
          <p:nvPr/>
        </p:nvSpPr>
        <p:spPr>
          <a:xfrm flipH="1">
            <a:off x="5112865" y="646331"/>
            <a:ext cx="2204646" cy="1216194"/>
          </a:xfrm>
          <a:prstGeom prst="circularArrow">
            <a:avLst>
              <a:gd name="adj1" fmla="val 12500"/>
              <a:gd name="adj2" fmla="val 1142322"/>
              <a:gd name="adj3" fmla="val 20457678"/>
              <a:gd name="adj4" fmla="val 10800000"/>
              <a:gd name="adj5" fmla="val 12500"/>
            </a:avLst>
          </a:prstGeom>
          <a:solidFill>
            <a:schemeClr val="bg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a:lstStyle/>
          <a:p>
            <a:endParaRPr lang="en-US" dirty="0"/>
          </a:p>
        </p:txBody>
      </p:sp>
      <p:sp>
        <p:nvSpPr>
          <p:cNvPr id="8" name="Arrow: Circular 7">
            <a:extLst>
              <a:ext uri="{FF2B5EF4-FFF2-40B4-BE49-F238E27FC236}">
                <a16:creationId xmlns:a16="http://schemas.microsoft.com/office/drawing/2014/main" id="{A04FFFA3-1301-47E7-9515-C59EF27755B6}"/>
              </a:ext>
              <a:ext uri="{C183D7F6-B498-43B3-948B-1728B52AA6E4}">
                <adec:decorative xmlns:adec="http://schemas.microsoft.com/office/drawing/2017/decorative" val="1"/>
              </a:ext>
            </a:extLst>
          </p:cNvPr>
          <p:cNvSpPr/>
          <p:nvPr/>
        </p:nvSpPr>
        <p:spPr>
          <a:xfrm rot="10800000" flipH="1">
            <a:off x="5112865" y="4929439"/>
            <a:ext cx="2204646" cy="1463996"/>
          </a:xfrm>
          <a:prstGeom prst="circularArrow">
            <a:avLst>
              <a:gd name="adj1" fmla="val 12500"/>
              <a:gd name="adj2" fmla="val 1142322"/>
              <a:gd name="adj3" fmla="val 20457678"/>
              <a:gd name="adj4" fmla="val 10800000"/>
              <a:gd name="adj5" fmla="val 12500"/>
            </a:avLst>
          </a:prstGeom>
          <a:solidFill>
            <a:schemeClr val="accent1">
              <a:lumMod val="40000"/>
              <a:lumOff val="6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3D96B7D2-871B-4636-A204-DC5FFAD68EE7}"/>
              </a:ext>
            </a:extLst>
          </p:cNvPr>
          <p:cNvSpPr>
            <a:spLocks noGrp="1"/>
          </p:cNvSpPr>
          <p:nvPr>
            <p:ph type="title"/>
          </p:nvPr>
        </p:nvSpPr>
        <p:spPr>
          <a:xfrm>
            <a:off x="251792" y="341531"/>
            <a:ext cx="5291328" cy="609600"/>
          </a:xfrm>
        </p:spPr>
        <p:txBody>
          <a:bodyPr/>
          <a:lstStyle/>
          <a:p>
            <a:pPr algn="ctr"/>
            <a:r>
              <a:rPr lang="en-US" sz="3200" b="1" dirty="0">
                <a:solidFill>
                  <a:srgbClr val="27387E"/>
                </a:solidFill>
              </a:rPr>
              <a:t>Retrospective Review is…</a:t>
            </a:r>
            <a:endParaRPr lang="en-US" sz="3200" dirty="0"/>
          </a:p>
        </p:txBody>
      </p:sp>
      <p:sp>
        <p:nvSpPr>
          <p:cNvPr id="9" name="TextBox 8">
            <a:extLst>
              <a:ext uri="{FF2B5EF4-FFF2-40B4-BE49-F238E27FC236}">
                <a16:creationId xmlns:a16="http://schemas.microsoft.com/office/drawing/2014/main" id="{570E9BF3-0539-4B8C-8560-A0B63A459D22}"/>
              </a:ext>
            </a:extLst>
          </p:cNvPr>
          <p:cNvSpPr txBox="1"/>
          <p:nvPr/>
        </p:nvSpPr>
        <p:spPr>
          <a:xfrm>
            <a:off x="3198703" y="6085659"/>
            <a:ext cx="6785112" cy="615553"/>
          </a:xfrm>
          <a:prstGeom prst="rect">
            <a:avLst/>
          </a:prstGeom>
          <a:noFill/>
        </p:spPr>
        <p:txBody>
          <a:bodyPr wrap="square">
            <a:spAutoFit/>
          </a:bodyPr>
          <a:lstStyle/>
          <a:p>
            <a:pPr lvl="0"/>
            <a:endParaRPr lang="en-US" sz="1800" b="1" baseline="0" dirty="0"/>
          </a:p>
          <a:p>
            <a:pPr lvl="0"/>
            <a:r>
              <a:rPr lang="en-US" sz="1600" b="1" u="sng" baseline="0" dirty="0"/>
              <a:t>Not</a:t>
            </a:r>
            <a:r>
              <a:rPr lang="en-US" sz="1600" b="1" baseline="0" dirty="0"/>
              <a:t> used to authorize changes that constitute a new modification </a:t>
            </a:r>
          </a:p>
        </p:txBody>
      </p:sp>
    </p:spTree>
    <p:extLst>
      <p:ext uri="{BB962C8B-B14F-4D97-AF65-F5344CB8AC3E}">
        <p14:creationId xmlns:p14="http://schemas.microsoft.com/office/powerpoint/2010/main" val="106132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96B1018-8CCC-4AE2-B3E0-30034F33F562}"/>
              </a:ext>
            </a:extLst>
          </p:cNvPr>
          <p:cNvSpPr/>
          <p:nvPr/>
        </p:nvSpPr>
        <p:spPr>
          <a:xfrm>
            <a:off x="4761238" y="1254613"/>
            <a:ext cx="2652815" cy="1326407"/>
          </a:xfrm>
          <a:custGeom>
            <a:avLst/>
            <a:gdLst>
              <a:gd name="connsiteX0" fmla="*/ 0 w 2652815"/>
              <a:gd name="connsiteY0" fmla="*/ 132641 h 1326407"/>
              <a:gd name="connsiteX1" fmla="*/ 132641 w 2652815"/>
              <a:gd name="connsiteY1" fmla="*/ 0 h 1326407"/>
              <a:gd name="connsiteX2" fmla="*/ 2520174 w 2652815"/>
              <a:gd name="connsiteY2" fmla="*/ 0 h 1326407"/>
              <a:gd name="connsiteX3" fmla="*/ 2652815 w 2652815"/>
              <a:gd name="connsiteY3" fmla="*/ 132641 h 1326407"/>
              <a:gd name="connsiteX4" fmla="*/ 2652815 w 2652815"/>
              <a:gd name="connsiteY4" fmla="*/ 1193766 h 1326407"/>
              <a:gd name="connsiteX5" fmla="*/ 2520174 w 2652815"/>
              <a:gd name="connsiteY5" fmla="*/ 1326407 h 1326407"/>
              <a:gd name="connsiteX6" fmla="*/ 132641 w 2652815"/>
              <a:gd name="connsiteY6" fmla="*/ 1326407 h 1326407"/>
              <a:gd name="connsiteX7" fmla="*/ 0 w 2652815"/>
              <a:gd name="connsiteY7" fmla="*/ 1193766 h 1326407"/>
              <a:gd name="connsiteX8" fmla="*/ 0 w 2652815"/>
              <a:gd name="connsiteY8" fmla="*/ 132641 h 13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815" h="1326407">
                <a:moveTo>
                  <a:pt x="0" y="132641"/>
                </a:moveTo>
                <a:cubicBezTo>
                  <a:pt x="0" y="59385"/>
                  <a:pt x="59385" y="0"/>
                  <a:pt x="132641" y="0"/>
                </a:cubicBezTo>
                <a:lnTo>
                  <a:pt x="2520174" y="0"/>
                </a:lnTo>
                <a:cubicBezTo>
                  <a:pt x="2593430" y="0"/>
                  <a:pt x="2652815" y="59385"/>
                  <a:pt x="2652815" y="132641"/>
                </a:cubicBezTo>
                <a:lnTo>
                  <a:pt x="2652815" y="1193766"/>
                </a:lnTo>
                <a:cubicBezTo>
                  <a:pt x="2652815" y="1267022"/>
                  <a:pt x="2593430" y="1326407"/>
                  <a:pt x="2520174" y="1326407"/>
                </a:cubicBezTo>
                <a:lnTo>
                  <a:pt x="132641" y="1326407"/>
                </a:lnTo>
                <a:cubicBezTo>
                  <a:pt x="59385" y="1326407"/>
                  <a:pt x="0" y="1267022"/>
                  <a:pt x="0" y="1193766"/>
                </a:cubicBezTo>
                <a:lnTo>
                  <a:pt x="0" y="132641"/>
                </a:ln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5529" tIns="145529" rIns="145529" bIns="145529"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Proposed Project </a:t>
            </a:r>
          </a:p>
        </p:txBody>
      </p:sp>
      <p:sp>
        <p:nvSpPr>
          <p:cNvPr id="6" name="Freeform: Shape 5">
            <a:extLst>
              <a:ext uri="{FF2B5EF4-FFF2-40B4-BE49-F238E27FC236}">
                <a16:creationId xmlns:a16="http://schemas.microsoft.com/office/drawing/2014/main" id="{7C0F5894-10B4-4373-8504-8414B74DFB26}"/>
              </a:ext>
            </a:extLst>
          </p:cNvPr>
          <p:cNvSpPr/>
          <p:nvPr/>
        </p:nvSpPr>
        <p:spPr>
          <a:xfrm rot="2420037">
            <a:off x="7490650" y="2592422"/>
            <a:ext cx="2869830" cy="464242"/>
          </a:xfrm>
          <a:custGeom>
            <a:avLst/>
            <a:gdLst>
              <a:gd name="connsiteX0" fmla="*/ 0 w 2869830"/>
              <a:gd name="connsiteY0" fmla="*/ 232121 h 464242"/>
              <a:gd name="connsiteX1" fmla="*/ 232121 w 2869830"/>
              <a:gd name="connsiteY1" fmla="*/ 0 h 464242"/>
              <a:gd name="connsiteX2" fmla="*/ 232121 w 2869830"/>
              <a:gd name="connsiteY2" fmla="*/ 92848 h 464242"/>
              <a:gd name="connsiteX3" fmla="*/ 2637709 w 2869830"/>
              <a:gd name="connsiteY3" fmla="*/ 92848 h 464242"/>
              <a:gd name="connsiteX4" fmla="*/ 2637709 w 2869830"/>
              <a:gd name="connsiteY4" fmla="*/ 0 h 464242"/>
              <a:gd name="connsiteX5" fmla="*/ 2869830 w 2869830"/>
              <a:gd name="connsiteY5" fmla="*/ 232121 h 464242"/>
              <a:gd name="connsiteX6" fmla="*/ 2637709 w 2869830"/>
              <a:gd name="connsiteY6" fmla="*/ 464242 h 464242"/>
              <a:gd name="connsiteX7" fmla="*/ 2637709 w 2869830"/>
              <a:gd name="connsiteY7" fmla="*/ 371394 h 464242"/>
              <a:gd name="connsiteX8" fmla="*/ 232121 w 2869830"/>
              <a:gd name="connsiteY8" fmla="*/ 371394 h 464242"/>
              <a:gd name="connsiteX9" fmla="*/ 232121 w 2869830"/>
              <a:gd name="connsiteY9" fmla="*/ 464242 h 464242"/>
              <a:gd name="connsiteX10" fmla="*/ 0 w 2869830"/>
              <a:gd name="connsiteY10" fmla="*/ 232121 h 4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9830" h="464242">
                <a:moveTo>
                  <a:pt x="0" y="232121"/>
                </a:moveTo>
                <a:lnTo>
                  <a:pt x="232121" y="0"/>
                </a:lnTo>
                <a:lnTo>
                  <a:pt x="232121" y="92848"/>
                </a:lnTo>
                <a:lnTo>
                  <a:pt x="2637709" y="92848"/>
                </a:lnTo>
                <a:lnTo>
                  <a:pt x="2637709" y="0"/>
                </a:lnTo>
                <a:lnTo>
                  <a:pt x="2869830" y="232121"/>
                </a:lnTo>
                <a:lnTo>
                  <a:pt x="2637709" y="464242"/>
                </a:lnTo>
                <a:lnTo>
                  <a:pt x="2637709" y="371394"/>
                </a:lnTo>
                <a:lnTo>
                  <a:pt x="232121" y="371394"/>
                </a:lnTo>
                <a:lnTo>
                  <a:pt x="232121" y="464242"/>
                </a:lnTo>
                <a:lnTo>
                  <a:pt x="0" y="232121"/>
                </a:lnTo>
                <a:close/>
              </a:path>
            </a:pathLst>
          </a:custGeom>
          <a:solidFill>
            <a:schemeClr val="accent1">
              <a:lumMod val="60000"/>
              <a:lumOff val="40000"/>
            </a:schemeClr>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39273" tIns="92847" rIns="139273" bIns="92847" numCol="1" spcCol="1270" anchor="ctr" anchorCtr="0">
            <a:noAutofit/>
          </a:bodyPr>
          <a:lstStyle/>
          <a:p>
            <a:pPr algn="ctr" defTabSz="889000">
              <a:lnSpc>
                <a:spcPct val="90000"/>
              </a:lnSpc>
              <a:spcBef>
                <a:spcPct val="0"/>
              </a:spcBef>
              <a:spcAft>
                <a:spcPct val="35000"/>
              </a:spcAft>
            </a:pPr>
            <a:r>
              <a:rPr lang="en-US" sz="2000" b="1" dirty="0">
                <a:solidFill>
                  <a:schemeClr val="tx1"/>
                </a:solidFill>
              </a:rPr>
              <a:t>Current</a:t>
            </a:r>
          </a:p>
        </p:txBody>
      </p:sp>
      <p:sp>
        <p:nvSpPr>
          <p:cNvPr id="7" name="Freeform: Shape 6">
            <a:extLst>
              <a:ext uri="{FF2B5EF4-FFF2-40B4-BE49-F238E27FC236}">
                <a16:creationId xmlns:a16="http://schemas.microsoft.com/office/drawing/2014/main" id="{D8868160-D317-4E1A-A094-4D01CAF01D3D}"/>
              </a:ext>
            </a:extLst>
          </p:cNvPr>
          <p:cNvSpPr/>
          <p:nvPr/>
        </p:nvSpPr>
        <p:spPr>
          <a:xfrm>
            <a:off x="8471985" y="3970125"/>
            <a:ext cx="3391359" cy="1946092"/>
          </a:xfrm>
          <a:custGeom>
            <a:avLst/>
            <a:gdLst>
              <a:gd name="connsiteX0" fmla="*/ 0 w 3391359"/>
              <a:gd name="connsiteY0" fmla="*/ 194609 h 1946092"/>
              <a:gd name="connsiteX1" fmla="*/ 194609 w 3391359"/>
              <a:gd name="connsiteY1" fmla="*/ 0 h 1946092"/>
              <a:gd name="connsiteX2" fmla="*/ 3196750 w 3391359"/>
              <a:gd name="connsiteY2" fmla="*/ 0 h 1946092"/>
              <a:gd name="connsiteX3" fmla="*/ 3391359 w 3391359"/>
              <a:gd name="connsiteY3" fmla="*/ 194609 h 1946092"/>
              <a:gd name="connsiteX4" fmla="*/ 3391359 w 3391359"/>
              <a:gd name="connsiteY4" fmla="*/ 1751483 h 1946092"/>
              <a:gd name="connsiteX5" fmla="*/ 3196750 w 3391359"/>
              <a:gd name="connsiteY5" fmla="*/ 1946092 h 1946092"/>
              <a:gd name="connsiteX6" fmla="*/ 194609 w 3391359"/>
              <a:gd name="connsiteY6" fmla="*/ 1946092 h 1946092"/>
              <a:gd name="connsiteX7" fmla="*/ 0 w 3391359"/>
              <a:gd name="connsiteY7" fmla="*/ 1751483 h 1946092"/>
              <a:gd name="connsiteX8" fmla="*/ 0 w 3391359"/>
              <a:gd name="connsiteY8" fmla="*/ 194609 h 194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1359" h="1946092">
                <a:moveTo>
                  <a:pt x="0" y="194609"/>
                </a:moveTo>
                <a:cubicBezTo>
                  <a:pt x="0" y="87129"/>
                  <a:pt x="87129" y="0"/>
                  <a:pt x="194609" y="0"/>
                </a:cubicBezTo>
                <a:lnTo>
                  <a:pt x="3196750" y="0"/>
                </a:lnTo>
                <a:cubicBezTo>
                  <a:pt x="3304230" y="0"/>
                  <a:pt x="3391359" y="87129"/>
                  <a:pt x="3391359" y="194609"/>
                </a:cubicBezTo>
                <a:lnTo>
                  <a:pt x="3391359" y="1751483"/>
                </a:lnTo>
                <a:cubicBezTo>
                  <a:pt x="3391359" y="1858963"/>
                  <a:pt x="3304230" y="1946092"/>
                  <a:pt x="3196750" y="1946092"/>
                </a:cubicBezTo>
                <a:lnTo>
                  <a:pt x="194609" y="1946092"/>
                </a:lnTo>
                <a:cubicBezTo>
                  <a:pt x="87129" y="1946092"/>
                  <a:pt x="0" y="1858963"/>
                  <a:pt x="0" y="1751483"/>
                </a:cubicBezTo>
                <a:lnTo>
                  <a:pt x="0" y="194609"/>
                </a:lnTo>
                <a:close/>
              </a:path>
            </a:pathLst>
          </a:custGeom>
          <a:solidFill>
            <a:schemeClr val="accent1">
              <a:lumMod val="60000"/>
              <a:lumOff val="40000"/>
            </a:schemeClr>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39273" tIns="92847" rIns="139273" bIns="92847" numCol="1" spcCol="1270" anchor="ctr" anchorCtr="0">
            <a:noAutofit/>
          </a:bodyPr>
          <a:lstStyle/>
          <a:p>
            <a:pPr algn="ctr" defTabSz="889000">
              <a:lnSpc>
                <a:spcPct val="90000"/>
              </a:lnSpc>
              <a:spcBef>
                <a:spcPct val="0"/>
              </a:spcBef>
              <a:spcAft>
                <a:spcPct val="35000"/>
              </a:spcAft>
            </a:pPr>
            <a:r>
              <a:rPr lang="en-US" b="1" dirty="0">
                <a:solidFill>
                  <a:schemeClr val="tx1"/>
                </a:solidFill>
              </a:rPr>
              <a:t>Current Project </a:t>
            </a:r>
          </a:p>
          <a:p>
            <a:pPr marL="285750" indent="-285750" defTabSz="889000">
              <a:lnSpc>
                <a:spcPct val="90000"/>
              </a:lnSpc>
              <a:spcBef>
                <a:spcPct val="0"/>
              </a:spcBef>
              <a:spcAft>
                <a:spcPct val="35000"/>
              </a:spcAft>
              <a:buFont typeface="Wingdings" panose="05000000000000000000" pitchFamily="2" charset="2"/>
              <a:buChar char="§"/>
            </a:pPr>
            <a:r>
              <a:rPr lang="en-US" b="1" dirty="0">
                <a:solidFill>
                  <a:schemeClr val="tx1"/>
                </a:solidFill>
              </a:rPr>
              <a:t>Current BACT / LAER</a:t>
            </a:r>
          </a:p>
          <a:p>
            <a:pPr marL="285750" indent="-285750" defTabSz="889000">
              <a:lnSpc>
                <a:spcPct val="90000"/>
              </a:lnSpc>
              <a:spcBef>
                <a:spcPct val="0"/>
              </a:spcBef>
              <a:spcAft>
                <a:spcPct val="35000"/>
              </a:spcAft>
              <a:buFont typeface="Wingdings" panose="05000000000000000000" pitchFamily="2" charset="2"/>
              <a:buChar char="§"/>
            </a:pPr>
            <a:r>
              <a:rPr lang="en-US" b="1" dirty="0">
                <a:solidFill>
                  <a:schemeClr val="tx1"/>
                </a:solidFill>
              </a:rPr>
              <a:t>Update Modeling &amp; AQA  </a:t>
            </a:r>
          </a:p>
          <a:p>
            <a:pPr marL="285750" indent="-285750" defTabSz="889000">
              <a:lnSpc>
                <a:spcPct val="90000"/>
              </a:lnSpc>
              <a:spcBef>
                <a:spcPct val="0"/>
              </a:spcBef>
              <a:spcAft>
                <a:spcPct val="35000"/>
              </a:spcAft>
              <a:buFont typeface="Wingdings" panose="05000000000000000000" pitchFamily="2" charset="2"/>
              <a:buChar char="§"/>
            </a:pPr>
            <a:r>
              <a:rPr lang="en-US" b="1" dirty="0">
                <a:solidFill>
                  <a:schemeClr val="tx1"/>
                </a:solidFill>
              </a:rPr>
              <a:t>Acquire any additional offsets based on current offset ratio. </a:t>
            </a:r>
          </a:p>
        </p:txBody>
      </p:sp>
      <p:sp>
        <p:nvSpPr>
          <p:cNvPr id="8" name="Freeform: Shape 7">
            <a:extLst>
              <a:ext uri="{FF2B5EF4-FFF2-40B4-BE49-F238E27FC236}">
                <a16:creationId xmlns:a16="http://schemas.microsoft.com/office/drawing/2014/main" id="{68D703E7-39CB-4277-AC34-57359ABDF5DA}"/>
              </a:ext>
            </a:extLst>
          </p:cNvPr>
          <p:cNvSpPr/>
          <p:nvPr/>
        </p:nvSpPr>
        <p:spPr>
          <a:xfrm rot="31677">
            <a:off x="4345953" y="4291588"/>
            <a:ext cx="3621768" cy="1149725"/>
          </a:xfrm>
          <a:custGeom>
            <a:avLst/>
            <a:gdLst>
              <a:gd name="connsiteX0" fmla="*/ 0 w 3621768"/>
              <a:gd name="connsiteY0" fmla="*/ 574863 h 1149725"/>
              <a:gd name="connsiteX1" fmla="*/ 574863 w 3621768"/>
              <a:gd name="connsiteY1" fmla="*/ 0 h 1149725"/>
              <a:gd name="connsiteX2" fmla="*/ 574863 w 3621768"/>
              <a:gd name="connsiteY2" fmla="*/ 229945 h 1149725"/>
              <a:gd name="connsiteX3" fmla="*/ 3046906 w 3621768"/>
              <a:gd name="connsiteY3" fmla="*/ 229945 h 1149725"/>
              <a:gd name="connsiteX4" fmla="*/ 3046906 w 3621768"/>
              <a:gd name="connsiteY4" fmla="*/ 0 h 1149725"/>
              <a:gd name="connsiteX5" fmla="*/ 3621768 w 3621768"/>
              <a:gd name="connsiteY5" fmla="*/ 574863 h 1149725"/>
              <a:gd name="connsiteX6" fmla="*/ 3046906 w 3621768"/>
              <a:gd name="connsiteY6" fmla="*/ 1149725 h 1149725"/>
              <a:gd name="connsiteX7" fmla="*/ 3046906 w 3621768"/>
              <a:gd name="connsiteY7" fmla="*/ 919780 h 1149725"/>
              <a:gd name="connsiteX8" fmla="*/ 574863 w 3621768"/>
              <a:gd name="connsiteY8" fmla="*/ 919780 h 1149725"/>
              <a:gd name="connsiteX9" fmla="*/ 574863 w 3621768"/>
              <a:gd name="connsiteY9" fmla="*/ 1149725 h 1149725"/>
              <a:gd name="connsiteX10" fmla="*/ 0 w 3621768"/>
              <a:gd name="connsiteY10" fmla="*/ 574863 h 114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768" h="1149725">
                <a:moveTo>
                  <a:pt x="3621768" y="574862"/>
                </a:moveTo>
                <a:lnTo>
                  <a:pt x="3046905" y="1149724"/>
                </a:lnTo>
                <a:lnTo>
                  <a:pt x="3046905" y="919779"/>
                </a:lnTo>
                <a:lnTo>
                  <a:pt x="574862" y="919779"/>
                </a:lnTo>
                <a:lnTo>
                  <a:pt x="574862" y="1149724"/>
                </a:lnTo>
                <a:lnTo>
                  <a:pt x="0" y="574862"/>
                </a:lnTo>
                <a:lnTo>
                  <a:pt x="574862" y="1"/>
                </a:lnTo>
                <a:lnTo>
                  <a:pt x="574862" y="229946"/>
                </a:lnTo>
                <a:lnTo>
                  <a:pt x="3046905" y="229946"/>
                </a:lnTo>
                <a:lnTo>
                  <a:pt x="3046905" y="1"/>
                </a:lnTo>
                <a:lnTo>
                  <a:pt x="3621768" y="574862"/>
                </a:lnTo>
                <a:close/>
              </a:path>
            </a:pathLst>
          </a:custGeom>
          <a:solidFill>
            <a:schemeClr val="accent6"/>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rgbClr r="0" g="0" b="0"/>
          </a:fillRef>
          <a:effectRef idx="2">
            <a:schemeClr val="accent5">
              <a:hueOff val="-3379271"/>
              <a:satOff val="-8710"/>
              <a:lumOff val="-5883"/>
              <a:alphaOff val="0"/>
            </a:schemeClr>
          </a:effectRef>
          <a:fontRef idx="minor">
            <a:schemeClr val="lt1"/>
          </a:fontRef>
        </p:style>
        <p:txBody>
          <a:bodyPr spcFirstLastPara="0" vert="horz" wrap="square" lIns="344917" tIns="229945" rIns="344917" bIns="229944" numCol="1" spcCol="1270" anchor="ctr" anchorCtr="0">
            <a:noAutofit/>
          </a:bodyPr>
          <a:lstStyle/>
          <a:p>
            <a:pPr marL="0" lvl="0" indent="0" algn="ctr" defTabSz="711200">
              <a:lnSpc>
                <a:spcPct val="90000"/>
              </a:lnSpc>
              <a:spcBef>
                <a:spcPct val="0"/>
              </a:spcBef>
              <a:spcAft>
                <a:spcPct val="35000"/>
              </a:spcAft>
              <a:buNone/>
            </a:pPr>
            <a:r>
              <a:rPr lang="en-US" sz="1600" b="1" i="0" u="none" strike="noStrike" kern="1200" baseline="0" dirty="0">
                <a:solidFill>
                  <a:schemeClr val="tx1"/>
                </a:solidFill>
                <a:latin typeface="+mj-lt"/>
              </a:rPr>
              <a:t> If PSD / NA are triggered retrospectively</a:t>
            </a:r>
            <a:endParaRPr lang="en-US" sz="1600" b="1" kern="1200" dirty="0">
              <a:solidFill>
                <a:schemeClr val="tx1"/>
              </a:solidFill>
            </a:endParaRPr>
          </a:p>
        </p:txBody>
      </p:sp>
      <p:sp>
        <p:nvSpPr>
          <p:cNvPr id="9" name="Freeform: Shape 8">
            <a:extLst>
              <a:ext uri="{FF2B5EF4-FFF2-40B4-BE49-F238E27FC236}">
                <a16:creationId xmlns:a16="http://schemas.microsoft.com/office/drawing/2014/main" id="{85C00047-D7A3-4B5D-8CB5-7D4D36EED135}"/>
              </a:ext>
            </a:extLst>
          </p:cNvPr>
          <p:cNvSpPr/>
          <p:nvPr/>
        </p:nvSpPr>
        <p:spPr>
          <a:xfrm>
            <a:off x="615467" y="3915546"/>
            <a:ext cx="3226222" cy="1908939"/>
          </a:xfrm>
          <a:custGeom>
            <a:avLst/>
            <a:gdLst>
              <a:gd name="connsiteX0" fmla="*/ 0 w 3226222"/>
              <a:gd name="connsiteY0" fmla="*/ 190894 h 1908939"/>
              <a:gd name="connsiteX1" fmla="*/ 190894 w 3226222"/>
              <a:gd name="connsiteY1" fmla="*/ 0 h 1908939"/>
              <a:gd name="connsiteX2" fmla="*/ 3035328 w 3226222"/>
              <a:gd name="connsiteY2" fmla="*/ 0 h 1908939"/>
              <a:gd name="connsiteX3" fmla="*/ 3226222 w 3226222"/>
              <a:gd name="connsiteY3" fmla="*/ 190894 h 1908939"/>
              <a:gd name="connsiteX4" fmla="*/ 3226222 w 3226222"/>
              <a:gd name="connsiteY4" fmla="*/ 1718045 h 1908939"/>
              <a:gd name="connsiteX5" fmla="*/ 3035328 w 3226222"/>
              <a:gd name="connsiteY5" fmla="*/ 1908939 h 1908939"/>
              <a:gd name="connsiteX6" fmla="*/ 190894 w 3226222"/>
              <a:gd name="connsiteY6" fmla="*/ 1908939 h 1908939"/>
              <a:gd name="connsiteX7" fmla="*/ 0 w 3226222"/>
              <a:gd name="connsiteY7" fmla="*/ 1718045 h 1908939"/>
              <a:gd name="connsiteX8" fmla="*/ 0 w 3226222"/>
              <a:gd name="connsiteY8" fmla="*/ 190894 h 19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6222" h="1908939">
                <a:moveTo>
                  <a:pt x="0" y="190894"/>
                </a:moveTo>
                <a:cubicBezTo>
                  <a:pt x="0" y="85466"/>
                  <a:pt x="85466" y="0"/>
                  <a:pt x="190894" y="0"/>
                </a:cubicBezTo>
                <a:lnTo>
                  <a:pt x="3035328" y="0"/>
                </a:lnTo>
                <a:cubicBezTo>
                  <a:pt x="3140756" y="0"/>
                  <a:pt x="3226222" y="85466"/>
                  <a:pt x="3226222" y="190894"/>
                </a:cubicBezTo>
                <a:lnTo>
                  <a:pt x="3226222" y="1718045"/>
                </a:lnTo>
                <a:cubicBezTo>
                  <a:pt x="3226222" y="1823473"/>
                  <a:pt x="3140756" y="1908939"/>
                  <a:pt x="3035328" y="1908939"/>
                </a:cubicBezTo>
                <a:lnTo>
                  <a:pt x="190894" y="1908939"/>
                </a:lnTo>
                <a:cubicBezTo>
                  <a:pt x="85466" y="1908939"/>
                  <a:pt x="0" y="1823473"/>
                  <a:pt x="0" y="1718045"/>
                </a:cubicBezTo>
                <a:lnTo>
                  <a:pt x="0" y="190894"/>
                </a:lnTo>
                <a:close/>
              </a:path>
            </a:pathLst>
          </a:custGeom>
          <a:solidFill>
            <a:schemeClr val="bg1">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3379271"/>
              <a:satOff val="-8710"/>
              <a:lumOff val="-5883"/>
              <a:alphaOff val="0"/>
            </a:schemeClr>
          </a:effectRef>
          <a:fontRef idx="minor">
            <a:schemeClr val="lt1"/>
          </a:fontRef>
        </p:style>
        <p:txBody>
          <a:bodyPr spcFirstLastPara="0" vert="horz" wrap="square" lIns="125579" tIns="125579" rIns="125579" bIns="125579" numCol="1" spcCol="1270" anchor="ctr" anchorCtr="0">
            <a:noAutofit/>
          </a:bodyPr>
          <a:lstStyle/>
          <a:p>
            <a:pPr algn="ctr" defTabSz="800100">
              <a:lnSpc>
                <a:spcPct val="90000"/>
              </a:lnSpc>
              <a:spcBef>
                <a:spcPct val="0"/>
              </a:spcBef>
              <a:spcAft>
                <a:spcPct val="35000"/>
              </a:spcAft>
            </a:pPr>
            <a:r>
              <a:rPr lang="en-US" b="1" dirty="0">
                <a:solidFill>
                  <a:schemeClr val="tx1"/>
                </a:solidFill>
              </a:rPr>
              <a:t>Original Project  </a:t>
            </a:r>
          </a:p>
          <a:p>
            <a:pPr algn="ctr" defTabSz="800100">
              <a:lnSpc>
                <a:spcPct val="90000"/>
              </a:lnSpc>
              <a:spcBef>
                <a:spcPct val="0"/>
              </a:spcBef>
              <a:spcAft>
                <a:spcPct val="35000"/>
              </a:spcAft>
            </a:pPr>
            <a:r>
              <a:rPr lang="en-US" b="1" dirty="0">
                <a:solidFill>
                  <a:schemeClr val="tx1"/>
                </a:solidFill>
              </a:rPr>
              <a:t>PSD / NA </a:t>
            </a:r>
          </a:p>
          <a:p>
            <a:pPr algn="ctr" defTabSz="800100">
              <a:lnSpc>
                <a:spcPct val="90000"/>
              </a:lnSpc>
              <a:spcBef>
                <a:spcPct val="0"/>
              </a:spcBef>
              <a:spcAft>
                <a:spcPct val="35000"/>
              </a:spcAft>
            </a:pPr>
            <a:r>
              <a:rPr lang="en-US" b="1" dirty="0">
                <a:solidFill>
                  <a:schemeClr val="tx1"/>
                </a:solidFill>
              </a:rPr>
              <a:t>Major source / Major Modification / Netting thresholds apply. </a:t>
            </a:r>
          </a:p>
        </p:txBody>
      </p:sp>
      <p:sp>
        <p:nvSpPr>
          <p:cNvPr id="10" name="Freeform: Shape 9">
            <a:extLst>
              <a:ext uri="{FF2B5EF4-FFF2-40B4-BE49-F238E27FC236}">
                <a16:creationId xmlns:a16="http://schemas.microsoft.com/office/drawing/2014/main" id="{BB0CB5B8-82A9-4E8B-AE1D-F0019B83B7B4}"/>
              </a:ext>
            </a:extLst>
          </p:cNvPr>
          <p:cNvSpPr/>
          <p:nvPr/>
        </p:nvSpPr>
        <p:spPr>
          <a:xfrm rot="19121580">
            <a:off x="2023171" y="2478259"/>
            <a:ext cx="2684194" cy="464242"/>
          </a:xfrm>
          <a:custGeom>
            <a:avLst/>
            <a:gdLst>
              <a:gd name="connsiteX0" fmla="*/ 0 w 2684194"/>
              <a:gd name="connsiteY0" fmla="*/ 232121 h 464242"/>
              <a:gd name="connsiteX1" fmla="*/ 232121 w 2684194"/>
              <a:gd name="connsiteY1" fmla="*/ 0 h 464242"/>
              <a:gd name="connsiteX2" fmla="*/ 232121 w 2684194"/>
              <a:gd name="connsiteY2" fmla="*/ 92848 h 464242"/>
              <a:gd name="connsiteX3" fmla="*/ 2452073 w 2684194"/>
              <a:gd name="connsiteY3" fmla="*/ 92848 h 464242"/>
              <a:gd name="connsiteX4" fmla="*/ 2452073 w 2684194"/>
              <a:gd name="connsiteY4" fmla="*/ 0 h 464242"/>
              <a:gd name="connsiteX5" fmla="*/ 2684194 w 2684194"/>
              <a:gd name="connsiteY5" fmla="*/ 232121 h 464242"/>
              <a:gd name="connsiteX6" fmla="*/ 2452073 w 2684194"/>
              <a:gd name="connsiteY6" fmla="*/ 464242 h 464242"/>
              <a:gd name="connsiteX7" fmla="*/ 2452073 w 2684194"/>
              <a:gd name="connsiteY7" fmla="*/ 371394 h 464242"/>
              <a:gd name="connsiteX8" fmla="*/ 232121 w 2684194"/>
              <a:gd name="connsiteY8" fmla="*/ 371394 h 464242"/>
              <a:gd name="connsiteX9" fmla="*/ 232121 w 2684194"/>
              <a:gd name="connsiteY9" fmla="*/ 464242 h 464242"/>
              <a:gd name="connsiteX10" fmla="*/ 0 w 2684194"/>
              <a:gd name="connsiteY10" fmla="*/ 232121 h 4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194" h="464242">
                <a:moveTo>
                  <a:pt x="0" y="232121"/>
                </a:moveTo>
                <a:lnTo>
                  <a:pt x="232121" y="0"/>
                </a:lnTo>
                <a:lnTo>
                  <a:pt x="232121" y="92848"/>
                </a:lnTo>
                <a:lnTo>
                  <a:pt x="2452073" y="92848"/>
                </a:lnTo>
                <a:lnTo>
                  <a:pt x="2452073" y="0"/>
                </a:lnTo>
                <a:lnTo>
                  <a:pt x="2684194" y="232121"/>
                </a:lnTo>
                <a:lnTo>
                  <a:pt x="2452073" y="464242"/>
                </a:lnTo>
                <a:lnTo>
                  <a:pt x="2452073" y="371394"/>
                </a:lnTo>
                <a:lnTo>
                  <a:pt x="232121" y="371394"/>
                </a:lnTo>
                <a:lnTo>
                  <a:pt x="232121" y="464242"/>
                </a:lnTo>
                <a:lnTo>
                  <a:pt x="0" y="232121"/>
                </a:lnTo>
                <a:close/>
              </a:path>
            </a:pathLst>
          </a:custGeom>
          <a:solidFill>
            <a:schemeClr val="bg1">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3379271"/>
              <a:satOff val="-8710"/>
              <a:lumOff val="-5883"/>
              <a:alphaOff val="0"/>
            </a:schemeClr>
          </a:effectRef>
          <a:fontRef idx="minor">
            <a:schemeClr val="lt1"/>
          </a:fontRef>
        </p:style>
        <p:txBody>
          <a:bodyPr spcFirstLastPara="0" vert="horz" wrap="square" lIns="125579" tIns="125579" rIns="125579" bIns="125579" numCol="1" spcCol="1270" anchor="ctr" anchorCtr="0">
            <a:noAutofit/>
          </a:bodyPr>
          <a:lstStyle/>
          <a:p>
            <a:pPr algn="ctr" defTabSz="800100">
              <a:lnSpc>
                <a:spcPct val="90000"/>
              </a:lnSpc>
              <a:spcBef>
                <a:spcPct val="0"/>
              </a:spcBef>
              <a:spcAft>
                <a:spcPct val="35000"/>
              </a:spcAft>
            </a:pPr>
            <a:r>
              <a:rPr lang="en-US" b="1" dirty="0">
                <a:solidFill>
                  <a:schemeClr val="tx1"/>
                </a:solidFill>
              </a:rPr>
              <a:t>Retrospective</a:t>
            </a:r>
          </a:p>
        </p:txBody>
      </p:sp>
      <p:sp>
        <p:nvSpPr>
          <p:cNvPr id="5" name="Title 1">
            <a:extLst>
              <a:ext uri="{FF2B5EF4-FFF2-40B4-BE49-F238E27FC236}">
                <a16:creationId xmlns:a16="http://schemas.microsoft.com/office/drawing/2014/main" id="{A087BEDC-3F28-456E-949A-63084EE9FAA1}"/>
              </a:ext>
            </a:extLst>
          </p:cNvPr>
          <p:cNvSpPr>
            <a:spLocks noGrp="1"/>
          </p:cNvSpPr>
          <p:nvPr>
            <p:ph type="title"/>
          </p:nvPr>
        </p:nvSpPr>
        <p:spPr>
          <a:xfrm>
            <a:off x="615461" y="243624"/>
            <a:ext cx="10961077" cy="1325563"/>
          </a:xfrm>
        </p:spPr>
        <p:txBody>
          <a:bodyPr/>
          <a:lstStyle/>
          <a:p>
            <a:pPr algn="ctr"/>
            <a:r>
              <a:rPr lang="en-US" u="sng" dirty="0"/>
              <a:t>Federal</a:t>
            </a:r>
            <a:r>
              <a:rPr lang="en-US" dirty="0"/>
              <a:t> Retrospective Review</a:t>
            </a:r>
          </a:p>
        </p:txBody>
      </p:sp>
      <p:sp>
        <p:nvSpPr>
          <p:cNvPr id="11" name="TextBox 10">
            <a:extLst>
              <a:ext uri="{FF2B5EF4-FFF2-40B4-BE49-F238E27FC236}">
                <a16:creationId xmlns:a16="http://schemas.microsoft.com/office/drawing/2014/main" id="{417E7F75-231C-487E-96AD-DDB6F7F7C516}"/>
              </a:ext>
            </a:extLst>
          </p:cNvPr>
          <p:cNvSpPr txBox="1"/>
          <p:nvPr/>
        </p:nvSpPr>
        <p:spPr>
          <a:xfrm>
            <a:off x="394446" y="6014729"/>
            <a:ext cx="11620769" cy="523220"/>
          </a:xfrm>
          <a:prstGeom prst="rect">
            <a:avLst/>
          </a:prstGeom>
          <a:noFill/>
        </p:spPr>
        <p:txBody>
          <a:bodyPr wrap="square" rtlCol="0">
            <a:spAutoFit/>
          </a:bodyPr>
          <a:lstStyle/>
          <a:p>
            <a:pPr algn="ctr"/>
            <a:r>
              <a:rPr lang="en-US" sz="1400" dirty="0"/>
              <a:t>Offset ratios if NA is triggered (ratio depends on area classification at the time of new permit issuance </a:t>
            </a:r>
            <a:r>
              <a:rPr lang="en-US" sz="1400" b="1" dirty="0">
                <a:solidFill>
                  <a:srgbClr val="27387E"/>
                </a:solidFill>
              </a:rPr>
              <a:t>as per 30 TAC §116.150(a)</a:t>
            </a:r>
            <a:r>
              <a:rPr lang="en-US" sz="1400" dirty="0"/>
              <a:t>).</a:t>
            </a:r>
          </a:p>
          <a:p>
            <a:pPr algn="ctr"/>
            <a:endParaRPr lang="en-US" sz="1400" dirty="0"/>
          </a:p>
        </p:txBody>
      </p:sp>
    </p:spTree>
    <p:extLst>
      <p:ext uri="{BB962C8B-B14F-4D97-AF65-F5344CB8AC3E}">
        <p14:creationId xmlns:p14="http://schemas.microsoft.com/office/powerpoint/2010/main" val="93872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p:bld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F79-B936-4647-8FD8-081D2E2E5FDB}"/>
              </a:ext>
            </a:extLst>
          </p:cNvPr>
          <p:cNvSpPr>
            <a:spLocks noGrp="1"/>
          </p:cNvSpPr>
          <p:nvPr>
            <p:ph type="title"/>
          </p:nvPr>
        </p:nvSpPr>
        <p:spPr>
          <a:xfrm>
            <a:off x="609600" y="722512"/>
            <a:ext cx="10961077" cy="919254"/>
          </a:xfrm>
        </p:spPr>
        <p:txBody>
          <a:bodyPr/>
          <a:lstStyle/>
          <a:p>
            <a:pPr algn="ctr"/>
            <a:r>
              <a:rPr lang="en-US" dirty="0"/>
              <a:t>Retrospective Review	</a:t>
            </a:r>
          </a:p>
        </p:txBody>
      </p:sp>
      <p:sp>
        <p:nvSpPr>
          <p:cNvPr id="3" name="Content Placeholder 2">
            <a:extLst>
              <a:ext uri="{FF2B5EF4-FFF2-40B4-BE49-F238E27FC236}">
                <a16:creationId xmlns:a16="http://schemas.microsoft.com/office/drawing/2014/main" id="{7CC1EDF5-BD64-4E3E-9C92-60E7576646F2}"/>
              </a:ext>
            </a:extLst>
          </p:cNvPr>
          <p:cNvSpPr>
            <a:spLocks noGrp="1"/>
          </p:cNvSpPr>
          <p:nvPr>
            <p:ph idx="1"/>
          </p:nvPr>
        </p:nvSpPr>
        <p:spPr>
          <a:xfrm>
            <a:off x="609600" y="2514600"/>
            <a:ext cx="10961077" cy="3329482"/>
          </a:xfrm>
        </p:spPr>
        <p:txBody>
          <a:bodyPr/>
          <a:lstStyle/>
          <a:p>
            <a:r>
              <a:rPr lang="en-US" dirty="0"/>
              <a:t>Changes will be processed either as a minor NSR project or as a major modification depending on the increases being authorized.</a:t>
            </a:r>
          </a:p>
        </p:txBody>
      </p:sp>
    </p:spTree>
    <p:extLst>
      <p:ext uri="{BB962C8B-B14F-4D97-AF65-F5344CB8AC3E}">
        <p14:creationId xmlns:p14="http://schemas.microsoft.com/office/powerpoint/2010/main" val="1768053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4C27-1255-43AD-B0FC-2CDE4B8BC1F8}"/>
              </a:ext>
            </a:extLst>
          </p:cNvPr>
          <p:cNvSpPr>
            <a:spLocks noGrp="1"/>
          </p:cNvSpPr>
          <p:nvPr>
            <p:ph type="title"/>
          </p:nvPr>
        </p:nvSpPr>
        <p:spPr>
          <a:xfrm>
            <a:off x="1346664" y="723319"/>
            <a:ext cx="9426633" cy="1325563"/>
          </a:xfrm>
        </p:spPr>
        <p:txBody>
          <a:bodyPr/>
          <a:lstStyle/>
          <a:p>
            <a:pPr algn="ctr"/>
            <a:r>
              <a:rPr lang="en-US" dirty="0"/>
              <a:t>Retrospective Considerations</a:t>
            </a:r>
            <a:br>
              <a:rPr lang="en-US" dirty="0"/>
            </a:br>
            <a:r>
              <a:rPr lang="en-US" dirty="0"/>
              <a:t>For Permit Applications</a:t>
            </a:r>
          </a:p>
        </p:txBody>
      </p:sp>
      <p:sp>
        <p:nvSpPr>
          <p:cNvPr id="3" name="Content Placeholder 2">
            <a:extLst>
              <a:ext uri="{FF2B5EF4-FFF2-40B4-BE49-F238E27FC236}">
                <a16:creationId xmlns:a16="http://schemas.microsoft.com/office/drawing/2014/main" id="{8C637489-4B86-4E40-987F-1B3B7FD3ECFE}"/>
              </a:ext>
            </a:extLst>
          </p:cNvPr>
          <p:cNvSpPr>
            <a:spLocks noGrp="1"/>
          </p:cNvSpPr>
          <p:nvPr>
            <p:ph idx="1"/>
          </p:nvPr>
        </p:nvSpPr>
        <p:spPr>
          <a:xfrm>
            <a:off x="615461" y="2638939"/>
            <a:ext cx="10961077" cy="3329482"/>
          </a:xfrm>
        </p:spPr>
        <p:txBody>
          <a:bodyPr/>
          <a:lstStyle/>
          <a:p>
            <a:pPr marL="0" indent="0">
              <a:spcBef>
                <a:spcPts val="2400"/>
              </a:spcBef>
              <a:buNone/>
            </a:pPr>
            <a:r>
              <a:rPr lang="en-US" dirty="0"/>
              <a:t>Retrospective emissions should be separated from new emissions.</a:t>
            </a:r>
          </a:p>
          <a:p>
            <a:pPr>
              <a:spcBef>
                <a:spcPts val="2400"/>
              </a:spcBef>
            </a:pPr>
            <a:r>
              <a:rPr lang="en-US" dirty="0"/>
              <a:t>Provide separate project increase calculations.</a:t>
            </a:r>
          </a:p>
          <a:p>
            <a:pPr>
              <a:spcBef>
                <a:spcPts val="2400"/>
              </a:spcBef>
            </a:pPr>
            <a:r>
              <a:rPr lang="en-US" dirty="0"/>
              <a:t>Provide separate Tables 1F and 2F (and 3F and 4F as applicable) with respect to the retrospective time frame.</a:t>
            </a:r>
          </a:p>
        </p:txBody>
      </p:sp>
    </p:spTree>
    <p:extLst>
      <p:ext uri="{BB962C8B-B14F-4D97-AF65-F5344CB8AC3E}">
        <p14:creationId xmlns:p14="http://schemas.microsoft.com/office/powerpoint/2010/main" val="38721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AFB2-6652-4176-90BF-0E4D73F93D7A}"/>
              </a:ext>
            </a:extLst>
          </p:cNvPr>
          <p:cNvSpPr>
            <a:spLocks noGrp="1"/>
          </p:cNvSpPr>
          <p:nvPr>
            <p:ph type="title"/>
          </p:nvPr>
        </p:nvSpPr>
        <p:spPr>
          <a:xfrm>
            <a:off x="1374374" y="737174"/>
            <a:ext cx="9426633" cy="1325563"/>
          </a:xfrm>
        </p:spPr>
        <p:txBody>
          <a:bodyPr/>
          <a:lstStyle/>
          <a:p>
            <a:pPr algn="ctr"/>
            <a:r>
              <a:rPr lang="en-US" dirty="0"/>
              <a:t>What Should Be Done?</a:t>
            </a:r>
          </a:p>
        </p:txBody>
      </p:sp>
      <p:graphicFrame>
        <p:nvGraphicFramePr>
          <p:cNvPr id="4" name="Content Placeholder 3">
            <a:extLst>
              <a:ext uri="{FF2B5EF4-FFF2-40B4-BE49-F238E27FC236}">
                <a16:creationId xmlns:a16="http://schemas.microsoft.com/office/drawing/2014/main" id="{0407A75B-0AB7-4833-A679-E78AD269442B}"/>
              </a:ext>
              <a:ext uri="{C183D7F6-B498-43B3-948B-1728B52AA6E4}">
                <adec:decorative xmlns:adec="http://schemas.microsoft.com/office/drawing/2017/decorative" val="1"/>
              </a:ext>
            </a:extLst>
          </p:cNvPr>
          <p:cNvGraphicFramePr>
            <a:graphicFrameLocks noGrp="1"/>
          </p:cNvGraphicFramePr>
          <p:nvPr>
            <p:ph idx="1"/>
          </p:nvPr>
        </p:nvGraphicFramePr>
        <p:xfrm>
          <a:off x="609600" y="1524000"/>
          <a:ext cx="10961077" cy="408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34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5991-5653-465E-B37E-ACB1574D82FB}"/>
              </a:ext>
            </a:extLst>
          </p:cNvPr>
          <p:cNvSpPr>
            <a:spLocks noGrp="1"/>
          </p:cNvSpPr>
          <p:nvPr>
            <p:ph type="title"/>
          </p:nvPr>
        </p:nvSpPr>
        <p:spPr>
          <a:xfrm>
            <a:off x="722878" y="203710"/>
            <a:ext cx="10515600" cy="758816"/>
          </a:xfrm>
        </p:spPr>
        <p:txBody>
          <a:bodyPr/>
          <a:lstStyle/>
          <a:p>
            <a:pPr algn="ctr"/>
            <a:r>
              <a:rPr lang="en-US" b="1" dirty="0">
                <a:solidFill>
                  <a:srgbClr val="27387E"/>
                </a:solidFill>
              </a:rPr>
              <a:t>Flow Chart for Retrospective Review</a:t>
            </a:r>
          </a:p>
        </p:txBody>
      </p:sp>
      <p:grpSp>
        <p:nvGrpSpPr>
          <p:cNvPr id="11" name="Group 10" descr="Did the original project trigger major NSR for the pollutant?  YES Do new and increased emissions exceed significance levels for the pollutant*?  YES  Process updates as a major modification project.  Update AQA, acquire any additional offsets.  Do new and increased emissions exceed significance levels for the pollutant*?  NO Process as a minor project.  Include federal level BACT/LAER, update AQA, acquire any additional offsets.&#10;&#10;Did the original project trigger major NSR for the pollutant?  NO  Do original emissions plus new/increased emissions trigger major NSR for the pollutant?  NO  Process changes as a minor project.  Update impacts analysis as necessary.  Do original emissions plus new/increased emissions trigger major NSR for the pollutant?  YES  Process all emissions as a major NSR project with current BACT/LAER, current modeling/met data, and current offsets as needed.&#10;">
            <a:extLst>
              <a:ext uri="{FF2B5EF4-FFF2-40B4-BE49-F238E27FC236}">
                <a16:creationId xmlns:a16="http://schemas.microsoft.com/office/drawing/2014/main" id="{1F1B52FD-0E53-405A-BA4E-29299DA2C97B}"/>
              </a:ext>
            </a:extLst>
          </p:cNvPr>
          <p:cNvGrpSpPr/>
          <p:nvPr/>
        </p:nvGrpSpPr>
        <p:grpSpPr>
          <a:xfrm>
            <a:off x="544431" y="990600"/>
            <a:ext cx="11094097" cy="5630779"/>
            <a:chOff x="144381" y="304800"/>
            <a:chExt cx="11895218" cy="6211844"/>
          </a:xfrm>
        </p:grpSpPr>
        <p:sp>
          <p:nvSpPr>
            <p:cNvPr id="3" name="Flowchart: Process 2">
              <a:extLst>
                <a:ext uri="{FF2B5EF4-FFF2-40B4-BE49-F238E27FC236}">
                  <a16:creationId xmlns:a16="http://schemas.microsoft.com/office/drawing/2014/main" id="{7B2D9E19-A114-408E-8F69-4FDB4011E927}"/>
                </a:ext>
              </a:extLst>
            </p:cNvPr>
            <p:cNvSpPr/>
            <p:nvPr/>
          </p:nvSpPr>
          <p:spPr>
            <a:xfrm>
              <a:off x="304800" y="304800"/>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Did the original project trigger major NSR for the pollutant?</a:t>
              </a:r>
            </a:p>
          </p:txBody>
        </p:sp>
        <p:sp>
          <p:nvSpPr>
            <p:cNvPr id="15" name="Arrow: Right 14" descr="Arrow right.">
              <a:extLst>
                <a:ext uri="{FF2B5EF4-FFF2-40B4-BE49-F238E27FC236}">
                  <a16:creationId xmlns:a16="http://schemas.microsoft.com/office/drawing/2014/main" id="{033B8364-4CBD-4BCB-89F9-29B23AF3ADE4}"/>
                </a:ext>
              </a:extLst>
            </p:cNvPr>
            <p:cNvSpPr/>
            <p:nvPr/>
          </p:nvSpPr>
          <p:spPr>
            <a:xfrm>
              <a:off x="2893979" y="756912"/>
              <a:ext cx="1905000" cy="59622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No</a:t>
              </a:r>
            </a:p>
          </p:txBody>
        </p:sp>
        <p:sp>
          <p:nvSpPr>
            <p:cNvPr id="4" name="Flowchart: Process 3">
              <a:extLst>
                <a:ext uri="{FF2B5EF4-FFF2-40B4-BE49-F238E27FC236}">
                  <a16:creationId xmlns:a16="http://schemas.microsoft.com/office/drawing/2014/main" id="{9CF16D41-2F58-4D3E-B4A3-84AA8530C335}"/>
                </a:ext>
              </a:extLst>
            </p:cNvPr>
            <p:cNvSpPr/>
            <p:nvPr/>
          </p:nvSpPr>
          <p:spPr>
            <a:xfrm>
              <a:off x="4800600" y="304800"/>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Do original emissions plus new/increased emissions trigger major NSR for the pollutant?</a:t>
              </a:r>
            </a:p>
          </p:txBody>
        </p:sp>
        <p:sp>
          <p:nvSpPr>
            <p:cNvPr id="17" name="Arrow: Right 16" descr="Arrow right.">
              <a:extLst>
                <a:ext uri="{FF2B5EF4-FFF2-40B4-BE49-F238E27FC236}">
                  <a16:creationId xmlns:a16="http://schemas.microsoft.com/office/drawing/2014/main" id="{9D1F1D7F-9CB2-4071-84FB-F2C43C94EBAE}"/>
                </a:ext>
              </a:extLst>
            </p:cNvPr>
            <p:cNvSpPr/>
            <p:nvPr/>
          </p:nvSpPr>
          <p:spPr>
            <a:xfrm>
              <a:off x="7388159" y="709212"/>
              <a:ext cx="1905000" cy="64392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No</a:t>
              </a:r>
            </a:p>
          </p:txBody>
        </p:sp>
        <p:sp>
          <p:nvSpPr>
            <p:cNvPr id="5" name="Flowchart: Process 4">
              <a:extLst>
                <a:ext uri="{FF2B5EF4-FFF2-40B4-BE49-F238E27FC236}">
                  <a16:creationId xmlns:a16="http://schemas.microsoft.com/office/drawing/2014/main" id="{7448BB3A-061F-4014-BADC-A755D19D86FD}"/>
                </a:ext>
              </a:extLst>
            </p:cNvPr>
            <p:cNvSpPr/>
            <p:nvPr/>
          </p:nvSpPr>
          <p:spPr>
            <a:xfrm>
              <a:off x="9296400" y="341356"/>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Process changes as a minor project.  Update impacts analysis as necessary.</a:t>
              </a:r>
            </a:p>
          </p:txBody>
        </p:sp>
        <p:sp>
          <p:nvSpPr>
            <p:cNvPr id="28" name="Arrow: Right 27">
              <a:extLst>
                <a:ext uri="{FF2B5EF4-FFF2-40B4-BE49-F238E27FC236}">
                  <a16:creationId xmlns:a16="http://schemas.microsoft.com/office/drawing/2014/main" id="{2A3E503F-9480-4138-AEA2-A72EEB916830}"/>
                </a:ext>
              </a:extLst>
            </p:cNvPr>
            <p:cNvSpPr/>
            <p:nvPr/>
          </p:nvSpPr>
          <p:spPr>
            <a:xfrm rot="1390229">
              <a:off x="7308939" y="1712463"/>
              <a:ext cx="2008578" cy="613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Yes</a:t>
              </a:r>
            </a:p>
          </p:txBody>
        </p:sp>
        <p:sp>
          <p:nvSpPr>
            <p:cNvPr id="6" name="Flowchart: Process 5">
              <a:extLst>
                <a:ext uri="{FF2B5EF4-FFF2-40B4-BE49-F238E27FC236}">
                  <a16:creationId xmlns:a16="http://schemas.microsoft.com/office/drawing/2014/main" id="{81E26CCC-EBF1-48F8-81B5-6B1BCB313240}"/>
                </a:ext>
              </a:extLst>
            </p:cNvPr>
            <p:cNvSpPr/>
            <p:nvPr/>
          </p:nvSpPr>
          <p:spPr>
            <a:xfrm>
              <a:off x="9258992" y="1981200"/>
              <a:ext cx="2780607" cy="2057400"/>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Process all emissions as a major NSR project with current BACT/LAER, current modeling/met data, and current offsets as needed.</a:t>
              </a:r>
            </a:p>
          </p:txBody>
        </p:sp>
        <p:sp>
          <p:nvSpPr>
            <p:cNvPr id="7" name="Flowchart: Process 6">
              <a:extLst>
                <a:ext uri="{FF2B5EF4-FFF2-40B4-BE49-F238E27FC236}">
                  <a16:creationId xmlns:a16="http://schemas.microsoft.com/office/drawing/2014/main" id="{760A1F05-DFE1-42A0-9134-B16C01046D4D}"/>
                </a:ext>
              </a:extLst>
            </p:cNvPr>
            <p:cNvSpPr/>
            <p:nvPr/>
          </p:nvSpPr>
          <p:spPr>
            <a:xfrm>
              <a:off x="284747" y="2433034"/>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Do new and increased emissions exceed significance levels for the pollutant*?</a:t>
              </a:r>
            </a:p>
          </p:txBody>
        </p:sp>
        <p:sp>
          <p:nvSpPr>
            <p:cNvPr id="30" name="Arrow: Right 29" descr="Arrow right.">
              <a:extLst>
                <a:ext uri="{FF2B5EF4-FFF2-40B4-BE49-F238E27FC236}">
                  <a16:creationId xmlns:a16="http://schemas.microsoft.com/office/drawing/2014/main" id="{052DE81F-0E5F-4DFA-A4FA-E6C6F01C7C02}"/>
                </a:ext>
              </a:extLst>
            </p:cNvPr>
            <p:cNvSpPr/>
            <p:nvPr/>
          </p:nvSpPr>
          <p:spPr>
            <a:xfrm>
              <a:off x="2856843" y="2711788"/>
              <a:ext cx="1905000" cy="59622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No</a:t>
              </a:r>
            </a:p>
          </p:txBody>
        </p:sp>
        <p:sp>
          <p:nvSpPr>
            <p:cNvPr id="9" name="Flowchart: Process 8">
              <a:extLst>
                <a:ext uri="{FF2B5EF4-FFF2-40B4-BE49-F238E27FC236}">
                  <a16:creationId xmlns:a16="http://schemas.microsoft.com/office/drawing/2014/main" id="{C642B195-B068-4888-9020-0C1C67E17639}"/>
                </a:ext>
              </a:extLst>
            </p:cNvPr>
            <p:cNvSpPr/>
            <p:nvPr/>
          </p:nvSpPr>
          <p:spPr>
            <a:xfrm>
              <a:off x="4781896" y="2380680"/>
              <a:ext cx="2590800" cy="1471985"/>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Process as a minor project.  Include federal level BACT/LAER, update AQA, acquire any additional offsets.</a:t>
              </a:r>
            </a:p>
          </p:txBody>
        </p:sp>
        <p:sp>
          <p:nvSpPr>
            <p:cNvPr id="29" name="Arrow: Right 28">
              <a:extLst>
                <a:ext uri="{FF2B5EF4-FFF2-40B4-BE49-F238E27FC236}">
                  <a16:creationId xmlns:a16="http://schemas.microsoft.com/office/drawing/2014/main" id="{FB41546F-D4F0-4E96-807A-0312ECC20E35}"/>
                </a:ext>
              </a:extLst>
            </p:cNvPr>
            <p:cNvSpPr/>
            <p:nvPr/>
          </p:nvSpPr>
          <p:spPr>
            <a:xfrm rot="5400000">
              <a:off x="1198864" y="3894552"/>
              <a:ext cx="802669" cy="5307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Yes</a:t>
              </a:r>
            </a:p>
          </p:txBody>
        </p:sp>
        <p:sp>
          <p:nvSpPr>
            <p:cNvPr id="8" name="Flowchart: Process 7">
              <a:extLst>
                <a:ext uri="{FF2B5EF4-FFF2-40B4-BE49-F238E27FC236}">
                  <a16:creationId xmlns:a16="http://schemas.microsoft.com/office/drawing/2014/main" id="{EA91B68D-4788-4CFA-952E-F74E6A3058D2}"/>
                </a:ext>
              </a:extLst>
            </p:cNvPr>
            <p:cNvSpPr/>
            <p:nvPr/>
          </p:nvSpPr>
          <p:spPr>
            <a:xfrm>
              <a:off x="144381" y="4582762"/>
              <a:ext cx="2751220" cy="1933882"/>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Process updates as a major modification project.  Include current BACT/LAER, update AQA, acquire any additional offsets.</a:t>
              </a:r>
            </a:p>
          </p:txBody>
        </p:sp>
      </p:grpSp>
      <p:sp>
        <p:nvSpPr>
          <p:cNvPr id="10" name="Flowchart: Process 9">
            <a:extLst>
              <a:ext uri="{FF2B5EF4-FFF2-40B4-BE49-F238E27FC236}">
                <a16:creationId xmlns:a16="http://schemas.microsoft.com/office/drawing/2014/main" id="{56FFFF87-7E2E-4A58-A791-E28BE8679E5F}"/>
              </a:ext>
            </a:extLst>
          </p:cNvPr>
          <p:cNvSpPr/>
          <p:nvPr/>
        </p:nvSpPr>
        <p:spPr>
          <a:xfrm>
            <a:off x="4734993" y="4566042"/>
            <a:ext cx="7061393" cy="1873566"/>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*Increases from new and modified units should be based on allowable emissions (PTE) for the unit(s).</a:t>
            </a:r>
          </a:p>
          <a:p>
            <a:pPr algn="ctr"/>
            <a:endParaRPr lang="en-US" sz="1600" dirty="0"/>
          </a:p>
          <a:p>
            <a:pPr algn="ctr"/>
            <a:r>
              <a:rPr lang="en-US" sz="1600" dirty="0"/>
              <a:t>If new/modified units result in increased utilization of an affected unit, the affected unit may be evaluated based on PTE or based on worst-case increases if the new/modified units were to operate at maximum permitted capacity.</a:t>
            </a:r>
          </a:p>
        </p:txBody>
      </p:sp>
      <p:sp>
        <p:nvSpPr>
          <p:cNvPr id="27" name="Arrow: Right 26">
            <a:extLst>
              <a:ext uri="{FF2B5EF4-FFF2-40B4-BE49-F238E27FC236}">
                <a16:creationId xmlns:a16="http://schemas.microsoft.com/office/drawing/2014/main" id="{FCE568BF-59F6-42C9-8167-D7BA55498D4A}"/>
              </a:ext>
              <a:ext uri="{C183D7F6-B498-43B3-948B-1728B52AA6E4}">
                <adec:decorative xmlns:adec="http://schemas.microsoft.com/office/drawing/2017/decorative" val="1"/>
              </a:ext>
            </a:extLst>
          </p:cNvPr>
          <p:cNvSpPr/>
          <p:nvPr/>
        </p:nvSpPr>
        <p:spPr>
          <a:xfrm rot="5400000">
            <a:off x="1225041" y="2280567"/>
            <a:ext cx="750316" cy="5307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Yes</a:t>
            </a:r>
          </a:p>
        </p:txBody>
      </p:sp>
    </p:spTree>
    <p:extLst>
      <p:ext uri="{BB962C8B-B14F-4D97-AF65-F5344CB8AC3E}">
        <p14:creationId xmlns:p14="http://schemas.microsoft.com/office/powerpoint/2010/main" val="199657596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44F6-C56A-BDC4-AFC4-AF5B87C7BDE3}"/>
              </a:ext>
            </a:extLst>
          </p:cNvPr>
          <p:cNvSpPr>
            <a:spLocks noGrp="1"/>
          </p:cNvSpPr>
          <p:nvPr>
            <p:ph type="title"/>
          </p:nvPr>
        </p:nvSpPr>
        <p:spPr>
          <a:xfrm>
            <a:off x="1346664" y="723319"/>
            <a:ext cx="9426633" cy="1325563"/>
          </a:xfrm>
        </p:spPr>
        <p:txBody>
          <a:bodyPr/>
          <a:lstStyle/>
          <a:p>
            <a:pPr algn="ctr"/>
            <a:r>
              <a:rPr lang="en-US" dirty="0"/>
              <a:t>New PM</a:t>
            </a:r>
            <a:r>
              <a:rPr lang="en-US" baseline="-25000" dirty="0"/>
              <a:t>2.5</a:t>
            </a:r>
            <a:r>
              <a:rPr lang="en-US" dirty="0"/>
              <a:t> NAAQS</a:t>
            </a:r>
          </a:p>
        </p:txBody>
      </p:sp>
      <p:pic>
        <p:nvPicPr>
          <p:cNvPr id="10" name="Picture 9">
            <a:extLst>
              <a:ext uri="{FF2B5EF4-FFF2-40B4-BE49-F238E27FC236}">
                <a16:creationId xmlns:a16="http://schemas.microsoft.com/office/drawing/2014/main" id="{BE9E526F-DC56-589D-252E-4A7897E02A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6290" y="1894663"/>
            <a:ext cx="11131479" cy="4073758"/>
          </a:xfrm>
          <a:prstGeom prst="rect">
            <a:avLst/>
          </a:prstGeom>
        </p:spPr>
      </p:pic>
      <p:sp>
        <p:nvSpPr>
          <p:cNvPr id="11" name="Rectangle 10">
            <a:extLst>
              <a:ext uri="{FF2B5EF4-FFF2-40B4-BE49-F238E27FC236}">
                <a16:creationId xmlns:a16="http://schemas.microsoft.com/office/drawing/2014/main" id="{17934F25-DE0C-5559-C2BD-0A828AE5B4D8}"/>
              </a:ext>
              <a:ext uri="{C183D7F6-B498-43B3-948B-1728B52AA6E4}">
                <adec:decorative xmlns:adec="http://schemas.microsoft.com/office/drawing/2017/decorative" val="1"/>
              </a:ext>
            </a:extLst>
          </p:cNvPr>
          <p:cNvSpPr/>
          <p:nvPr/>
        </p:nvSpPr>
        <p:spPr>
          <a:xfrm>
            <a:off x="9630383" y="2810694"/>
            <a:ext cx="2198448" cy="458373"/>
          </a:xfrm>
          <a:prstGeom prst="rect">
            <a:avLst/>
          </a:prstGeom>
          <a:solidFill>
            <a:schemeClr val="bg2">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A171D40-5096-205A-79B2-B7F00F581BE3}"/>
              </a:ext>
              <a:ext uri="{C183D7F6-B498-43B3-948B-1728B52AA6E4}">
                <adec:decorative xmlns:adec="http://schemas.microsoft.com/office/drawing/2017/decorative" val="1"/>
              </a:ext>
            </a:extLst>
          </p:cNvPr>
          <p:cNvSpPr/>
          <p:nvPr/>
        </p:nvSpPr>
        <p:spPr>
          <a:xfrm>
            <a:off x="9630383" y="3269067"/>
            <a:ext cx="2198448" cy="2699354"/>
          </a:xfrm>
          <a:prstGeom prst="rect">
            <a:avLst/>
          </a:prstGeom>
          <a:solidFill>
            <a:schemeClr val="bg2">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29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5B5-9B2D-4B96-8536-57147E4603AF}"/>
              </a:ext>
            </a:extLst>
          </p:cNvPr>
          <p:cNvSpPr>
            <a:spLocks noGrp="1"/>
          </p:cNvSpPr>
          <p:nvPr>
            <p:ph type="title"/>
          </p:nvPr>
        </p:nvSpPr>
        <p:spPr>
          <a:xfrm>
            <a:off x="1388229" y="723319"/>
            <a:ext cx="9426633" cy="1325563"/>
          </a:xfrm>
        </p:spPr>
        <p:txBody>
          <a:bodyPr/>
          <a:lstStyle/>
          <a:p>
            <a:pPr algn="ctr"/>
            <a:r>
              <a:rPr lang="en-US" dirty="0"/>
              <a:t>Example 6: Retrospective Review</a:t>
            </a:r>
            <a:br>
              <a:rPr lang="en-US" dirty="0"/>
            </a:br>
            <a:endParaRPr lang="en-US" b="0" dirty="0"/>
          </a:p>
        </p:txBody>
      </p:sp>
      <p:sp>
        <p:nvSpPr>
          <p:cNvPr id="3" name="Content Placeholder 2">
            <a:extLst>
              <a:ext uri="{FF2B5EF4-FFF2-40B4-BE49-F238E27FC236}">
                <a16:creationId xmlns:a16="http://schemas.microsoft.com/office/drawing/2014/main" id="{FD5A0CCF-1003-4E1C-AF62-AF623E5D17D7}"/>
              </a:ext>
            </a:extLst>
          </p:cNvPr>
          <p:cNvSpPr>
            <a:spLocks noGrp="1"/>
          </p:cNvSpPr>
          <p:nvPr>
            <p:ph idx="1"/>
          </p:nvPr>
        </p:nvSpPr>
        <p:spPr>
          <a:xfrm>
            <a:off x="609600" y="2042149"/>
            <a:ext cx="10961077" cy="2945487"/>
          </a:xfrm>
        </p:spPr>
        <p:txBody>
          <a:bodyPr/>
          <a:lstStyle/>
          <a:p>
            <a:pPr>
              <a:spcBef>
                <a:spcPts val="2400"/>
              </a:spcBef>
            </a:pPr>
            <a:r>
              <a:rPr lang="en-US" dirty="0"/>
              <a:t>A major source received a permit in November 2021 to authorize installation of two new furnaces and four new tanks.</a:t>
            </a:r>
          </a:p>
          <a:p>
            <a:pPr>
              <a:spcBef>
                <a:spcPts val="2400"/>
              </a:spcBef>
            </a:pPr>
            <a:r>
              <a:rPr lang="en-US" dirty="0"/>
              <a:t>The area has been classified as serious ozone nonattainment in 2019.</a:t>
            </a:r>
          </a:p>
          <a:p>
            <a:pPr>
              <a:spcBef>
                <a:spcPts val="2400"/>
              </a:spcBef>
            </a:pPr>
            <a:r>
              <a:rPr lang="en-US" dirty="0"/>
              <a:t>The source is not considered major under the PSD program.</a:t>
            </a:r>
          </a:p>
        </p:txBody>
      </p:sp>
    </p:spTree>
    <p:extLst>
      <p:ext uri="{BB962C8B-B14F-4D97-AF65-F5344CB8AC3E}">
        <p14:creationId xmlns:p14="http://schemas.microsoft.com/office/powerpoint/2010/main" val="292700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905A-B7E0-4CD5-83F0-EDB67C9B211F}"/>
              </a:ext>
            </a:extLst>
          </p:cNvPr>
          <p:cNvSpPr>
            <a:spLocks noGrp="1"/>
          </p:cNvSpPr>
          <p:nvPr>
            <p:ph type="title"/>
          </p:nvPr>
        </p:nvSpPr>
        <p:spPr>
          <a:xfrm>
            <a:off x="77584" y="708656"/>
            <a:ext cx="12058996" cy="1325563"/>
          </a:xfrm>
        </p:spPr>
        <p:txBody>
          <a:bodyPr/>
          <a:lstStyle/>
          <a:p>
            <a:pPr algn="ctr"/>
            <a:r>
              <a:rPr lang="en-US" dirty="0"/>
              <a:t>Example 6</a:t>
            </a:r>
            <a:br>
              <a:rPr lang="en-US" dirty="0"/>
            </a:br>
            <a:r>
              <a:rPr lang="en-US" b="0" dirty="0"/>
              <a:t>Necessary Corrections</a:t>
            </a:r>
          </a:p>
        </p:txBody>
      </p:sp>
      <p:sp>
        <p:nvSpPr>
          <p:cNvPr id="3" name="Content Placeholder 2">
            <a:extLst>
              <a:ext uri="{FF2B5EF4-FFF2-40B4-BE49-F238E27FC236}">
                <a16:creationId xmlns:a16="http://schemas.microsoft.com/office/drawing/2014/main" id="{CA49BE28-A7B2-4D64-A091-CD8FB4344DEC}"/>
              </a:ext>
            </a:extLst>
          </p:cNvPr>
          <p:cNvSpPr>
            <a:spLocks noGrp="1"/>
          </p:cNvSpPr>
          <p:nvPr>
            <p:ph idx="1"/>
          </p:nvPr>
        </p:nvSpPr>
        <p:spPr>
          <a:xfrm>
            <a:off x="609600" y="2277686"/>
            <a:ext cx="10961077" cy="3139441"/>
          </a:xfrm>
        </p:spPr>
        <p:txBody>
          <a:bodyPr/>
          <a:lstStyle/>
          <a:p>
            <a:pPr>
              <a:spcBef>
                <a:spcPts val="2400"/>
              </a:spcBef>
            </a:pPr>
            <a:r>
              <a:rPr lang="en-US" b="1" dirty="0">
                <a:solidFill>
                  <a:srgbClr val="27387E"/>
                </a:solidFill>
              </a:rPr>
              <a:t>Furnaces -</a:t>
            </a:r>
            <a:r>
              <a:rPr lang="en-US" dirty="0"/>
              <a:t> Original furnace capacities were underestimated.  The emission correction results in an additional NEI of 1.64 tpy NOx and 0.10 tpy VOC.  </a:t>
            </a:r>
          </a:p>
          <a:p>
            <a:pPr>
              <a:spcBef>
                <a:spcPts val="2400"/>
              </a:spcBef>
            </a:pPr>
            <a:r>
              <a:rPr lang="en-US" b="1" dirty="0">
                <a:solidFill>
                  <a:srgbClr val="27387E"/>
                </a:solidFill>
              </a:rPr>
              <a:t>Storage Tanks - </a:t>
            </a:r>
            <a:r>
              <a:rPr lang="en-US" dirty="0"/>
              <a:t>Original estimated fitting types, fitting counts, and pump capacities were not conservative compared to proposed equipment.  The emission corrections resulted in an additional NEI of 2.30 tpy VOC.</a:t>
            </a:r>
          </a:p>
        </p:txBody>
      </p:sp>
    </p:spTree>
    <p:extLst>
      <p:ext uri="{BB962C8B-B14F-4D97-AF65-F5344CB8AC3E}">
        <p14:creationId xmlns:p14="http://schemas.microsoft.com/office/powerpoint/2010/main" val="403870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2545-3B62-4233-942A-D4359CBF67EE}"/>
              </a:ext>
            </a:extLst>
          </p:cNvPr>
          <p:cNvSpPr>
            <a:spLocks noGrp="1"/>
          </p:cNvSpPr>
          <p:nvPr>
            <p:ph type="title"/>
          </p:nvPr>
        </p:nvSpPr>
        <p:spPr>
          <a:xfrm>
            <a:off x="621325" y="531317"/>
            <a:ext cx="10961077" cy="1325563"/>
          </a:xfrm>
        </p:spPr>
        <p:txBody>
          <a:bodyPr/>
          <a:lstStyle/>
          <a:p>
            <a:pPr algn="ctr"/>
            <a:r>
              <a:rPr lang="en-US" dirty="0"/>
              <a:t>Example 6: Retrospective Review</a:t>
            </a:r>
            <a:br>
              <a:rPr lang="en-US" dirty="0"/>
            </a:br>
            <a:r>
              <a:rPr lang="en-US" b="0" dirty="0"/>
              <a:t>VOC</a:t>
            </a:r>
          </a:p>
        </p:txBody>
      </p:sp>
      <p:pic>
        <p:nvPicPr>
          <p:cNvPr id="9" name="Content Placeholder 8" descr="Table showing  EPN Furnace A  Status New  Pollutant  VOC  Original Net Emission Increase (TPY) 0.70   &#10;EPN Furnace B  Status New  Pollutant  VOC  Original Net Emission Increase (TPY) 0.70   &#10;EPN Tank 1  Status New  Pollutant  VOC  Original Net Emission Increase (TPY) 5.25   &#10;EPN Tank 2  Status New  Pollutant  VOC  Original Net Emission Increase (TPY) 5.25   &#10;EPN Tank 3  Status New  Pollutant  VOC  Original Net Emission Increase (TPY) 5.71   &#10;EPN Tank 4  Status New  Pollutant  VOC  Original Net Emission Increase (TPY) 5.71   &#10;Total NEI  Pollutant VOC  Original Newt Emission Increase (tpy)  23.32&#10;&#10;Newly Quantified Emissions (tpy) for EPN Furnace A  0.05&#10;EPN Furnace B 0.05&#10;EPN Tank 1 0.54&#10;EPN Tank 2 0.54&#10;EPN Tank 3 0.61&#10;EPN Tank 3 0.61&#10;Total NEI:  2.40&#10;&#10;Corrected Net  Emission Increase (tpy)&#10;EPN Furnace A  0.75&#10;EPN Furnace B 0.75&#10;EPN Tank 1 5.79&#10;EPN Tank 2 5.79&#10;EPN Tank 3 6.32&#10;EPN Tank 3 6.32&#10;Total NEI:  25.72&#10;">
            <a:extLst>
              <a:ext uri="{FF2B5EF4-FFF2-40B4-BE49-F238E27FC236}">
                <a16:creationId xmlns:a16="http://schemas.microsoft.com/office/drawing/2014/main" id="{B88611BA-7225-4E64-9979-786C5EC942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3932" y="1910248"/>
            <a:ext cx="10067288" cy="4373777"/>
          </a:xfrm>
        </p:spPr>
      </p:pic>
      <p:sp>
        <p:nvSpPr>
          <p:cNvPr id="4" name="TextBox 3">
            <a:extLst>
              <a:ext uri="{FF2B5EF4-FFF2-40B4-BE49-F238E27FC236}">
                <a16:creationId xmlns:a16="http://schemas.microsoft.com/office/drawing/2014/main" id="{B3A151B5-856F-4AA3-BF7B-C563AFBF8A84}"/>
              </a:ext>
            </a:extLst>
          </p:cNvPr>
          <p:cNvSpPr txBox="1"/>
          <p:nvPr/>
        </p:nvSpPr>
        <p:spPr>
          <a:xfrm>
            <a:off x="3607675" y="6284025"/>
            <a:ext cx="4725853" cy="369332"/>
          </a:xfrm>
          <a:prstGeom prst="rect">
            <a:avLst/>
          </a:prstGeom>
          <a:noFill/>
        </p:spPr>
        <p:txBody>
          <a:bodyPr wrap="square" rtlCol="0">
            <a:spAutoFit/>
          </a:bodyPr>
          <a:lstStyle/>
          <a:p>
            <a:r>
              <a:rPr lang="en-US" dirty="0"/>
              <a:t>*Assuming Netting is triggered in Step 1. </a:t>
            </a:r>
          </a:p>
        </p:txBody>
      </p:sp>
      <p:sp>
        <p:nvSpPr>
          <p:cNvPr id="3" name="Rectangle 2">
            <a:extLst>
              <a:ext uri="{FF2B5EF4-FFF2-40B4-BE49-F238E27FC236}">
                <a16:creationId xmlns:a16="http://schemas.microsoft.com/office/drawing/2014/main" id="{9E26B364-7F9A-675E-A480-707959715A1E}"/>
              </a:ext>
              <a:ext uri="{C183D7F6-B498-43B3-948B-1728B52AA6E4}">
                <adec:decorative xmlns:adec="http://schemas.microsoft.com/office/drawing/2017/decorative" val="1"/>
              </a:ext>
            </a:extLst>
          </p:cNvPr>
          <p:cNvSpPr/>
          <p:nvPr/>
        </p:nvSpPr>
        <p:spPr>
          <a:xfrm>
            <a:off x="9010858" y="5760889"/>
            <a:ext cx="2097210" cy="40826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695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2545-3B62-4233-942A-D4359CBF67EE}"/>
              </a:ext>
            </a:extLst>
          </p:cNvPr>
          <p:cNvSpPr>
            <a:spLocks noGrp="1"/>
          </p:cNvSpPr>
          <p:nvPr>
            <p:ph type="title"/>
          </p:nvPr>
        </p:nvSpPr>
        <p:spPr>
          <a:xfrm>
            <a:off x="621325" y="711432"/>
            <a:ext cx="10961077" cy="1325563"/>
          </a:xfrm>
        </p:spPr>
        <p:txBody>
          <a:bodyPr/>
          <a:lstStyle/>
          <a:p>
            <a:pPr algn="ctr"/>
            <a:r>
              <a:rPr lang="en-US" dirty="0"/>
              <a:t>Example 6: Retrospective Review</a:t>
            </a:r>
            <a:br>
              <a:rPr lang="en-US" dirty="0"/>
            </a:br>
            <a:r>
              <a:rPr lang="en-US" b="0" dirty="0"/>
              <a:t>NOx</a:t>
            </a:r>
          </a:p>
        </p:txBody>
      </p:sp>
      <p:pic>
        <p:nvPicPr>
          <p:cNvPr id="9" name="Content Placeholder 8" descr="Table  &#10;EPN Furnace A  Status New  Pollutant NOx Original Net Emission Increase (tpy) 11.83&#10;EPN Furnace B  Status New  Pollutant NOx Original Net Emission Increase (tpy) 11.83&#10;Total NEI  NOx  23.66&#10;&#10;Newly Quantified Emissions (tpy) Furnace A  0.82&#10;Furnace B  0.82&#10;Total NEI  1.64&#10;&#10;Corrected Net Emission Increase (tpy) Furnace A 12.65&#10;Furnace B  12.65&#10;Total NEI  25.30">
            <a:extLst>
              <a:ext uri="{FF2B5EF4-FFF2-40B4-BE49-F238E27FC236}">
                <a16:creationId xmlns:a16="http://schemas.microsoft.com/office/drawing/2014/main" id="{BC6C8E00-0B9A-4793-9C04-D05E78AF75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530" y="2311223"/>
            <a:ext cx="10961688" cy="3023084"/>
          </a:xfrm>
        </p:spPr>
      </p:pic>
      <p:sp>
        <p:nvSpPr>
          <p:cNvPr id="4" name="Rectangle 3">
            <a:extLst>
              <a:ext uri="{FF2B5EF4-FFF2-40B4-BE49-F238E27FC236}">
                <a16:creationId xmlns:a16="http://schemas.microsoft.com/office/drawing/2014/main" id="{EB8A8100-6891-46AB-8144-A265CBC1F8EC}"/>
              </a:ext>
              <a:ext uri="{C183D7F6-B498-43B3-948B-1728B52AA6E4}">
                <adec:decorative xmlns:adec="http://schemas.microsoft.com/office/drawing/2017/decorative" val="1"/>
              </a:ext>
            </a:extLst>
          </p:cNvPr>
          <p:cNvSpPr/>
          <p:nvPr/>
        </p:nvSpPr>
        <p:spPr>
          <a:xfrm>
            <a:off x="7533412" y="3822766"/>
            <a:ext cx="1745672" cy="135921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E0542A-F7B8-4730-8E7E-CC7419BE9134}"/>
              </a:ext>
              <a:ext uri="{C183D7F6-B498-43B3-948B-1728B52AA6E4}">
                <adec:decorative xmlns:adec="http://schemas.microsoft.com/office/drawing/2017/decorative" val="1"/>
              </a:ext>
            </a:extLst>
          </p:cNvPr>
          <p:cNvSpPr/>
          <p:nvPr/>
        </p:nvSpPr>
        <p:spPr>
          <a:xfrm>
            <a:off x="9279084" y="3822765"/>
            <a:ext cx="2386448" cy="135921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52D9FC-AC4C-4B02-83FC-926CF8604583}"/>
              </a:ext>
            </a:extLst>
          </p:cNvPr>
          <p:cNvSpPr txBox="1"/>
          <p:nvPr/>
        </p:nvSpPr>
        <p:spPr>
          <a:xfrm>
            <a:off x="616530" y="5197071"/>
            <a:ext cx="4725853" cy="369332"/>
          </a:xfrm>
          <a:prstGeom prst="rect">
            <a:avLst/>
          </a:prstGeom>
          <a:noFill/>
        </p:spPr>
        <p:txBody>
          <a:bodyPr wrap="square" rtlCol="0">
            <a:spAutoFit/>
          </a:bodyPr>
          <a:lstStyle/>
          <a:p>
            <a:r>
              <a:rPr lang="en-US" dirty="0"/>
              <a:t>*Assuming Netting is triggered in Step 1. </a:t>
            </a:r>
          </a:p>
        </p:txBody>
      </p:sp>
    </p:spTree>
    <p:extLst>
      <p:ext uri="{BB962C8B-B14F-4D97-AF65-F5344CB8AC3E}">
        <p14:creationId xmlns:p14="http://schemas.microsoft.com/office/powerpoint/2010/main" val="37545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6671-66BA-4F28-885B-C207DD595DAC}"/>
              </a:ext>
            </a:extLst>
          </p:cNvPr>
          <p:cNvSpPr>
            <a:spLocks noGrp="1"/>
          </p:cNvSpPr>
          <p:nvPr>
            <p:ph type="title"/>
          </p:nvPr>
        </p:nvSpPr>
        <p:spPr>
          <a:xfrm>
            <a:off x="1388229" y="709464"/>
            <a:ext cx="9426633" cy="1325563"/>
          </a:xfrm>
        </p:spPr>
        <p:txBody>
          <a:bodyPr/>
          <a:lstStyle/>
          <a:p>
            <a:pPr algn="ctr"/>
            <a:r>
              <a:rPr lang="en-US" sz="4400" dirty="0"/>
              <a:t>Retrospective…</a:t>
            </a:r>
            <a:endParaRPr lang="en-US" dirty="0"/>
          </a:p>
        </p:txBody>
      </p:sp>
      <p:graphicFrame>
        <p:nvGraphicFramePr>
          <p:cNvPr id="4" name="Table 2">
            <a:extLst>
              <a:ext uri="{FF2B5EF4-FFF2-40B4-BE49-F238E27FC236}">
                <a16:creationId xmlns:a16="http://schemas.microsoft.com/office/drawing/2014/main" id="{1AD5D008-676C-4BB8-B597-F5C3447908CE}"/>
              </a:ext>
            </a:extLst>
          </p:cNvPr>
          <p:cNvGraphicFramePr>
            <a:graphicFrameLocks noGrp="1"/>
          </p:cNvGraphicFramePr>
          <p:nvPr>
            <p:extLst>
              <p:ext uri="{D42A27DB-BD31-4B8C-83A1-F6EECF244321}">
                <p14:modId xmlns:p14="http://schemas.microsoft.com/office/powerpoint/2010/main" val="3087349834"/>
              </p:ext>
            </p:extLst>
          </p:nvPr>
        </p:nvGraphicFramePr>
        <p:xfrm>
          <a:off x="3464354" y="2508973"/>
          <a:ext cx="5268060" cy="1469408"/>
        </p:xfrm>
        <a:graphic>
          <a:graphicData uri="http://schemas.openxmlformats.org/drawingml/2006/table">
            <a:tbl>
              <a:tblPr firstRow="1" bandRow="1">
                <a:tableStyleId>{5C22544A-7EE6-4342-B048-85BDC9FD1C3A}</a:tableStyleId>
              </a:tblPr>
              <a:tblGrid>
                <a:gridCol w="1560539">
                  <a:extLst>
                    <a:ext uri="{9D8B030D-6E8A-4147-A177-3AD203B41FA5}">
                      <a16:colId xmlns:a16="http://schemas.microsoft.com/office/drawing/2014/main" val="757543909"/>
                    </a:ext>
                  </a:extLst>
                </a:gridCol>
                <a:gridCol w="1492366">
                  <a:extLst>
                    <a:ext uri="{9D8B030D-6E8A-4147-A177-3AD203B41FA5}">
                      <a16:colId xmlns:a16="http://schemas.microsoft.com/office/drawing/2014/main" val="491528482"/>
                    </a:ext>
                  </a:extLst>
                </a:gridCol>
                <a:gridCol w="940836">
                  <a:extLst>
                    <a:ext uri="{9D8B030D-6E8A-4147-A177-3AD203B41FA5}">
                      <a16:colId xmlns:a16="http://schemas.microsoft.com/office/drawing/2014/main" val="1172840133"/>
                    </a:ext>
                  </a:extLst>
                </a:gridCol>
                <a:gridCol w="1274319">
                  <a:extLst>
                    <a:ext uri="{9D8B030D-6E8A-4147-A177-3AD203B41FA5}">
                      <a16:colId xmlns:a16="http://schemas.microsoft.com/office/drawing/2014/main" val="4152098023"/>
                    </a:ext>
                  </a:extLst>
                </a:gridCol>
              </a:tblGrid>
              <a:tr h="600576">
                <a:tc>
                  <a:txBody>
                    <a:bodyPr/>
                    <a:lstStyle/>
                    <a:p>
                      <a:r>
                        <a:rPr lang="en-US" dirty="0"/>
                        <a:t>Pollutant </a:t>
                      </a:r>
                    </a:p>
                  </a:txBody>
                  <a:tcPr/>
                </a:tc>
                <a:tc>
                  <a:txBody>
                    <a:bodyPr/>
                    <a:lstStyle/>
                    <a:p>
                      <a:r>
                        <a:rPr lang="en-US" dirty="0"/>
                        <a:t>Serious NA Threshold </a:t>
                      </a:r>
                    </a:p>
                  </a:txBody>
                  <a:tcPr/>
                </a:tc>
                <a:tc>
                  <a:txBody>
                    <a:bodyPr/>
                    <a:lstStyle/>
                    <a:p>
                      <a:r>
                        <a:rPr lang="en-US" dirty="0"/>
                        <a:t>NEI</a:t>
                      </a:r>
                    </a:p>
                  </a:txBody>
                  <a:tcPr/>
                </a:tc>
                <a:tc>
                  <a:txBody>
                    <a:bodyPr/>
                    <a:lstStyle/>
                    <a:p>
                      <a:r>
                        <a:rPr lang="en-US" dirty="0"/>
                        <a:t>NA </a:t>
                      </a:r>
                    </a:p>
                    <a:p>
                      <a:r>
                        <a:rPr lang="en-US" dirty="0"/>
                        <a:t>triggered</a:t>
                      </a:r>
                    </a:p>
                  </a:txBody>
                  <a:tcPr/>
                </a:tc>
                <a:extLst>
                  <a:ext uri="{0D108BD9-81ED-4DB2-BD59-A6C34878D82A}">
                    <a16:rowId xmlns:a16="http://schemas.microsoft.com/office/drawing/2014/main" val="1363859071"/>
                  </a:ext>
                </a:extLst>
              </a:tr>
              <a:tr h="343186">
                <a:tc>
                  <a:txBody>
                    <a:bodyPr/>
                    <a:lstStyle/>
                    <a:p>
                      <a:pPr algn="ctr"/>
                      <a:r>
                        <a:rPr lang="en-US" dirty="0"/>
                        <a:t>VOC</a:t>
                      </a:r>
                    </a:p>
                  </a:txBody>
                  <a:tcPr/>
                </a:tc>
                <a:tc>
                  <a:txBody>
                    <a:bodyPr/>
                    <a:lstStyle/>
                    <a:p>
                      <a:pPr algn="ctr"/>
                      <a:r>
                        <a:rPr lang="en-US" dirty="0"/>
                        <a:t>25</a:t>
                      </a:r>
                    </a:p>
                  </a:txBody>
                  <a:tcPr/>
                </a:tc>
                <a:tc>
                  <a:txBody>
                    <a:bodyPr/>
                    <a:lstStyle/>
                    <a:p>
                      <a:pPr algn="ctr"/>
                      <a:r>
                        <a:rPr lang="en-US" dirty="0"/>
                        <a:t>25.72</a:t>
                      </a:r>
                    </a:p>
                  </a:txBody>
                  <a:tcPr/>
                </a:tc>
                <a:tc>
                  <a:txBody>
                    <a:bodyPr/>
                    <a:lstStyle/>
                    <a:p>
                      <a:pPr algn="ctr"/>
                      <a:r>
                        <a:rPr lang="en-US" dirty="0"/>
                        <a:t>Yes</a:t>
                      </a:r>
                    </a:p>
                  </a:txBody>
                  <a:tcPr/>
                </a:tc>
                <a:extLst>
                  <a:ext uri="{0D108BD9-81ED-4DB2-BD59-A6C34878D82A}">
                    <a16:rowId xmlns:a16="http://schemas.microsoft.com/office/drawing/2014/main" val="2559512286"/>
                  </a:ext>
                </a:extLst>
              </a:tr>
              <a:tr h="463568">
                <a:tc>
                  <a:txBody>
                    <a:bodyPr/>
                    <a:lstStyle/>
                    <a:p>
                      <a:pPr algn="ctr"/>
                      <a:r>
                        <a:rPr lang="en-US" dirty="0"/>
                        <a:t>NOx</a:t>
                      </a:r>
                    </a:p>
                  </a:txBody>
                  <a:tcPr/>
                </a:tc>
                <a:tc>
                  <a:txBody>
                    <a:bodyPr/>
                    <a:lstStyle/>
                    <a:p>
                      <a:pPr algn="ctr"/>
                      <a:r>
                        <a:rPr lang="en-US" dirty="0"/>
                        <a:t>25</a:t>
                      </a:r>
                    </a:p>
                  </a:txBody>
                  <a:tcPr/>
                </a:tc>
                <a:tc>
                  <a:txBody>
                    <a:bodyPr/>
                    <a:lstStyle/>
                    <a:p>
                      <a:pPr algn="ctr"/>
                      <a:r>
                        <a:rPr lang="en-US" dirty="0"/>
                        <a:t>25.30</a:t>
                      </a:r>
                    </a:p>
                  </a:txBody>
                  <a:tcPr/>
                </a:tc>
                <a:tc>
                  <a:txBody>
                    <a:bodyPr/>
                    <a:lstStyle/>
                    <a:p>
                      <a:pPr algn="ctr"/>
                      <a:r>
                        <a:rPr lang="en-US" dirty="0"/>
                        <a:t>Yes</a:t>
                      </a:r>
                    </a:p>
                  </a:txBody>
                  <a:tcPr/>
                </a:tc>
                <a:extLst>
                  <a:ext uri="{0D108BD9-81ED-4DB2-BD59-A6C34878D82A}">
                    <a16:rowId xmlns:a16="http://schemas.microsoft.com/office/drawing/2014/main" val="1538164572"/>
                  </a:ext>
                </a:extLst>
              </a:tr>
            </a:tbl>
          </a:graphicData>
        </a:graphic>
      </p:graphicFrame>
      <p:sp>
        <p:nvSpPr>
          <p:cNvPr id="3" name="Rectangle 2">
            <a:extLst>
              <a:ext uri="{FF2B5EF4-FFF2-40B4-BE49-F238E27FC236}">
                <a16:creationId xmlns:a16="http://schemas.microsoft.com/office/drawing/2014/main" id="{26E4CC8D-DF75-0839-0398-595D8B1F3F0D}"/>
              </a:ext>
              <a:ext uri="{C183D7F6-B498-43B3-948B-1728B52AA6E4}">
                <adec:decorative xmlns:adec="http://schemas.microsoft.com/office/drawing/2017/decorative" val="1"/>
              </a:ext>
            </a:extLst>
          </p:cNvPr>
          <p:cNvSpPr/>
          <p:nvPr/>
        </p:nvSpPr>
        <p:spPr>
          <a:xfrm>
            <a:off x="6528118" y="3162147"/>
            <a:ext cx="2204296" cy="408116"/>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EBD36D2-1274-4D1F-C9EF-CFB0DC86319E}"/>
              </a:ext>
              <a:ext uri="{C183D7F6-B498-43B3-948B-1728B52AA6E4}">
                <adec:decorative xmlns:adec="http://schemas.microsoft.com/office/drawing/2017/decorative" val="1"/>
              </a:ext>
            </a:extLst>
          </p:cNvPr>
          <p:cNvSpPr/>
          <p:nvPr/>
        </p:nvSpPr>
        <p:spPr>
          <a:xfrm>
            <a:off x="6528118" y="3545880"/>
            <a:ext cx="2204296" cy="408117"/>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09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0" nodeType="clickEffect">
                                  <p:stCondLst>
                                    <p:cond delay="0"/>
                                  </p:stCondLst>
                                  <p:childTnLst>
                                    <p:animEffect transition="out" filter="wipe(left)">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F1EC898-4813-4BCC-A923-D9D815854F9F}"/>
              </a:ext>
            </a:extLst>
          </p:cNvPr>
          <p:cNvSpPr/>
          <p:nvPr/>
        </p:nvSpPr>
        <p:spPr>
          <a:xfrm>
            <a:off x="4705352" y="1570220"/>
            <a:ext cx="2652815" cy="1326407"/>
          </a:xfrm>
          <a:custGeom>
            <a:avLst/>
            <a:gdLst>
              <a:gd name="connsiteX0" fmla="*/ 0 w 2652815"/>
              <a:gd name="connsiteY0" fmla="*/ 132641 h 1326407"/>
              <a:gd name="connsiteX1" fmla="*/ 132641 w 2652815"/>
              <a:gd name="connsiteY1" fmla="*/ 0 h 1326407"/>
              <a:gd name="connsiteX2" fmla="*/ 2520174 w 2652815"/>
              <a:gd name="connsiteY2" fmla="*/ 0 h 1326407"/>
              <a:gd name="connsiteX3" fmla="*/ 2652815 w 2652815"/>
              <a:gd name="connsiteY3" fmla="*/ 132641 h 1326407"/>
              <a:gd name="connsiteX4" fmla="*/ 2652815 w 2652815"/>
              <a:gd name="connsiteY4" fmla="*/ 1193766 h 1326407"/>
              <a:gd name="connsiteX5" fmla="*/ 2520174 w 2652815"/>
              <a:gd name="connsiteY5" fmla="*/ 1326407 h 1326407"/>
              <a:gd name="connsiteX6" fmla="*/ 132641 w 2652815"/>
              <a:gd name="connsiteY6" fmla="*/ 1326407 h 1326407"/>
              <a:gd name="connsiteX7" fmla="*/ 0 w 2652815"/>
              <a:gd name="connsiteY7" fmla="*/ 1193766 h 1326407"/>
              <a:gd name="connsiteX8" fmla="*/ 0 w 2652815"/>
              <a:gd name="connsiteY8" fmla="*/ 132641 h 13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815" h="1326407">
                <a:moveTo>
                  <a:pt x="0" y="132641"/>
                </a:moveTo>
                <a:cubicBezTo>
                  <a:pt x="0" y="59385"/>
                  <a:pt x="59385" y="0"/>
                  <a:pt x="132641" y="0"/>
                </a:cubicBezTo>
                <a:lnTo>
                  <a:pt x="2520174" y="0"/>
                </a:lnTo>
                <a:cubicBezTo>
                  <a:pt x="2593430" y="0"/>
                  <a:pt x="2652815" y="59385"/>
                  <a:pt x="2652815" y="132641"/>
                </a:cubicBezTo>
                <a:lnTo>
                  <a:pt x="2652815" y="1193766"/>
                </a:lnTo>
                <a:cubicBezTo>
                  <a:pt x="2652815" y="1267022"/>
                  <a:pt x="2593430" y="1326407"/>
                  <a:pt x="2520174" y="1326407"/>
                </a:cubicBezTo>
                <a:lnTo>
                  <a:pt x="132641" y="1326407"/>
                </a:lnTo>
                <a:cubicBezTo>
                  <a:pt x="59385" y="1326407"/>
                  <a:pt x="0" y="1267022"/>
                  <a:pt x="0" y="1193766"/>
                </a:cubicBezTo>
                <a:lnTo>
                  <a:pt x="0" y="132641"/>
                </a:ln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15049" tIns="115049" rIns="115049" bIns="115049" numCol="1" spcCol="1270" anchor="ctr" anchorCtr="0">
            <a:noAutofit/>
          </a:bodyPr>
          <a:lstStyle/>
          <a:p>
            <a:pPr marL="0" lvl="0" indent="0" algn="ctr" defTabSz="889000">
              <a:lnSpc>
                <a:spcPct val="90000"/>
              </a:lnSpc>
              <a:spcBef>
                <a:spcPct val="0"/>
              </a:spcBef>
              <a:spcAft>
                <a:spcPct val="35000"/>
              </a:spcAft>
              <a:buNone/>
            </a:pPr>
            <a:r>
              <a:rPr lang="en-US" sz="2800" b="1" kern="1200" dirty="0">
                <a:solidFill>
                  <a:schemeClr val="tx1"/>
                </a:solidFill>
              </a:rPr>
              <a:t>Proposed Project </a:t>
            </a:r>
          </a:p>
        </p:txBody>
      </p:sp>
      <p:sp>
        <p:nvSpPr>
          <p:cNvPr id="5" name="Freeform: Shape 4">
            <a:extLst>
              <a:ext uri="{FF2B5EF4-FFF2-40B4-BE49-F238E27FC236}">
                <a16:creationId xmlns:a16="http://schemas.microsoft.com/office/drawing/2014/main" id="{E84C29F5-1518-471A-9B42-B21531A7B218}"/>
              </a:ext>
            </a:extLst>
          </p:cNvPr>
          <p:cNvSpPr/>
          <p:nvPr/>
        </p:nvSpPr>
        <p:spPr>
          <a:xfrm rot="2361269">
            <a:off x="7606387" y="2463341"/>
            <a:ext cx="2552101" cy="583947"/>
          </a:xfrm>
          <a:custGeom>
            <a:avLst/>
            <a:gdLst>
              <a:gd name="connsiteX0" fmla="*/ 0 w 2552101"/>
              <a:gd name="connsiteY0" fmla="*/ 291974 h 583947"/>
              <a:gd name="connsiteX1" fmla="*/ 291974 w 2552101"/>
              <a:gd name="connsiteY1" fmla="*/ 0 h 583947"/>
              <a:gd name="connsiteX2" fmla="*/ 291974 w 2552101"/>
              <a:gd name="connsiteY2" fmla="*/ 116789 h 583947"/>
              <a:gd name="connsiteX3" fmla="*/ 2260128 w 2552101"/>
              <a:gd name="connsiteY3" fmla="*/ 116789 h 583947"/>
              <a:gd name="connsiteX4" fmla="*/ 2260128 w 2552101"/>
              <a:gd name="connsiteY4" fmla="*/ 0 h 583947"/>
              <a:gd name="connsiteX5" fmla="*/ 2552101 w 2552101"/>
              <a:gd name="connsiteY5" fmla="*/ 291974 h 583947"/>
              <a:gd name="connsiteX6" fmla="*/ 2260128 w 2552101"/>
              <a:gd name="connsiteY6" fmla="*/ 583947 h 583947"/>
              <a:gd name="connsiteX7" fmla="*/ 2260128 w 2552101"/>
              <a:gd name="connsiteY7" fmla="*/ 467158 h 583947"/>
              <a:gd name="connsiteX8" fmla="*/ 291974 w 2552101"/>
              <a:gd name="connsiteY8" fmla="*/ 467158 h 583947"/>
              <a:gd name="connsiteX9" fmla="*/ 291974 w 2552101"/>
              <a:gd name="connsiteY9" fmla="*/ 583947 h 583947"/>
              <a:gd name="connsiteX10" fmla="*/ 0 w 2552101"/>
              <a:gd name="connsiteY10" fmla="*/ 291974 h 58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101" h="583947">
                <a:moveTo>
                  <a:pt x="0" y="291974"/>
                </a:moveTo>
                <a:lnTo>
                  <a:pt x="291974" y="0"/>
                </a:lnTo>
                <a:lnTo>
                  <a:pt x="291974" y="116789"/>
                </a:lnTo>
                <a:lnTo>
                  <a:pt x="2260128" y="116789"/>
                </a:lnTo>
                <a:lnTo>
                  <a:pt x="2260128" y="0"/>
                </a:lnTo>
                <a:lnTo>
                  <a:pt x="2552101" y="291974"/>
                </a:lnTo>
                <a:lnTo>
                  <a:pt x="2260128" y="583947"/>
                </a:lnTo>
                <a:lnTo>
                  <a:pt x="2260128" y="467158"/>
                </a:lnTo>
                <a:lnTo>
                  <a:pt x="291974" y="467158"/>
                </a:lnTo>
                <a:lnTo>
                  <a:pt x="291974" y="583947"/>
                </a:lnTo>
                <a:lnTo>
                  <a:pt x="0" y="291974"/>
                </a:lnTo>
                <a:close/>
              </a:path>
            </a:pathLst>
          </a:custGeom>
          <a:solidFill>
            <a:schemeClr val="accent1">
              <a:lumMod val="60000"/>
              <a:lumOff val="40000"/>
            </a:schemeClr>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75184" tIns="116788" rIns="175183" bIns="116789"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Current</a:t>
            </a:r>
            <a:endParaRPr lang="en-US" sz="1600" b="1" kern="1200" dirty="0">
              <a:solidFill>
                <a:schemeClr val="tx1"/>
              </a:solidFill>
            </a:endParaRPr>
          </a:p>
        </p:txBody>
      </p:sp>
      <p:sp>
        <p:nvSpPr>
          <p:cNvPr id="6" name="Freeform: Shape 5">
            <a:extLst>
              <a:ext uri="{FF2B5EF4-FFF2-40B4-BE49-F238E27FC236}">
                <a16:creationId xmlns:a16="http://schemas.microsoft.com/office/drawing/2014/main" id="{6EB4594F-854C-4F4D-BD0E-93082E7FBCCF}"/>
              </a:ext>
            </a:extLst>
          </p:cNvPr>
          <p:cNvSpPr/>
          <p:nvPr/>
        </p:nvSpPr>
        <p:spPr>
          <a:xfrm>
            <a:off x="7608748" y="3767934"/>
            <a:ext cx="4384468" cy="2439442"/>
          </a:xfrm>
          <a:custGeom>
            <a:avLst/>
            <a:gdLst>
              <a:gd name="connsiteX0" fmla="*/ 0 w 4384468"/>
              <a:gd name="connsiteY0" fmla="*/ 311311 h 3113106"/>
              <a:gd name="connsiteX1" fmla="*/ 311311 w 4384468"/>
              <a:gd name="connsiteY1" fmla="*/ 0 h 3113106"/>
              <a:gd name="connsiteX2" fmla="*/ 4073157 w 4384468"/>
              <a:gd name="connsiteY2" fmla="*/ 0 h 3113106"/>
              <a:gd name="connsiteX3" fmla="*/ 4384468 w 4384468"/>
              <a:gd name="connsiteY3" fmla="*/ 311311 h 3113106"/>
              <a:gd name="connsiteX4" fmla="*/ 4384468 w 4384468"/>
              <a:gd name="connsiteY4" fmla="*/ 2801795 h 3113106"/>
              <a:gd name="connsiteX5" fmla="*/ 4073157 w 4384468"/>
              <a:gd name="connsiteY5" fmla="*/ 3113106 h 3113106"/>
              <a:gd name="connsiteX6" fmla="*/ 311311 w 4384468"/>
              <a:gd name="connsiteY6" fmla="*/ 3113106 h 3113106"/>
              <a:gd name="connsiteX7" fmla="*/ 0 w 4384468"/>
              <a:gd name="connsiteY7" fmla="*/ 2801795 h 3113106"/>
              <a:gd name="connsiteX8" fmla="*/ 0 w 4384468"/>
              <a:gd name="connsiteY8" fmla="*/ 311311 h 3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468" h="3113106">
                <a:moveTo>
                  <a:pt x="0" y="311311"/>
                </a:moveTo>
                <a:cubicBezTo>
                  <a:pt x="0" y="139379"/>
                  <a:pt x="139379" y="0"/>
                  <a:pt x="311311" y="0"/>
                </a:cubicBezTo>
                <a:lnTo>
                  <a:pt x="4073157" y="0"/>
                </a:lnTo>
                <a:cubicBezTo>
                  <a:pt x="4245089" y="0"/>
                  <a:pt x="4384468" y="139379"/>
                  <a:pt x="4384468" y="311311"/>
                </a:cubicBezTo>
                <a:lnTo>
                  <a:pt x="4384468" y="2801795"/>
                </a:lnTo>
                <a:cubicBezTo>
                  <a:pt x="4384468" y="2973727"/>
                  <a:pt x="4245089" y="3113106"/>
                  <a:pt x="4073157" y="3113106"/>
                </a:cubicBezTo>
                <a:lnTo>
                  <a:pt x="311311" y="3113106"/>
                </a:lnTo>
                <a:cubicBezTo>
                  <a:pt x="139379" y="3113106"/>
                  <a:pt x="0" y="2973727"/>
                  <a:pt x="0" y="2801795"/>
                </a:cubicBezTo>
                <a:lnTo>
                  <a:pt x="0" y="311311"/>
                </a:lnTo>
                <a:close/>
              </a:path>
            </a:pathLst>
          </a:custGeom>
          <a:solidFill>
            <a:schemeClr val="accent1">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3379271"/>
              <a:satOff val="-8710"/>
              <a:lumOff val="-5883"/>
              <a:alphaOff val="0"/>
            </a:schemeClr>
          </a:effectRef>
          <a:fontRef idx="minor">
            <a:schemeClr val="lt1"/>
          </a:fontRef>
        </p:style>
        <p:txBody>
          <a:bodyPr spcFirstLastPara="0" vert="horz" wrap="square" lIns="167380" tIns="167380" rIns="167380" bIns="167380" numCol="1" spcCol="1270" anchor="ctr" anchorCtr="0">
            <a:noAutofit/>
          </a:bodyPr>
          <a:lstStyle/>
          <a:p>
            <a:pPr marL="0" lvl="0" indent="0" algn="ctr" defTabSz="889000">
              <a:lnSpc>
                <a:spcPct val="90000"/>
              </a:lnSpc>
              <a:spcBef>
                <a:spcPct val="0"/>
              </a:spcBef>
              <a:spcAft>
                <a:spcPct val="35000"/>
              </a:spcAft>
              <a:buNone/>
            </a:pPr>
            <a:r>
              <a:rPr lang="en-US" sz="2000" b="1" i="0" u="none" strike="noStrike" kern="1200" baseline="0" dirty="0">
                <a:solidFill>
                  <a:prstClr val="black"/>
                </a:solidFill>
                <a:latin typeface="Arial" panose="020B0604020202020204"/>
                <a:ea typeface="+mn-ea"/>
                <a:cs typeface="+mn-cs"/>
              </a:rPr>
              <a:t>Current Project </a:t>
            </a:r>
          </a:p>
          <a:p>
            <a:pPr marL="0" lvl="0" indent="0" algn="ctr" defTabSz="889000">
              <a:lnSpc>
                <a:spcPct val="90000"/>
              </a:lnSpc>
              <a:spcBef>
                <a:spcPct val="0"/>
              </a:spcBef>
              <a:spcAft>
                <a:spcPct val="35000"/>
              </a:spcAft>
              <a:buNone/>
            </a:pPr>
            <a:endParaRPr lang="en-US" sz="2000" b="1" i="0" u="none" strike="noStrike" kern="1200" baseline="0" dirty="0">
              <a:solidFill>
                <a:prstClr val="black"/>
              </a:solidFill>
              <a:latin typeface="Arial" panose="020B0604020202020204"/>
              <a:ea typeface="+mn-ea"/>
              <a:cs typeface="+mn-cs"/>
            </a:endParaRPr>
          </a:p>
          <a:p>
            <a:pPr marL="0" lvl="0" indent="0" defTabSz="889000">
              <a:lnSpc>
                <a:spcPct val="90000"/>
              </a:lnSpc>
              <a:spcBef>
                <a:spcPct val="0"/>
              </a:spcBef>
              <a:spcAft>
                <a:spcPct val="35000"/>
              </a:spcAft>
              <a:buNone/>
            </a:pPr>
            <a:r>
              <a:rPr lang="en-US" sz="2000" b="1" i="0" u="none" strike="noStrike" kern="1200" baseline="0" dirty="0">
                <a:solidFill>
                  <a:prstClr val="black"/>
                </a:solidFill>
                <a:latin typeface="Arial" panose="020B0604020202020204"/>
                <a:ea typeface="+mn-ea"/>
                <a:cs typeface="+mn-cs"/>
              </a:rPr>
              <a:t>▪ LAER analysis for VOC &amp; NOx </a:t>
            </a:r>
          </a:p>
          <a:p>
            <a:pPr marL="0" lvl="0" indent="0" defTabSz="889000">
              <a:lnSpc>
                <a:spcPct val="90000"/>
              </a:lnSpc>
              <a:spcBef>
                <a:spcPct val="0"/>
              </a:spcBef>
              <a:spcAft>
                <a:spcPct val="35000"/>
              </a:spcAft>
              <a:buNone/>
            </a:pPr>
            <a:r>
              <a:rPr lang="en-US" sz="2000" b="1" i="0" u="none" strike="noStrike" kern="1200" baseline="0" dirty="0">
                <a:solidFill>
                  <a:prstClr val="black"/>
                </a:solidFill>
                <a:latin typeface="Arial" panose="020B0604020202020204"/>
                <a:ea typeface="+mn-ea"/>
                <a:cs typeface="+mn-cs"/>
              </a:rPr>
              <a:t>▪ AQA current modeling techniques.</a:t>
            </a:r>
          </a:p>
          <a:p>
            <a:pPr marL="0" lvl="0" indent="0" defTabSz="889000">
              <a:lnSpc>
                <a:spcPct val="90000"/>
              </a:lnSpc>
              <a:spcBef>
                <a:spcPct val="0"/>
              </a:spcBef>
              <a:spcAft>
                <a:spcPct val="35000"/>
              </a:spcAft>
              <a:buNone/>
            </a:pPr>
            <a:r>
              <a:rPr lang="en-US" sz="2000" b="1" i="0" u="none" strike="noStrike" kern="1200" baseline="0" dirty="0">
                <a:solidFill>
                  <a:prstClr val="black"/>
                </a:solidFill>
                <a:latin typeface="Arial" panose="020B0604020202020204"/>
                <a:ea typeface="+mn-ea"/>
                <a:cs typeface="+mn-cs"/>
              </a:rPr>
              <a:t>▪ Current Emission offsets     (1.30 : 1 for Severe NA).</a:t>
            </a:r>
          </a:p>
        </p:txBody>
      </p:sp>
      <p:sp>
        <p:nvSpPr>
          <p:cNvPr id="7" name="Freeform: Shape 6">
            <a:extLst>
              <a:ext uri="{FF2B5EF4-FFF2-40B4-BE49-F238E27FC236}">
                <a16:creationId xmlns:a16="http://schemas.microsoft.com/office/drawing/2014/main" id="{61CCF43F-31CD-4A7D-A0BA-2D88765E7EC8}"/>
              </a:ext>
            </a:extLst>
          </p:cNvPr>
          <p:cNvSpPr/>
          <p:nvPr/>
        </p:nvSpPr>
        <p:spPr>
          <a:xfrm rot="1836">
            <a:off x="4645156" y="4414665"/>
            <a:ext cx="2933823" cy="1791927"/>
          </a:xfrm>
          <a:custGeom>
            <a:avLst/>
            <a:gdLst>
              <a:gd name="connsiteX0" fmla="*/ 0 w 2933822"/>
              <a:gd name="connsiteY0" fmla="*/ 895963 h 1791926"/>
              <a:gd name="connsiteX1" fmla="*/ 895963 w 2933822"/>
              <a:gd name="connsiteY1" fmla="*/ 0 h 1791926"/>
              <a:gd name="connsiteX2" fmla="*/ 895963 w 2933822"/>
              <a:gd name="connsiteY2" fmla="*/ 358385 h 1791926"/>
              <a:gd name="connsiteX3" fmla="*/ 2037859 w 2933822"/>
              <a:gd name="connsiteY3" fmla="*/ 358385 h 1791926"/>
              <a:gd name="connsiteX4" fmla="*/ 2037859 w 2933822"/>
              <a:gd name="connsiteY4" fmla="*/ 0 h 1791926"/>
              <a:gd name="connsiteX5" fmla="*/ 2933822 w 2933822"/>
              <a:gd name="connsiteY5" fmla="*/ 895963 h 1791926"/>
              <a:gd name="connsiteX6" fmla="*/ 2037859 w 2933822"/>
              <a:gd name="connsiteY6" fmla="*/ 1791926 h 1791926"/>
              <a:gd name="connsiteX7" fmla="*/ 2037859 w 2933822"/>
              <a:gd name="connsiteY7" fmla="*/ 1433541 h 1791926"/>
              <a:gd name="connsiteX8" fmla="*/ 895963 w 2933822"/>
              <a:gd name="connsiteY8" fmla="*/ 1433541 h 1791926"/>
              <a:gd name="connsiteX9" fmla="*/ 895963 w 2933822"/>
              <a:gd name="connsiteY9" fmla="*/ 1791926 h 1791926"/>
              <a:gd name="connsiteX10" fmla="*/ 0 w 2933822"/>
              <a:gd name="connsiteY10" fmla="*/ 895963 h 179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3822" h="1791926">
                <a:moveTo>
                  <a:pt x="2933822" y="895963"/>
                </a:moveTo>
                <a:lnTo>
                  <a:pt x="2037859" y="1791925"/>
                </a:lnTo>
                <a:lnTo>
                  <a:pt x="2037859" y="1433540"/>
                </a:lnTo>
                <a:lnTo>
                  <a:pt x="895963" y="1433540"/>
                </a:lnTo>
                <a:lnTo>
                  <a:pt x="895963" y="1791925"/>
                </a:lnTo>
                <a:lnTo>
                  <a:pt x="0" y="895963"/>
                </a:lnTo>
                <a:lnTo>
                  <a:pt x="895963" y="1"/>
                </a:lnTo>
                <a:lnTo>
                  <a:pt x="895963" y="358386"/>
                </a:lnTo>
                <a:lnTo>
                  <a:pt x="2037859" y="358386"/>
                </a:lnTo>
                <a:lnTo>
                  <a:pt x="2037859" y="1"/>
                </a:lnTo>
                <a:lnTo>
                  <a:pt x="2933822" y="895963"/>
                </a:lnTo>
                <a:close/>
              </a:path>
            </a:pathLst>
          </a:custGeom>
          <a:solidFill>
            <a:schemeClr val="accent6"/>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rgbClr r="0" g="0" b="0"/>
          </a:fillRef>
          <a:effectRef idx="2">
            <a:schemeClr val="accent5">
              <a:hueOff val="-3379271"/>
              <a:satOff val="-8710"/>
              <a:lumOff val="-5883"/>
              <a:alphaOff val="0"/>
            </a:schemeClr>
          </a:effectRef>
          <a:fontRef idx="minor">
            <a:schemeClr val="lt1"/>
          </a:fontRef>
        </p:style>
        <p:txBody>
          <a:bodyPr spcFirstLastPara="0" vert="horz" wrap="square" lIns="537577" tIns="358384" rIns="537579" bIns="358385" numCol="1" spcCol="1270" anchor="ctr" anchorCtr="0">
            <a:noAutofit/>
          </a:bodyPr>
          <a:lstStyle/>
          <a:p>
            <a:pPr marL="0" lvl="0" indent="0" algn="ctr" defTabSz="889000">
              <a:lnSpc>
                <a:spcPct val="90000"/>
              </a:lnSpc>
              <a:spcBef>
                <a:spcPct val="0"/>
              </a:spcBef>
              <a:spcAft>
                <a:spcPct val="35000"/>
              </a:spcAft>
              <a:buNone/>
            </a:pPr>
            <a:r>
              <a:rPr lang="en-US" sz="2000" b="1" i="0" u="none" strike="noStrike" kern="1200" baseline="0" dirty="0">
                <a:solidFill>
                  <a:schemeClr val="tx1"/>
                </a:solidFill>
                <a:latin typeface="+mj-lt"/>
              </a:rPr>
              <a:t>NA review triggered retrospectively</a:t>
            </a:r>
            <a:endParaRPr lang="en-US" sz="2000" b="1" kern="1200" dirty="0">
              <a:solidFill>
                <a:schemeClr val="tx1"/>
              </a:solidFill>
            </a:endParaRPr>
          </a:p>
        </p:txBody>
      </p:sp>
      <p:sp>
        <p:nvSpPr>
          <p:cNvPr id="8" name="Freeform: Shape 7">
            <a:extLst>
              <a:ext uri="{FF2B5EF4-FFF2-40B4-BE49-F238E27FC236}">
                <a16:creationId xmlns:a16="http://schemas.microsoft.com/office/drawing/2014/main" id="{ABCB8A26-2270-4663-8357-04C1CD43908E}"/>
              </a:ext>
            </a:extLst>
          </p:cNvPr>
          <p:cNvSpPr/>
          <p:nvPr/>
        </p:nvSpPr>
        <p:spPr>
          <a:xfrm>
            <a:off x="384313" y="3873500"/>
            <a:ext cx="4195348" cy="2289653"/>
          </a:xfrm>
          <a:custGeom>
            <a:avLst/>
            <a:gdLst>
              <a:gd name="connsiteX0" fmla="*/ 0 w 4195348"/>
              <a:gd name="connsiteY0" fmla="*/ 307774 h 3077744"/>
              <a:gd name="connsiteX1" fmla="*/ 307774 w 4195348"/>
              <a:gd name="connsiteY1" fmla="*/ 0 h 3077744"/>
              <a:gd name="connsiteX2" fmla="*/ 3887574 w 4195348"/>
              <a:gd name="connsiteY2" fmla="*/ 0 h 3077744"/>
              <a:gd name="connsiteX3" fmla="*/ 4195348 w 4195348"/>
              <a:gd name="connsiteY3" fmla="*/ 307774 h 3077744"/>
              <a:gd name="connsiteX4" fmla="*/ 4195348 w 4195348"/>
              <a:gd name="connsiteY4" fmla="*/ 2769970 h 3077744"/>
              <a:gd name="connsiteX5" fmla="*/ 3887574 w 4195348"/>
              <a:gd name="connsiteY5" fmla="*/ 3077744 h 3077744"/>
              <a:gd name="connsiteX6" fmla="*/ 307774 w 4195348"/>
              <a:gd name="connsiteY6" fmla="*/ 3077744 h 3077744"/>
              <a:gd name="connsiteX7" fmla="*/ 0 w 4195348"/>
              <a:gd name="connsiteY7" fmla="*/ 2769970 h 3077744"/>
              <a:gd name="connsiteX8" fmla="*/ 0 w 4195348"/>
              <a:gd name="connsiteY8" fmla="*/ 307774 h 307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5348" h="3077744">
                <a:moveTo>
                  <a:pt x="0" y="307774"/>
                </a:moveTo>
                <a:cubicBezTo>
                  <a:pt x="0" y="137795"/>
                  <a:pt x="137795" y="0"/>
                  <a:pt x="307774" y="0"/>
                </a:cubicBezTo>
                <a:lnTo>
                  <a:pt x="3887574" y="0"/>
                </a:lnTo>
                <a:cubicBezTo>
                  <a:pt x="4057553" y="0"/>
                  <a:pt x="4195348" y="137795"/>
                  <a:pt x="4195348" y="307774"/>
                </a:cubicBezTo>
                <a:lnTo>
                  <a:pt x="4195348" y="2769970"/>
                </a:lnTo>
                <a:cubicBezTo>
                  <a:pt x="4195348" y="2939949"/>
                  <a:pt x="4057553" y="3077744"/>
                  <a:pt x="3887574" y="3077744"/>
                </a:cubicBezTo>
                <a:lnTo>
                  <a:pt x="307774" y="3077744"/>
                </a:lnTo>
                <a:cubicBezTo>
                  <a:pt x="137795" y="3077744"/>
                  <a:pt x="0" y="2939949"/>
                  <a:pt x="0" y="2769970"/>
                </a:cubicBezTo>
                <a:lnTo>
                  <a:pt x="0" y="307774"/>
                </a:lnTo>
                <a:close/>
              </a:path>
            </a:pathLst>
          </a:custGeom>
          <a:solidFill>
            <a:schemeClr val="bg2">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66344" tIns="166344" rIns="166344" bIns="166344" numCol="1" spcCol="1270" anchor="ctr" anchorCtr="0">
            <a:noAutofit/>
          </a:bodyPr>
          <a:lstStyle/>
          <a:p>
            <a:pPr algn="ctr">
              <a:spcBef>
                <a:spcPts val="2400"/>
              </a:spcBef>
            </a:pPr>
            <a:r>
              <a:rPr lang="en-US" sz="2000" b="1" dirty="0">
                <a:solidFill>
                  <a:schemeClr val="tx1"/>
                </a:solidFill>
              </a:rPr>
              <a:t>Original Project  </a:t>
            </a:r>
          </a:p>
          <a:p>
            <a:pPr algn="ctr">
              <a:spcBef>
                <a:spcPts val="2400"/>
              </a:spcBef>
            </a:pPr>
            <a:r>
              <a:rPr lang="en-US" sz="2000" b="1" dirty="0">
                <a:solidFill>
                  <a:schemeClr val="tx1"/>
                </a:solidFill>
              </a:rPr>
              <a:t>C</a:t>
            </a:r>
            <a:r>
              <a:rPr lang="en-US" sz="2000" b="1" dirty="0">
                <a:solidFill>
                  <a:prstClr val="black"/>
                </a:solidFill>
                <a:latin typeface="Arial" panose="020B0604020202020204"/>
              </a:rPr>
              <a:t>orrected increases of VOC and NOx &gt; Major Modification threshold (25 tpy) for areas in serious nonattainment.</a:t>
            </a:r>
          </a:p>
        </p:txBody>
      </p:sp>
      <p:sp>
        <p:nvSpPr>
          <p:cNvPr id="9" name="Freeform: Shape 8">
            <a:extLst>
              <a:ext uri="{FF2B5EF4-FFF2-40B4-BE49-F238E27FC236}">
                <a16:creationId xmlns:a16="http://schemas.microsoft.com/office/drawing/2014/main" id="{3C9B930D-49AC-4A79-9647-24C2958E07F4}"/>
              </a:ext>
            </a:extLst>
          </p:cNvPr>
          <p:cNvSpPr/>
          <p:nvPr/>
        </p:nvSpPr>
        <p:spPr>
          <a:xfrm rot="19089265">
            <a:off x="1837900" y="2475122"/>
            <a:ext cx="2683547" cy="670371"/>
          </a:xfrm>
          <a:custGeom>
            <a:avLst/>
            <a:gdLst>
              <a:gd name="connsiteX0" fmla="*/ 0 w 2683547"/>
              <a:gd name="connsiteY0" fmla="*/ 335186 h 670371"/>
              <a:gd name="connsiteX1" fmla="*/ 335186 w 2683547"/>
              <a:gd name="connsiteY1" fmla="*/ 0 h 670371"/>
              <a:gd name="connsiteX2" fmla="*/ 335186 w 2683547"/>
              <a:gd name="connsiteY2" fmla="*/ 134074 h 670371"/>
              <a:gd name="connsiteX3" fmla="*/ 2348362 w 2683547"/>
              <a:gd name="connsiteY3" fmla="*/ 134074 h 670371"/>
              <a:gd name="connsiteX4" fmla="*/ 2348362 w 2683547"/>
              <a:gd name="connsiteY4" fmla="*/ 0 h 670371"/>
              <a:gd name="connsiteX5" fmla="*/ 2683547 w 2683547"/>
              <a:gd name="connsiteY5" fmla="*/ 335186 h 670371"/>
              <a:gd name="connsiteX6" fmla="*/ 2348362 w 2683547"/>
              <a:gd name="connsiteY6" fmla="*/ 670371 h 670371"/>
              <a:gd name="connsiteX7" fmla="*/ 2348362 w 2683547"/>
              <a:gd name="connsiteY7" fmla="*/ 536297 h 670371"/>
              <a:gd name="connsiteX8" fmla="*/ 335186 w 2683547"/>
              <a:gd name="connsiteY8" fmla="*/ 536297 h 670371"/>
              <a:gd name="connsiteX9" fmla="*/ 335186 w 2683547"/>
              <a:gd name="connsiteY9" fmla="*/ 670371 h 670371"/>
              <a:gd name="connsiteX10" fmla="*/ 0 w 2683547"/>
              <a:gd name="connsiteY10" fmla="*/ 335186 h 67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3547" h="670371">
                <a:moveTo>
                  <a:pt x="0" y="335186"/>
                </a:moveTo>
                <a:lnTo>
                  <a:pt x="335186" y="0"/>
                </a:lnTo>
                <a:lnTo>
                  <a:pt x="335186" y="134074"/>
                </a:lnTo>
                <a:lnTo>
                  <a:pt x="2348362" y="134074"/>
                </a:lnTo>
                <a:lnTo>
                  <a:pt x="2348362" y="0"/>
                </a:lnTo>
                <a:lnTo>
                  <a:pt x="2683547" y="335186"/>
                </a:lnTo>
                <a:lnTo>
                  <a:pt x="2348362" y="670371"/>
                </a:lnTo>
                <a:lnTo>
                  <a:pt x="2348362" y="536297"/>
                </a:lnTo>
                <a:lnTo>
                  <a:pt x="335186" y="536297"/>
                </a:lnTo>
                <a:lnTo>
                  <a:pt x="335186" y="670371"/>
                </a:lnTo>
                <a:lnTo>
                  <a:pt x="0" y="335186"/>
                </a:lnTo>
                <a:close/>
              </a:path>
            </a:pathLst>
          </a:custGeom>
          <a:solidFill>
            <a:schemeClr val="bg2">
              <a:lumMod val="75000"/>
            </a:schemeClr>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201110" tIns="134074" rIns="201111" bIns="134073"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Retrospective</a:t>
            </a:r>
          </a:p>
        </p:txBody>
      </p:sp>
      <p:sp>
        <p:nvSpPr>
          <p:cNvPr id="2" name="Title 1">
            <a:extLst>
              <a:ext uri="{FF2B5EF4-FFF2-40B4-BE49-F238E27FC236}">
                <a16:creationId xmlns:a16="http://schemas.microsoft.com/office/drawing/2014/main" id="{9DE69921-8EDD-8F3E-ADF4-1EC3B5A952B1}"/>
              </a:ext>
            </a:extLst>
          </p:cNvPr>
          <p:cNvSpPr>
            <a:spLocks noGrp="1"/>
          </p:cNvSpPr>
          <p:nvPr>
            <p:ph type="title"/>
          </p:nvPr>
        </p:nvSpPr>
        <p:spPr>
          <a:xfrm>
            <a:off x="1318442" y="431048"/>
            <a:ext cx="9426633" cy="761091"/>
          </a:xfrm>
        </p:spPr>
        <p:txBody>
          <a:bodyPr/>
          <a:lstStyle/>
          <a:p>
            <a:pPr algn="ctr"/>
            <a:r>
              <a:rPr lang="en-US" dirty="0"/>
              <a:t>Retrospective Review…</a:t>
            </a:r>
          </a:p>
        </p:txBody>
      </p:sp>
    </p:spTree>
    <p:extLst>
      <p:ext uri="{BB962C8B-B14F-4D97-AF65-F5344CB8AC3E}">
        <p14:creationId xmlns:p14="http://schemas.microsoft.com/office/powerpoint/2010/main" val="38596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457C0-1324-4C35-9DF4-B1BC43BE2388}"/>
              </a:ext>
            </a:extLst>
          </p:cNvPr>
          <p:cNvSpPr>
            <a:spLocks noGrp="1"/>
          </p:cNvSpPr>
          <p:nvPr>
            <p:ph type="title"/>
          </p:nvPr>
        </p:nvSpPr>
        <p:spPr>
          <a:xfrm>
            <a:off x="838199" y="582053"/>
            <a:ext cx="10515600" cy="1325563"/>
          </a:xfrm>
        </p:spPr>
        <p:txBody>
          <a:bodyPr/>
          <a:lstStyle/>
          <a:p>
            <a:pPr algn="ctr"/>
            <a:r>
              <a:rPr lang="en-US" b="1" dirty="0">
                <a:solidFill>
                  <a:srgbClr val="27387E"/>
                </a:solidFill>
              </a:rPr>
              <a:t>Back to the Archives</a:t>
            </a:r>
          </a:p>
        </p:txBody>
      </p:sp>
      <p:pic>
        <p:nvPicPr>
          <p:cNvPr id="8" name="Picture 7" descr="Office clerk searching for files">
            <a:extLst>
              <a:ext uri="{FF2B5EF4-FFF2-40B4-BE49-F238E27FC236}">
                <a16:creationId xmlns:a16="http://schemas.microsoft.com/office/drawing/2014/main" id="{2FED218E-9DA0-4795-A9A9-FDE331FAD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375" y="1577042"/>
            <a:ext cx="6479895" cy="4859384"/>
          </a:xfrm>
          <a:prstGeom prst="rect">
            <a:avLst/>
          </a:prstGeom>
          <a:ln w="25400">
            <a:solidFill>
              <a:schemeClr val="tx1"/>
            </a:solidFill>
          </a:ln>
        </p:spPr>
      </p:pic>
    </p:spTree>
    <p:extLst>
      <p:ext uri="{BB962C8B-B14F-4D97-AF65-F5344CB8AC3E}">
        <p14:creationId xmlns:p14="http://schemas.microsoft.com/office/powerpoint/2010/main" val="2466305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9B85-9AB7-43AA-8861-7150650752C7}"/>
              </a:ext>
            </a:extLst>
          </p:cNvPr>
          <p:cNvSpPr>
            <a:spLocks noGrp="1"/>
          </p:cNvSpPr>
          <p:nvPr>
            <p:ph type="title"/>
          </p:nvPr>
        </p:nvSpPr>
        <p:spPr>
          <a:xfrm>
            <a:off x="1388229" y="709464"/>
            <a:ext cx="9426633" cy="1325563"/>
          </a:xfrm>
        </p:spPr>
        <p:txBody>
          <a:bodyPr/>
          <a:lstStyle/>
          <a:p>
            <a:pPr algn="ctr"/>
            <a:r>
              <a:rPr lang="en-US" dirty="0"/>
              <a:t>Guidance</a:t>
            </a:r>
          </a:p>
        </p:txBody>
      </p:sp>
      <p:sp>
        <p:nvSpPr>
          <p:cNvPr id="3" name="Content Placeholder 2">
            <a:extLst>
              <a:ext uri="{FF2B5EF4-FFF2-40B4-BE49-F238E27FC236}">
                <a16:creationId xmlns:a16="http://schemas.microsoft.com/office/drawing/2014/main" id="{8802A998-DCB7-4B41-BF94-5034A0242FF3}"/>
              </a:ext>
            </a:extLst>
          </p:cNvPr>
          <p:cNvSpPr>
            <a:spLocks noGrp="1"/>
          </p:cNvSpPr>
          <p:nvPr>
            <p:ph idx="1"/>
          </p:nvPr>
        </p:nvSpPr>
        <p:spPr>
          <a:xfrm>
            <a:off x="533400" y="1524000"/>
            <a:ext cx="10961077" cy="5076585"/>
          </a:xfrm>
        </p:spPr>
        <p:txBody>
          <a:bodyPr/>
          <a:lstStyle/>
          <a:p>
            <a:pPr>
              <a:spcBef>
                <a:spcPts val="1200"/>
              </a:spcBef>
              <a:spcAft>
                <a:spcPts val="2400"/>
              </a:spcAft>
            </a:pPr>
            <a:r>
              <a:rPr lang="en-US" dirty="0"/>
              <a:t>July 5, 2000 memorandum from Ruben Herrera, P.E. through John Steib (Director, APD,TNRCC):</a:t>
            </a:r>
          </a:p>
          <a:p>
            <a:pPr marL="0" indent="0" algn="ctr">
              <a:spcBef>
                <a:spcPts val="1200"/>
              </a:spcBef>
              <a:spcAft>
                <a:spcPts val="2400"/>
              </a:spcAft>
              <a:buNone/>
            </a:pPr>
            <a:r>
              <a:rPr lang="en-US" dirty="0">
                <a:hlinkClick r:id="rId3"/>
              </a:rPr>
              <a:t>Retrospective Federal Permit Analyses and Reviews</a:t>
            </a:r>
            <a:endParaRPr lang="en-US" dirty="0"/>
          </a:p>
          <a:p>
            <a:pPr marL="0" indent="0">
              <a:spcBef>
                <a:spcPts val="1200"/>
              </a:spcBef>
              <a:spcAft>
                <a:spcPts val="2400"/>
              </a:spcAft>
              <a:buNone/>
            </a:pPr>
            <a:r>
              <a:rPr lang="en-US" dirty="0"/>
              <a:t>Related documentation:</a:t>
            </a:r>
          </a:p>
          <a:p>
            <a:pPr>
              <a:spcBef>
                <a:spcPts val="1200"/>
              </a:spcBef>
              <a:spcAft>
                <a:spcPts val="2400"/>
              </a:spcAft>
            </a:pPr>
            <a:r>
              <a:rPr lang="en-US" dirty="0"/>
              <a:t>EPA 1985 DRAFT memo on “handling changes to sources which have PSD permits…” may be found on the EPA website:</a:t>
            </a:r>
          </a:p>
          <a:p>
            <a:pPr marL="0" indent="0" algn="ctr">
              <a:spcBef>
                <a:spcPts val="1200"/>
              </a:spcBef>
              <a:spcAft>
                <a:spcPts val="2400"/>
              </a:spcAft>
              <a:buNone/>
            </a:pPr>
            <a:r>
              <a:rPr lang="en-US" dirty="0">
                <a:hlinkClick r:id="rId4"/>
              </a:rPr>
              <a:t>Revised Draft Policy on Permit Modifications and Extensions</a:t>
            </a:r>
            <a:endParaRPr lang="en-US" dirty="0"/>
          </a:p>
          <a:p>
            <a:pPr marL="0" indent="0" algn="ctr">
              <a:buNone/>
            </a:pPr>
            <a:endParaRPr lang="en-US" dirty="0"/>
          </a:p>
        </p:txBody>
      </p:sp>
    </p:spTree>
    <p:extLst>
      <p:ext uri="{BB962C8B-B14F-4D97-AF65-F5344CB8AC3E}">
        <p14:creationId xmlns:p14="http://schemas.microsoft.com/office/powerpoint/2010/main" val="19074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F30E0-F64E-4783-9BC4-A010EE2674B4}"/>
              </a:ext>
            </a:extLst>
          </p:cNvPr>
          <p:cNvSpPr>
            <a:spLocks noGrp="1"/>
          </p:cNvSpPr>
          <p:nvPr>
            <p:ph type="title"/>
          </p:nvPr>
        </p:nvSpPr>
        <p:spPr>
          <a:xfrm>
            <a:off x="1388229" y="709464"/>
            <a:ext cx="9426633" cy="1325563"/>
          </a:xfrm>
        </p:spPr>
        <p:txBody>
          <a:bodyPr/>
          <a:lstStyle/>
          <a:p>
            <a:pPr algn="ctr"/>
            <a:r>
              <a:rPr lang="en-US" dirty="0"/>
              <a:t>Herrera/Steib Memo </a:t>
            </a:r>
            <a:br>
              <a:rPr lang="en-US" dirty="0"/>
            </a:br>
            <a:r>
              <a:rPr lang="en-US" dirty="0"/>
              <a:t>- By the Numbers</a:t>
            </a:r>
          </a:p>
        </p:txBody>
      </p:sp>
      <p:sp>
        <p:nvSpPr>
          <p:cNvPr id="3" name="Content Placeholder 2">
            <a:extLst>
              <a:ext uri="{FF2B5EF4-FFF2-40B4-BE49-F238E27FC236}">
                <a16:creationId xmlns:a16="http://schemas.microsoft.com/office/drawing/2014/main" id="{AD10447C-1AAC-4CC5-A828-F6059F56F816}"/>
              </a:ext>
            </a:extLst>
          </p:cNvPr>
          <p:cNvSpPr>
            <a:spLocks noGrp="1"/>
          </p:cNvSpPr>
          <p:nvPr>
            <p:ph idx="1"/>
          </p:nvPr>
        </p:nvSpPr>
        <p:spPr>
          <a:xfrm>
            <a:off x="623455" y="2202874"/>
            <a:ext cx="10961077" cy="3351766"/>
          </a:xfrm>
        </p:spPr>
        <p:txBody>
          <a:bodyPr/>
          <a:lstStyle/>
          <a:p>
            <a:pPr marL="514350" indent="-514350">
              <a:spcBef>
                <a:spcPts val="2400"/>
              </a:spcBef>
              <a:buFont typeface="+mj-lt"/>
              <a:buAutoNum type="arabicPeriod"/>
            </a:pPr>
            <a:r>
              <a:rPr lang="en-US" dirty="0"/>
              <a:t>Determine if the site is major using PSD and NA rules in effect at the time.</a:t>
            </a:r>
          </a:p>
          <a:p>
            <a:pPr marL="514350" indent="-514350">
              <a:spcBef>
                <a:spcPts val="2400"/>
              </a:spcBef>
              <a:buFont typeface="+mj-lt"/>
              <a:buAutoNum type="arabicPeriod"/>
            </a:pPr>
            <a:r>
              <a:rPr lang="en-US" dirty="0"/>
              <a:t>Calculate emissions using </a:t>
            </a:r>
            <a:r>
              <a:rPr lang="en-US" b="1" dirty="0">
                <a:solidFill>
                  <a:srgbClr val="0090BA"/>
                </a:solidFill>
              </a:rPr>
              <a:t>current</a:t>
            </a:r>
            <a:r>
              <a:rPr lang="en-US" dirty="0"/>
              <a:t> methodology and data.</a:t>
            </a:r>
          </a:p>
          <a:p>
            <a:pPr marL="514350" indent="-514350">
              <a:spcBef>
                <a:spcPts val="2400"/>
              </a:spcBef>
              <a:buFont typeface="+mj-lt"/>
              <a:buAutoNum type="arabicPeriod"/>
            </a:pPr>
            <a:r>
              <a:rPr lang="en-US" dirty="0"/>
              <a:t>Compare the project increase to criteria in effect at the time:</a:t>
            </a:r>
            <a:br>
              <a:rPr lang="en-US" dirty="0"/>
            </a:br>
            <a:r>
              <a:rPr lang="en-US" dirty="0"/>
              <a:t>	major source, netting, and major modification thresholds.</a:t>
            </a:r>
          </a:p>
          <a:p>
            <a:pPr marL="0" indent="0">
              <a:spcBef>
                <a:spcPts val="2400"/>
              </a:spcBef>
              <a:buNone/>
            </a:pPr>
            <a:r>
              <a:rPr lang="en-US" dirty="0"/>
              <a:t>Use the original baseline and contemporaneous windows.</a:t>
            </a:r>
          </a:p>
        </p:txBody>
      </p:sp>
    </p:spTree>
    <p:extLst>
      <p:ext uri="{BB962C8B-B14F-4D97-AF65-F5344CB8AC3E}">
        <p14:creationId xmlns:p14="http://schemas.microsoft.com/office/powerpoint/2010/main" val="10376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C7B9-2205-44CF-BA2B-C2EB7780D35B}"/>
              </a:ext>
            </a:extLst>
          </p:cNvPr>
          <p:cNvSpPr>
            <a:spLocks noGrp="1"/>
          </p:cNvSpPr>
          <p:nvPr>
            <p:ph type="title"/>
          </p:nvPr>
        </p:nvSpPr>
        <p:spPr>
          <a:xfrm>
            <a:off x="1388229" y="709464"/>
            <a:ext cx="9426633" cy="1325563"/>
          </a:xfrm>
        </p:spPr>
        <p:txBody>
          <a:bodyPr/>
          <a:lstStyle/>
          <a:p>
            <a:pPr algn="ctr"/>
            <a:r>
              <a:rPr lang="en-US" dirty="0"/>
              <a:t>Herrera/Steib Memo</a:t>
            </a:r>
            <a:br>
              <a:rPr lang="en-US" dirty="0"/>
            </a:br>
            <a:r>
              <a:rPr lang="en-US" dirty="0"/>
              <a:t>- By the Numbers </a:t>
            </a:r>
            <a:br>
              <a:rPr lang="en-US" dirty="0"/>
            </a:br>
            <a:r>
              <a:rPr lang="en-US" dirty="0"/>
              <a:t>(continued)</a:t>
            </a:r>
          </a:p>
        </p:txBody>
      </p:sp>
      <p:sp>
        <p:nvSpPr>
          <p:cNvPr id="3" name="Content Placeholder 2">
            <a:extLst>
              <a:ext uri="{FF2B5EF4-FFF2-40B4-BE49-F238E27FC236}">
                <a16:creationId xmlns:a16="http://schemas.microsoft.com/office/drawing/2014/main" id="{069CD2DA-6422-4126-AFF3-8D1B024B7FAE}"/>
              </a:ext>
            </a:extLst>
          </p:cNvPr>
          <p:cNvSpPr>
            <a:spLocks noGrp="1"/>
          </p:cNvSpPr>
          <p:nvPr>
            <p:ph idx="1"/>
          </p:nvPr>
        </p:nvSpPr>
        <p:spPr>
          <a:xfrm>
            <a:off x="914410" y="3159041"/>
            <a:ext cx="10379826" cy="1325563"/>
          </a:xfrm>
        </p:spPr>
        <p:txBody>
          <a:bodyPr/>
          <a:lstStyle/>
          <a:p>
            <a:pPr marL="514350" indent="-514350">
              <a:spcBef>
                <a:spcPts val="2400"/>
              </a:spcBef>
              <a:buFont typeface="+mj-lt"/>
              <a:buAutoNum type="arabicPeriod" startAt="4"/>
            </a:pPr>
            <a:r>
              <a:rPr lang="en-US" dirty="0"/>
              <a:t>If the sum of the corrected project increase and contemporaneous increases/decreases exceed a significance level, then major NSR is triggered.</a:t>
            </a:r>
          </a:p>
        </p:txBody>
      </p:sp>
    </p:spTree>
    <p:extLst>
      <p:ext uri="{BB962C8B-B14F-4D97-AF65-F5344CB8AC3E}">
        <p14:creationId xmlns:p14="http://schemas.microsoft.com/office/powerpoint/2010/main" val="40290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357A2-D9FA-AADD-3099-2AAA0761AAB6}"/>
              </a:ext>
            </a:extLst>
          </p:cNvPr>
          <p:cNvSpPr>
            <a:spLocks noGrp="1"/>
          </p:cNvSpPr>
          <p:nvPr>
            <p:ph type="title"/>
          </p:nvPr>
        </p:nvSpPr>
        <p:spPr>
          <a:xfrm>
            <a:off x="1346664" y="-1325563"/>
            <a:ext cx="9426633" cy="1325563"/>
          </a:xfrm>
        </p:spPr>
        <p:txBody>
          <a:bodyPr anchor="b"/>
          <a:lstStyle/>
          <a:p>
            <a:r>
              <a:rPr lang="en-US" dirty="0"/>
              <a:t>Texas Preliminary PM2.5 Design Values</a:t>
            </a:r>
          </a:p>
        </p:txBody>
      </p:sp>
      <p:pic>
        <p:nvPicPr>
          <p:cNvPr id="10" name="Picture 9" descr="Map of Texas with Preliminary PM2.5 design Values by County">
            <a:extLst>
              <a:ext uri="{FF2B5EF4-FFF2-40B4-BE49-F238E27FC236}">
                <a16:creationId xmlns:a16="http://schemas.microsoft.com/office/drawing/2014/main" id="{0AE0565F-6FA0-3AF6-58E1-31BB7CC32A5E}"/>
              </a:ext>
            </a:extLst>
          </p:cNvPr>
          <p:cNvPicPr>
            <a:picLocks noChangeAspect="1"/>
          </p:cNvPicPr>
          <p:nvPr/>
        </p:nvPicPr>
        <p:blipFill>
          <a:blip r:embed="rId3"/>
          <a:stretch>
            <a:fillRect/>
          </a:stretch>
        </p:blipFill>
        <p:spPr>
          <a:xfrm>
            <a:off x="272763" y="299411"/>
            <a:ext cx="11221840" cy="6045066"/>
          </a:xfrm>
          <a:prstGeom prst="rect">
            <a:avLst/>
          </a:prstGeom>
        </p:spPr>
      </p:pic>
    </p:spTree>
    <p:extLst>
      <p:ext uri="{BB962C8B-B14F-4D97-AF65-F5344CB8AC3E}">
        <p14:creationId xmlns:p14="http://schemas.microsoft.com/office/powerpoint/2010/main" val="3141594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1899-1861-44ED-AC70-42EF72A3014D}"/>
              </a:ext>
            </a:extLst>
          </p:cNvPr>
          <p:cNvSpPr>
            <a:spLocks noGrp="1"/>
          </p:cNvSpPr>
          <p:nvPr>
            <p:ph type="title"/>
          </p:nvPr>
        </p:nvSpPr>
        <p:spPr>
          <a:xfrm>
            <a:off x="1388229" y="723319"/>
            <a:ext cx="9426633" cy="1325563"/>
          </a:xfrm>
        </p:spPr>
        <p:txBody>
          <a:bodyPr/>
          <a:lstStyle/>
          <a:p>
            <a:pPr algn="ctr"/>
            <a:r>
              <a:rPr lang="en-US" dirty="0"/>
              <a:t>Herrera/Steib Memo</a:t>
            </a:r>
            <a:br>
              <a:rPr lang="en-US" dirty="0"/>
            </a:br>
            <a:r>
              <a:rPr lang="en-US" dirty="0"/>
              <a:t>- Additional Elements</a:t>
            </a:r>
          </a:p>
        </p:txBody>
      </p:sp>
      <p:sp>
        <p:nvSpPr>
          <p:cNvPr id="3" name="Content Placeholder 2">
            <a:extLst>
              <a:ext uri="{FF2B5EF4-FFF2-40B4-BE49-F238E27FC236}">
                <a16:creationId xmlns:a16="http://schemas.microsoft.com/office/drawing/2014/main" id="{0908111F-9AE8-44DB-91F5-D8BE617444B6}"/>
              </a:ext>
            </a:extLst>
          </p:cNvPr>
          <p:cNvSpPr>
            <a:spLocks noGrp="1"/>
          </p:cNvSpPr>
          <p:nvPr>
            <p:ph idx="1"/>
          </p:nvPr>
        </p:nvSpPr>
        <p:spPr>
          <a:xfrm>
            <a:off x="609599" y="2332414"/>
            <a:ext cx="10961077" cy="2976565"/>
          </a:xfrm>
        </p:spPr>
        <p:txBody>
          <a:bodyPr/>
          <a:lstStyle/>
          <a:p>
            <a:pPr marL="0" indent="0">
              <a:spcBef>
                <a:spcPts val="2400"/>
              </a:spcBef>
              <a:buNone/>
            </a:pPr>
            <a:r>
              <a:rPr lang="en-US" dirty="0"/>
              <a:t>For retrospective actions that trigger major NSR, use </a:t>
            </a:r>
            <a:r>
              <a:rPr lang="en-US" b="1" dirty="0">
                <a:solidFill>
                  <a:srgbClr val="0090BA"/>
                </a:solidFill>
              </a:rPr>
              <a:t>current</a:t>
            </a:r>
            <a:r>
              <a:rPr lang="en-US" dirty="0"/>
              <a:t>:</a:t>
            </a:r>
          </a:p>
          <a:p>
            <a:pPr>
              <a:spcBef>
                <a:spcPts val="2400"/>
              </a:spcBef>
            </a:pPr>
            <a:r>
              <a:rPr lang="en-US" dirty="0"/>
              <a:t>BACT or LAER requirements.</a:t>
            </a:r>
          </a:p>
          <a:p>
            <a:pPr>
              <a:spcBef>
                <a:spcPts val="2400"/>
              </a:spcBef>
            </a:pPr>
            <a:r>
              <a:rPr lang="en-US" dirty="0"/>
              <a:t>meteorology for impacts analysis.</a:t>
            </a:r>
          </a:p>
          <a:p>
            <a:pPr>
              <a:spcBef>
                <a:spcPts val="2400"/>
              </a:spcBef>
            </a:pPr>
            <a:r>
              <a:rPr lang="en-US" dirty="0"/>
              <a:t>offset ratios if NA is triggered (ratio depends on area classification at the time of new permit issuance </a:t>
            </a:r>
            <a:r>
              <a:rPr lang="en-US" b="1" dirty="0">
                <a:solidFill>
                  <a:srgbClr val="27387E"/>
                </a:solidFill>
              </a:rPr>
              <a:t>as per 30 TAC §116.150(a)</a:t>
            </a:r>
            <a:r>
              <a:rPr lang="en-US" dirty="0"/>
              <a:t>).</a:t>
            </a:r>
          </a:p>
        </p:txBody>
      </p:sp>
    </p:spTree>
    <p:extLst>
      <p:ext uri="{BB962C8B-B14F-4D97-AF65-F5344CB8AC3E}">
        <p14:creationId xmlns:p14="http://schemas.microsoft.com/office/powerpoint/2010/main" val="40267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7AAD-BD57-4EE0-9B19-D270890FC349}"/>
              </a:ext>
            </a:extLst>
          </p:cNvPr>
          <p:cNvSpPr>
            <a:spLocks noGrp="1"/>
          </p:cNvSpPr>
          <p:nvPr>
            <p:ph type="title"/>
          </p:nvPr>
        </p:nvSpPr>
        <p:spPr>
          <a:xfrm>
            <a:off x="1346664" y="709464"/>
            <a:ext cx="9426633" cy="1325563"/>
          </a:xfrm>
        </p:spPr>
        <p:txBody>
          <a:bodyPr/>
          <a:lstStyle/>
          <a:p>
            <a:pPr algn="ctr"/>
            <a:r>
              <a:rPr lang="en-US" dirty="0"/>
              <a:t>Retrospective PEI Reminders</a:t>
            </a:r>
          </a:p>
        </p:txBody>
      </p:sp>
      <p:sp>
        <p:nvSpPr>
          <p:cNvPr id="3" name="Content Placeholder 2">
            <a:extLst>
              <a:ext uri="{FF2B5EF4-FFF2-40B4-BE49-F238E27FC236}">
                <a16:creationId xmlns:a16="http://schemas.microsoft.com/office/drawing/2014/main" id="{A71FB0C7-A0F3-4D51-ABCC-286C0A08F547}"/>
              </a:ext>
            </a:extLst>
          </p:cNvPr>
          <p:cNvSpPr>
            <a:spLocks noGrp="1"/>
          </p:cNvSpPr>
          <p:nvPr>
            <p:ph idx="1"/>
          </p:nvPr>
        </p:nvSpPr>
        <p:spPr>
          <a:xfrm>
            <a:off x="615461" y="1610435"/>
            <a:ext cx="10961077" cy="3782291"/>
          </a:xfrm>
        </p:spPr>
        <p:txBody>
          <a:bodyPr/>
          <a:lstStyle/>
          <a:p>
            <a:pPr>
              <a:spcBef>
                <a:spcPts val="2400"/>
              </a:spcBef>
            </a:pPr>
            <a:r>
              <a:rPr lang="en-US" dirty="0"/>
              <a:t>Add the existing (newly quantified) emissions to the original project emission increase (PEI) or net emission increase (NEI), as applicable.</a:t>
            </a:r>
          </a:p>
          <a:p>
            <a:pPr>
              <a:spcBef>
                <a:spcPts val="2400"/>
              </a:spcBef>
            </a:pPr>
            <a:r>
              <a:rPr lang="en-US" dirty="0"/>
              <a:t>Evaluate how the corrected PEI/NEI would have affected the original federal applicability analysis (including netting).</a:t>
            </a:r>
          </a:p>
          <a:p>
            <a:pPr>
              <a:spcBef>
                <a:spcPts val="2400"/>
              </a:spcBef>
            </a:pPr>
            <a:r>
              <a:rPr lang="en-US" dirty="0"/>
              <a:t>If federal NSR is not triggered, evaluate how the corrected PEI/NEI would have affected any subsequent netting and any permit determinations.</a:t>
            </a:r>
          </a:p>
        </p:txBody>
      </p:sp>
    </p:spTree>
    <p:extLst>
      <p:ext uri="{BB962C8B-B14F-4D97-AF65-F5344CB8AC3E}">
        <p14:creationId xmlns:p14="http://schemas.microsoft.com/office/powerpoint/2010/main" val="2131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3550-E353-46D4-B24A-27B2CE1C1BE4}"/>
              </a:ext>
            </a:extLst>
          </p:cNvPr>
          <p:cNvSpPr>
            <a:spLocks noGrp="1"/>
          </p:cNvSpPr>
          <p:nvPr>
            <p:ph type="title"/>
          </p:nvPr>
        </p:nvSpPr>
        <p:spPr>
          <a:xfrm>
            <a:off x="1346664" y="552697"/>
            <a:ext cx="9426633" cy="1325563"/>
          </a:xfrm>
        </p:spPr>
        <p:txBody>
          <a:bodyPr/>
          <a:lstStyle/>
          <a:p>
            <a:pPr algn="ctr"/>
            <a:r>
              <a:rPr lang="en-US" dirty="0"/>
              <a:t>Let’s Look at Another Example</a:t>
            </a:r>
          </a:p>
        </p:txBody>
      </p:sp>
      <p:pic>
        <p:nvPicPr>
          <p:cNvPr id="5" name="Content Placeholder 4" descr="Oil refinery against blue sky.">
            <a:extLst>
              <a:ext uri="{FF2B5EF4-FFF2-40B4-BE49-F238E27FC236}">
                <a16:creationId xmlns:a16="http://schemas.microsoft.com/office/drawing/2014/main" id="{73575C00-03DD-4091-ADCD-DCE32C6ECD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9491" y="1377677"/>
            <a:ext cx="8453017" cy="4754822"/>
          </a:xfrm>
          <a:ln w="25400">
            <a:solidFill>
              <a:schemeClr val="tx1"/>
            </a:solidFill>
          </a:ln>
        </p:spPr>
      </p:pic>
    </p:spTree>
    <p:extLst>
      <p:ext uri="{BB962C8B-B14F-4D97-AF65-F5344CB8AC3E}">
        <p14:creationId xmlns:p14="http://schemas.microsoft.com/office/powerpoint/2010/main" val="3787893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5B5-9B2D-4B96-8536-57147E4603AF}"/>
              </a:ext>
            </a:extLst>
          </p:cNvPr>
          <p:cNvSpPr>
            <a:spLocks noGrp="1"/>
          </p:cNvSpPr>
          <p:nvPr>
            <p:ph type="title"/>
          </p:nvPr>
        </p:nvSpPr>
        <p:spPr>
          <a:xfrm>
            <a:off x="1388229" y="709464"/>
            <a:ext cx="9426633" cy="1325563"/>
          </a:xfrm>
        </p:spPr>
        <p:txBody>
          <a:bodyPr/>
          <a:lstStyle/>
          <a:p>
            <a:pPr algn="ctr"/>
            <a:r>
              <a:rPr lang="en-US" dirty="0"/>
              <a:t>Example 7: Retrospective Review</a:t>
            </a:r>
            <a:br>
              <a:rPr lang="en-US" dirty="0"/>
            </a:br>
            <a:r>
              <a:rPr lang="en-US" b="0" dirty="0"/>
              <a:t>The Scenario</a:t>
            </a:r>
          </a:p>
        </p:txBody>
      </p:sp>
      <p:sp>
        <p:nvSpPr>
          <p:cNvPr id="3" name="Content Placeholder 2">
            <a:extLst>
              <a:ext uri="{FF2B5EF4-FFF2-40B4-BE49-F238E27FC236}">
                <a16:creationId xmlns:a16="http://schemas.microsoft.com/office/drawing/2014/main" id="{FD5A0CCF-1003-4E1C-AF62-AF623E5D17D7}"/>
              </a:ext>
            </a:extLst>
          </p:cNvPr>
          <p:cNvSpPr>
            <a:spLocks noGrp="1"/>
          </p:cNvSpPr>
          <p:nvPr>
            <p:ph idx="1"/>
          </p:nvPr>
        </p:nvSpPr>
        <p:spPr>
          <a:xfrm>
            <a:off x="623455" y="2173578"/>
            <a:ext cx="10961077" cy="3783877"/>
          </a:xfrm>
        </p:spPr>
        <p:txBody>
          <a:bodyPr/>
          <a:lstStyle/>
          <a:p>
            <a:pPr marL="0" indent="0">
              <a:spcBef>
                <a:spcPts val="2400"/>
              </a:spcBef>
              <a:buNone/>
            </a:pPr>
            <a:r>
              <a:rPr lang="en-US" dirty="0"/>
              <a:t>What if our previous example had required Nonattainment NSR review originally and the retrospective review?</a:t>
            </a:r>
          </a:p>
          <a:p>
            <a:pPr marL="457200" lvl="1" indent="0">
              <a:spcBef>
                <a:spcPts val="2400"/>
              </a:spcBef>
              <a:buNone/>
            </a:pPr>
            <a:r>
              <a:rPr lang="en-US" dirty="0"/>
              <a:t>A major source under Nonattainment NSR received a permit in June 2021 to authorize installation of two new furnaces and four new tanks.</a:t>
            </a:r>
          </a:p>
          <a:p>
            <a:pPr marL="457200" lvl="1" indent="0">
              <a:spcBef>
                <a:spcPts val="2400"/>
              </a:spcBef>
              <a:buNone/>
            </a:pPr>
            <a:r>
              <a:rPr lang="en-US" dirty="0"/>
              <a:t>The area was classified as serious ozone nonattainment in 2021.</a:t>
            </a:r>
          </a:p>
          <a:p>
            <a:pPr marL="457200" lvl="1" indent="0">
              <a:spcBef>
                <a:spcPts val="2400"/>
              </a:spcBef>
              <a:buNone/>
            </a:pPr>
            <a:r>
              <a:rPr lang="en-US" dirty="0"/>
              <a:t>Reclassified to severe in 2022.</a:t>
            </a:r>
          </a:p>
          <a:p>
            <a:pPr marL="457200" lvl="1" indent="0">
              <a:spcBef>
                <a:spcPts val="2400"/>
              </a:spcBef>
              <a:buNone/>
            </a:pPr>
            <a:r>
              <a:rPr lang="en-US" dirty="0"/>
              <a:t>The source is not considered major under the PSD program.</a:t>
            </a:r>
          </a:p>
        </p:txBody>
      </p:sp>
    </p:spTree>
    <p:extLst>
      <p:ext uri="{BB962C8B-B14F-4D97-AF65-F5344CB8AC3E}">
        <p14:creationId xmlns:p14="http://schemas.microsoft.com/office/powerpoint/2010/main" val="26270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905A-B7E0-4CD5-83F0-EDB67C9B211F}"/>
              </a:ext>
            </a:extLst>
          </p:cNvPr>
          <p:cNvSpPr>
            <a:spLocks noGrp="1"/>
          </p:cNvSpPr>
          <p:nvPr>
            <p:ph type="title"/>
          </p:nvPr>
        </p:nvSpPr>
        <p:spPr>
          <a:xfrm>
            <a:off x="77584" y="708656"/>
            <a:ext cx="12058996" cy="1325563"/>
          </a:xfrm>
        </p:spPr>
        <p:txBody>
          <a:bodyPr/>
          <a:lstStyle/>
          <a:p>
            <a:pPr algn="ctr"/>
            <a:r>
              <a:rPr lang="en-US" dirty="0"/>
              <a:t>Example 7: Retrospective Review</a:t>
            </a:r>
            <a:br>
              <a:rPr lang="en-US" dirty="0"/>
            </a:br>
            <a:r>
              <a:rPr lang="en-US" b="0" dirty="0"/>
              <a:t>Necessary Corrections</a:t>
            </a:r>
          </a:p>
        </p:txBody>
      </p:sp>
      <p:sp>
        <p:nvSpPr>
          <p:cNvPr id="3" name="Content Placeholder 2">
            <a:extLst>
              <a:ext uri="{FF2B5EF4-FFF2-40B4-BE49-F238E27FC236}">
                <a16:creationId xmlns:a16="http://schemas.microsoft.com/office/drawing/2014/main" id="{CA49BE28-A7B2-4D64-A091-CD8FB4344DEC}"/>
              </a:ext>
            </a:extLst>
          </p:cNvPr>
          <p:cNvSpPr>
            <a:spLocks noGrp="1"/>
          </p:cNvSpPr>
          <p:nvPr>
            <p:ph idx="1"/>
          </p:nvPr>
        </p:nvSpPr>
        <p:spPr>
          <a:xfrm>
            <a:off x="623455" y="2236122"/>
            <a:ext cx="10961077" cy="3899368"/>
          </a:xfrm>
        </p:spPr>
        <p:txBody>
          <a:bodyPr/>
          <a:lstStyle/>
          <a:p>
            <a:pPr marL="0" indent="0">
              <a:spcBef>
                <a:spcPts val="2400"/>
              </a:spcBef>
              <a:buNone/>
            </a:pPr>
            <a:r>
              <a:rPr lang="en-US" dirty="0"/>
              <a:t>Upon installation of the new facilities, it was discovered that:</a:t>
            </a:r>
          </a:p>
          <a:p>
            <a:pPr>
              <a:spcBef>
                <a:spcPts val="2400"/>
              </a:spcBef>
            </a:pPr>
            <a:r>
              <a:rPr lang="en-US" b="1" dirty="0">
                <a:solidFill>
                  <a:srgbClr val="27387E"/>
                </a:solidFill>
              </a:rPr>
              <a:t>Furnaces -</a:t>
            </a:r>
            <a:r>
              <a:rPr lang="en-US" dirty="0"/>
              <a:t> The original furnace capacities were underestimated.  The emission correction results in an additional 1.64 tpy NOx and 0.10 tpy VOC.  </a:t>
            </a:r>
          </a:p>
          <a:p>
            <a:pPr>
              <a:spcBef>
                <a:spcPts val="2400"/>
              </a:spcBef>
            </a:pPr>
            <a:r>
              <a:rPr lang="en-US" b="1" dirty="0">
                <a:solidFill>
                  <a:srgbClr val="27387E"/>
                </a:solidFill>
              </a:rPr>
              <a:t>Storage Tanks - </a:t>
            </a:r>
            <a:r>
              <a:rPr lang="en-US" dirty="0"/>
              <a:t>The originally estimated fitting types, fitting counts, and pump capacities were not sufficiently conservative compared to installed equipment.  The emission correction results in an additional 2.30 tpy VOC beyond original project calculations.</a:t>
            </a:r>
          </a:p>
          <a:p>
            <a:endParaRPr lang="en-US" dirty="0"/>
          </a:p>
        </p:txBody>
      </p:sp>
    </p:spTree>
    <p:extLst>
      <p:ext uri="{BB962C8B-B14F-4D97-AF65-F5344CB8AC3E}">
        <p14:creationId xmlns:p14="http://schemas.microsoft.com/office/powerpoint/2010/main" val="36234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2545-3B62-4233-942A-D4359CBF67EE}"/>
              </a:ext>
            </a:extLst>
          </p:cNvPr>
          <p:cNvSpPr>
            <a:spLocks noGrp="1"/>
          </p:cNvSpPr>
          <p:nvPr>
            <p:ph type="title"/>
          </p:nvPr>
        </p:nvSpPr>
        <p:spPr>
          <a:xfrm>
            <a:off x="621325" y="290687"/>
            <a:ext cx="10961077" cy="1325563"/>
          </a:xfrm>
        </p:spPr>
        <p:txBody>
          <a:bodyPr/>
          <a:lstStyle/>
          <a:p>
            <a:pPr algn="ctr"/>
            <a:r>
              <a:rPr lang="en-US" dirty="0"/>
              <a:t>Example 7: Retrospective Review</a:t>
            </a:r>
            <a:br>
              <a:rPr lang="en-US" dirty="0"/>
            </a:br>
            <a:r>
              <a:rPr lang="en-US" b="0" dirty="0"/>
              <a:t>VOC</a:t>
            </a:r>
          </a:p>
        </p:txBody>
      </p:sp>
      <p:graphicFrame>
        <p:nvGraphicFramePr>
          <p:cNvPr id="6" name="Table 5">
            <a:extLst>
              <a:ext uri="{FF2B5EF4-FFF2-40B4-BE49-F238E27FC236}">
                <a16:creationId xmlns:a16="http://schemas.microsoft.com/office/drawing/2014/main" id="{7126E005-8E33-CB00-6E0E-A5FDDF859B09}"/>
              </a:ext>
            </a:extLst>
          </p:cNvPr>
          <p:cNvGraphicFramePr>
            <a:graphicFrameLocks noGrp="1"/>
          </p:cNvGraphicFramePr>
          <p:nvPr>
            <p:extLst>
              <p:ext uri="{D42A27DB-BD31-4B8C-83A1-F6EECF244321}">
                <p14:modId xmlns:p14="http://schemas.microsoft.com/office/powerpoint/2010/main" val="1103923015"/>
              </p:ext>
            </p:extLst>
          </p:nvPr>
        </p:nvGraphicFramePr>
        <p:xfrm>
          <a:off x="371474" y="1616250"/>
          <a:ext cx="11210928" cy="4450080"/>
        </p:xfrm>
        <a:graphic>
          <a:graphicData uri="http://schemas.openxmlformats.org/drawingml/2006/table">
            <a:tbl>
              <a:tblPr firstRow="1" bandRow="1">
                <a:tableStyleId>{5C22544A-7EE6-4342-B048-85BDC9FD1C3A}</a:tableStyleId>
              </a:tblPr>
              <a:tblGrid>
                <a:gridCol w="1868488">
                  <a:extLst>
                    <a:ext uri="{9D8B030D-6E8A-4147-A177-3AD203B41FA5}">
                      <a16:colId xmlns:a16="http://schemas.microsoft.com/office/drawing/2014/main" val="1037584549"/>
                    </a:ext>
                  </a:extLst>
                </a:gridCol>
                <a:gridCol w="1868488">
                  <a:extLst>
                    <a:ext uri="{9D8B030D-6E8A-4147-A177-3AD203B41FA5}">
                      <a16:colId xmlns:a16="http://schemas.microsoft.com/office/drawing/2014/main" val="1209953094"/>
                    </a:ext>
                  </a:extLst>
                </a:gridCol>
                <a:gridCol w="1868488">
                  <a:extLst>
                    <a:ext uri="{9D8B030D-6E8A-4147-A177-3AD203B41FA5}">
                      <a16:colId xmlns:a16="http://schemas.microsoft.com/office/drawing/2014/main" val="2409972334"/>
                    </a:ext>
                  </a:extLst>
                </a:gridCol>
                <a:gridCol w="1868488">
                  <a:extLst>
                    <a:ext uri="{9D8B030D-6E8A-4147-A177-3AD203B41FA5}">
                      <a16:colId xmlns:a16="http://schemas.microsoft.com/office/drawing/2014/main" val="1893502745"/>
                    </a:ext>
                  </a:extLst>
                </a:gridCol>
                <a:gridCol w="1868488">
                  <a:extLst>
                    <a:ext uri="{9D8B030D-6E8A-4147-A177-3AD203B41FA5}">
                      <a16:colId xmlns:a16="http://schemas.microsoft.com/office/drawing/2014/main" val="2208752758"/>
                    </a:ext>
                  </a:extLst>
                </a:gridCol>
                <a:gridCol w="1868488">
                  <a:extLst>
                    <a:ext uri="{9D8B030D-6E8A-4147-A177-3AD203B41FA5}">
                      <a16:colId xmlns:a16="http://schemas.microsoft.com/office/drawing/2014/main" val="1617772255"/>
                    </a:ext>
                  </a:extLst>
                </a:gridCol>
              </a:tblGrid>
              <a:tr h="370840">
                <a:tc>
                  <a:txBody>
                    <a:bodyPr/>
                    <a:lstStyle/>
                    <a:p>
                      <a:pPr marL="0" marR="0">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EPN</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Status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Pollutant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Original Net Emission Increase (tpy)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Newly Quantified Emissions (tpy)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Corrected Net Emission Increase (tpy)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3815418"/>
                  </a:ext>
                </a:extLst>
              </a:tr>
              <a:tr h="370840">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Furnace A</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New</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VOC</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0.70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0.05</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0.75</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8110345"/>
                  </a:ext>
                </a:extLst>
              </a:tr>
              <a:tr h="370840">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Furnace B</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New</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VOC</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0.70</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0.05</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0.75</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20340016"/>
                  </a:ext>
                </a:extLst>
              </a:tr>
              <a:tr h="370840">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Tank 1</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New</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VOC</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5.79</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0.54</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6.33</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1242324"/>
                  </a:ext>
                </a:extLst>
              </a:tr>
              <a:tr h="370840">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Tank 2</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New</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VOC</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5.79</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0.54</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6.33</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0437786"/>
                  </a:ext>
                </a:extLst>
              </a:tr>
              <a:tr h="370840">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Tank 3</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New</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VOC</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6.32</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0.61</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6.93</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77721567"/>
                  </a:ext>
                </a:extLst>
              </a:tr>
              <a:tr h="370840">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Tank 4</a:t>
                      </a:r>
                      <a:endParaRPr lang="en-US" sz="2000" dirty="0">
                        <a:effectLst/>
                        <a:latin typeface="+mn-lt"/>
                        <a:ea typeface="Calibri" panose="020F0502020204030204" pitchFamily="34" charset="0"/>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New</a:t>
                      </a:r>
                      <a:endParaRPr lang="en-US" sz="2000" dirty="0">
                        <a:effectLst/>
                        <a:latin typeface="+mn-lt"/>
                        <a:ea typeface="Calibri" panose="020F0502020204030204" pitchFamily="34" charset="0"/>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VOC</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6.32</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0.61</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r>
                        <a:rPr lang="en-US" sz="2000" dirty="0">
                          <a:effectLst/>
                          <a:latin typeface="+mn-lt"/>
                          <a:ea typeface="Times New Roman" panose="02020603050405020304" pitchFamily="18" charset="0"/>
                          <a:cs typeface="Arial" panose="020B0604020202020204" pitchFamily="34" charset="0"/>
                        </a:rPr>
                        <a:t>6.93</a:t>
                      </a:r>
                      <a:endParaRPr lang="en-US"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26625855"/>
                  </a:ext>
                </a:extLst>
              </a:tr>
              <a:tr h="370840">
                <a:tc>
                  <a:txBody>
                    <a:bodyPr/>
                    <a:lstStyle/>
                    <a:p>
                      <a:r>
                        <a:rPr lang="en-US" sz="2000" dirty="0">
                          <a:latin typeface="+mn-lt"/>
                        </a:rPr>
                        <a:t>Total NEI:</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mn-lt"/>
                        </a:rPr>
                        <a:t>VOC</a:t>
                      </a:r>
                    </a:p>
                  </a:txBody>
                  <a:tcPr>
                    <a:lnL w="12700" cap="flat" cmpd="sng" algn="ctr">
                      <a:solidFill>
                        <a:schemeClr val="tx1"/>
                      </a:solidFill>
                      <a:prstDash val="solid"/>
                      <a:round/>
                      <a:headEnd type="none" w="med" len="med"/>
                      <a:tailEnd type="none" w="med" len="med"/>
                    </a:lnL>
                  </a:tcPr>
                </a:tc>
                <a:tc>
                  <a:txBody>
                    <a:bodyPr/>
                    <a:lstStyle/>
                    <a:p>
                      <a:pPr algn="ctr"/>
                      <a:r>
                        <a:rPr lang="en-US" sz="2000" dirty="0">
                          <a:latin typeface="+mn-lt"/>
                        </a:rPr>
                        <a:t>25.62</a:t>
                      </a:r>
                    </a:p>
                  </a:txBody>
                  <a:tcPr/>
                </a:tc>
                <a:tc>
                  <a:txBody>
                    <a:bodyPr/>
                    <a:lstStyle/>
                    <a:p>
                      <a:pPr algn="ctr"/>
                      <a:r>
                        <a:rPr lang="en-US" sz="2000" dirty="0">
                          <a:latin typeface="+mn-lt"/>
                        </a:rPr>
                        <a:t>2.40</a:t>
                      </a:r>
                    </a:p>
                  </a:txBody>
                  <a:tcPr/>
                </a:tc>
                <a:tc>
                  <a:txBody>
                    <a:bodyPr/>
                    <a:lstStyle/>
                    <a:p>
                      <a:pPr algn="ctr"/>
                      <a:r>
                        <a:rPr lang="en-US" sz="2000" dirty="0">
                          <a:latin typeface="+mn-lt"/>
                        </a:rPr>
                        <a:t>28.02</a:t>
                      </a:r>
                    </a:p>
                  </a:txBody>
                  <a:tcPr/>
                </a:tc>
                <a:extLst>
                  <a:ext uri="{0D108BD9-81ED-4DB2-BD59-A6C34878D82A}">
                    <a16:rowId xmlns:a16="http://schemas.microsoft.com/office/drawing/2014/main" val="2506240085"/>
                  </a:ext>
                </a:extLst>
              </a:tr>
            </a:tbl>
          </a:graphicData>
        </a:graphic>
      </p:graphicFrame>
    </p:spTree>
    <p:extLst>
      <p:ext uri="{BB962C8B-B14F-4D97-AF65-F5344CB8AC3E}">
        <p14:creationId xmlns:p14="http://schemas.microsoft.com/office/powerpoint/2010/main" val="1035186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2545-3B62-4233-942A-D4359CBF67EE}"/>
              </a:ext>
            </a:extLst>
          </p:cNvPr>
          <p:cNvSpPr>
            <a:spLocks noGrp="1"/>
          </p:cNvSpPr>
          <p:nvPr>
            <p:ph type="title"/>
          </p:nvPr>
        </p:nvSpPr>
        <p:spPr>
          <a:xfrm>
            <a:off x="621325" y="531317"/>
            <a:ext cx="10961077" cy="1325563"/>
          </a:xfrm>
        </p:spPr>
        <p:txBody>
          <a:bodyPr/>
          <a:lstStyle/>
          <a:p>
            <a:pPr algn="ctr"/>
            <a:r>
              <a:rPr lang="en-US" dirty="0"/>
              <a:t>Example 7: Retrospective Review</a:t>
            </a:r>
            <a:br>
              <a:rPr lang="en-US" dirty="0"/>
            </a:br>
            <a:r>
              <a:rPr lang="en-US" b="0" dirty="0"/>
              <a:t>NOx</a:t>
            </a:r>
          </a:p>
        </p:txBody>
      </p:sp>
      <p:pic>
        <p:nvPicPr>
          <p:cNvPr id="9" name="Content Placeholder 8" descr="Table  &#10;EPN Furnace A  Status New  Pollutant NOx Original Net Emission Increase (tpy) 11.83&#10;EPN Furnace B  Status New  Pollutant NOx Original Net Emission Increase (tpy) 11.83&#10;Total NEI  NOx  23.66&#10;&#10;Newly Quantified Emissions (tpy) Furnace A  0.82&#10;Furnace B  0.82&#10;Total NEI  1.64&#10;&#10;Corrected Net Emission Increase (tpy) Furnace A 12.65&#10;Furnace B  12.65&#10;Total NEI  25.30">
            <a:extLst>
              <a:ext uri="{FF2B5EF4-FFF2-40B4-BE49-F238E27FC236}">
                <a16:creationId xmlns:a16="http://schemas.microsoft.com/office/drawing/2014/main" id="{BC6C8E00-0B9A-4793-9C04-D05E78AF75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2061833"/>
            <a:ext cx="10961688" cy="3023084"/>
          </a:xfrm>
        </p:spPr>
      </p:pic>
      <p:sp>
        <p:nvSpPr>
          <p:cNvPr id="4" name="Rectangle 3">
            <a:extLst>
              <a:ext uri="{FF2B5EF4-FFF2-40B4-BE49-F238E27FC236}">
                <a16:creationId xmlns:a16="http://schemas.microsoft.com/office/drawing/2014/main" id="{EB8A8100-6891-46AB-8144-A265CBC1F8EC}"/>
              </a:ext>
              <a:ext uri="{C183D7F6-B498-43B3-948B-1728B52AA6E4}">
                <adec:decorative xmlns:adec="http://schemas.microsoft.com/office/drawing/2017/decorative" val="1"/>
              </a:ext>
            </a:extLst>
          </p:cNvPr>
          <p:cNvSpPr/>
          <p:nvPr/>
        </p:nvSpPr>
        <p:spPr>
          <a:xfrm>
            <a:off x="7450282" y="3573376"/>
            <a:ext cx="1745672" cy="135921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E0542A-F7B8-4730-8E7E-CC7419BE9134}"/>
              </a:ext>
              <a:ext uri="{C183D7F6-B498-43B3-948B-1728B52AA6E4}">
                <adec:decorative xmlns:adec="http://schemas.microsoft.com/office/drawing/2017/decorative" val="1"/>
              </a:ext>
            </a:extLst>
          </p:cNvPr>
          <p:cNvSpPr/>
          <p:nvPr/>
        </p:nvSpPr>
        <p:spPr>
          <a:xfrm>
            <a:off x="9195954" y="3573375"/>
            <a:ext cx="2386448" cy="135921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0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F315-6559-4209-9BBB-5B44D50A54EF}"/>
              </a:ext>
            </a:extLst>
          </p:cNvPr>
          <p:cNvSpPr>
            <a:spLocks noGrp="1"/>
          </p:cNvSpPr>
          <p:nvPr>
            <p:ph type="title"/>
          </p:nvPr>
        </p:nvSpPr>
        <p:spPr>
          <a:xfrm>
            <a:off x="837142" y="709780"/>
            <a:ext cx="10523593" cy="1299811"/>
          </a:xfrm>
        </p:spPr>
        <p:txBody>
          <a:bodyPr anchor="b">
            <a:normAutofit/>
          </a:bodyPr>
          <a:lstStyle/>
          <a:p>
            <a:pPr algn="ctr"/>
            <a:r>
              <a:rPr lang="en-US" sz="4400" dirty="0"/>
              <a:t>Example 7: Retrospective Review</a:t>
            </a:r>
            <a:br>
              <a:rPr lang="en-US" sz="4400" dirty="0"/>
            </a:br>
            <a:r>
              <a:rPr lang="en-US" sz="4400" b="0" dirty="0"/>
              <a:t>The Verdict</a:t>
            </a:r>
          </a:p>
        </p:txBody>
      </p:sp>
      <p:sp>
        <p:nvSpPr>
          <p:cNvPr id="3" name="Content Placeholder 2">
            <a:extLst>
              <a:ext uri="{FF2B5EF4-FFF2-40B4-BE49-F238E27FC236}">
                <a16:creationId xmlns:a16="http://schemas.microsoft.com/office/drawing/2014/main" id="{F3F1B316-9E62-4B2C-B84C-591FF533B411}"/>
              </a:ext>
            </a:extLst>
          </p:cNvPr>
          <p:cNvSpPr>
            <a:spLocks noGrp="1"/>
          </p:cNvSpPr>
          <p:nvPr>
            <p:ph type="body" sz="half" idx="2"/>
          </p:nvPr>
        </p:nvSpPr>
        <p:spPr>
          <a:xfrm>
            <a:off x="615462" y="2563514"/>
            <a:ext cx="5685585" cy="2756631"/>
          </a:xfrm>
        </p:spPr>
        <p:txBody>
          <a:bodyPr>
            <a:normAutofit/>
          </a:bodyPr>
          <a:lstStyle/>
          <a:p>
            <a:pPr marL="0" indent="0">
              <a:spcBef>
                <a:spcPts val="2400"/>
              </a:spcBef>
              <a:buNone/>
            </a:pPr>
            <a:r>
              <a:rPr lang="en-US" sz="2000" dirty="0"/>
              <a:t>The original project exceeded the major modification for VOC. The result of triggering Nonattainment NSR review is not changed.</a:t>
            </a:r>
          </a:p>
          <a:p>
            <a:pPr marL="0" indent="0">
              <a:spcBef>
                <a:spcPts val="2400"/>
              </a:spcBef>
              <a:buNone/>
            </a:pPr>
            <a:r>
              <a:rPr lang="en-US" sz="2000" dirty="0"/>
              <a:t>The corrected increases of NOx exceeded the major modification threshold (25 tpy) for areas in serious nonattainment.</a:t>
            </a:r>
            <a:endParaRPr lang="en-US" sz="2000" b="1" dirty="0"/>
          </a:p>
          <a:p>
            <a:pPr marL="0" indent="0">
              <a:spcBef>
                <a:spcPts val="2400"/>
              </a:spcBef>
              <a:buNone/>
            </a:pPr>
            <a:r>
              <a:rPr lang="en-US" sz="2000" dirty="0"/>
              <a:t>Nonattainment NSR review is triggered for NOx.</a:t>
            </a:r>
            <a:endParaRPr lang="en-US" sz="2000" b="1" dirty="0"/>
          </a:p>
        </p:txBody>
      </p:sp>
      <p:pic>
        <p:nvPicPr>
          <p:cNvPr id="5" name="Picture 4" descr="Gavel resting on block.">
            <a:extLst>
              <a:ext uri="{FF2B5EF4-FFF2-40B4-BE49-F238E27FC236}">
                <a16:creationId xmlns:a16="http://schemas.microsoft.com/office/drawing/2014/main" id="{DB630EF9-9F3F-4236-A1EC-8979E243FE97}"/>
              </a:ext>
            </a:extLst>
          </p:cNvPr>
          <p:cNvPicPr>
            <a:picLocks noChangeAspect="1"/>
          </p:cNvPicPr>
          <p:nvPr/>
        </p:nvPicPr>
        <p:blipFill rotWithShape="1">
          <a:blip r:embed="rId3">
            <a:extLst>
              <a:ext uri="{28A0092B-C50C-407E-A947-70E740481C1C}">
                <a14:useLocalDpi xmlns:a14="http://schemas.microsoft.com/office/drawing/2010/main" val="0"/>
              </a:ext>
            </a:extLst>
          </a:blip>
          <a:srcRect l="17818" r="1" b="1"/>
          <a:stretch/>
        </p:blipFill>
        <p:spPr>
          <a:xfrm>
            <a:off x="6892811" y="2563514"/>
            <a:ext cx="4683727" cy="3804239"/>
          </a:xfrm>
          <a:prstGeom prst="rect">
            <a:avLst/>
          </a:prstGeom>
          <a:noFill/>
          <a:ln w="25400">
            <a:solidFill>
              <a:schemeClr val="accent1"/>
            </a:solidFill>
          </a:ln>
        </p:spPr>
      </p:pic>
    </p:spTree>
    <p:extLst>
      <p:ext uri="{BB962C8B-B14F-4D97-AF65-F5344CB8AC3E}">
        <p14:creationId xmlns:p14="http://schemas.microsoft.com/office/powerpoint/2010/main" val="17424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6CC9-893B-4690-9F6A-0EA13A6B8A11}"/>
              </a:ext>
            </a:extLst>
          </p:cNvPr>
          <p:cNvSpPr>
            <a:spLocks noGrp="1"/>
          </p:cNvSpPr>
          <p:nvPr>
            <p:ph type="title"/>
          </p:nvPr>
        </p:nvSpPr>
        <p:spPr>
          <a:xfrm>
            <a:off x="1346664" y="440403"/>
            <a:ext cx="9426633" cy="1325563"/>
          </a:xfrm>
        </p:spPr>
        <p:txBody>
          <a:bodyPr/>
          <a:lstStyle/>
          <a:p>
            <a:pPr algn="ctr"/>
            <a:r>
              <a:rPr lang="en-US" dirty="0"/>
              <a:t>Example 7: Retrospective Review</a:t>
            </a:r>
            <a:br>
              <a:rPr lang="en-US" dirty="0"/>
            </a:br>
            <a:r>
              <a:rPr lang="en-US" b="0" dirty="0"/>
              <a:t>The Path Forward</a:t>
            </a:r>
          </a:p>
        </p:txBody>
      </p:sp>
      <p:sp>
        <p:nvSpPr>
          <p:cNvPr id="3" name="Content Placeholder 2">
            <a:extLst>
              <a:ext uri="{FF2B5EF4-FFF2-40B4-BE49-F238E27FC236}">
                <a16:creationId xmlns:a16="http://schemas.microsoft.com/office/drawing/2014/main" id="{9C27CCAC-C938-49B8-9169-3214B39CC633}"/>
              </a:ext>
            </a:extLst>
          </p:cNvPr>
          <p:cNvSpPr>
            <a:spLocks noGrp="1"/>
          </p:cNvSpPr>
          <p:nvPr>
            <p:ph idx="1"/>
          </p:nvPr>
        </p:nvSpPr>
        <p:spPr>
          <a:xfrm>
            <a:off x="609598" y="2774634"/>
            <a:ext cx="10961077" cy="3526154"/>
          </a:xfrm>
        </p:spPr>
        <p:txBody>
          <a:bodyPr/>
          <a:lstStyle/>
          <a:p>
            <a:r>
              <a:rPr lang="en-US" sz="2600" dirty="0"/>
              <a:t>LAER analysis for NOx and VOC to include updated RBLC searches.</a:t>
            </a:r>
          </a:p>
          <a:p>
            <a:pPr>
              <a:spcBef>
                <a:spcPts val="2400"/>
              </a:spcBef>
            </a:pPr>
            <a:r>
              <a:rPr lang="en-US" sz="2600" dirty="0"/>
              <a:t>Modeling based on current versions of dispersion models using current meteorology and background.</a:t>
            </a:r>
          </a:p>
          <a:p>
            <a:pPr>
              <a:spcBef>
                <a:spcPts val="2400"/>
              </a:spcBef>
            </a:pPr>
            <a:r>
              <a:rPr lang="en-US" sz="2600" dirty="0"/>
              <a:t>Emission offsets based on original required ratio (1.20 : 1 for serious NA) for VOC.</a:t>
            </a:r>
          </a:p>
          <a:p>
            <a:pPr>
              <a:spcBef>
                <a:spcPts val="2400"/>
              </a:spcBef>
            </a:pPr>
            <a:r>
              <a:rPr lang="en-US" sz="2600" dirty="0"/>
              <a:t>Emission offset based on current required ratio (1.30 : 1 for severe NA) for NOx.</a:t>
            </a:r>
          </a:p>
        </p:txBody>
      </p:sp>
      <p:sp>
        <p:nvSpPr>
          <p:cNvPr id="5" name="TextBox 4">
            <a:extLst>
              <a:ext uri="{FF2B5EF4-FFF2-40B4-BE49-F238E27FC236}">
                <a16:creationId xmlns:a16="http://schemas.microsoft.com/office/drawing/2014/main" id="{0C4052E2-5F9F-460A-92E5-FAC3D72E372D}"/>
              </a:ext>
            </a:extLst>
          </p:cNvPr>
          <p:cNvSpPr txBox="1"/>
          <p:nvPr/>
        </p:nvSpPr>
        <p:spPr>
          <a:xfrm>
            <a:off x="457200" y="2285184"/>
            <a:ext cx="10706792" cy="523220"/>
          </a:xfrm>
          <a:prstGeom prst="rect">
            <a:avLst/>
          </a:prstGeom>
          <a:noFill/>
        </p:spPr>
        <p:txBody>
          <a:bodyPr wrap="square" rtlCol="0">
            <a:spAutoFit/>
          </a:bodyPr>
          <a:lstStyle/>
          <a:p>
            <a:r>
              <a:rPr lang="en-US" sz="2800" dirty="0"/>
              <a:t>Major modification to the Nonattainment NSR permit is required.  </a:t>
            </a:r>
          </a:p>
        </p:txBody>
      </p:sp>
      <p:sp>
        <p:nvSpPr>
          <p:cNvPr id="8" name="Arrow: Right 7">
            <a:extLst>
              <a:ext uri="{FF2B5EF4-FFF2-40B4-BE49-F238E27FC236}">
                <a16:creationId xmlns:a16="http://schemas.microsoft.com/office/drawing/2014/main" id="{C85E1D18-279F-49F6-B5BA-A00B179A0478}"/>
              </a:ext>
              <a:ext uri="{C183D7F6-B498-43B3-948B-1728B52AA6E4}">
                <adec:decorative xmlns:adec="http://schemas.microsoft.com/office/drawing/2017/decorative" val="1"/>
              </a:ext>
            </a:extLst>
          </p:cNvPr>
          <p:cNvSpPr/>
          <p:nvPr/>
        </p:nvSpPr>
        <p:spPr>
          <a:xfrm>
            <a:off x="4095083" y="1773278"/>
            <a:ext cx="3990109" cy="482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98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E67E-885C-4682-8324-8937F8D46BD7}"/>
              </a:ext>
            </a:extLst>
          </p:cNvPr>
          <p:cNvSpPr>
            <a:spLocks noGrp="1"/>
          </p:cNvSpPr>
          <p:nvPr>
            <p:ph type="title"/>
          </p:nvPr>
        </p:nvSpPr>
        <p:spPr>
          <a:xfrm>
            <a:off x="1388229" y="709464"/>
            <a:ext cx="9426633" cy="1325563"/>
          </a:xfrm>
        </p:spPr>
        <p:txBody>
          <a:bodyPr/>
          <a:lstStyle/>
          <a:p>
            <a:pPr algn="ctr"/>
            <a:r>
              <a:rPr lang="en-US" dirty="0"/>
              <a:t>Tables related to Major NSR</a:t>
            </a:r>
          </a:p>
        </p:txBody>
      </p:sp>
      <p:graphicFrame>
        <p:nvGraphicFramePr>
          <p:cNvPr id="4" name="Table 6">
            <a:extLst>
              <a:ext uri="{FF2B5EF4-FFF2-40B4-BE49-F238E27FC236}">
                <a16:creationId xmlns:a16="http://schemas.microsoft.com/office/drawing/2014/main" id="{33F9D1EA-C777-4456-B6F3-9F7BFA3B0C56}"/>
              </a:ext>
            </a:extLst>
          </p:cNvPr>
          <p:cNvGraphicFramePr>
            <a:graphicFrameLocks/>
          </p:cNvGraphicFramePr>
          <p:nvPr/>
        </p:nvGraphicFramePr>
        <p:xfrm>
          <a:off x="745435" y="1854959"/>
          <a:ext cx="10825242" cy="3750330"/>
        </p:xfrm>
        <a:graphic>
          <a:graphicData uri="http://schemas.openxmlformats.org/drawingml/2006/table">
            <a:tbl>
              <a:tblPr firstRow="1" bandRow="1">
                <a:tableStyleId>{5C22544A-7EE6-4342-B048-85BDC9FD1C3A}</a:tableStyleId>
              </a:tblPr>
              <a:tblGrid>
                <a:gridCol w="2446089">
                  <a:extLst>
                    <a:ext uri="{9D8B030D-6E8A-4147-A177-3AD203B41FA5}">
                      <a16:colId xmlns:a16="http://schemas.microsoft.com/office/drawing/2014/main" val="1399978477"/>
                    </a:ext>
                  </a:extLst>
                </a:gridCol>
                <a:gridCol w="8379153">
                  <a:extLst>
                    <a:ext uri="{9D8B030D-6E8A-4147-A177-3AD203B41FA5}">
                      <a16:colId xmlns:a16="http://schemas.microsoft.com/office/drawing/2014/main" val="859578958"/>
                    </a:ext>
                  </a:extLst>
                </a:gridCol>
              </a:tblGrid>
              <a:tr h="468006">
                <a:tc>
                  <a:txBody>
                    <a:bodyPr/>
                    <a:lstStyle/>
                    <a:p>
                      <a:pPr algn="l"/>
                      <a:r>
                        <a:rPr lang="en-US" sz="2400" dirty="0"/>
                        <a:t>Table </a:t>
                      </a:r>
                    </a:p>
                  </a:txBody>
                  <a:tcPr/>
                </a:tc>
                <a:tc>
                  <a:txBody>
                    <a:bodyPr/>
                    <a:lstStyle/>
                    <a:p>
                      <a:pPr algn="l"/>
                      <a:r>
                        <a:rPr lang="en-US" sz="2400" dirty="0"/>
                        <a:t>Description</a:t>
                      </a:r>
                    </a:p>
                  </a:txBody>
                  <a:tcPr/>
                </a:tc>
                <a:extLst>
                  <a:ext uri="{0D108BD9-81ED-4DB2-BD59-A6C34878D82A}">
                    <a16:rowId xmlns:a16="http://schemas.microsoft.com/office/drawing/2014/main" val="1818908513"/>
                  </a:ext>
                </a:extLst>
              </a:tr>
              <a:tr h="468006">
                <a:tc>
                  <a:txBody>
                    <a:bodyPr/>
                    <a:lstStyle/>
                    <a:p>
                      <a:r>
                        <a:rPr lang="en-US" sz="2400" dirty="0">
                          <a:hlinkClick r:id="rId3"/>
                        </a:rPr>
                        <a:t>Table 1F</a:t>
                      </a:r>
                      <a:endParaRPr lang="en-US" sz="2400" dirty="0"/>
                    </a:p>
                  </a:txBody>
                  <a:tcPr/>
                </a:tc>
                <a:tc>
                  <a:txBody>
                    <a:bodyPr/>
                    <a:lstStyle/>
                    <a:p>
                      <a:r>
                        <a:rPr lang="en-US" sz="2400" dirty="0"/>
                        <a:t>Air Quality Application Supplement</a:t>
                      </a:r>
                    </a:p>
                  </a:txBody>
                  <a:tcPr/>
                </a:tc>
                <a:extLst>
                  <a:ext uri="{0D108BD9-81ED-4DB2-BD59-A6C34878D82A}">
                    <a16:rowId xmlns:a16="http://schemas.microsoft.com/office/drawing/2014/main" val="3742694868"/>
                  </a:ext>
                </a:extLst>
              </a:tr>
              <a:tr h="468006">
                <a:tc>
                  <a:txBody>
                    <a:bodyPr/>
                    <a:lstStyle/>
                    <a:p>
                      <a:r>
                        <a:rPr lang="en-US" sz="2400" dirty="0">
                          <a:hlinkClick r:id="rId3"/>
                        </a:rPr>
                        <a:t>Table 2F</a:t>
                      </a:r>
                      <a:endParaRPr lang="en-US" sz="2400" dirty="0"/>
                    </a:p>
                  </a:txBody>
                  <a:tcPr/>
                </a:tc>
                <a:tc>
                  <a:txBody>
                    <a:bodyPr/>
                    <a:lstStyle/>
                    <a:p>
                      <a:r>
                        <a:rPr lang="en-US" sz="2400" dirty="0"/>
                        <a:t>Project Emission Increase </a:t>
                      </a:r>
                    </a:p>
                  </a:txBody>
                  <a:tcPr/>
                </a:tc>
                <a:extLst>
                  <a:ext uri="{0D108BD9-81ED-4DB2-BD59-A6C34878D82A}">
                    <a16:rowId xmlns:a16="http://schemas.microsoft.com/office/drawing/2014/main" val="3976424059"/>
                  </a:ext>
                </a:extLst>
              </a:tr>
              <a:tr h="468006">
                <a:tc>
                  <a:txBody>
                    <a:bodyPr/>
                    <a:lstStyle/>
                    <a:p>
                      <a:r>
                        <a:rPr lang="en-US" sz="2400" dirty="0">
                          <a:hlinkClick r:id="rId3"/>
                        </a:rPr>
                        <a:t>Table 3F</a:t>
                      </a:r>
                      <a:endParaRPr lang="en-US" sz="2400" dirty="0"/>
                    </a:p>
                  </a:txBody>
                  <a:tcPr/>
                </a:tc>
                <a:tc>
                  <a:txBody>
                    <a:bodyPr/>
                    <a:lstStyle/>
                    <a:p>
                      <a:r>
                        <a:rPr lang="en-US" sz="2400" dirty="0">
                          <a:effectLst/>
                        </a:rPr>
                        <a:t>Project Contemporaneous Change</a:t>
                      </a:r>
                      <a:endParaRPr lang="en-US" sz="2400" dirty="0"/>
                    </a:p>
                  </a:txBody>
                  <a:tcPr/>
                </a:tc>
                <a:extLst>
                  <a:ext uri="{0D108BD9-81ED-4DB2-BD59-A6C34878D82A}">
                    <a16:rowId xmlns:a16="http://schemas.microsoft.com/office/drawing/2014/main" val="2686209377"/>
                  </a:ext>
                </a:extLst>
              </a:tr>
              <a:tr h="468006">
                <a:tc>
                  <a:txBody>
                    <a:bodyPr/>
                    <a:lstStyle/>
                    <a:p>
                      <a:r>
                        <a:rPr lang="en-US" sz="2400" dirty="0">
                          <a:hlinkClick r:id="rId3"/>
                        </a:rPr>
                        <a:t>Table 4F</a:t>
                      </a:r>
                      <a:endParaRPr lang="en-US" sz="2400" dirty="0"/>
                    </a:p>
                  </a:txBody>
                  <a:tcPr/>
                </a:tc>
                <a:tc>
                  <a:txBody>
                    <a:bodyPr/>
                    <a:lstStyle/>
                    <a:p>
                      <a:r>
                        <a:rPr lang="en-US" sz="2400" dirty="0">
                          <a:effectLst/>
                        </a:rPr>
                        <a:t>Description of Creditable Reductions</a:t>
                      </a:r>
                      <a:endParaRPr lang="en-US" sz="2400" dirty="0"/>
                    </a:p>
                  </a:txBody>
                  <a:tcPr/>
                </a:tc>
                <a:extLst>
                  <a:ext uri="{0D108BD9-81ED-4DB2-BD59-A6C34878D82A}">
                    <a16:rowId xmlns:a16="http://schemas.microsoft.com/office/drawing/2014/main" val="3447431015"/>
                  </a:ext>
                </a:extLst>
              </a:tr>
              <a:tr h="474288">
                <a:tc>
                  <a:txBody>
                    <a:bodyPr/>
                    <a:lstStyle/>
                    <a:p>
                      <a:r>
                        <a:rPr lang="en-US" sz="2400" dirty="0">
                          <a:hlinkClick r:id="rId3"/>
                        </a:rPr>
                        <a:t>Table 4N</a:t>
                      </a:r>
                      <a:endParaRPr lang="en-US" sz="2400" dirty="0"/>
                    </a:p>
                  </a:txBody>
                  <a:tcPr/>
                </a:tc>
                <a:tc>
                  <a:txBody>
                    <a:bodyPr/>
                    <a:lstStyle/>
                    <a:p>
                      <a:r>
                        <a:rPr lang="en-US" sz="2400" dirty="0">
                          <a:effectLst/>
                        </a:rPr>
                        <a:t>Initial Lowest Achievable Emission Rate Determination</a:t>
                      </a:r>
                      <a:endParaRPr lang="en-US" sz="2400" dirty="0"/>
                    </a:p>
                  </a:txBody>
                  <a:tcPr/>
                </a:tc>
                <a:extLst>
                  <a:ext uri="{0D108BD9-81ED-4DB2-BD59-A6C34878D82A}">
                    <a16:rowId xmlns:a16="http://schemas.microsoft.com/office/drawing/2014/main" val="2317985629"/>
                  </a:ext>
                </a:extLst>
              </a:tr>
              <a:tr h="468006">
                <a:tc>
                  <a:txBody>
                    <a:bodyPr/>
                    <a:lstStyle/>
                    <a:p>
                      <a:r>
                        <a:rPr lang="en-US" sz="2400" dirty="0">
                          <a:hlinkClick r:id="rId3"/>
                        </a:rPr>
                        <a:t>Table 6N</a:t>
                      </a:r>
                      <a:endParaRPr lang="en-US" sz="2400" dirty="0"/>
                    </a:p>
                  </a:txBody>
                  <a:tcPr/>
                </a:tc>
                <a:tc>
                  <a:txBody>
                    <a:bodyPr/>
                    <a:lstStyle/>
                    <a:p>
                      <a:r>
                        <a:rPr lang="en-US" sz="2400" dirty="0">
                          <a:effectLst/>
                        </a:rPr>
                        <a:t>Alternate Site Analysis for Texas NNSR</a:t>
                      </a:r>
                      <a:endParaRPr lang="en-US" sz="2400" dirty="0"/>
                    </a:p>
                  </a:txBody>
                  <a:tcPr/>
                </a:tc>
                <a:extLst>
                  <a:ext uri="{0D108BD9-81ED-4DB2-BD59-A6C34878D82A}">
                    <a16:rowId xmlns:a16="http://schemas.microsoft.com/office/drawing/2014/main" val="2058962769"/>
                  </a:ext>
                </a:extLst>
              </a:tr>
              <a:tr h="468006">
                <a:tc>
                  <a:txBody>
                    <a:bodyPr/>
                    <a:lstStyle/>
                    <a:p>
                      <a:r>
                        <a:rPr lang="en-US" sz="2400" dirty="0">
                          <a:hlinkClick r:id="rId3"/>
                        </a:rPr>
                        <a:t>Table 9N</a:t>
                      </a:r>
                      <a:endParaRPr lang="en-US" sz="2400" dirty="0"/>
                    </a:p>
                  </a:txBody>
                  <a:tcPr/>
                </a:tc>
                <a:tc>
                  <a:txBody>
                    <a:bodyPr/>
                    <a:lstStyle/>
                    <a:p>
                      <a:r>
                        <a:rPr lang="en-US" sz="2400" dirty="0"/>
                        <a:t>Signature Verification</a:t>
                      </a:r>
                    </a:p>
                  </a:txBody>
                  <a:tcPr/>
                </a:tc>
                <a:extLst>
                  <a:ext uri="{0D108BD9-81ED-4DB2-BD59-A6C34878D82A}">
                    <a16:rowId xmlns:a16="http://schemas.microsoft.com/office/drawing/2014/main" val="3227860887"/>
                  </a:ext>
                </a:extLst>
              </a:tr>
            </a:tbl>
          </a:graphicData>
        </a:graphic>
      </p:graphicFrame>
    </p:spTree>
    <p:extLst>
      <p:ext uri="{BB962C8B-B14F-4D97-AF65-F5344CB8AC3E}">
        <p14:creationId xmlns:p14="http://schemas.microsoft.com/office/powerpoint/2010/main" val="153192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68FB-46FB-9D4D-EC3D-6048D763F8E9}"/>
              </a:ext>
            </a:extLst>
          </p:cNvPr>
          <p:cNvSpPr>
            <a:spLocks noGrp="1"/>
          </p:cNvSpPr>
          <p:nvPr>
            <p:ph type="title"/>
          </p:nvPr>
        </p:nvSpPr>
        <p:spPr>
          <a:xfrm>
            <a:off x="1346663" y="737179"/>
            <a:ext cx="9426633" cy="1325563"/>
          </a:xfrm>
        </p:spPr>
        <p:txBody>
          <a:bodyPr/>
          <a:lstStyle/>
          <a:p>
            <a:r>
              <a:rPr lang="en-US" dirty="0"/>
              <a:t>Recommended SIL Values for PM</a:t>
            </a:r>
            <a:r>
              <a:rPr lang="en-US" baseline="-25000" dirty="0"/>
              <a:t>2.5</a:t>
            </a:r>
            <a:r>
              <a:rPr lang="en-US" dirty="0"/>
              <a:t> NAAQS</a:t>
            </a:r>
            <a:br>
              <a:rPr lang="en-US" dirty="0"/>
            </a:br>
            <a:endParaRPr lang="en-US" dirty="0"/>
          </a:p>
        </p:txBody>
      </p:sp>
      <p:sp>
        <p:nvSpPr>
          <p:cNvPr id="3" name="Content Placeholder 2">
            <a:extLst>
              <a:ext uri="{FF2B5EF4-FFF2-40B4-BE49-F238E27FC236}">
                <a16:creationId xmlns:a16="http://schemas.microsoft.com/office/drawing/2014/main" id="{7D3A778C-AA62-672C-4FA3-6977EC0B43A0}"/>
              </a:ext>
            </a:extLst>
          </p:cNvPr>
          <p:cNvSpPr>
            <a:spLocks noGrp="1"/>
          </p:cNvSpPr>
          <p:nvPr>
            <p:ph idx="1"/>
          </p:nvPr>
        </p:nvSpPr>
        <p:spPr/>
        <p:txBody>
          <a:bodyPr/>
          <a:lstStyle/>
          <a:p>
            <a:r>
              <a:rPr lang="en-US" dirty="0"/>
              <a:t>PM</a:t>
            </a:r>
            <a:r>
              <a:rPr lang="en-US" baseline="-25000" dirty="0"/>
              <a:t>2.5</a:t>
            </a:r>
            <a:r>
              <a:rPr lang="en-US" dirty="0"/>
              <a:t> 24-hour (35 </a:t>
            </a:r>
            <a:r>
              <a:rPr lang="el-GR" dirty="0"/>
              <a:t>μ</a:t>
            </a:r>
            <a:r>
              <a:rPr lang="en-US" dirty="0"/>
              <a:t>g/m</a:t>
            </a:r>
            <a:r>
              <a:rPr lang="en-US" baseline="30000" dirty="0"/>
              <a:t>3</a:t>
            </a:r>
            <a:r>
              <a:rPr lang="en-US" dirty="0"/>
              <a:t>) 1.2 </a:t>
            </a:r>
            <a:r>
              <a:rPr lang="el-GR" dirty="0"/>
              <a:t>μ</a:t>
            </a:r>
            <a:r>
              <a:rPr lang="en-US" dirty="0"/>
              <a:t>g/m</a:t>
            </a:r>
            <a:r>
              <a:rPr lang="en-US" baseline="30000" dirty="0"/>
              <a:t>3</a:t>
            </a:r>
          </a:p>
          <a:p>
            <a:r>
              <a:rPr lang="en-US" dirty="0"/>
              <a:t>PM</a:t>
            </a:r>
            <a:r>
              <a:rPr lang="en-US" baseline="-25000" dirty="0"/>
              <a:t>2.5</a:t>
            </a:r>
            <a:r>
              <a:rPr lang="en-US" dirty="0"/>
              <a:t> annual (9 </a:t>
            </a:r>
            <a:r>
              <a:rPr lang="el-GR" dirty="0"/>
              <a:t>μ</a:t>
            </a:r>
            <a:r>
              <a:rPr lang="en-US" dirty="0"/>
              <a:t>g/m</a:t>
            </a:r>
            <a:r>
              <a:rPr lang="en-US" baseline="30000" dirty="0"/>
              <a:t>3</a:t>
            </a:r>
            <a:r>
              <a:rPr lang="en-US" dirty="0"/>
              <a:t> or 15 </a:t>
            </a:r>
            <a:r>
              <a:rPr lang="el-GR" dirty="0"/>
              <a:t>μ</a:t>
            </a:r>
            <a:r>
              <a:rPr lang="en-US" dirty="0"/>
              <a:t>g/m</a:t>
            </a:r>
            <a:r>
              <a:rPr lang="en-US" baseline="30000" dirty="0"/>
              <a:t>3</a:t>
            </a:r>
            <a:r>
              <a:rPr lang="en-US" dirty="0"/>
              <a:t>) 0.13 </a:t>
            </a:r>
            <a:r>
              <a:rPr lang="el-GR" dirty="0"/>
              <a:t>μ</a:t>
            </a:r>
            <a:r>
              <a:rPr lang="en-US" dirty="0"/>
              <a:t>g/m</a:t>
            </a:r>
            <a:r>
              <a:rPr lang="en-US" baseline="30000" dirty="0"/>
              <a:t>3</a:t>
            </a:r>
          </a:p>
        </p:txBody>
      </p:sp>
    </p:spTree>
    <p:extLst>
      <p:ext uri="{BB962C8B-B14F-4D97-AF65-F5344CB8AC3E}">
        <p14:creationId xmlns:p14="http://schemas.microsoft.com/office/powerpoint/2010/main" val="5225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9219-E4A4-4ED1-8555-97B537176246}"/>
              </a:ext>
            </a:extLst>
          </p:cNvPr>
          <p:cNvSpPr>
            <a:spLocks noGrp="1"/>
          </p:cNvSpPr>
          <p:nvPr>
            <p:ph type="title"/>
          </p:nvPr>
        </p:nvSpPr>
        <p:spPr>
          <a:xfrm>
            <a:off x="1388229" y="709464"/>
            <a:ext cx="9426633" cy="1325563"/>
          </a:xfrm>
        </p:spPr>
        <p:txBody>
          <a:bodyPr/>
          <a:lstStyle/>
          <a:p>
            <a:pPr algn="ctr"/>
            <a:r>
              <a:rPr lang="en-US" dirty="0"/>
              <a:t>Contacts</a:t>
            </a:r>
          </a:p>
        </p:txBody>
      </p:sp>
      <p:sp>
        <p:nvSpPr>
          <p:cNvPr id="6" name="Content Placeholder 2">
            <a:extLst>
              <a:ext uri="{FF2B5EF4-FFF2-40B4-BE49-F238E27FC236}">
                <a16:creationId xmlns:a16="http://schemas.microsoft.com/office/drawing/2014/main" id="{06D17359-E773-47A0-8580-026AD26C2270}"/>
              </a:ext>
            </a:extLst>
          </p:cNvPr>
          <p:cNvSpPr txBox="1">
            <a:spLocks/>
          </p:cNvSpPr>
          <p:nvPr/>
        </p:nvSpPr>
        <p:spPr>
          <a:xfrm>
            <a:off x="549280" y="1768200"/>
            <a:ext cx="5181948" cy="1371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Sandya Bhaskara, P.E.</a:t>
            </a:r>
          </a:p>
          <a:p>
            <a:pPr marL="0" indent="0">
              <a:buFont typeface="Arial" panose="020B0604020202020204" pitchFamily="34" charset="0"/>
              <a:buNone/>
            </a:pPr>
            <a:r>
              <a:rPr lang="en-US" sz="2400" dirty="0">
                <a:hlinkClick r:id="rId3"/>
              </a:rPr>
              <a:t>Sandya.bhaskara@tceq.texas.gov</a:t>
            </a:r>
            <a:endParaRPr lang="en-US" sz="2400" dirty="0"/>
          </a:p>
          <a:p>
            <a:pPr marL="0" indent="0">
              <a:buFont typeface="Arial" panose="020B0604020202020204" pitchFamily="34" charset="0"/>
              <a:buNone/>
            </a:pPr>
            <a:r>
              <a:rPr lang="en-US" sz="2400" dirty="0"/>
              <a:t>512-239-4740</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sp>
        <p:nvSpPr>
          <p:cNvPr id="7" name="Content Placeholder 2">
            <a:extLst>
              <a:ext uri="{FF2B5EF4-FFF2-40B4-BE49-F238E27FC236}">
                <a16:creationId xmlns:a16="http://schemas.microsoft.com/office/drawing/2014/main" id="{269EAC8D-AEE0-4D1F-B402-8FB9B2EF04FE}"/>
              </a:ext>
            </a:extLst>
          </p:cNvPr>
          <p:cNvSpPr txBox="1">
            <a:spLocks/>
          </p:cNvSpPr>
          <p:nvPr/>
        </p:nvSpPr>
        <p:spPr>
          <a:xfrm>
            <a:off x="549280" y="3429000"/>
            <a:ext cx="5181948" cy="1089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Richard Goertz, P.E.</a:t>
            </a:r>
          </a:p>
          <a:p>
            <a:pPr marL="0" indent="0">
              <a:buFont typeface="Arial" panose="020B0604020202020204" pitchFamily="34" charset="0"/>
              <a:buNone/>
            </a:pPr>
            <a:r>
              <a:rPr lang="en-US" sz="2400" dirty="0">
                <a:hlinkClick r:id="rId4"/>
              </a:rPr>
              <a:t>richard.goertz@tceq.texas.gov</a:t>
            </a:r>
            <a:endParaRPr lang="en-US" sz="2400" dirty="0"/>
          </a:p>
          <a:p>
            <a:pPr marL="0" indent="0">
              <a:buFont typeface="Arial" panose="020B0604020202020204" pitchFamily="34" charset="0"/>
              <a:buNone/>
            </a:pPr>
            <a:r>
              <a:rPr lang="en-US" sz="2400" dirty="0"/>
              <a:t>512-239-1294</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sp>
        <p:nvSpPr>
          <p:cNvPr id="5" name="Content Placeholder 2">
            <a:extLst>
              <a:ext uri="{FF2B5EF4-FFF2-40B4-BE49-F238E27FC236}">
                <a16:creationId xmlns:a16="http://schemas.microsoft.com/office/drawing/2014/main" id="{B9BBCD82-5818-4B03-BE45-30E5CB07FC86}"/>
              </a:ext>
            </a:extLst>
          </p:cNvPr>
          <p:cNvSpPr>
            <a:spLocks noGrp="1"/>
          </p:cNvSpPr>
          <p:nvPr>
            <p:ph idx="1"/>
          </p:nvPr>
        </p:nvSpPr>
        <p:spPr>
          <a:xfrm>
            <a:off x="529390" y="4926875"/>
            <a:ext cx="5181948" cy="1371650"/>
          </a:xfrm>
        </p:spPr>
        <p:txBody>
          <a:bodyPr/>
          <a:lstStyle/>
          <a:p>
            <a:pPr marL="0" indent="0">
              <a:buNone/>
            </a:pPr>
            <a:r>
              <a:rPr lang="en-US" sz="2400" dirty="0"/>
              <a:t>Christopher Loughran, P.E.</a:t>
            </a:r>
          </a:p>
          <a:p>
            <a:pPr marL="0" indent="0">
              <a:buNone/>
            </a:pPr>
            <a:r>
              <a:rPr lang="en-US" sz="2400" dirty="0">
                <a:hlinkClick r:id="rId5"/>
              </a:rPr>
              <a:t>chris.loughran@tceq.texas.gov</a:t>
            </a:r>
            <a:endParaRPr lang="en-US" sz="2400" dirty="0"/>
          </a:p>
          <a:p>
            <a:pPr marL="0" indent="0">
              <a:buNone/>
            </a:pPr>
            <a:r>
              <a:rPr lang="en-US" sz="2400" dirty="0"/>
              <a:t>512-239-0838	</a:t>
            </a:r>
          </a:p>
        </p:txBody>
      </p:sp>
      <p:sp>
        <p:nvSpPr>
          <p:cNvPr id="15" name="TextBox 14">
            <a:extLst>
              <a:ext uri="{FF2B5EF4-FFF2-40B4-BE49-F238E27FC236}">
                <a16:creationId xmlns:a16="http://schemas.microsoft.com/office/drawing/2014/main" id="{E71A4B92-71C6-D363-504B-657C4B0EC21D}"/>
              </a:ext>
            </a:extLst>
          </p:cNvPr>
          <p:cNvSpPr txBox="1"/>
          <p:nvPr/>
        </p:nvSpPr>
        <p:spPr>
          <a:xfrm>
            <a:off x="7304756" y="3347005"/>
            <a:ext cx="4337964" cy="1346010"/>
          </a:xfrm>
          <a:prstGeom prst="rect">
            <a:avLst/>
          </a:prstGeom>
          <a:noFill/>
        </p:spPr>
        <p:txBody>
          <a:bodyPr wrap="square">
            <a:spAutoFit/>
          </a:bodyPr>
          <a:lstStyle/>
          <a:p>
            <a:pPr>
              <a:lnSpc>
                <a:spcPct val="90000"/>
              </a:lnSpc>
              <a:spcBef>
                <a:spcPts val="1000"/>
              </a:spcBef>
            </a:pPr>
            <a:r>
              <a:rPr lang="en-US" sz="2400" dirty="0"/>
              <a:t>Jean Shaw, P.E.</a:t>
            </a:r>
          </a:p>
          <a:p>
            <a:pPr>
              <a:lnSpc>
                <a:spcPct val="90000"/>
              </a:lnSpc>
              <a:spcBef>
                <a:spcPts val="1000"/>
              </a:spcBef>
            </a:pPr>
            <a:r>
              <a:rPr lang="fr-FR" sz="2400" dirty="0">
                <a:hlinkClick r:id="rId6"/>
              </a:rPr>
              <a:t>jean.shaw@tceq.texas.gov</a:t>
            </a:r>
            <a:endParaRPr lang="fr-FR" sz="2400" dirty="0"/>
          </a:p>
          <a:p>
            <a:pPr>
              <a:lnSpc>
                <a:spcPct val="90000"/>
              </a:lnSpc>
              <a:spcBef>
                <a:spcPts val="1000"/>
              </a:spcBef>
            </a:pPr>
            <a:r>
              <a:rPr lang="en-US" sz="2400" dirty="0"/>
              <a:t>512-239-1823</a:t>
            </a:r>
          </a:p>
        </p:txBody>
      </p:sp>
      <p:sp>
        <p:nvSpPr>
          <p:cNvPr id="3" name="TextBox 2">
            <a:extLst>
              <a:ext uri="{FF2B5EF4-FFF2-40B4-BE49-F238E27FC236}">
                <a16:creationId xmlns:a16="http://schemas.microsoft.com/office/drawing/2014/main" id="{4B46B193-1010-48AD-86BA-FB174ED723ED}"/>
              </a:ext>
            </a:extLst>
          </p:cNvPr>
          <p:cNvSpPr txBox="1"/>
          <p:nvPr/>
        </p:nvSpPr>
        <p:spPr>
          <a:xfrm>
            <a:off x="7304756" y="4910833"/>
            <a:ext cx="4887244" cy="1346010"/>
          </a:xfrm>
          <a:prstGeom prst="rect">
            <a:avLst/>
          </a:prstGeom>
          <a:noFill/>
        </p:spPr>
        <p:txBody>
          <a:bodyPr wrap="square" rtlCol="0">
            <a:spAutoFit/>
          </a:bodyPr>
          <a:lstStyle/>
          <a:p>
            <a:pPr>
              <a:lnSpc>
                <a:spcPct val="90000"/>
              </a:lnSpc>
              <a:spcBef>
                <a:spcPts val="1000"/>
              </a:spcBef>
            </a:pPr>
            <a:r>
              <a:rPr lang="en-US" sz="2400" dirty="0"/>
              <a:t>Louis Malarcher, P.E.</a:t>
            </a:r>
          </a:p>
          <a:p>
            <a:pPr>
              <a:lnSpc>
                <a:spcPct val="90000"/>
              </a:lnSpc>
              <a:spcBef>
                <a:spcPts val="1000"/>
              </a:spcBef>
            </a:pPr>
            <a:r>
              <a:rPr lang="en-US" sz="2400" dirty="0">
                <a:hlinkClick r:id="rId7"/>
              </a:rPr>
              <a:t>louis.malarcher@tceq.texas.gov</a:t>
            </a:r>
            <a:endParaRPr lang="en-US" sz="2400" dirty="0"/>
          </a:p>
          <a:p>
            <a:pPr>
              <a:lnSpc>
                <a:spcPct val="90000"/>
              </a:lnSpc>
              <a:spcBef>
                <a:spcPts val="1000"/>
              </a:spcBef>
            </a:pPr>
            <a:r>
              <a:rPr lang="en-US" sz="2400" dirty="0"/>
              <a:t>512-239-1151</a:t>
            </a:r>
          </a:p>
        </p:txBody>
      </p:sp>
      <p:pic>
        <p:nvPicPr>
          <p:cNvPr id="4" name="Picture 3">
            <a:extLst>
              <a:ext uri="{FF2B5EF4-FFF2-40B4-BE49-F238E27FC236}">
                <a16:creationId xmlns:a16="http://schemas.microsoft.com/office/drawing/2014/main" id="{D6D0D7AB-498E-4514-AB55-5964DED3FC1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2583" y="479351"/>
            <a:ext cx="3330217" cy="2223019"/>
          </a:xfrm>
          <a:prstGeom prst="rect">
            <a:avLst/>
          </a:prstGeom>
          <a:ln w="25400">
            <a:solidFill>
              <a:schemeClr val="tx1"/>
            </a:solidFill>
          </a:ln>
        </p:spPr>
      </p:pic>
    </p:spTree>
    <p:extLst>
      <p:ext uri="{BB962C8B-B14F-4D97-AF65-F5344CB8AC3E}">
        <p14:creationId xmlns:p14="http://schemas.microsoft.com/office/powerpoint/2010/main" val="3319596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861D-3B4F-4F21-904C-5B39FBC54F37}"/>
              </a:ext>
            </a:extLst>
          </p:cNvPr>
          <p:cNvSpPr>
            <a:spLocks noGrp="1"/>
          </p:cNvSpPr>
          <p:nvPr>
            <p:ph type="title"/>
          </p:nvPr>
        </p:nvSpPr>
        <p:spPr>
          <a:xfrm>
            <a:off x="1388229" y="709464"/>
            <a:ext cx="9426633" cy="1325563"/>
          </a:xfrm>
        </p:spPr>
        <p:txBody>
          <a:bodyPr/>
          <a:lstStyle/>
          <a:p>
            <a:pPr algn="ctr"/>
            <a:r>
              <a:rPr lang="en-US" dirty="0"/>
              <a:t>Thank You!</a:t>
            </a:r>
          </a:p>
        </p:txBody>
      </p:sp>
      <p:pic>
        <p:nvPicPr>
          <p:cNvPr id="9" name="Content Placeholder 8" descr="Picture of cacti in the wild.">
            <a:extLst>
              <a:ext uri="{FF2B5EF4-FFF2-40B4-BE49-F238E27FC236}">
                <a16:creationId xmlns:a16="http://schemas.microsoft.com/office/drawing/2014/main" id="{38621DCA-F815-4B72-8F5E-4D6B0C5DBC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4165" y="2006509"/>
            <a:ext cx="6243669" cy="4168659"/>
          </a:xfrm>
          <a:ln w="25400">
            <a:solidFill>
              <a:schemeClr val="tx1"/>
            </a:solidFill>
          </a:ln>
        </p:spPr>
      </p:pic>
    </p:spTree>
    <p:extLst>
      <p:ext uri="{BB962C8B-B14F-4D97-AF65-F5344CB8AC3E}">
        <p14:creationId xmlns:p14="http://schemas.microsoft.com/office/powerpoint/2010/main" val="3176426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descr="Applicability Logic">
            <a:extLst>
              <a:ext uri="{FF2B5EF4-FFF2-40B4-BE49-F238E27FC236}">
                <a16:creationId xmlns:a16="http://schemas.microsoft.com/office/drawing/2014/main" id="{477A68FC-697E-4181-B8B6-BA33F680F750}"/>
              </a:ext>
              <a:ext uri="{C183D7F6-B498-43B3-948B-1728B52AA6E4}">
                <adec:decorative xmlns:adec="http://schemas.microsoft.com/office/drawing/2017/decorative" val="0"/>
              </a:ext>
            </a:extLst>
          </p:cNvPr>
          <p:cNvSpPr>
            <a:spLocks noGrp="1"/>
          </p:cNvSpPr>
          <p:nvPr>
            <p:ph type="title"/>
          </p:nvPr>
        </p:nvSpPr>
        <p:spPr>
          <a:xfrm>
            <a:off x="6720385" y="335108"/>
            <a:ext cx="5433104" cy="838200"/>
          </a:xfrm>
        </p:spPr>
        <p:txBody>
          <a:bodyPr/>
          <a:lstStyle/>
          <a:p>
            <a:r>
              <a:rPr lang="en-US" dirty="0"/>
              <a:t>Applicability</a:t>
            </a:r>
            <a:r>
              <a:rPr lang="en-US" dirty="0">
                <a:latin typeface="+mn-lt"/>
              </a:rPr>
              <a:t> Logic</a:t>
            </a:r>
          </a:p>
        </p:txBody>
      </p:sp>
      <p:sp>
        <p:nvSpPr>
          <p:cNvPr id="4" name="Oval 3">
            <a:extLst>
              <a:ext uri="{FF2B5EF4-FFF2-40B4-BE49-F238E27FC236}">
                <a16:creationId xmlns:a16="http://schemas.microsoft.com/office/drawing/2014/main" id="{F485C1A8-78C6-494C-880F-D77C4E8C3845}"/>
              </a:ext>
              <a:ext uri="{C183D7F6-B498-43B3-948B-1728B52AA6E4}">
                <adec:decorative xmlns:adec="http://schemas.microsoft.com/office/drawing/2017/decorative" val="1"/>
              </a:ext>
            </a:extLst>
          </p:cNvPr>
          <p:cNvSpPr/>
          <p:nvPr/>
        </p:nvSpPr>
        <p:spPr>
          <a:xfrm>
            <a:off x="3026222" y="304800"/>
            <a:ext cx="2473330" cy="705394"/>
          </a:xfrm>
          <a:prstGeom prst="ellipse">
            <a:avLst/>
          </a:prstGeom>
          <a:blipFill>
            <a:blip r:embed="rId3">
              <a:extLst>
                <a:ext uri="{BEBA8EAE-BF5A-486C-A8C5-ECC9F3942E4B}">
                  <a14:imgProps xmlns:a14="http://schemas.microsoft.com/office/drawing/2010/main">
                    <a14:imgLayer r:embed="rId4">
                      <a14:imgEffect>
                        <a14:artisticCutout/>
                      </a14:imgEffect>
                    </a14:imgLayer>
                  </a14:imgProps>
                </a:ext>
              </a:extLst>
            </a:blip>
            <a:tile tx="0" ty="0" sx="100000" sy="100000" flip="none" algn="tl"/>
          </a:blip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n-lt"/>
                <a:ea typeface="+mn-ea"/>
                <a:cs typeface="+mn-cs"/>
              </a:rPr>
              <a:t>Pollutant</a:t>
            </a:r>
          </a:p>
        </p:txBody>
      </p:sp>
      <p:cxnSp>
        <p:nvCxnSpPr>
          <p:cNvPr id="5" name="Straight Arrow Connector 4">
            <a:extLst>
              <a:ext uri="{FF2B5EF4-FFF2-40B4-BE49-F238E27FC236}">
                <a16:creationId xmlns:a16="http://schemas.microsoft.com/office/drawing/2014/main" id="{0CC64965-4EBC-45EC-AB43-33DA42803EA1}"/>
              </a:ext>
              <a:ext uri="{C183D7F6-B498-43B3-948B-1728B52AA6E4}">
                <adec:decorative xmlns:adec="http://schemas.microsoft.com/office/drawing/2017/decorative" val="1"/>
              </a:ext>
            </a:extLst>
          </p:cNvPr>
          <p:cNvCxnSpPr>
            <a:cxnSpLocks/>
          </p:cNvCxnSpPr>
          <p:nvPr/>
        </p:nvCxnSpPr>
        <p:spPr>
          <a:xfrm>
            <a:off x="4247055" y="1010194"/>
            <a:ext cx="0" cy="292211"/>
          </a:xfrm>
          <a:prstGeom prst="straightConnector1">
            <a:avLst/>
          </a:prstGeom>
          <a:noFill/>
          <a:ln w="38100" cap="flat" cmpd="sng" algn="ctr">
            <a:solidFill>
              <a:srgbClr val="01D17D"/>
            </a:solidFill>
            <a:prstDash val="solid"/>
            <a:tailEnd type="triangle"/>
          </a:ln>
          <a:effectLst/>
        </p:spPr>
      </p:cxnSp>
      <p:sp>
        <p:nvSpPr>
          <p:cNvPr id="35" name="Hexagon 34">
            <a:extLst>
              <a:ext uri="{FF2B5EF4-FFF2-40B4-BE49-F238E27FC236}">
                <a16:creationId xmlns:a16="http://schemas.microsoft.com/office/drawing/2014/main" id="{6CD7AE35-FBDB-405D-B202-1B59BD3265EB}"/>
              </a:ext>
              <a:ext uri="{C183D7F6-B498-43B3-948B-1728B52AA6E4}">
                <adec:decorative xmlns:adec="http://schemas.microsoft.com/office/drawing/2017/decorative" val="1"/>
              </a:ext>
            </a:extLst>
          </p:cNvPr>
          <p:cNvSpPr/>
          <p:nvPr/>
        </p:nvSpPr>
        <p:spPr>
          <a:xfrm>
            <a:off x="2721429" y="1302405"/>
            <a:ext cx="3059240" cy="920772"/>
          </a:xfrm>
          <a:prstGeom prst="hexagon">
            <a:avLst/>
          </a:prstGeom>
          <a:solidFill>
            <a:srgbClr val="FFC000"/>
          </a:solidFill>
          <a:ln w="12700" cap="flat" cmpd="sng" algn="ctr">
            <a:solidFill>
              <a:srgbClr val="01D17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mn-lt"/>
              </a:rPr>
              <a:t>Attainment </a:t>
            </a:r>
            <a:r>
              <a:rPr lang="en-US" sz="2400" b="1" kern="0" dirty="0">
                <a:solidFill>
                  <a:schemeClr val="tx2"/>
                </a:solidFill>
                <a:latin typeface="+mn-lt"/>
              </a:rPr>
              <a:t>/</a:t>
            </a:r>
            <a:r>
              <a:rPr kumimoji="0" lang="en-US" sz="2400" b="1" i="0" u="none" strike="noStrike" kern="0" cap="none" spc="0" normalizeH="0" baseline="0" noProof="0" dirty="0">
                <a:ln>
                  <a:noFill/>
                </a:ln>
                <a:solidFill>
                  <a:schemeClr val="tx2"/>
                </a:solidFill>
                <a:effectLst/>
                <a:uLnTx/>
                <a:uFillTx/>
                <a:latin typeface="+mn-lt"/>
              </a:rPr>
              <a:t> Nonattainment</a:t>
            </a:r>
          </a:p>
        </p:txBody>
      </p:sp>
      <p:cxnSp>
        <p:nvCxnSpPr>
          <p:cNvPr id="6" name="Straight Connector 5">
            <a:extLst>
              <a:ext uri="{FF2B5EF4-FFF2-40B4-BE49-F238E27FC236}">
                <a16:creationId xmlns:a16="http://schemas.microsoft.com/office/drawing/2014/main" id="{1F1C79F7-3510-48B5-91A0-CF781851ABD5}"/>
              </a:ext>
              <a:ext uri="{C183D7F6-B498-43B3-948B-1728B52AA6E4}">
                <adec:decorative xmlns:adec="http://schemas.microsoft.com/office/drawing/2017/decorative" val="1"/>
              </a:ext>
            </a:extLst>
          </p:cNvPr>
          <p:cNvCxnSpPr>
            <a:cxnSpLocks/>
            <a:endCxn id="35" idx="3"/>
          </p:cNvCxnSpPr>
          <p:nvPr/>
        </p:nvCxnSpPr>
        <p:spPr>
          <a:xfrm flipV="1">
            <a:off x="2238096" y="1762791"/>
            <a:ext cx="483333" cy="5050"/>
          </a:xfrm>
          <a:prstGeom prst="line">
            <a:avLst/>
          </a:prstGeom>
          <a:noFill/>
          <a:ln w="38100" cap="flat" cmpd="sng" algn="ctr">
            <a:solidFill>
              <a:srgbClr val="01D17D"/>
            </a:solidFill>
            <a:prstDash val="solid"/>
          </a:ln>
          <a:effectLst/>
        </p:spPr>
      </p:cxnSp>
      <p:cxnSp>
        <p:nvCxnSpPr>
          <p:cNvPr id="39" name="Straight Connector 38">
            <a:extLst>
              <a:ext uri="{FF2B5EF4-FFF2-40B4-BE49-F238E27FC236}">
                <a16:creationId xmlns:a16="http://schemas.microsoft.com/office/drawing/2014/main" id="{409E5A05-6238-4CE8-9993-ECDFE2486CCA}"/>
              </a:ext>
              <a:ext uri="{C183D7F6-B498-43B3-948B-1728B52AA6E4}">
                <adec:decorative xmlns:adec="http://schemas.microsoft.com/office/drawing/2017/decorative" val="1"/>
              </a:ext>
            </a:extLst>
          </p:cNvPr>
          <p:cNvCxnSpPr>
            <a:cxnSpLocks/>
          </p:cNvCxnSpPr>
          <p:nvPr/>
        </p:nvCxnSpPr>
        <p:spPr>
          <a:xfrm flipV="1">
            <a:off x="5767045" y="1748150"/>
            <a:ext cx="483333" cy="5050"/>
          </a:xfrm>
          <a:prstGeom prst="line">
            <a:avLst/>
          </a:prstGeom>
          <a:noFill/>
          <a:ln w="38100" cap="flat" cmpd="sng" algn="ctr">
            <a:solidFill>
              <a:srgbClr val="01D17D"/>
            </a:solidFill>
            <a:prstDash val="solid"/>
          </a:ln>
          <a:effectLst/>
        </p:spPr>
      </p:cxnSp>
      <p:cxnSp>
        <p:nvCxnSpPr>
          <p:cNvPr id="7" name="Straight Arrow Connector 6">
            <a:extLst>
              <a:ext uri="{FF2B5EF4-FFF2-40B4-BE49-F238E27FC236}">
                <a16:creationId xmlns:a16="http://schemas.microsoft.com/office/drawing/2014/main" id="{6480E119-0EED-4E08-8D0D-9B471E01FC99}"/>
              </a:ext>
              <a:ext uri="{C183D7F6-B498-43B3-948B-1728B52AA6E4}">
                <adec:decorative xmlns:adec="http://schemas.microsoft.com/office/drawing/2017/decorative" val="1"/>
              </a:ext>
            </a:extLst>
          </p:cNvPr>
          <p:cNvCxnSpPr>
            <a:cxnSpLocks/>
          </p:cNvCxnSpPr>
          <p:nvPr/>
        </p:nvCxnSpPr>
        <p:spPr>
          <a:xfrm>
            <a:off x="2238096" y="1767840"/>
            <a:ext cx="0" cy="620513"/>
          </a:xfrm>
          <a:prstGeom prst="straightConnector1">
            <a:avLst/>
          </a:prstGeom>
          <a:noFill/>
          <a:ln w="38100" cap="flat" cmpd="sng" algn="ctr">
            <a:solidFill>
              <a:srgbClr val="01D17D"/>
            </a:solidFill>
            <a:prstDash val="solid"/>
            <a:tailEnd type="triangle"/>
          </a:ln>
          <a:effectLst/>
        </p:spPr>
      </p:cxnSp>
      <p:cxnSp>
        <p:nvCxnSpPr>
          <p:cNvPr id="11" name="Straight Arrow Connector 10">
            <a:extLst>
              <a:ext uri="{FF2B5EF4-FFF2-40B4-BE49-F238E27FC236}">
                <a16:creationId xmlns:a16="http://schemas.microsoft.com/office/drawing/2014/main" id="{8976BE48-C94D-4EC6-8599-A8B8FD7F401A}"/>
              </a:ext>
              <a:ext uri="{C183D7F6-B498-43B3-948B-1728B52AA6E4}">
                <adec:decorative xmlns:adec="http://schemas.microsoft.com/office/drawing/2017/decorative" val="1"/>
              </a:ext>
            </a:extLst>
          </p:cNvPr>
          <p:cNvCxnSpPr>
            <a:cxnSpLocks/>
          </p:cNvCxnSpPr>
          <p:nvPr/>
        </p:nvCxnSpPr>
        <p:spPr>
          <a:xfrm>
            <a:off x="6226622" y="1754804"/>
            <a:ext cx="0" cy="633549"/>
          </a:xfrm>
          <a:prstGeom prst="straightConnector1">
            <a:avLst/>
          </a:prstGeom>
          <a:noFill/>
          <a:ln w="38100" cap="flat" cmpd="sng" algn="ctr">
            <a:solidFill>
              <a:srgbClr val="01D17D"/>
            </a:solidFill>
            <a:prstDash val="solid"/>
            <a:tailEnd type="triangle"/>
          </a:ln>
          <a:effectLst/>
        </p:spPr>
      </p:cxnSp>
      <p:sp>
        <p:nvSpPr>
          <p:cNvPr id="8" name="Diamond 7">
            <a:extLst>
              <a:ext uri="{FF2B5EF4-FFF2-40B4-BE49-F238E27FC236}">
                <a16:creationId xmlns:a16="http://schemas.microsoft.com/office/drawing/2014/main" id="{4EE75911-C8C2-45B4-9FCE-16FC3F24DD01}"/>
              </a:ext>
              <a:ext uri="{C183D7F6-B498-43B3-948B-1728B52AA6E4}">
                <adec:decorative xmlns:adec="http://schemas.microsoft.com/office/drawing/2017/decorative" val="1"/>
              </a:ext>
            </a:extLst>
          </p:cNvPr>
          <p:cNvSpPr/>
          <p:nvPr/>
        </p:nvSpPr>
        <p:spPr>
          <a:xfrm>
            <a:off x="435422" y="2390816"/>
            <a:ext cx="3621471" cy="2332737"/>
          </a:xfrm>
          <a:prstGeom prst="diamond">
            <a:avLst/>
          </a:prstGeom>
          <a:solidFill>
            <a:schemeClr val="accent5">
              <a:lumMod val="60000"/>
              <a:lumOff val="40000"/>
            </a:schemeClr>
          </a:soli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mn-lt"/>
              <a:ea typeface="+mn-ea"/>
              <a:cs typeface="+mn-cs"/>
            </a:endParaRPr>
          </a:p>
        </p:txBody>
      </p:sp>
      <p:sp>
        <p:nvSpPr>
          <p:cNvPr id="9" name="TextBox 8" descr="Greenfield / Existing Minor Source">
            <a:extLst>
              <a:ext uri="{FF2B5EF4-FFF2-40B4-BE49-F238E27FC236}">
                <a16:creationId xmlns:a16="http://schemas.microsoft.com/office/drawing/2014/main" id="{A99FFB38-7EBB-4011-874A-1B1760F11928}"/>
              </a:ext>
            </a:extLst>
          </p:cNvPr>
          <p:cNvSpPr txBox="1"/>
          <p:nvPr/>
        </p:nvSpPr>
        <p:spPr>
          <a:xfrm>
            <a:off x="877612" y="2895600"/>
            <a:ext cx="2682010" cy="1200329"/>
          </a:xfrm>
          <a:prstGeom prst="rect">
            <a:avLst/>
          </a:prstGeom>
          <a:noFill/>
        </p:spPr>
        <p:txBody>
          <a:bodyPr wrap="square" rtlCol="0">
            <a:spAutoFit/>
          </a:bodyPr>
          <a:lstStyle/>
          <a:p>
            <a:pPr algn="ctr" defTabSz="457200" fontAlgn="auto">
              <a:spcBef>
                <a:spcPts val="0"/>
              </a:spcBef>
              <a:spcAft>
                <a:spcPts val="0"/>
              </a:spcAft>
            </a:pPr>
            <a:r>
              <a:rPr lang="en-US" sz="2400" b="1" dirty="0">
                <a:solidFill>
                  <a:prstClr val="black"/>
                </a:solidFill>
                <a:latin typeface="+mn-lt"/>
              </a:rPr>
              <a:t>Greenfield/</a:t>
            </a:r>
          </a:p>
          <a:p>
            <a:pPr algn="ctr" defTabSz="457200" fontAlgn="auto">
              <a:spcBef>
                <a:spcPts val="0"/>
              </a:spcBef>
              <a:spcAft>
                <a:spcPts val="0"/>
              </a:spcAft>
            </a:pPr>
            <a:r>
              <a:rPr lang="en-US" sz="2400" b="1" dirty="0">
                <a:solidFill>
                  <a:prstClr val="black"/>
                </a:solidFill>
                <a:latin typeface="+mn-lt"/>
              </a:rPr>
              <a:t>Existing </a:t>
            </a:r>
          </a:p>
          <a:p>
            <a:pPr algn="ctr" defTabSz="457200" fontAlgn="auto">
              <a:spcBef>
                <a:spcPts val="0"/>
              </a:spcBef>
              <a:spcAft>
                <a:spcPts val="0"/>
              </a:spcAft>
            </a:pPr>
            <a:r>
              <a:rPr lang="en-US" sz="2400" b="1" dirty="0">
                <a:solidFill>
                  <a:prstClr val="black"/>
                </a:solidFill>
                <a:latin typeface="+mn-lt"/>
              </a:rPr>
              <a:t>Minor Source</a:t>
            </a:r>
          </a:p>
        </p:txBody>
      </p:sp>
      <p:sp>
        <p:nvSpPr>
          <p:cNvPr id="10" name="Diamond 9">
            <a:extLst>
              <a:ext uri="{FF2B5EF4-FFF2-40B4-BE49-F238E27FC236}">
                <a16:creationId xmlns:a16="http://schemas.microsoft.com/office/drawing/2014/main" id="{D776E3DB-2380-454D-8D19-E636B4C2223A}"/>
              </a:ext>
              <a:ext uri="{C183D7F6-B498-43B3-948B-1728B52AA6E4}">
                <adec:decorative xmlns:adec="http://schemas.microsoft.com/office/drawing/2017/decorative" val="1"/>
              </a:ext>
            </a:extLst>
          </p:cNvPr>
          <p:cNvSpPr/>
          <p:nvPr/>
        </p:nvSpPr>
        <p:spPr>
          <a:xfrm>
            <a:off x="4433950" y="2362200"/>
            <a:ext cx="3621472" cy="2388764"/>
          </a:xfrm>
          <a:prstGeom prst="diamond">
            <a:avLst/>
          </a:prstGeom>
          <a:gradFill rotWithShape="1">
            <a:gsLst>
              <a:gs pos="0">
                <a:srgbClr val="E29932">
                  <a:tint val="96000"/>
                  <a:satMod val="100000"/>
                  <a:lumMod val="104000"/>
                </a:srgbClr>
              </a:gs>
              <a:gs pos="78000">
                <a:srgbClr val="E29932">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mn-lt"/>
              <a:ea typeface="+mn-ea"/>
              <a:cs typeface="+mn-cs"/>
            </a:endParaRPr>
          </a:p>
        </p:txBody>
      </p:sp>
      <p:sp>
        <p:nvSpPr>
          <p:cNvPr id="12" name="TextBox 11" descr="Existing Major Source">
            <a:extLst>
              <a:ext uri="{FF2B5EF4-FFF2-40B4-BE49-F238E27FC236}">
                <a16:creationId xmlns:a16="http://schemas.microsoft.com/office/drawing/2014/main" id="{700FF388-AF51-4CD7-9839-D1E0573EAA3F}"/>
              </a:ext>
            </a:extLst>
          </p:cNvPr>
          <p:cNvSpPr txBox="1"/>
          <p:nvPr/>
        </p:nvSpPr>
        <p:spPr>
          <a:xfrm>
            <a:off x="5388422" y="2895600"/>
            <a:ext cx="1701439" cy="1200329"/>
          </a:xfrm>
          <a:prstGeom prst="rect">
            <a:avLst/>
          </a:prstGeom>
          <a:noFill/>
        </p:spPr>
        <p:txBody>
          <a:bodyPr wrap="square" rtlCol="0">
            <a:spAutoFit/>
          </a:bodyPr>
          <a:lstStyle/>
          <a:p>
            <a:pPr algn="ctr" defTabSz="457200" fontAlgn="auto">
              <a:spcBef>
                <a:spcPts val="0"/>
              </a:spcBef>
              <a:spcAft>
                <a:spcPts val="0"/>
              </a:spcAft>
            </a:pPr>
            <a:r>
              <a:rPr lang="en-US" sz="2400" b="1" dirty="0">
                <a:solidFill>
                  <a:prstClr val="black"/>
                </a:solidFill>
                <a:latin typeface="+mn-lt"/>
              </a:rPr>
              <a:t>Existing </a:t>
            </a:r>
          </a:p>
          <a:p>
            <a:pPr algn="ctr" defTabSz="457200" fontAlgn="auto">
              <a:spcBef>
                <a:spcPts val="0"/>
              </a:spcBef>
              <a:spcAft>
                <a:spcPts val="0"/>
              </a:spcAft>
            </a:pPr>
            <a:r>
              <a:rPr lang="en-US" sz="2400" b="1" dirty="0">
                <a:solidFill>
                  <a:prstClr val="black"/>
                </a:solidFill>
                <a:latin typeface="+mn-lt"/>
              </a:rPr>
              <a:t>Major Source</a:t>
            </a:r>
          </a:p>
        </p:txBody>
      </p:sp>
      <p:cxnSp>
        <p:nvCxnSpPr>
          <p:cNvPr id="14" name="Straight Arrow Connector 13">
            <a:extLst>
              <a:ext uri="{FF2B5EF4-FFF2-40B4-BE49-F238E27FC236}">
                <a16:creationId xmlns:a16="http://schemas.microsoft.com/office/drawing/2014/main" id="{4E673B7B-C04C-423A-8E7E-3DB055597C79}"/>
              </a:ext>
              <a:ext uri="{C183D7F6-B498-43B3-948B-1728B52AA6E4}">
                <adec:decorative xmlns:adec="http://schemas.microsoft.com/office/drawing/2017/decorative" val="1"/>
              </a:ext>
            </a:extLst>
          </p:cNvPr>
          <p:cNvCxnSpPr>
            <a:cxnSpLocks/>
            <a:stCxn id="8" idx="2"/>
          </p:cNvCxnSpPr>
          <p:nvPr/>
        </p:nvCxnSpPr>
        <p:spPr>
          <a:xfrm>
            <a:off x="2246158" y="4723553"/>
            <a:ext cx="0" cy="381847"/>
          </a:xfrm>
          <a:prstGeom prst="straightConnector1">
            <a:avLst/>
          </a:prstGeom>
          <a:noFill/>
          <a:ln w="38100" cap="flat" cmpd="sng" algn="ctr">
            <a:solidFill>
              <a:srgbClr val="01D17D"/>
            </a:solidFill>
            <a:prstDash val="solid"/>
            <a:tailEnd type="triangle"/>
          </a:ln>
          <a:effectLst/>
        </p:spPr>
      </p:cxnSp>
      <p:cxnSp>
        <p:nvCxnSpPr>
          <p:cNvPr id="15" name="Straight Connector 14">
            <a:extLst>
              <a:ext uri="{FF2B5EF4-FFF2-40B4-BE49-F238E27FC236}">
                <a16:creationId xmlns:a16="http://schemas.microsoft.com/office/drawing/2014/main" id="{3053B4E1-9AB0-4BBC-9B18-368E47FDC982}"/>
              </a:ext>
              <a:ext uri="{C183D7F6-B498-43B3-948B-1728B52AA6E4}">
                <adec:decorative xmlns:adec="http://schemas.microsoft.com/office/drawing/2017/decorative" val="1"/>
              </a:ext>
            </a:extLst>
          </p:cNvPr>
          <p:cNvCxnSpPr>
            <a:cxnSpLocks/>
          </p:cNvCxnSpPr>
          <p:nvPr/>
        </p:nvCxnSpPr>
        <p:spPr>
          <a:xfrm>
            <a:off x="1208311" y="5105400"/>
            <a:ext cx="2198911" cy="0"/>
          </a:xfrm>
          <a:prstGeom prst="line">
            <a:avLst/>
          </a:prstGeom>
          <a:noFill/>
          <a:ln w="38100" cap="flat" cmpd="sng" algn="ctr">
            <a:solidFill>
              <a:srgbClr val="01D17D"/>
            </a:solidFill>
            <a:prstDash val="solid"/>
          </a:ln>
          <a:effectLst/>
        </p:spPr>
      </p:cxnSp>
      <p:sp>
        <p:nvSpPr>
          <p:cNvPr id="18" name="TextBox 17" descr="PEI &lt; Major Source">
            <a:extLst>
              <a:ext uri="{FF2B5EF4-FFF2-40B4-BE49-F238E27FC236}">
                <a16:creationId xmlns:a16="http://schemas.microsoft.com/office/drawing/2014/main" id="{11B44D6B-45D0-4FF4-ADFB-4477E84C9E33}"/>
              </a:ext>
            </a:extLst>
          </p:cNvPr>
          <p:cNvSpPr txBox="1"/>
          <p:nvPr/>
        </p:nvSpPr>
        <p:spPr>
          <a:xfrm>
            <a:off x="15477" y="4260945"/>
            <a:ext cx="1832845" cy="830997"/>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&lt; Major Source</a:t>
            </a:r>
          </a:p>
        </p:txBody>
      </p:sp>
      <p:cxnSp>
        <p:nvCxnSpPr>
          <p:cNvPr id="16" name="Straight Arrow Connector 15">
            <a:extLst>
              <a:ext uri="{FF2B5EF4-FFF2-40B4-BE49-F238E27FC236}">
                <a16:creationId xmlns:a16="http://schemas.microsoft.com/office/drawing/2014/main" id="{D1B316AF-6407-4EFB-96AA-4B8379A9A5DC}"/>
              </a:ext>
              <a:ext uri="{C183D7F6-B498-43B3-948B-1728B52AA6E4}">
                <adec:decorative xmlns:adec="http://schemas.microsoft.com/office/drawing/2017/decorative" val="1"/>
              </a:ext>
            </a:extLst>
          </p:cNvPr>
          <p:cNvCxnSpPr>
            <a:cxnSpLocks/>
            <a:endCxn id="20" idx="0"/>
          </p:cNvCxnSpPr>
          <p:nvPr/>
        </p:nvCxnSpPr>
        <p:spPr>
          <a:xfrm>
            <a:off x="1208311" y="5105400"/>
            <a:ext cx="0" cy="404753"/>
          </a:xfrm>
          <a:prstGeom prst="straightConnector1">
            <a:avLst/>
          </a:prstGeom>
          <a:noFill/>
          <a:ln w="38100" cap="flat" cmpd="sng" algn="ctr">
            <a:solidFill>
              <a:srgbClr val="01D17D"/>
            </a:solidFill>
            <a:prstDash val="solid"/>
            <a:tailEnd type="triangle"/>
          </a:ln>
          <a:effectLst/>
        </p:spPr>
      </p:cxnSp>
      <p:sp>
        <p:nvSpPr>
          <p:cNvPr id="20" name="Rectangle 19">
            <a:extLst>
              <a:ext uri="{FF2B5EF4-FFF2-40B4-BE49-F238E27FC236}">
                <a16:creationId xmlns:a16="http://schemas.microsoft.com/office/drawing/2014/main" id="{4F7A18E2-2EC6-4BB5-BA2E-1213DB6F4CA1}"/>
              </a:ext>
              <a:ext uri="{C183D7F6-B498-43B3-948B-1728B52AA6E4}">
                <adec:decorative xmlns:adec="http://schemas.microsoft.com/office/drawing/2017/decorative" val="1"/>
              </a:ext>
            </a:extLst>
          </p:cNvPr>
          <p:cNvSpPr/>
          <p:nvPr/>
        </p:nvSpPr>
        <p:spPr>
          <a:xfrm>
            <a:off x="228600" y="5510153"/>
            <a:ext cx="1959422" cy="744581"/>
          </a:xfrm>
          <a:prstGeom prst="rect">
            <a:avLst/>
          </a:prstGeom>
          <a:solidFill>
            <a:schemeClr val="accent6"/>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No Federal Review</a:t>
            </a:r>
          </a:p>
        </p:txBody>
      </p:sp>
      <p:sp>
        <p:nvSpPr>
          <p:cNvPr id="19" name="TextBox 18" descr="PEI &gt;= Major Source">
            <a:extLst>
              <a:ext uri="{FF2B5EF4-FFF2-40B4-BE49-F238E27FC236}">
                <a16:creationId xmlns:a16="http://schemas.microsoft.com/office/drawing/2014/main" id="{7182597B-AEF3-4292-9E7A-76FBE51F9D4F}"/>
              </a:ext>
            </a:extLst>
          </p:cNvPr>
          <p:cNvSpPr txBox="1"/>
          <p:nvPr/>
        </p:nvSpPr>
        <p:spPr>
          <a:xfrm>
            <a:off x="2686686" y="4287862"/>
            <a:ext cx="2059526" cy="830997"/>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 Major Source</a:t>
            </a:r>
          </a:p>
        </p:txBody>
      </p:sp>
      <p:cxnSp>
        <p:nvCxnSpPr>
          <p:cNvPr id="17" name="Straight Arrow Connector 16">
            <a:extLst>
              <a:ext uri="{FF2B5EF4-FFF2-40B4-BE49-F238E27FC236}">
                <a16:creationId xmlns:a16="http://schemas.microsoft.com/office/drawing/2014/main" id="{FFEFFE06-25D7-4DE4-A515-FB54309041E5}"/>
              </a:ext>
              <a:ext uri="{C183D7F6-B498-43B3-948B-1728B52AA6E4}">
                <adec:decorative xmlns:adec="http://schemas.microsoft.com/office/drawing/2017/decorative" val="1"/>
              </a:ext>
            </a:extLst>
          </p:cNvPr>
          <p:cNvCxnSpPr>
            <a:cxnSpLocks/>
            <a:endCxn id="21" idx="0"/>
          </p:cNvCxnSpPr>
          <p:nvPr/>
        </p:nvCxnSpPr>
        <p:spPr>
          <a:xfrm>
            <a:off x="3396333" y="5105400"/>
            <a:ext cx="0" cy="387304"/>
          </a:xfrm>
          <a:prstGeom prst="straightConnector1">
            <a:avLst/>
          </a:prstGeom>
          <a:noFill/>
          <a:ln w="38100" cap="flat" cmpd="sng" algn="ctr">
            <a:solidFill>
              <a:srgbClr val="01D17D"/>
            </a:solidFill>
            <a:prstDash val="solid"/>
            <a:tailEnd type="triangle"/>
          </a:ln>
          <a:effectLst/>
        </p:spPr>
      </p:cxnSp>
      <p:sp>
        <p:nvSpPr>
          <p:cNvPr id="21" name="Rectangle 20" descr="Federal review">
            <a:extLst>
              <a:ext uri="{FF2B5EF4-FFF2-40B4-BE49-F238E27FC236}">
                <a16:creationId xmlns:a16="http://schemas.microsoft.com/office/drawing/2014/main" id="{80F35DBB-1BE4-4638-B034-E8D7FEFE4240}"/>
              </a:ext>
            </a:extLst>
          </p:cNvPr>
          <p:cNvSpPr/>
          <p:nvPr/>
        </p:nvSpPr>
        <p:spPr>
          <a:xfrm>
            <a:off x="2416622" y="5492704"/>
            <a:ext cx="1959422" cy="744581"/>
          </a:xfrm>
          <a:prstGeom prst="rect">
            <a:avLst/>
          </a:prstGeom>
          <a:solidFill>
            <a:schemeClr val="accent1"/>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defRPr/>
            </a:pPr>
            <a:r>
              <a:rPr lang="en-US" sz="2400" b="1" kern="0" dirty="0">
                <a:latin typeface="+mn-lt"/>
              </a:rPr>
              <a:t>Federal Review</a:t>
            </a:r>
          </a:p>
        </p:txBody>
      </p:sp>
      <p:sp>
        <p:nvSpPr>
          <p:cNvPr id="22" name="TextBox 21" descr="PEI &lt; Major Mod.">
            <a:extLst>
              <a:ext uri="{FF2B5EF4-FFF2-40B4-BE49-F238E27FC236}">
                <a16:creationId xmlns:a16="http://schemas.microsoft.com/office/drawing/2014/main" id="{370ACBC9-4177-46F8-8CC1-31DCA6452F34}"/>
              </a:ext>
            </a:extLst>
          </p:cNvPr>
          <p:cNvSpPr txBox="1"/>
          <p:nvPr/>
        </p:nvSpPr>
        <p:spPr>
          <a:xfrm>
            <a:off x="4531717" y="4518694"/>
            <a:ext cx="1864302" cy="1200329"/>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&lt; </a:t>
            </a:r>
          </a:p>
          <a:p>
            <a:pPr defTabSz="457200" fontAlgn="auto">
              <a:spcBef>
                <a:spcPts val="0"/>
              </a:spcBef>
              <a:spcAft>
                <a:spcPts val="0"/>
              </a:spcAft>
            </a:pPr>
            <a:r>
              <a:rPr lang="en-US" sz="2400" b="1" dirty="0"/>
              <a:t>Netting Threshold</a:t>
            </a:r>
            <a:endParaRPr lang="en-US" sz="2400" b="1" dirty="0">
              <a:latin typeface="+mn-lt"/>
            </a:endParaRPr>
          </a:p>
        </p:txBody>
      </p:sp>
      <p:cxnSp>
        <p:nvCxnSpPr>
          <p:cNvPr id="13" name="Straight Arrow Connector 12">
            <a:extLst>
              <a:ext uri="{FF2B5EF4-FFF2-40B4-BE49-F238E27FC236}">
                <a16:creationId xmlns:a16="http://schemas.microsoft.com/office/drawing/2014/main" id="{EAB43F63-61D3-4E3D-9BFC-936387F7B608}"/>
              </a:ext>
              <a:ext uri="{C183D7F6-B498-43B3-948B-1728B52AA6E4}">
                <adec:decorative xmlns:adec="http://schemas.microsoft.com/office/drawing/2017/decorative" val="1"/>
              </a:ext>
            </a:extLst>
          </p:cNvPr>
          <p:cNvCxnSpPr>
            <a:cxnSpLocks/>
            <a:stCxn id="10" idx="2"/>
            <a:endCxn id="23" idx="0"/>
          </p:cNvCxnSpPr>
          <p:nvPr/>
        </p:nvCxnSpPr>
        <p:spPr>
          <a:xfrm flipH="1">
            <a:off x="6237511" y="4750964"/>
            <a:ext cx="7175" cy="922166"/>
          </a:xfrm>
          <a:prstGeom prst="straightConnector1">
            <a:avLst/>
          </a:prstGeom>
          <a:noFill/>
          <a:ln w="38100" cap="flat" cmpd="sng" algn="ctr">
            <a:solidFill>
              <a:srgbClr val="01D17D"/>
            </a:solidFill>
            <a:prstDash val="solid"/>
            <a:tailEnd type="triangle"/>
          </a:ln>
          <a:effectLst/>
        </p:spPr>
      </p:cxnSp>
      <p:sp>
        <p:nvSpPr>
          <p:cNvPr id="23" name="Rectangle 22" descr="No federal review">
            <a:extLst>
              <a:ext uri="{FF2B5EF4-FFF2-40B4-BE49-F238E27FC236}">
                <a16:creationId xmlns:a16="http://schemas.microsoft.com/office/drawing/2014/main" id="{C2A24D9F-6D52-471C-A452-5C1A8A10ED21}"/>
              </a:ext>
            </a:extLst>
          </p:cNvPr>
          <p:cNvSpPr/>
          <p:nvPr/>
        </p:nvSpPr>
        <p:spPr>
          <a:xfrm>
            <a:off x="5257800" y="5673130"/>
            <a:ext cx="1959422" cy="744581"/>
          </a:xfrm>
          <a:prstGeom prst="rect">
            <a:avLst/>
          </a:prstGeom>
          <a:solidFill>
            <a:schemeClr val="accent6"/>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No Federal Review</a:t>
            </a:r>
          </a:p>
        </p:txBody>
      </p:sp>
      <p:sp>
        <p:nvSpPr>
          <p:cNvPr id="25" name="TextBox 24" descr="PEI &gt;= Major Mod.">
            <a:extLst>
              <a:ext uri="{FF2B5EF4-FFF2-40B4-BE49-F238E27FC236}">
                <a16:creationId xmlns:a16="http://schemas.microsoft.com/office/drawing/2014/main" id="{B966C104-DB1D-416E-BF6A-5D2060355199}"/>
              </a:ext>
            </a:extLst>
          </p:cNvPr>
          <p:cNvSpPr txBox="1"/>
          <p:nvPr/>
        </p:nvSpPr>
        <p:spPr>
          <a:xfrm>
            <a:off x="7701574" y="2263412"/>
            <a:ext cx="1810729" cy="1200329"/>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 </a:t>
            </a:r>
            <a:r>
              <a:rPr lang="en-US" sz="2400" b="1" dirty="0"/>
              <a:t>Netting Threshold</a:t>
            </a:r>
            <a:endParaRPr lang="en-US" sz="2400" b="1" dirty="0">
              <a:latin typeface="+mn-lt"/>
            </a:endParaRPr>
          </a:p>
        </p:txBody>
      </p:sp>
      <p:cxnSp>
        <p:nvCxnSpPr>
          <p:cNvPr id="24" name="Straight Arrow Connector 23">
            <a:extLst>
              <a:ext uri="{FF2B5EF4-FFF2-40B4-BE49-F238E27FC236}">
                <a16:creationId xmlns:a16="http://schemas.microsoft.com/office/drawing/2014/main" id="{06DB7B72-C17F-49DB-846B-B1FEE89EDC06}"/>
              </a:ext>
              <a:ext uri="{C183D7F6-B498-43B3-948B-1728B52AA6E4}">
                <adec:decorative xmlns:adec="http://schemas.microsoft.com/office/drawing/2017/decorative" val="1"/>
              </a:ext>
            </a:extLst>
          </p:cNvPr>
          <p:cNvCxnSpPr>
            <a:cxnSpLocks/>
            <a:stCxn id="10" idx="3"/>
            <a:endCxn id="26" idx="1"/>
          </p:cNvCxnSpPr>
          <p:nvPr/>
        </p:nvCxnSpPr>
        <p:spPr>
          <a:xfrm flipV="1">
            <a:off x="8055422" y="3551716"/>
            <a:ext cx="1082222" cy="4866"/>
          </a:xfrm>
          <a:prstGeom prst="straightConnector1">
            <a:avLst/>
          </a:prstGeom>
          <a:noFill/>
          <a:ln w="38100" cap="flat" cmpd="sng" algn="ctr">
            <a:solidFill>
              <a:srgbClr val="01D17D"/>
            </a:solidFill>
            <a:prstDash val="solid"/>
            <a:tailEnd type="triangle"/>
          </a:ln>
          <a:effectLst/>
        </p:spPr>
      </p:cxnSp>
      <p:sp>
        <p:nvSpPr>
          <p:cNvPr id="26" name="Isosceles Triangle 25" descr="Netting">
            <a:extLst>
              <a:ext uri="{FF2B5EF4-FFF2-40B4-BE49-F238E27FC236}">
                <a16:creationId xmlns:a16="http://schemas.microsoft.com/office/drawing/2014/main" id="{BC8A6EBD-09C8-427E-80D4-659B7278D0F4}"/>
              </a:ext>
            </a:extLst>
          </p:cNvPr>
          <p:cNvSpPr/>
          <p:nvPr/>
        </p:nvSpPr>
        <p:spPr>
          <a:xfrm>
            <a:off x="8512622" y="2819400"/>
            <a:ext cx="2500089" cy="1464632"/>
          </a:xfrm>
          <a:prstGeom prst="triangle">
            <a:avLst/>
          </a:prstGeom>
          <a:blipFill>
            <a:blip r:embed="rId5"/>
            <a:tile tx="0" ty="0" sx="100000" sy="100000" flip="none" algn="tl"/>
          </a:bli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mn-lt"/>
                <a:ea typeface="+mn-ea"/>
                <a:cs typeface="+mn-cs"/>
              </a:rPr>
              <a:t>Netting</a:t>
            </a:r>
          </a:p>
        </p:txBody>
      </p:sp>
      <p:sp>
        <p:nvSpPr>
          <p:cNvPr id="29" name="TextBox 28" descr="NEI &lt; Major Mod.">
            <a:extLst>
              <a:ext uri="{FF2B5EF4-FFF2-40B4-BE49-F238E27FC236}">
                <a16:creationId xmlns:a16="http://schemas.microsoft.com/office/drawing/2014/main" id="{CC84588E-E026-43D4-A916-60AD245343EA}"/>
              </a:ext>
            </a:extLst>
          </p:cNvPr>
          <p:cNvSpPr txBox="1"/>
          <p:nvPr/>
        </p:nvSpPr>
        <p:spPr>
          <a:xfrm>
            <a:off x="6602828" y="4838939"/>
            <a:ext cx="1897908" cy="830997"/>
          </a:xfrm>
          <a:prstGeom prst="rect">
            <a:avLst/>
          </a:prstGeom>
          <a:noFill/>
        </p:spPr>
        <p:txBody>
          <a:bodyPr wrap="square" rtlCol="0">
            <a:spAutoFit/>
          </a:bodyPr>
          <a:lstStyle/>
          <a:p>
            <a:pPr algn="r" defTabSz="457200" fontAlgn="auto">
              <a:spcBef>
                <a:spcPts val="0"/>
              </a:spcBef>
              <a:spcAft>
                <a:spcPts val="0"/>
              </a:spcAft>
            </a:pPr>
            <a:r>
              <a:rPr lang="en-US" sz="2400" b="1" dirty="0">
                <a:latin typeface="+mn-lt"/>
              </a:rPr>
              <a:t>NEI &lt; </a:t>
            </a:r>
            <a:br>
              <a:rPr lang="en-US" sz="2400" b="1" dirty="0">
                <a:latin typeface="+mn-lt"/>
              </a:rPr>
            </a:br>
            <a:r>
              <a:rPr lang="en-US" sz="2400" b="1" dirty="0"/>
              <a:t>Major Mod.</a:t>
            </a:r>
            <a:endParaRPr lang="en-US" sz="2400" b="1" dirty="0">
              <a:latin typeface="+mn-lt"/>
            </a:endParaRPr>
          </a:p>
        </p:txBody>
      </p:sp>
      <p:cxnSp>
        <p:nvCxnSpPr>
          <p:cNvPr id="27" name="Straight Arrow Connector 26">
            <a:extLst>
              <a:ext uri="{FF2B5EF4-FFF2-40B4-BE49-F238E27FC236}">
                <a16:creationId xmlns:a16="http://schemas.microsoft.com/office/drawing/2014/main" id="{F98362BB-8386-49F8-83D7-CB2D056DA1E5}"/>
              </a:ext>
              <a:ext uri="{C183D7F6-B498-43B3-948B-1728B52AA6E4}">
                <adec:decorative xmlns:adec="http://schemas.microsoft.com/office/drawing/2017/decorative" val="1"/>
              </a:ext>
            </a:extLst>
          </p:cNvPr>
          <p:cNvCxnSpPr>
            <a:cxnSpLocks/>
            <a:stCxn id="26" idx="2"/>
            <a:endCxn id="30" idx="0"/>
          </p:cNvCxnSpPr>
          <p:nvPr/>
        </p:nvCxnSpPr>
        <p:spPr>
          <a:xfrm flipH="1">
            <a:off x="8501733" y="4284032"/>
            <a:ext cx="10889" cy="1382535"/>
          </a:xfrm>
          <a:prstGeom prst="straightConnector1">
            <a:avLst/>
          </a:prstGeom>
          <a:noFill/>
          <a:ln w="38100" cap="flat" cmpd="sng" algn="ctr">
            <a:solidFill>
              <a:srgbClr val="01D17D"/>
            </a:solidFill>
            <a:prstDash val="solid"/>
            <a:tailEnd type="triangle"/>
          </a:ln>
          <a:effectLst/>
        </p:spPr>
      </p:cxnSp>
      <p:sp>
        <p:nvSpPr>
          <p:cNvPr id="30" name="Rectangle 29" descr="No federal review">
            <a:extLst>
              <a:ext uri="{FF2B5EF4-FFF2-40B4-BE49-F238E27FC236}">
                <a16:creationId xmlns:a16="http://schemas.microsoft.com/office/drawing/2014/main" id="{D44A82C2-04B4-4619-BB16-77314A7C7DCE}"/>
              </a:ext>
            </a:extLst>
          </p:cNvPr>
          <p:cNvSpPr/>
          <p:nvPr/>
        </p:nvSpPr>
        <p:spPr>
          <a:xfrm>
            <a:off x="7522022" y="5666567"/>
            <a:ext cx="1959422" cy="744581"/>
          </a:xfrm>
          <a:prstGeom prst="rect">
            <a:avLst/>
          </a:prstGeom>
          <a:solidFill>
            <a:schemeClr val="accent6"/>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No Federal Review</a:t>
            </a:r>
          </a:p>
        </p:txBody>
      </p:sp>
      <p:sp>
        <p:nvSpPr>
          <p:cNvPr id="32" name="TextBox 31" descr="NEI &gt;= Major Mod.">
            <a:extLst>
              <a:ext uri="{FF2B5EF4-FFF2-40B4-BE49-F238E27FC236}">
                <a16:creationId xmlns:a16="http://schemas.microsoft.com/office/drawing/2014/main" id="{EF79FCA7-28D1-45C6-9A4E-64D272B859B1}"/>
              </a:ext>
            </a:extLst>
          </p:cNvPr>
          <p:cNvSpPr txBox="1"/>
          <p:nvPr/>
        </p:nvSpPr>
        <p:spPr>
          <a:xfrm>
            <a:off x="8963447" y="4837858"/>
            <a:ext cx="2061964" cy="830997"/>
          </a:xfrm>
          <a:prstGeom prst="rect">
            <a:avLst/>
          </a:prstGeom>
          <a:noFill/>
        </p:spPr>
        <p:txBody>
          <a:bodyPr wrap="square" rtlCol="0">
            <a:spAutoFit/>
          </a:bodyPr>
          <a:lstStyle/>
          <a:p>
            <a:pPr algn="r" defTabSz="457200" fontAlgn="auto">
              <a:spcBef>
                <a:spcPts val="0"/>
              </a:spcBef>
              <a:spcAft>
                <a:spcPts val="0"/>
              </a:spcAft>
            </a:pPr>
            <a:r>
              <a:rPr lang="en-US" sz="2400" b="1" dirty="0">
                <a:latin typeface="+mn-lt"/>
              </a:rPr>
              <a:t>NEI ≥ </a:t>
            </a:r>
            <a:br>
              <a:rPr lang="en-US" sz="2400" b="1" dirty="0">
                <a:latin typeface="+mn-lt"/>
              </a:rPr>
            </a:br>
            <a:r>
              <a:rPr lang="en-US" sz="2400" b="1" dirty="0"/>
              <a:t>Major Mod.</a:t>
            </a:r>
            <a:endParaRPr lang="en-US" sz="2400" b="1" dirty="0">
              <a:latin typeface="+mn-lt"/>
            </a:endParaRPr>
          </a:p>
        </p:txBody>
      </p:sp>
      <p:cxnSp>
        <p:nvCxnSpPr>
          <p:cNvPr id="28" name="Straight Arrow Connector 27">
            <a:extLst>
              <a:ext uri="{FF2B5EF4-FFF2-40B4-BE49-F238E27FC236}">
                <a16:creationId xmlns:a16="http://schemas.microsoft.com/office/drawing/2014/main" id="{5A9766F4-ED5F-4866-A93F-54AD8CA7F434}"/>
              </a:ext>
              <a:ext uri="{C183D7F6-B498-43B3-948B-1728B52AA6E4}">
                <adec:decorative xmlns:adec="http://schemas.microsoft.com/office/drawing/2017/decorative" val="1"/>
              </a:ext>
            </a:extLst>
          </p:cNvPr>
          <p:cNvCxnSpPr>
            <a:cxnSpLocks/>
            <a:stCxn id="26" idx="4"/>
            <a:endCxn id="31" idx="0"/>
          </p:cNvCxnSpPr>
          <p:nvPr/>
        </p:nvCxnSpPr>
        <p:spPr>
          <a:xfrm>
            <a:off x="11012711" y="4284032"/>
            <a:ext cx="25400" cy="1391235"/>
          </a:xfrm>
          <a:prstGeom prst="straightConnector1">
            <a:avLst/>
          </a:prstGeom>
          <a:noFill/>
          <a:ln w="38100" cap="flat" cmpd="sng" algn="ctr">
            <a:solidFill>
              <a:srgbClr val="01D17D"/>
            </a:solidFill>
            <a:prstDash val="solid"/>
            <a:tailEnd type="triangle"/>
          </a:ln>
          <a:effectLst/>
        </p:spPr>
      </p:cxnSp>
      <p:sp>
        <p:nvSpPr>
          <p:cNvPr id="31" name="Rectangle 30" descr="Federal review">
            <a:extLst>
              <a:ext uri="{FF2B5EF4-FFF2-40B4-BE49-F238E27FC236}">
                <a16:creationId xmlns:a16="http://schemas.microsoft.com/office/drawing/2014/main" id="{3B628FB5-A1F2-46D4-A156-275575A0D6B8}"/>
              </a:ext>
            </a:extLst>
          </p:cNvPr>
          <p:cNvSpPr/>
          <p:nvPr/>
        </p:nvSpPr>
        <p:spPr>
          <a:xfrm>
            <a:off x="10058400" y="5675267"/>
            <a:ext cx="1959422" cy="744581"/>
          </a:xfrm>
          <a:prstGeom prst="rect">
            <a:avLst/>
          </a:prstGeom>
          <a:solidFill>
            <a:schemeClr val="accent1"/>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Federal Review</a:t>
            </a:r>
          </a:p>
        </p:txBody>
      </p:sp>
      <p:sp>
        <p:nvSpPr>
          <p:cNvPr id="38" name="Rectangle 37" descr="No federal review">
            <a:extLst>
              <a:ext uri="{FF2B5EF4-FFF2-40B4-BE49-F238E27FC236}">
                <a16:creationId xmlns:a16="http://schemas.microsoft.com/office/drawing/2014/main" id="{05416B38-35DA-40D4-B9AF-EBDDE407738C}"/>
              </a:ext>
            </a:extLst>
          </p:cNvPr>
          <p:cNvSpPr/>
          <p:nvPr/>
        </p:nvSpPr>
        <p:spPr>
          <a:xfrm>
            <a:off x="6129251" y="1276305"/>
            <a:ext cx="1106184" cy="365806"/>
          </a:xfrm>
          <a:prstGeom prst="rect">
            <a:avLst/>
          </a:prstGeom>
          <a:solidFill>
            <a:schemeClr val="accent4">
              <a:lumMod val="60000"/>
              <a:lumOff val="40000"/>
            </a:schemeClr>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Step 1</a:t>
            </a:r>
          </a:p>
        </p:txBody>
      </p:sp>
      <p:sp>
        <p:nvSpPr>
          <p:cNvPr id="40" name="Rectangle 39" descr="No federal review">
            <a:extLst>
              <a:ext uri="{FF2B5EF4-FFF2-40B4-BE49-F238E27FC236}">
                <a16:creationId xmlns:a16="http://schemas.microsoft.com/office/drawing/2014/main" id="{441040CB-C46C-4331-A456-EB61F03008CD}"/>
              </a:ext>
            </a:extLst>
          </p:cNvPr>
          <p:cNvSpPr/>
          <p:nvPr/>
        </p:nvSpPr>
        <p:spPr>
          <a:xfrm>
            <a:off x="9137644" y="4520457"/>
            <a:ext cx="1107375" cy="365806"/>
          </a:xfrm>
          <a:prstGeom prst="rect">
            <a:avLst/>
          </a:prstGeom>
          <a:solidFill>
            <a:schemeClr val="accent4">
              <a:lumMod val="60000"/>
              <a:lumOff val="40000"/>
            </a:schemeClr>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Step 2</a:t>
            </a:r>
          </a:p>
        </p:txBody>
      </p:sp>
    </p:spTree>
    <p:extLst>
      <p:ext uri="{BB962C8B-B14F-4D97-AF65-F5344CB8AC3E}">
        <p14:creationId xmlns:p14="http://schemas.microsoft.com/office/powerpoint/2010/main" val="30704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8" grpId="0" animBg="1"/>
      <p:bldP spid="9" grpId="0"/>
      <p:bldP spid="10" grpId="0" animBg="1"/>
      <p:bldP spid="12" grpId="0"/>
      <p:bldP spid="18" grpId="0"/>
      <p:bldP spid="20" grpId="0" animBg="1"/>
      <p:bldP spid="19" grpId="0"/>
      <p:bldP spid="21" grpId="0" animBg="1"/>
      <p:bldP spid="22" grpId="0"/>
      <p:bldP spid="23" grpId="0" animBg="1"/>
      <p:bldP spid="25" grpId="0"/>
      <p:bldP spid="26" grpId="0" animBg="1"/>
      <p:bldP spid="29" grpId="0"/>
      <p:bldP spid="30" grpId="0" animBg="1"/>
      <p:bldP spid="32" grpId="0"/>
      <p:bldP spid="31" grpId="0"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46E9-D12D-47AD-8209-AF2F37C0A507}"/>
              </a:ext>
            </a:extLst>
          </p:cNvPr>
          <p:cNvSpPr>
            <a:spLocks noGrp="1"/>
          </p:cNvSpPr>
          <p:nvPr>
            <p:ph type="title"/>
          </p:nvPr>
        </p:nvSpPr>
        <p:spPr>
          <a:xfrm>
            <a:off x="680951" y="354352"/>
            <a:ext cx="10961077" cy="1325563"/>
          </a:xfrm>
        </p:spPr>
        <p:txBody>
          <a:bodyPr/>
          <a:lstStyle/>
          <a:p>
            <a:pPr algn="ctr"/>
            <a:r>
              <a:rPr lang="en-US" dirty="0"/>
              <a:t>Major NSR </a:t>
            </a:r>
            <a:br>
              <a:rPr lang="en-US" dirty="0"/>
            </a:br>
            <a:r>
              <a:rPr lang="en-US" dirty="0"/>
              <a:t>Two Step Applicability Test</a:t>
            </a:r>
          </a:p>
        </p:txBody>
      </p:sp>
      <p:sp>
        <p:nvSpPr>
          <p:cNvPr id="10" name="L-Shape 9" descr="Step 1">
            <a:extLst>
              <a:ext uri="{FF2B5EF4-FFF2-40B4-BE49-F238E27FC236}">
                <a16:creationId xmlns:a16="http://schemas.microsoft.com/office/drawing/2014/main" id="{908D2DB7-6B0F-4421-900D-0DBFAFBCDA19}"/>
              </a:ext>
            </a:extLst>
          </p:cNvPr>
          <p:cNvSpPr/>
          <p:nvPr/>
        </p:nvSpPr>
        <p:spPr>
          <a:xfrm rot="5400000">
            <a:off x="2663964" y="378160"/>
            <a:ext cx="797672" cy="476369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3BAC9EA-070E-4A6D-8D1A-8E30DA028AAC}"/>
              </a:ext>
            </a:extLst>
          </p:cNvPr>
          <p:cNvSpPr txBox="1"/>
          <p:nvPr/>
        </p:nvSpPr>
        <p:spPr>
          <a:xfrm>
            <a:off x="2591295" y="2330317"/>
            <a:ext cx="1263487" cy="523220"/>
          </a:xfrm>
          <a:prstGeom prst="rect">
            <a:avLst/>
          </a:prstGeom>
          <a:noFill/>
        </p:spPr>
        <p:txBody>
          <a:bodyPr wrap="none" rtlCol="0">
            <a:spAutoFit/>
          </a:bodyPr>
          <a:lstStyle/>
          <a:p>
            <a:r>
              <a:rPr lang="en-US" sz="2800" b="1" dirty="0">
                <a:solidFill>
                  <a:schemeClr val="bg1"/>
                </a:solidFill>
              </a:rPr>
              <a:t>Step 1</a:t>
            </a:r>
          </a:p>
        </p:txBody>
      </p:sp>
      <p:sp>
        <p:nvSpPr>
          <p:cNvPr id="4" name="TextBox 3">
            <a:extLst>
              <a:ext uri="{FF2B5EF4-FFF2-40B4-BE49-F238E27FC236}">
                <a16:creationId xmlns:a16="http://schemas.microsoft.com/office/drawing/2014/main" id="{5D77A6A1-EA9B-4E5D-A45A-49BA1DF3CCFB}"/>
              </a:ext>
            </a:extLst>
          </p:cNvPr>
          <p:cNvSpPr txBox="1"/>
          <p:nvPr/>
        </p:nvSpPr>
        <p:spPr>
          <a:xfrm flipH="1">
            <a:off x="1085233" y="2821900"/>
            <a:ext cx="5228116" cy="2893100"/>
          </a:xfrm>
          <a:prstGeom prst="rect">
            <a:avLst/>
          </a:prstGeom>
          <a:solidFill>
            <a:schemeClr val="bg1"/>
          </a:solidFill>
        </p:spPr>
        <p:txBody>
          <a:bodyPr wrap="square" rtlCol="0">
            <a:spAutoFit/>
          </a:bodyPr>
          <a:lstStyle/>
          <a:p>
            <a:r>
              <a:rPr lang="en-US" sz="2600" dirty="0"/>
              <a:t>Significant Project Emissions </a:t>
            </a:r>
          </a:p>
          <a:p>
            <a:r>
              <a:rPr lang="en-US" sz="2600" dirty="0"/>
              <a:t>Increase (PEI)</a:t>
            </a:r>
          </a:p>
          <a:p>
            <a:r>
              <a:rPr lang="en-US" sz="2600" dirty="0">
                <a:solidFill>
                  <a:srgbClr val="0875C8"/>
                </a:solidFill>
              </a:rPr>
              <a:t>New / Existing units: </a:t>
            </a:r>
          </a:p>
          <a:p>
            <a:r>
              <a:rPr lang="en-US" sz="2600" dirty="0"/>
              <a:t>PEI = </a:t>
            </a:r>
            <a:r>
              <a:rPr lang="en-US" sz="2600" kern="1200" dirty="0"/>
              <a:t>PTE – BAE</a:t>
            </a:r>
          </a:p>
          <a:p>
            <a:r>
              <a:rPr lang="en-US" sz="2600" dirty="0">
                <a:solidFill>
                  <a:srgbClr val="0875C8"/>
                </a:solidFill>
              </a:rPr>
              <a:t>Existing units:</a:t>
            </a:r>
            <a:r>
              <a:rPr lang="en-US" sz="2600" kern="1200" dirty="0">
                <a:solidFill>
                  <a:srgbClr val="0875C8"/>
                </a:solidFill>
              </a:rPr>
              <a:t> </a:t>
            </a:r>
          </a:p>
          <a:p>
            <a:r>
              <a:rPr lang="en-US" sz="2600" dirty="0"/>
              <a:t>PEI = PAE – BAE</a:t>
            </a:r>
            <a:endParaRPr lang="en-US" sz="2600" kern="1200" dirty="0"/>
          </a:p>
          <a:p>
            <a:r>
              <a:rPr lang="en-US" sz="2600" dirty="0"/>
              <a:t>PEI = PAE – BAE – CHA</a:t>
            </a:r>
            <a:endParaRPr lang="en-US" sz="2600" kern="1200" dirty="0"/>
          </a:p>
        </p:txBody>
      </p:sp>
      <p:sp>
        <p:nvSpPr>
          <p:cNvPr id="17" name="Right Triangle 16">
            <a:extLst>
              <a:ext uri="{FF2B5EF4-FFF2-40B4-BE49-F238E27FC236}">
                <a16:creationId xmlns:a16="http://schemas.microsoft.com/office/drawing/2014/main" id="{9FB29D2E-B503-447E-9737-26B831D40E99}"/>
              </a:ext>
              <a:ext uri="{C183D7F6-B498-43B3-948B-1728B52AA6E4}">
                <adec:decorative xmlns:adec="http://schemas.microsoft.com/office/drawing/2017/decorative" val="1"/>
              </a:ext>
            </a:extLst>
          </p:cNvPr>
          <p:cNvSpPr/>
          <p:nvPr/>
        </p:nvSpPr>
        <p:spPr>
          <a:xfrm rot="10800000">
            <a:off x="5904206" y="2286776"/>
            <a:ext cx="571500" cy="473233"/>
          </a:xfrm>
          <a:prstGeom prst="r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descr="Step 2">
            <a:extLst>
              <a:ext uri="{FF2B5EF4-FFF2-40B4-BE49-F238E27FC236}">
                <a16:creationId xmlns:a16="http://schemas.microsoft.com/office/drawing/2014/main" id="{A9F89E21-3C2D-40D3-8FCD-2FA8C2FB8268}"/>
              </a:ext>
            </a:extLst>
          </p:cNvPr>
          <p:cNvSpPr/>
          <p:nvPr/>
        </p:nvSpPr>
        <p:spPr>
          <a:xfrm rot="5400000">
            <a:off x="8800965" y="-216239"/>
            <a:ext cx="844384" cy="4575783"/>
          </a:xfrm>
          <a:prstGeom prst="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BF9782D-9C56-4C25-A749-E4B70095CCB0}"/>
              </a:ext>
            </a:extLst>
          </p:cNvPr>
          <p:cNvSpPr txBox="1"/>
          <p:nvPr/>
        </p:nvSpPr>
        <p:spPr>
          <a:xfrm>
            <a:off x="8558079" y="1650487"/>
            <a:ext cx="1263487" cy="523220"/>
          </a:xfrm>
          <a:prstGeom prst="rect">
            <a:avLst/>
          </a:prstGeom>
          <a:noFill/>
        </p:spPr>
        <p:txBody>
          <a:bodyPr wrap="none" rtlCol="0">
            <a:spAutoFit/>
          </a:bodyPr>
          <a:lstStyle/>
          <a:p>
            <a:r>
              <a:rPr lang="en-US" sz="2800" b="1" dirty="0">
                <a:solidFill>
                  <a:schemeClr val="bg1"/>
                </a:solidFill>
              </a:rPr>
              <a:t>Step 2</a:t>
            </a:r>
          </a:p>
        </p:txBody>
      </p:sp>
      <p:grpSp>
        <p:nvGrpSpPr>
          <p:cNvPr id="14" name="Group 13" descr="Step 2">
            <a:extLst>
              <a:ext uri="{FF2B5EF4-FFF2-40B4-BE49-F238E27FC236}">
                <a16:creationId xmlns:a16="http://schemas.microsoft.com/office/drawing/2014/main" id="{DA88F49E-8216-49F4-8719-9305F2B8D4FD}"/>
              </a:ext>
            </a:extLst>
          </p:cNvPr>
          <p:cNvGrpSpPr/>
          <p:nvPr/>
        </p:nvGrpSpPr>
        <p:grpSpPr>
          <a:xfrm>
            <a:off x="7344406" y="2087371"/>
            <a:ext cx="4297622" cy="1549142"/>
            <a:chOff x="6987477" y="43493"/>
            <a:chExt cx="4297622" cy="2840205"/>
          </a:xfrm>
        </p:grpSpPr>
        <p:sp>
          <p:nvSpPr>
            <p:cNvPr id="15" name="Rectangle 14">
              <a:extLst>
                <a:ext uri="{FF2B5EF4-FFF2-40B4-BE49-F238E27FC236}">
                  <a16:creationId xmlns:a16="http://schemas.microsoft.com/office/drawing/2014/main" id="{40A97406-F94D-4AEB-AEB1-3EEE72D00DBE}"/>
                </a:ext>
              </a:extLst>
            </p:cNvPr>
            <p:cNvSpPr/>
            <p:nvPr/>
          </p:nvSpPr>
          <p:spPr>
            <a:xfrm>
              <a:off x="6987477" y="275694"/>
              <a:ext cx="3657299" cy="26080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6" name="TextBox 15">
              <a:extLst>
                <a:ext uri="{FF2B5EF4-FFF2-40B4-BE49-F238E27FC236}">
                  <a16:creationId xmlns:a16="http://schemas.microsoft.com/office/drawing/2014/main" id="{231962EA-D533-4B25-8133-997998792E3B}"/>
                </a:ext>
              </a:extLst>
            </p:cNvPr>
            <p:cNvSpPr txBox="1"/>
            <p:nvPr/>
          </p:nvSpPr>
          <p:spPr>
            <a:xfrm>
              <a:off x="6998064" y="43493"/>
              <a:ext cx="4287035" cy="26080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600" dirty="0">
                  <a:solidFill>
                    <a:schemeClr val="tx1"/>
                  </a:solidFill>
                </a:rPr>
                <a:t>Significant </a:t>
              </a:r>
              <a:r>
                <a:rPr lang="en-US" sz="2600" kern="1200" dirty="0"/>
                <a:t>Net Emissions Increase (NEI) in contemporaneous netting window </a:t>
              </a:r>
            </a:p>
          </p:txBody>
        </p:sp>
      </p:grpSp>
      <p:sp>
        <p:nvSpPr>
          <p:cNvPr id="18" name="TextBox 17">
            <a:extLst>
              <a:ext uri="{FF2B5EF4-FFF2-40B4-BE49-F238E27FC236}">
                <a16:creationId xmlns:a16="http://schemas.microsoft.com/office/drawing/2014/main" id="{0DB879C6-12D0-4223-A5F6-E51B0D51165B}"/>
              </a:ext>
            </a:extLst>
          </p:cNvPr>
          <p:cNvSpPr txBox="1"/>
          <p:nvPr/>
        </p:nvSpPr>
        <p:spPr>
          <a:xfrm>
            <a:off x="6475706" y="4171574"/>
            <a:ext cx="6147586" cy="1754326"/>
          </a:xfrm>
          <a:prstGeom prst="rect">
            <a:avLst/>
          </a:prstGeom>
          <a:noFill/>
        </p:spPr>
        <p:txBody>
          <a:bodyPr wrap="square">
            <a:spAutoFit/>
          </a:bodyPr>
          <a:lstStyle/>
          <a:p>
            <a:pPr marL="91440" lvl="1" indent="0">
              <a:buNone/>
            </a:pPr>
            <a:r>
              <a:rPr lang="en-US" b="1" dirty="0"/>
              <a:t>PEI </a:t>
            </a:r>
            <a:r>
              <a:rPr lang="en-US" dirty="0"/>
              <a:t>= Project Emissions Increase; </a:t>
            </a:r>
            <a:br>
              <a:rPr lang="en-US" dirty="0"/>
            </a:br>
            <a:r>
              <a:rPr lang="en-US" b="1" dirty="0"/>
              <a:t>PTE</a:t>
            </a:r>
            <a:r>
              <a:rPr lang="en-US" dirty="0"/>
              <a:t> = Potential To Emit; </a:t>
            </a:r>
            <a:br>
              <a:rPr lang="en-US" dirty="0"/>
            </a:br>
            <a:r>
              <a:rPr lang="en-US" b="1" dirty="0"/>
              <a:t>BAE</a:t>
            </a:r>
            <a:r>
              <a:rPr lang="en-US" dirty="0"/>
              <a:t> = Baseline Actual Emissions; </a:t>
            </a:r>
            <a:br>
              <a:rPr lang="en-US" dirty="0"/>
            </a:br>
            <a:r>
              <a:rPr lang="en-US" b="1" dirty="0"/>
              <a:t>PAE</a:t>
            </a:r>
            <a:r>
              <a:rPr lang="en-US" dirty="0"/>
              <a:t> = Projected Actual Emissions (current project); </a:t>
            </a:r>
            <a:br>
              <a:rPr lang="en-US" dirty="0"/>
            </a:br>
            <a:r>
              <a:rPr lang="en-US" b="1" dirty="0"/>
              <a:t>CHA</a:t>
            </a:r>
            <a:r>
              <a:rPr lang="en-US" dirty="0"/>
              <a:t> = Could Have Accommodated Emissions;</a:t>
            </a:r>
          </a:p>
          <a:p>
            <a:pPr marL="91440" lvl="1"/>
            <a:r>
              <a:rPr lang="en-US" b="1" dirty="0"/>
              <a:t>NEI</a:t>
            </a:r>
            <a:r>
              <a:rPr lang="en-US" dirty="0"/>
              <a:t> = Net Emissions Increase.</a:t>
            </a:r>
          </a:p>
        </p:txBody>
      </p:sp>
    </p:spTree>
    <p:extLst>
      <p:ext uri="{BB962C8B-B14F-4D97-AF65-F5344CB8AC3E}">
        <p14:creationId xmlns:p14="http://schemas.microsoft.com/office/powerpoint/2010/main" val="284700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animBg="1"/>
      <p:bldP spid="17" grpId="0" animBg="1"/>
      <p:bldP spid="12" grpId="0" animBg="1"/>
      <p:bldP spid="13" grpId="0"/>
      <p:bldP spid="1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43032F23-8A8A-414A-BB12-6F55226F491C}" vid="{31A4273F-DE06-43CA-AAE0-B29F183E0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TCEQ-crosshatch green-light</Template>
  <TotalTime>5237</TotalTime>
  <Words>10059</Words>
  <Application>Microsoft Office PowerPoint</Application>
  <PresentationFormat>Widescreen</PresentationFormat>
  <Paragraphs>1253</Paragraphs>
  <Slides>71</Slides>
  <Notes>71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SimSun</vt:lpstr>
      <vt:lpstr>Arial</vt:lpstr>
      <vt:lpstr>Calibri</vt:lpstr>
      <vt:lpstr>Century Gothic</vt:lpstr>
      <vt:lpstr>Courier New</vt:lpstr>
      <vt:lpstr>Symbol</vt:lpstr>
      <vt:lpstr>Tahoma</vt:lpstr>
      <vt:lpstr>Times New Roman</vt:lpstr>
      <vt:lpstr>Verdana</vt:lpstr>
      <vt:lpstr>Wingdings</vt:lpstr>
      <vt:lpstr>Custom Design</vt:lpstr>
      <vt:lpstr>Federal Applicability Netting Options and Retrospective Review</vt:lpstr>
      <vt:lpstr>Outline</vt:lpstr>
      <vt:lpstr>NNSR: Ozone Thresholds </vt:lpstr>
      <vt:lpstr>Texas Air Quality Nonattainment Areas </vt:lpstr>
      <vt:lpstr>New PM2.5 NAAQS</vt:lpstr>
      <vt:lpstr>Texas Preliminary PM2.5 Design Values</vt:lpstr>
      <vt:lpstr>Recommended SIL Values for PM2.5 NAAQS </vt:lpstr>
      <vt:lpstr>Applicability Logic</vt:lpstr>
      <vt:lpstr>Major NSR  Two Step Applicability Test</vt:lpstr>
      <vt:lpstr>Step 1: Project Emission Increase</vt:lpstr>
      <vt:lpstr>Step 1 - PEI</vt:lpstr>
      <vt:lpstr>Step 1  Project Emissions Accounting (PEA)</vt:lpstr>
      <vt:lpstr>PEA</vt:lpstr>
      <vt:lpstr>PEA: Reductions</vt:lpstr>
      <vt:lpstr>Example 1 – PEI (Step 1)</vt:lpstr>
      <vt:lpstr>Example 1 – PEI (Step 1) a</vt:lpstr>
      <vt:lpstr>Baseline Actual Emissions (BAE)</vt:lpstr>
      <vt:lpstr>BAE</vt:lpstr>
      <vt:lpstr>Example 2 - BAE</vt:lpstr>
      <vt:lpstr>Projected Actual Emissions (PAE)</vt:lpstr>
      <vt:lpstr>PTE vs. PAE</vt:lpstr>
      <vt:lpstr>Could Have Accommodated  (CHA) Considerations</vt:lpstr>
      <vt:lpstr>Could Have Accommodated  Criteria</vt:lpstr>
      <vt:lpstr>Example 3 - CHA</vt:lpstr>
      <vt:lpstr>Example 3 Background Info</vt:lpstr>
      <vt:lpstr>Example 3 Ratio and CHA Calculation</vt:lpstr>
      <vt:lpstr>Example 3 Resulting PEI</vt:lpstr>
      <vt:lpstr>Don’t forget the Documentation for CHA</vt:lpstr>
      <vt:lpstr>Step 2 Net Emission Increase (NEI)</vt:lpstr>
      <vt:lpstr>Netting</vt:lpstr>
      <vt:lpstr>Contemporaneous &amp; BAE</vt:lpstr>
      <vt:lpstr>Creditable Increases and Decreases</vt:lpstr>
      <vt:lpstr>Step 2 - Net Emissions Increase (NEI)</vt:lpstr>
      <vt:lpstr>Example 4 - PEI &amp; NEI</vt:lpstr>
      <vt:lpstr>Federal NST Applicability Determination</vt:lpstr>
      <vt:lpstr>Major NSR Examples </vt:lpstr>
      <vt:lpstr>Example 5</vt:lpstr>
      <vt:lpstr>Example 5 Step 1 – PEI (VOC)</vt:lpstr>
      <vt:lpstr>Example 5 Step 1</vt:lpstr>
      <vt:lpstr>Example 5 Step 2: NEI (VOC)</vt:lpstr>
      <vt:lpstr>Example 5 Step 2 - NEI </vt:lpstr>
      <vt:lpstr>Example 5 Offsets</vt:lpstr>
      <vt:lpstr>Example 5 Offset </vt:lpstr>
      <vt:lpstr>Retrospective Review is…</vt:lpstr>
      <vt:lpstr>Federal Retrospective Review</vt:lpstr>
      <vt:lpstr>Retrospective Review </vt:lpstr>
      <vt:lpstr>Retrospective Considerations For Permit Applications</vt:lpstr>
      <vt:lpstr>What Should Be Done?</vt:lpstr>
      <vt:lpstr>Flow Chart for Retrospective Review</vt:lpstr>
      <vt:lpstr>Example 6: Retrospective Review </vt:lpstr>
      <vt:lpstr>Example 6 Necessary Corrections</vt:lpstr>
      <vt:lpstr>Example 6: Retrospective Review VOC</vt:lpstr>
      <vt:lpstr>Example 6: Retrospective Review NOx</vt:lpstr>
      <vt:lpstr>Retrospective…</vt:lpstr>
      <vt:lpstr>Retrospective Review…</vt:lpstr>
      <vt:lpstr>Back to the Archives</vt:lpstr>
      <vt:lpstr>Guidance</vt:lpstr>
      <vt:lpstr>Herrera/Steib Memo  - By the Numbers</vt:lpstr>
      <vt:lpstr>Herrera/Steib Memo - By the Numbers  (continued)</vt:lpstr>
      <vt:lpstr>Herrera/Steib Memo - Additional Elements</vt:lpstr>
      <vt:lpstr>Retrospective PEI Reminders</vt:lpstr>
      <vt:lpstr>Let’s Look at Another Example</vt:lpstr>
      <vt:lpstr>Example 7: Retrospective Review The Scenario</vt:lpstr>
      <vt:lpstr>Example 7: Retrospective Review Necessary Corrections</vt:lpstr>
      <vt:lpstr>Example 7: Retrospective Review VOC</vt:lpstr>
      <vt:lpstr>Example 7: Retrospective Review NOx</vt:lpstr>
      <vt:lpstr>Example 7: Retrospective Review The Verdict</vt:lpstr>
      <vt:lpstr>Example 7: Retrospective Review The Path Forward</vt:lpstr>
      <vt:lpstr>Tables related to Major NSR</vt:lpstr>
      <vt:lpstr>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TCEQ - Federal Applicability Netting Options and Retrospective Review</dc:title>
  <dc:creator>TCEQ</dc:creator>
  <cp:lastModifiedBy>Lisa D'Amato</cp:lastModifiedBy>
  <cp:revision>40</cp:revision>
  <cp:lastPrinted>2024-10-14T23:27:50Z</cp:lastPrinted>
  <dcterms:created xsi:type="dcterms:W3CDTF">2024-08-12T17:53:16Z</dcterms:created>
  <dcterms:modified xsi:type="dcterms:W3CDTF">2024-10-15T15:29:33Z</dcterms:modified>
</cp:coreProperties>
</file>