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62" r:id="rId2"/>
    <p:sldId id="263" r:id="rId3"/>
    <p:sldId id="273" r:id="rId4"/>
    <p:sldId id="264" r:id="rId5"/>
    <p:sldId id="265" r:id="rId6"/>
    <p:sldId id="266" r:id="rId7"/>
    <p:sldId id="267" r:id="rId8"/>
    <p:sldId id="268" r:id="rId9"/>
    <p:sldId id="275" r:id="rId10"/>
    <p:sldId id="277" r:id="rId11"/>
    <p:sldId id="274" r:id="rId12"/>
    <p:sldId id="278" r:id="rId13"/>
    <p:sldId id="269" r:id="rId14"/>
    <p:sldId id="276" r:id="rId15"/>
    <p:sldId id="279" r:id="rId16"/>
    <p:sldId id="270"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BAE368-644C-068D-9AA9-916B1C41488F}" name="Rhyan Stone" initials="RS" userId="S::Rhyan.Stone@tceq.texas.gov::ad3dabd0-e3f3-4e2a-834a-0a636787fb83" providerId="AD"/>
  <p188:author id="{DE7AF9EC-45DF-BE76-7309-E1D26E28621C}" name="Kim Strong" initials="KS" userId="S::Kim.Strong@tceq.texas.gov::ab407795-b34f-4e58-9c85-667656024ef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6441" autoAdjust="0"/>
  </p:normalViewPr>
  <p:slideViewPr>
    <p:cSldViewPr snapToGrid="0">
      <p:cViewPr varScale="1">
        <p:scale>
          <a:sx n="105" d="100"/>
          <a:sy n="105" d="100"/>
        </p:scale>
        <p:origin x="1128" y="67"/>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Shinski" userId="c8b6b6f8-43d2-4114-bb06-f2cad9668ae9" providerId="ADAL" clId="{B1382764-1855-4008-B317-C203B5DB64E4}"/>
    <pc:docChg chg="undo custSel modSld">
      <pc:chgData name="Michelle Shinski" userId="c8b6b6f8-43d2-4114-bb06-f2cad9668ae9" providerId="ADAL" clId="{B1382764-1855-4008-B317-C203B5DB64E4}" dt="2026-10-05T13:26:07.232" v="135" actId="20577"/>
      <pc:docMkLst>
        <pc:docMk/>
      </pc:docMkLst>
      <pc:sldChg chg="modSp mod">
        <pc:chgData name="Michelle Shinski" userId="c8b6b6f8-43d2-4114-bb06-f2cad9668ae9" providerId="ADAL" clId="{B1382764-1855-4008-B317-C203B5DB64E4}" dt="2026-10-05T13:24:39.609" v="121" actId="14100"/>
        <pc:sldMkLst>
          <pc:docMk/>
          <pc:sldMk cId="2579395431" sldId="269"/>
        </pc:sldMkLst>
        <pc:spChg chg="mod">
          <ac:chgData name="Michelle Shinski" userId="c8b6b6f8-43d2-4114-bb06-f2cad9668ae9" providerId="ADAL" clId="{B1382764-1855-4008-B317-C203B5DB64E4}" dt="2026-10-05T13:24:39.609" v="121" actId="14100"/>
          <ac:spMkLst>
            <pc:docMk/>
            <pc:sldMk cId="2579395431" sldId="269"/>
            <ac:spMk id="6" creationId="{6E3FD049-FE60-3F28-87F6-E47CF276260D}"/>
          </ac:spMkLst>
        </pc:spChg>
      </pc:sldChg>
      <pc:sldChg chg="modSp mod">
        <pc:chgData name="Michelle Shinski" userId="c8b6b6f8-43d2-4114-bb06-f2cad9668ae9" providerId="ADAL" clId="{B1382764-1855-4008-B317-C203B5DB64E4}" dt="2026-10-05T13:25:05.393" v="133" actId="6549"/>
        <pc:sldMkLst>
          <pc:docMk/>
          <pc:sldMk cId="2074710568" sldId="274"/>
        </pc:sldMkLst>
        <pc:spChg chg="mod">
          <ac:chgData name="Michelle Shinski" userId="c8b6b6f8-43d2-4114-bb06-f2cad9668ae9" providerId="ADAL" clId="{B1382764-1855-4008-B317-C203B5DB64E4}" dt="2026-10-05T13:25:05.393" v="133" actId="6549"/>
          <ac:spMkLst>
            <pc:docMk/>
            <pc:sldMk cId="2074710568" sldId="274"/>
            <ac:spMk id="6" creationId="{E9E4BA5D-7BF0-A1A6-9BB0-5D170A03A504}"/>
          </ac:spMkLst>
        </pc:spChg>
      </pc:sldChg>
      <pc:sldChg chg="modSp mod">
        <pc:chgData name="Michelle Shinski" userId="c8b6b6f8-43d2-4114-bb06-f2cad9668ae9" providerId="ADAL" clId="{B1382764-1855-4008-B317-C203B5DB64E4}" dt="2026-10-05T13:23:39.717" v="119" actId="20577"/>
        <pc:sldMkLst>
          <pc:docMk/>
          <pc:sldMk cId="2286449159" sldId="275"/>
        </pc:sldMkLst>
        <pc:spChg chg="mod">
          <ac:chgData name="Michelle Shinski" userId="c8b6b6f8-43d2-4114-bb06-f2cad9668ae9" providerId="ADAL" clId="{B1382764-1855-4008-B317-C203B5DB64E4}" dt="2026-10-05T13:06:11.592" v="29" actId="6549"/>
          <ac:spMkLst>
            <pc:docMk/>
            <pc:sldMk cId="2286449159" sldId="275"/>
            <ac:spMk id="4" creationId="{E1BF9312-7B38-D820-552D-01F4752A6899}"/>
          </ac:spMkLst>
        </pc:spChg>
        <pc:spChg chg="mod">
          <ac:chgData name="Michelle Shinski" userId="c8b6b6f8-43d2-4114-bb06-f2cad9668ae9" providerId="ADAL" clId="{B1382764-1855-4008-B317-C203B5DB64E4}" dt="2026-10-05T13:23:39.717" v="119" actId="20577"/>
          <ac:spMkLst>
            <pc:docMk/>
            <pc:sldMk cId="2286449159" sldId="275"/>
            <ac:spMk id="6" creationId="{2948AE3A-8C8D-D156-AED0-F35E095B67E4}"/>
          </ac:spMkLst>
        </pc:spChg>
      </pc:sldChg>
      <pc:sldChg chg="modSp mod">
        <pc:chgData name="Michelle Shinski" userId="c8b6b6f8-43d2-4114-bb06-f2cad9668ae9" providerId="ADAL" clId="{B1382764-1855-4008-B317-C203B5DB64E4}" dt="2026-10-05T13:21:00.760" v="106" actId="20577"/>
        <pc:sldMkLst>
          <pc:docMk/>
          <pc:sldMk cId="1134572087" sldId="276"/>
        </pc:sldMkLst>
        <pc:spChg chg="mod">
          <ac:chgData name="Michelle Shinski" userId="c8b6b6f8-43d2-4114-bb06-f2cad9668ae9" providerId="ADAL" clId="{B1382764-1855-4008-B317-C203B5DB64E4}" dt="2026-10-05T13:21:00.760" v="106" actId="20577"/>
          <ac:spMkLst>
            <pc:docMk/>
            <pc:sldMk cId="1134572087" sldId="276"/>
            <ac:spMk id="6" creationId="{176644B9-09DA-9ABB-7BB0-41E9B9844813}"/>
          </ac:spMkLst>
        </pc:spChg>
      </pc:sldChg>
      <pc:sldChg chg="modSp mod">
        <pc:chgData name="Michelle Shinski" userId="c8b6b6f8-43d2-4114-bb06-f2cad9668ae9" providerId="ADAL" clId="{B1382764-1855-4008-B317-C203B5DB64E4}" dt="2026-10-05T13:18:04.278" v="77" actId="20577"/>
        <pc:sldMkLst>
          <pc:docMk/>
          <pc:sldMk cId="3487248519" sldId="277"/>
        </pc:sldMkLst>
        <pc:spChg chg="mod">
          <ac:chgData name="Michelle Shinski" userId="c8b6b6f8-43d2-4114-bb06-f2cad9668ae9" providerId="ADAL" clId="{B1382764-1855-4008-B317-C203B5DB64E4}" dt="2026-10-05T13:18:04.278" v="77" actId="20577"/>
          <ac:spMkLst>
            <pc:docMk/>
            <pc:sldMk cId="3487248519" sldId="277"/>
            <ac:spMk id="6" creationId="{1632F87D-DFA1-FFEC-8A70-4AEE7C825AD1}"/>
          </ac:spMkLst>
        </pc:spChg>
      </pc:sldChg>
      <pc:sldChg chg="modSp mod">
        <pc:chgData name="Michelle Shinski" userId="c8b6b6f8-43d2-4114-bb06-f2cad9668ae9" providerId="ADAL" clId="{B1382764-1855-4008-B317-C203B5DB64E4}" dt="2026-10-05T13:20:05.087" v="97" actId="20577"/>
        <pc:sldMkLst>
          <pc:docMk/>
          <pc:sldMk cId="3712143487" sldId="278"/>
        </pc:sldMkLst>
        <pc:spChg chg="mod">
          <ac:chgData name="Michelle Shinski" userId="c8b6b6f8-43d2-4114-bb06-f2cad9668ae9" providerId="ADAL" clId="{B1382764-1855-4008-B317-C203B5DB64E4}" dt="2026-10-05T13:20:05.087" v="97" actId="20577"/>
          <ac:spMkLst>
            <pc:docMk/>
            <pc:sldMk cId="3712143487" sldId="278"/>
            <ac:spMk id="6" creationId="{8332017A-3AF4-1500-0FF6-36534E58FA95}"/>
          </ac:spMkLst>
        </pc:spChg>
      </pc:sldChg>
      <pc:sldChg chg="modSp mod">
        <pc:chgData name="Michelle Shinski" userId="c8b6b6f8-43d2-4114-bb06-f2cad9668ae9" providerId="ADAL" clId="{B1382764-1855-4008-B317-C203B5DB64E4}" dt="2026-10-05T13:26:07.232" v="135" actId="20577"/>
        <pc:sldMkLst>
          <pc:docMk/>
          <pc:sldMk cId="830531701" sldId="279"/>
        </pc:sldMkLst>
        <pc:spChg chg="mod">
          <ac:chgData name="Michelle Shinski" userId="c8b6b6f8-43d2-4114-bb06-f2cad9668ae9" providerId="ADAL" clId="{B1382764-1855-4008-B317-C203B5DB64E4}" dt="2026-10-05T13:26:07.232" v="135" actId="20577"/>
          <ac:spMkLst>
            <pc:docMk/>
            <pc:sldMk cId="830531701" sldId="279"/>
            <ac:spMk id="4" creationId="{6D1598D7-15DD-D094-C830-6DE5762E7A90}"/>
          </ac:spMkLst>
        </pc:spChg>
        <pc:spChg chg="mod">
          <ac:chgData name="Michelle Shinski" userId="c8b6b6f8-43d2-4114-bb06-f2cad9668ae9" providerId="ADAL" clId="{B1382764-1855-4008-B317-C203B5DB64E4}" dt="2026-10-05T13:21:28.814" v="115" actId="20577"/>
          <ac:spMkLst>
            <pc:docMk/>
            <pc:sldMk cId="830531701" sldId="279"/>
            <ac:spMk id="6" creationId="{A731B7BF-7756-333E-ECDB-4E2ACAACD4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62CF35-D799-4E7D-95BF-F67380CD38CC}"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D174D4-D1D6-43D3-8649-B09FC93CA653}" type="slidenum">
              <a:rPr lang="en-US" smtClean="0"/>
              <a:t>‹#›</a:t>
            </a:fld>
            <a:endParaRPr lang="en-US"/>
          </a:p>
        </p:txBody>
      </p:sp>
    </p:spTree>
    <p:extLst>
      <p:ext uri="{BB962C8B-B14F-4D97-AF65-F5344CB8AC3E}">
        <p14:creationId xmlns:p14="http://schemas.microsoft.com/office/powerpoint/2010/main" val="3108328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ceq.texas.gov/permitting/air/titlev/site/site_experts.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tceq.texas.gov/downloads/permitting/air/forms/title-v/potential-requirements/20875.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tceq.texas.gov/assets/public/permitting/air/Guidance/Title_V/periodicmon.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Monitoring is required to demonstrate compliance with all emission limits and/or standards and is included in permits through a few different means. For example, monitoring is included in NSR permits within the permit’s special terms and conditions. For Title V permits, monitoring requirements are included in the terms and conditions, applicable requirements summary table, and additional monitoring tables as applicable.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AMOCs are used whenever there is a deviation from regulatory monitoring requirements. AMOCs are included within a site’s Title V permit.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PM is required by 40 CFR Part 70 and 30 TAC Chapter 122.  PM is needed for an emission unit subject to an emission limitation or standard, unless the rule includes “periodic monitoring (which may consist of recordkeeping) sufficient to yield reliable data from the relevant time period that are representative of the emission unit’s compliance with the applicable requirement, and testing, monitoring, reporting, or recordkeeping sufficient to assure compliance with the applicable requirement” (30 TAC § 122.602(b)).  Some, but not all, categories of rules that contain adequate periodic monitoring language are listed in 30 TAC § 122.602(b)(1)-(4).  </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CAM is required by 40 CFR Part 64 and 30 TAC Chapter 122. CAM is needed for an emission unit that satisfies three criteria: unit is subject to an emission limit or standard, unit uses a control device to meet that limit/standard, and unit’s pre-control potential to emit (PTE) of the pollutant in the limit/standard is greater than or equal to the major source threshold for that pollutant.  30 TAC § 122.604(c)-(d) list situations where CAM does not apply.  A given rule may contain monitoring that satisfies CAM requirements.</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PBR monitoring requirements are incorporated by reference in the Title V permit through the use of the OP-PBRSUP</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One example from the PM/CAM exemptions in 30 TAC § 122.602(b)(1)-(4) and 30 TAC § 122.604(c)-(d) is rules that were proposed by EPA after November 15, 1990.  These rules will have adequate monitoring language in the regulatory citations.</a:t>
            </a:r>
          </a:p>
          <a:p>
            <a:endParaRPr lang="en-US" dirty="0"/>
          </a:p>
        </p:txBody>
      </p:sp>
      <p:sp>
        <p:nvSpPr>
          <p:cNvPr id="4" name="Slide Number Placeholder 3"/>
          <p:cNvSpPr>
            <a:spLocks noGrp="1"/>
          </p:cNvSpPr>
          <p:nvPr>
            <p:ph type="sldNum" sz="quarter" idx="5"/>
          </p:nvPr>
        </p:nvSpPr>
        <p:spPr/>
        <p:txBody>
          <a:bodyPr/>
          <a:lstStyle/>
          <a:p>
            <a:fld id="{B8D174D4-D1D6-43D3-8649-B09FC93CA653}" type="slidenum">
              <a:rPr lang="en-US" smtClean="0"/>
              <a:t>2</a:t>
            </a:fld>
            <a:endParaRPr lang="en-US"/>
          </a:p>
        </p:txBody>
      </p:sp>
    </p:spTree>
    <p:extLst>
      <p:ext uri="{BB962C8B-B14F-4D97-AF65-F5344CB8AC3E}">
        <p14:creationId xmlns:p14="http://schemas.microsoft.com/office/powerpoint/2010/main" val="3844956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AMOC Submittals</a:t>
            </a:r>
          </a:p>
          <a:p>
            <a:endParaRPr lang="en-US" dirty="0">
              <a:latin typeface="Calibri" panose="020F0502020204030204" pitchFamily="34" charset="0"/>
              <a:cs typeface="Calibri" panose="020F0502020204030204" pitchFamily="34" charset="0"/>
            </a:endParaRP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Submit AMOC request to TCEQ – Air Permits Division (APD) &amp; REGION + LOCAL + Environmental Protection Agency – EPA [Region 6 (R6), Office of Air Quality Planning and Standards (OAQPS)]</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Each request stands-alone (documentation)</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Must have all needed information to satisfy delegated Administrator or Executive Director </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If major site, signed by Responsible Official (RO)/Duly Authorized Representative (DAR)</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Cover letter with overview of request</a:t>
            </a:r>
          </a:p>
          <a:p>
            <a:endParaRPr lang="en-US" dirty="0"/>
          </a:p>
        </p:txBody>
      </p:sp>
      <p:sp>
        <p:nvSpPr>
          <p:cNvPr id="4" name="Slide Number Placeholder 3"/>
          <p:cNvSpPr>
            <a:spLocks noGrp="1"/>
          </p:cNvSpPr>
          <p:nvPr>
            <p:ph type="sldNum" sz="quarter" idx="5"/>
          </p:nvPr>
        </p:nvSpPr>
        <p:spPr/>
        <p:txBody>
          <a:bodyPr/>
          <a:lstStyle/>
          <a:p>
            <a:fld id="{B8D174D4-D1D6-43D3-8649-B09FC93CA653}" type="slidenum">
              <a:rPr lang="en-US" smtClean="0"/>
              <a:t>4</a:t>
            </a:fld>
            <a:endParaRPr lang="en-US"/>
          </a:p>
        </p:txBody>
      </p:sp>
    </p:spTree>
    <p:extLst>
      <p:ext uri="{BB962C8B-B14F-4D97-AF65-F5344CB8AC3E}">
        <p14:creationId xmlns:p14="http://schemas.microsoft.com/office/powerpoint/2010/main" val="4017144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EC3B3-EAD4-5F80-09AB-FB9FDC0FF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E22E6-D3DF-AB50-0217-417147D8D8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A7BE26-AFA7-16BD-A142-7A7227B8DE27}"/>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AMOC Review</a:t>
            </a:r>
          </a:p>
          <a:p>
            <a:endParaRPr lang="en-US" dirty="0">
              <a:latin typeface="Calibri" panose="020F0502020204030204" pitchFamily="34" charset="0"/>
              <a:cs typeface="Calibri" panose="020F0502020204030204" pitchFamily="34" charset="0"/>
            </a:endParaRP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Reach out to us (Anne Inman) to discuss your request prior to submitting the official request. This can help streamline the process and ensure the review of the request goes smoothly.</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The official request needs to include the information on the slide. This information helps provide context for the request and helps us identify what other actions will be required as a result (i.e. NSR or Title V permit actions)</a:t>
            </a:r>
          </a:p>
          <a:p>
            <a:pPr marL="173736" lvl="1" indent="-173736">
              <a:buFont typeface="Arial" panose="020B0604020202020204" pitchFamily="34" charset="0"/>
              <a:buChar char="•"/>
            </a:pPr>
            <a:r>
              <a:rPr lang="en-US" dirty="0">
                <a:latin typeface="Calibri" panose="020F0502020204030204" pitchFamily="34" charset="0"/>
                <a:cs typeface="Calibri" panose="020F0502020204030204" pitchFamily="34" charset="0"/>
              </a:rPr>
              <a:t>Justification for the request can include real world conflicts, monitoring data, manufacturer’s specifications, emissions calculations, and so on.</a:t>
            </a:r>
          </a:p>
          <a:p>
            <a:endParaRPr lang="en-US" dirty="0"/>
          </a:p>
        </p:txBody>
      </p:sp>
      <p:sp>
        <p:nvSpPr>
          <p:cNvPr id="4" name="Slide Number Placeholder 3">
            <a:extLst>
              <a:ext uri="{FF2B5EF4-FFF2-40B4-BE49-F238E27FC236}">
                <a16:creationId xmlns:a16="http://schemas.microsoft.com/office/drawing/2014/main" id="{6E43D963-1518-F2A4-157C-F9C75F169E72}"/>
              </a:ext>
            </a:extLst>
          </p:cNvPr>
          <p:cNvSpPr>
            <a:spLocks noGrp="1"/>
          </p:cNvSpPr>
          <p:nvPr>
            <p:ph type="sldNum" sz="quarter" idx="5"/>
          </p:nvPr>
        </p:nvSpPr>
        <p:spPr/>
        <p:txBody>
          <a:bodyPr/>
          <a:lstStyle/>
          <a:p>
            <a:fld id="{B8D174D4-D1D6-43D3-8649-B09FC93CA653}" type="slidenum">
              <a:rPr lang="en-US" smtClean="0"/>
              <a:t>5</a:t>
            </a:fld>
            <a:endParaRPr lang="en-US"/>
          </a:p>
        </p:txBody>
      </p:sp>
    </p:spTree>
    <p:extLst>
      <p:ext uri="{BB962C8B-B14F-4D97-AF65-F5344CB8AC3E}">
        <p14:creationId xmlns:p14="http://schemas.microsoft.com/office/powerpoint/2010/main" val="255055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9C001-1CD1-C498-6C6F-F6BD8A804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71F27-69BD-F8DE-661D-A36ACF8B1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8A5E2-3676-ED10-2E39-C6DE1AE32838}"/>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Processing for most AMOCs</a:t>
            </a:r>
          </a:p>
          <a:p>
            <a:endParaRPr lang="en-US"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dirty="0">
                <a:latin typeface="Calibri" panose="020F0502020204030204" pitchFamily="34" charset="0"/>
                <a:cs typeface="Calibri" panose="020F0502020204030204" pitchFamily="34" charset="0"/>
              </a:rPr>
              <a:t>Application process:</a:t>
            </a:r>
          </a:p>
          <a:p>
            <a:pPr marL="630936" lvl="2"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Situation &amp; facility </a:t>
            </a:r>
            <a:r>
              <a:rPr lang="en-US" dirty="0">
                <a:latin typeface="Calibri" panose="020F0502020204030204" pitchFamily="34" charset="0"/>
                <a:cs typeface="Calibri" panose="020F0502020204030204" pitchFamily="34" charset="0"/>
              </a:rPr>
              <a:t>i</a:t>
            </a:r>
            <a:r>
              <a:rPr lang="en-US" kern="1200" dirty="0">
                <a:latin typeface="Calibri" panose="020F0502020204030204" pitchFamily="34" charset="0"/>
                <a:cs typeface="Calibri" panose="020F0502020204030204" pitchFamily="34" charset="0"/>
              </a:rPr>
              <a:t>nformation</a:t>
            </a:r>
          </a:p>
          <a:p>
            <a:pPr marL="630936" lvl="2"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Applicable rules</a:t>
            </a:r>
          </a:p>
          <a:p>
            <a:pPr marL="630936" lvl="2"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Justification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Technical review process:</a:t>
            </a:r>
          </a:p>
          <a:p>
            <a:pPr marL="630936" lvl="3"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Confirm citations &amp; historical determinations</a:t>
            </a:r>
          </a:p>
          <a:p>
            <a:pPr marL="630936" lvl="3"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Evaluate justifications</a:t>
            </a:r>
          </a:p>
          <a:p>
            <a:pPr marL="630936" lvl="3"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Draft to Region &amp; Local</a:t>
            </a:r>
          </a:p>
          <a:p>
            <a:pPr marL="630936" lvl="3" indent="-173736" algn="l" defTabSz="933450">
              <a:buFont typeface="Courier New" panose="02070309020205020404" pitchFamily="49" charset="0"/>
              <a:buChar char="o"/>
            </a:pPr>
            <a:r>
              <a:rPr lang="en-US" kern="1200" dirty="0">
                <a:latin typeface="Calibri" panose="020F0502020204030204" pitchFamily="34" charset="0"/>
                <a:cs typeface="Calibri" panose="020F0502020204030204" pitchFamily="34" charset="0"/>
              </a:rPr>
              <a:t>Input from EPA</a:t>
            </a:r>
          </a:p>
          <a:p>
            <a:endParaRPr lang="en-US" dirty="0">
              <a:latin typeface="Calibri" panose="020F0502020204030204" pitchFamily="34" charset="0"/>
              <a:cs typeface="Calibri" panose="020F0502020204030204" pitchFamily="34" charset="0"/>
            </a:endParaRPr>
          </a:p>
          <a:p>
            <a:r>
              <a:rPr lang="en-US">
                <a:latin typeface="Calibri" panose="020F0502020204030204" pitchFamily="34" charset="0"/>
                <a:cs typeface="Calibri" panose="020F0502020204030204" pitchFamily="34" charset="0"/>
              </a:rPr>
              <a:t>Action process: </a:t>
            </a:r>
            <a:r>
              <a:rPr lang="en-US" kern="1200">
                <a:latin typeface="Calibri" panose="020F0502020204030204" pitchFamily="34" charset="0"/>
                <a:cs typeface="Calibri" panose="020F0502020204030204" pitchFamily="34" charset="0"/>
              </a:rPr>
              <a:t>Approval or denial letter &amp; (possible) plan</a:t>
            </a:r>
            <a:endParaRPr lang="en-US" dirty="0"/>
          </a:p>
        </p:txBody>
      </p:sp>
      <p:sp>
        <p:nvSpPr>
          <p:cNvPr id="4" name="Slide Number Placeholder 3">
            <a:extLst>
              <a:ext uri="{FF2B5EF4-FFF2-40B4-BE49-F238E27FC236}">
                <a16:creationId xmlns:a16="http://schemas.microsoft.com/office/drawing/2014/main" id="{51C3CA9D-F22B-B266-589B-8B955128D1A7}"/>
              </a:ext>
            </a:extLst>
          </p:cNvPr>
          <p:cNvSpPr>
            <a:spLocks noGrp="1"/>
          </p:cNvSpPr>
          <p:nvPr>
            <p:ph type="sldNum" sz="quarter" idx="5"/>
          </p:nvPr>
        </p:nvSpPr>
        <p:spPr/>
        <p:txBody>
          <a:bodyPr/>
          <a:lstStyle/>
          <a:p>
            <a:fld id="{B8D174D4-D1D6-43D3-8649-B09FC93CA653}" type="slidenum">
              <a:rPr lang="en-US" smtClean="0"/>
              <a:t>6</a:t>
            </a:fld>
            <a:endParaRPr lang="en-US"/>
          </a:p>
        </p:txBody>
      </p:sp>
    </p:spTree>
    <p:extLst>
      <p:ext uri="{BB962C8B-B14F-4D97-AF65-F5344CB8AC3E}">
        <p14:creationId xmlns:p14="http://schemas.microsoft.com/office/powerpoint/2010/main" val="3258748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48D1F-2144-077D-D33D-5019914CB7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39EF1-AC07-4958-56E8-687F58AD3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2AC62-9213-B6AD-18C4-EE58B8DD783F}"/>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Note the theme, any case-by-case or site-specific monitoring requires justification. We have boiler plate language and pre-approved monitoring options to streamline our review and reduce application processing timelines. Site-specific monitoring requires additional review, and the review time will depend on response times to requests for information (and whether appropriate information is provided).</a:t>
            </a:r>
            <a:endParaRPr lang="en-US" dirty="0"/>
          </a:p>
        </p:txBody>
      </p:sp>
      <p:sp>
        <p:nvSpPr>
          <p:cNvPr id="4" name="Slide Number Placeholder 3">
            <a:extLst>
              <a:ext uri="{FF2B5EF4-FFF2-40B4-BE49-F238E27FC236}">
                <a16:creationId xmlns:a16="http://schemas.microsoft.com/office/drawing/2014/main" id="{18ACF7EB-0757-FBA0-AD41-94216B38C811}"/>
              </a:ext>
            </a:extLst>
          </p:cNvPr>
          <p:cNvSpPr>
            <a:spLocks noGrp="1"/>
          </p:cNvSpPr>
          <p:nvPr>
            <p:ph type="sldNum" sz="quarter" idx="5"/>
          </p:nvPr>
        </p:nvSpPr>
        <p:spPr/>
        <p:txBody>
          <a:bodyPr/>
          <a:lstStyle/>
          <a:p>
            <a:fld id="{B8D174D4-D1D6-43D3-8649-B09FC93CA653}" type="slidenum">
              <a:rPr lang="en-US" smtClean="0"/>
              <a:t>7</a:t>
            </a:fld>
            <a:endParaRPr lang="en-US"/>
          </a:p>
        </p:txBody>
      </p:sp>
    </p:spTree>
    <p:extLst>
      <p:ext uri="{BB962C8B-B14F-4D97-AF65-F5344CB8AC3E}">
        <p14:creationId xmlns:p14="http://schemas.microsoft.com/office/powerpoint/2010/main" val="3110407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8FD3D-31F8-9D8F-ED45-F67C89CB8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681E7-C201-E231-FE02-ADAC2780CE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5EAEC-FA0E-8A84-B5A1-521D24CEBCF0}"/>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Justification should be provided for deviation limits and can include manufacturer’s specifications or recommendations and/or historical data.</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Specific data is preferred and can reduce the back and forth during review. Specific data also reduces the chance of public/EPA comments. Several of the comments we’ve received have targeted monitoring sufficiency and insufficient justification.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Deviation limits may be updated for clarity. This may include simplifying language or making the limit less ambiguous. </a:t>
            </a:r>
            <a:endParaRPr lang="en-US" dirty="0"/>
          </a:p>
        </p:txBody>
      </p:sp>
      <p:sp>
        <p:nvSpPr>
          <p:cNvPr id="4" name="Slide Number Placeholder 3">
            <a:extLst>
              <a:ext uri="{FF2B5EF4-FFF2-40B4-BE49-F238E27FC236}">
                <a16:creationId xmlns:a16="http://schemas.microsoft.com/office/drawing/2014/main" id="{1B28D5DE-1E8A-0BD1-2F8A-55BEBEB7DAF1}"/>
              </a:ext>
            </a:extLst>
          </p:cNvPr>
          <p:cNvSpPr>
            <a:spLocks noGrp="1"/>
          </p:cNvSpPr>
          <p:nvPr>
            <p:ph type="sldNum" sz="quarter" idx="5"/>
          </p:nvPr>
        </p:nvSpPr>
        <p:spPr/>
        <p:txBody>
          <a:bodyPr/>
          <a:lstStyle/>
          <a:p>
            <a:fld id="{B8D174D4-D1D6-43D3-8649-B09FC93CA653}" type="slidenum">
              <a:rPr lang="en-US" smtClean="0"/>
              <a:t>8</a:t>
            </a:fld>
            <a:endParaRPr lang="en-US"/>
          </a:p>
        </p:txBody>
      </p:sp>
    </p:spTree>
    <p:extLst>
      <p:ext uri="{BB962C8B-B14F-4D97-AF65-F5344CB8AC3E}">
        <p14:creationId xmlns:p14="http://schemas.microsoft.com/office/powerpoint/2010/main" val="3014546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025E6-47EF-71BD-B14E-50BE3B11E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5EC3E-7E70-D42A-CFA3-1A2FD0B8F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AA5B3-969D-D62B-B5CB-33B66C3E05BC}"/>
              </a:ext>
            </a:extLst>
          </p:cNvPr>
          <p:cNvSpPr>
            <a:spLocks noGrp="1"/>
          </p:cNvSpPr>
          <p:nvPr>
            <p:ph type="body" idx="1"/>
          </p:nvPr>
        </p:nvSpPr>
        <p:spPr/>
        <p:txBody>
          <a:bodyPr/>
          <a:lstStyle/>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As an example of deviation limit justification, consider a vent subject to 30 TAC Chapter 111, Visible Emissions. To comply with the opacity limit, the vent is controlled by a fabric filter. Case-by-case PM is being added where pressure drop will be monitored daily. The proposed deviation limit has a minimum of 2 inches and maximum of 6 inches water column. Applicant needs to provide information supporting these values. Performance test data showing pressure drop and opacity over the test runs could be submitted. If there is manufacturer’s literature specifying minimum and maximum pressure drop for operating this fabric filter, that could be provided. It should also indicate that the unit would achieve the necessary particulate control/opacity in that range. The site could also provide historical data showing that when this fabric filter is operating, opacity has consistently met the limit in the regulation when operated within the specified minimum and maximum pressure drop values.</a:t>
            </a:r>
          </a:p>
        </p:txBody>
      </p:sp>
      <p:sp>
        <p:nvSpPr>
          <p:cNvPr id="4" name="Slide Number Placeholder 3">
            <a:extLst>
              <a:ext uri="{FF2B5EF4-FFF2-40B4-BE49-F238E27FC236}">
                <a16:creationId xmlns:a16="http://schemas.microsoft.com/office/drawing/2014/main" id="{3B1898E5-27B6-5F6B-0773-D8AFAC619AB1}"/>
              </a:ext>
            </a:extLst>
          </p:cNvPr>
          <p:cNvSpPr>
            <a:spLocks noGrp="1"/>
          </p:cNvSpPr>
          <p:nvPr>
            <p:ph type="sldNum" sz="quarter" idx="5"/>
          </p:nvPr>
        </p:nvSpPr>
        <p:spPr/>
        <p:txBody>
          <a:bodyPr/>
          <a:lstStyle/>
          <a:p>
            <a:fld id="{B8D174D4-D1D6-43D3-8649-B09FC93CA653}" type="slidenum">
              <a:rPr lang="en-US" smtClean="0"/>
              <a:t>9</a:t>
            </a:fld>
            <a:endParaRPr lang="en-US"/>
          </a:p>
        </p:txBody>
      </p:sp>
    </p:spTree>
    <p:extLst>
      <p:ext uri="{BB962C8B-B14F-4D97-AF65-F5344CB8AC3E}">
        <p14:creationId xmlns:p14="http://schemas.microsoft.com/office/powerpoint/2010/main" val="345430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CDFB-7A06-0822-5B2B-17CFEA3E9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1340E7-B455-FD98-104C-8BF4F9F4D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E8943-FDB2-202F-4BD9-B43E07DB8412}"/>
              </a:ext>
            </a:extLst>
          </p:cNvPr>
          <p:cNvSpPr>
            <a:spLocks noGrp="1"/>
          </p:cNvSpPr>
          <p:nvPr>
            <p:ph type="body" idx="1"/>
          </p:nvPr>
        </p:nvSpPr>
        <p:spPr/>
        <p:txBody>
          <a:bodyPr/>
          <a:lstStyle/>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As an example of deviation limit justification, consider a vent subject to 30 TAC Chapter 111, Visible Emissions. To comply with the opacity limit, the vent is controlled by a fabric filter. Case-by-case PM is being added where pressure drop will be monitored daily. The proposed deviation limit has a minimum of 2 inches and maximum of 6 inches water column. Applicant needs to provide information supporting these values. Performance test data showing pressure drop and opacity over the test runs could be submitted. If there is manufacturer’s literature specifying minimum and maximum pressure drop for operating this fabric filter, that could be provided. It should also indicate that the unit would achieve the necessary particulate control/opacity in that range. The site could also provide historical data showing that when this fabric filter is operating, opacity has consistently met the limit in the regulation when operated within the specified minimum and maximum pressure drop values.</a:t>
            </a:r>
          </a:p>
        </p:txBody>
      </p:sp>
      <p:sp>
        <p:nvSpPr>
          <p:cNvPr id="4" name="Slide Number Placeholder 3">
            <a:extLst>
              <a:ext uri="{FF2B5EF4-FFF2-40B4-BE49-F238E27FC236}">
                <a16:creationId xmlns:a16="http://schemas.microsoft.com/office/drawing/2014/main" id="{509DF3CC-D2D8-48ED-F2EC-0CE2389E9EE7}"/>
              </a:ext>
            </a:extLst>
          </p:cNvPr>
          <p:cNvSpPr>
            <a:spLocks noGrp="1"/>
          </p:cNvSpPr>
          <p:nvPr>
            <p:ph type="sldNum" sz="quarter" idx="5"/>
          </p:nvPr>
        </p:nvSpPr>
        <p:spPr/>
        <p:txBody>
          <a:bodyPr/>
          <a:lstStyle/>
          <a:p>
            <a:fld id="{B8D174D4-D1D6-43D3-8649-B09FC93CA653}" type="slidenum">
              <a:rPr lang="en-US" smtClean="0"/>
              <a:t>10</a:t>
            </a:fld>
            <a:endParaRPr lang="en-US"/>
          </a:p>
        </p:txBody>
      </p:sp>
    </p:spTree>
    <p:extLst>
      <p:ext uri="{BB962C8B-B14F-4D97-AF65-F5344CB8AC3E}">
        <p14:creationId xmlns:p14="http://schemas.microsoft.com/office/powerpoint/2010/main" val="1151398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5CAAB-58E4-C656-BCF5-D8AECD489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B4E8E-A7BE-043A-2957-34303C9AC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97AD2E-7471-AD4D-9A92-594C0D36D4D3}"/>
              </a:ext>
            </a:extLst>
          </p:cNvPr>
          <p:cNvSpPr>
            <a:spLocks noGrp="1"/>
          </p:cNvSpPr>
          <p:nvPr>
            <p:ph type="body" idx="1"/>
          </p:nvPr>
        </p:nvSpPr>
        <p:spPr/>
        <p:txBody>
          <a:bodyPr/>
          <a:lstStyle/>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As an example of deviation limit justification, consider a loading rack subject to 30 TAC Chapter 115, Subchapter C, Division 1 (Loading and Unloading of VOCs). Emissions are routed to a vapor combustor for control. The unit meets criteria for CAM and is a large CAM unit. The applicant selects option CAM-VC-002 from TCEQ guidance, which requires monitoring the combustion temperature at least four times per hour. Applicant identifies minimum temperature of 1100 F for deviation limit. Justification could be a portion from the most recent stack test showing temperatures and measured VOC concentration. Another suggestion would be an excerpt from the manufacturer’s literature showing that the combustor will achieve the required control performance at temperatures consistent with the minimum value.</a:t>
            </a:r>
          </a:p>
        </p:txBody>
      </p:sp>
      <p:sp>
        <p:nvSpPr>
          <p:cNvPr id="4" name="Slide Number Placeholder 3">
            <a:extLst>
              <a:ext uri="{FF2B5EF4-FFF2-40B4-BE49-F238E27FC236}">
                <a16:creationId xmlns:a16="http://schemas.microsoft.com/office/drawing/2014/main" id="{C362FFFE-993B-5FF7-1CA1-6BE27982AF66}"/>
              </a:ext>
            </a:extLst>
          </p:cNvPr>
          <p:cNvSpPr>
            <a:spLocks noGrp="1"/>
          </p:cNvSpPr>
          <p:nvPr>
            <p:ph type="sldNum" sz="quarter" idx="5"/>
          </p:nvPr>
        </p:nvSpPr>
        <p:spPr/>
        <p:txBody>
          <a:bodyPr/>
          <a:lstStyle/>
          <a:p>
            <a:fld id="{B8D174D4-D1D6-43D3-8649-B09FC93CA653}" type="slidenum">
              <a:rPr lang="en-US" smtClean="0"/>
              <a:t>11</a:t>
            </a:fld>
            <a:endParaRPr lang="en-US"/>
          </a:p>
        </p:txBody>
      </p:sp>
    </p:spTree>
    <p:extLst>
      <p:ext uri="{BB962C8B-B14F-4D97-AF65-F5344CB8AC3E}">
        <p14:creationId xmlns:p14="http://schemas.microsoft.com/office/powerpoint/2010/main" val="3854943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E40F0-576D-02E2-417C-893CFC24D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66A2C-3C37-9489-2ED1-F0A858356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70DF2-6B4C-2E96-43B7-D529D8E47814}"/>
              </a:ext>
            </a:extLst>
          </p:cNvPr>
          <p:cNvSpPr>
            <a:spLocks noGrp="1"/>
          </p:cNvSpPr>
          <p:nvPr>
            <p:ph type="body" idx="1"/>
          </p:nvPr>
        </p:nvSpPr>
        <p:spPr/>
        <p:txBody>
          <a:bodyPr/>
          <a:lstStyle/>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As an example of deviation limit justification, consider a loading rack subject to 30 TAC Chapter 115, Subchapter C, Division 1 (Loading and Unloading of VOCs). Emissions are routed to a vapor combustor for control. The unit meets criteria for CAM and is a large CAM unit. The applicant selects option CAM-VC-002 from TCEQ guidance, which requires monitoring the combustion temperature at least four times per hour. Applicant identifies minimum temperature of 1100 F for deviation limit. Justification could be a portion from the most recent stack test showing temperatures and measured VOC concentration. Another suggestion would be an excerpt from the manufacturer’s literature showing that the combustor will achieve the required control performance at temperatures consistent with the minimum value.</a:t>
            </a:r>
          </a:p>
        </p:txBody>
      </p:sp>
      <p:sp>
        <p:nvSpPr>
          <p:cNvPr id="4" name="Slide Number Placeholder 3">
            <a:extLst>
              <a:ext uri="{FF2B5EF4-FFF2-40B4-BE49-F238E27FC236}">
                <a16:creationId xmlns:a16="http://schemas.microsoft.com/office/drawing/2014/main" id="{61303EA3-B989-4418-6422-C2E07C1D247C}"/>
              </a:ext>
            </a:extLst>
          </p:cNvPr>
          <p:cNvSpPr>
            <a:spLocks noGrp="1"/>
          </p:cNvSpPr>
          <p:nvPr>
            <p:ph type="sldNum" sz="quarter" idx="5"/>
          </p:nvPr>
        </p:nvSpPr>
        <p:spPr/>
        <p:txBody>
          <a:bodyPr/>
          <a:lstStyle/>
          <a:p>
            <a:fld id="{B8D174D4-D1D6-43D3-8649-B09FC93CA653}" type="slidenum">
              <a:rPr lang="en-US" smtClean="0"/>
              <a:t>12</a:t>
            </a:fld>
            <a:endParaRPr lang="en-US"/>
          </a:p>
        </p:txBody>
      </p:sp>
    </p:spTree>
    <p:extLst>
      <p:ext uri="{BB962C8B-B14F-4D97-AF65-F5344CB8AC3E}">
        <p14:creationId xmlns:p14="http://schemas.microsoft.com/office/powerpoint/2010/main" val="193060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2A1E-9968-A014-030B-6273D3643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678E1-6D94-848D-5E9A-6B48AABC7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270F6-1459-F90C-1E79-2904D6813A5E}"/>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Justification for CBC submittals should include detailed emission calculations, justification for changing monitoring frequency when comparing with other pre-approved options of frequencies specified in other regulations for the same type of source/pollutant/control device.</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Justification should also describe how the monitoring will assure compliance with the applicable emission limit or standard. The proposal should also specify any monitor calibration/accuracy requirements as required.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PM – Monitoring frequency must be consistent with other regulations and permit requirements for the unit (all credible data). The minimum frequency for PM is once per year unless other permit requirements require more frequent monitoring.</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CAM – Large CAM units require a monitoring frequency of at least 4 times per hour, and small CAM units require at least once per day.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Averaging periods – Must be justified if not specified in the regulation and cannot be used to avoid reporting deviations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PM/CAM submittals must be submitted using form OP-MON</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Guidance for Title V Permits (including PM and CAM guidance) can be found at </a:t>
            </a:r>
            <a:r>
              <a:rPr lang="en-US" dirty="0">
                <a:hlinkClick r:id="rId3"/>
              </a:rPr>
              <a:t>Permitting Tools and Guidance for Site Operating Permits - Texas Commission on Environmental Quality - www.tceq.texas.gov</a:t>
            </a:r>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6368CE3-6DDB-2620-3F0C-11C79224D7E0}"/>
              </a:ext>
            </a:extLst>
          </p:cNvPr>
          <p:cNvSpPr>
            <a:spLocks noGrp="1"/>
          </p:cNvSpPr>
          <p:nvPr>
            <p:ph type="sldNum" sz="quarter" idx="5"/>
          </p:nvPr>
        </p:nvSpPr>
        <p:spPr/>
        <p:txBody>
          <a:bodyPr/>
          <a:lstStyle/>
          <a:p>
            <a:fld id="{B8D174D4-D1D6-43D3-8649-B09FC93CA653}" type="slidenum">
              <a:rPr lang="en-US" smtClean="0"/>
              <a:t>13</a:t>
            </a:fld>
            <a:endParaRPr lang="en-US"/>
          </a:p>
        </p:txBody>
      </p:sp>
    </p:spTree>
    <p:extLst>
      <p:ext uri="{BB962C8B-B14F-4D97-AF65-F5344CB8AC3E}">
        <p14:creationId xmlns:p14="http://schemas.microsoft.com/office/powerpoint/2010/main" val="2026725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F5314-473A-C3F0-9464-1E014F421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2BA0B-0975-32D4-01CF-CE18890E8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A9BEA-4B6F-1255-DE9F-8378F523745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An example for a justification for a deviation limit for the CO limit in 30 TAC Chapter 117, Subchapter B:</a:t>
            </a:r>
          </a:p>
          <a:p>
            <a:pPr lvl="0"/>
            <a:r>
              <a:rPr lang="en-US" sz="1200" kern="1200" dirty="0">
                <a:solidFill>
                  <a:schemeClr val="tx1"/>
                </a:solidFill>
                <a:effectLst/>
                <a:latin typeface="+mn-lt"/>
                <a:ea typeface="+mn-ea"/>
                <a:cs typeface="+mn-cs"/>
              </a:rPr>
              <a:t>The applicant has chosen to monitor the Fuel Flow Rate or Heat Input at a monthly frequency to comply with the 400 </a:t>
            </a:r>
            <a:r>
              <a:rPr lang="en-US" sz="1200" kern="1200" dirty="0" err="1">
                <a:solidFill>
                  <a:schemeClr val="tx1"/>
                </a:solidFill>
                <a:effectLst/>
                <a:latin typeface="+mn-lt"/>
                <a:ea typeface="+mn-ea"/>
                <a:cs typeface="+mn-cs"/>
              </a:rPr>
              <a:t>ppmv</a:t>
            </a:r>
            <a:r>
              <a:rPr lang="en-US" sz="1200" kern="1200" dirty="0">
                <a:solidFill>
                  <a:schemeClr val="tx1"/>
                </a:solidFill>
                <a:effectLst/>
                <a:latin typeface="+mn-lt"/>
                <a:ea typeface="+mn-ea"/>
                <a:cs typeface="+mn-cs"/>
              </a:rPr>
              <a:t> @ 3% 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Dry CO emission limitation in 30 TAC Chapter 117, Subchapter B. </a:t>
            </a:r>
          </a:p>
          <a:p>
            <a:pPr lvl="0"/>
            <a:r>
              <a:rPr lang="en-US" sz="1200" kern="1200" dirty="0">
                <a:solidFill>
                  <a:schemeClr val="tx1"/>
                </a:solidFill>
                <a:effectLst/>
                <a:latin typeface="+mn-lt"/>
                <a:ea typeface="+mn-ea"/>
                <a:cs typeface="+mn-cs"/>
              </a:rPr>
              <a:t>They select a maximum Fuel Flow Rate or Heat Input for the deviation limit.</a:t>
            </a:r>
          </a:p>
          <a:p>
            <a:r>
              <a:rPr lang="en-US" sz="1200" kern="1200" dirty="0">
                <a:solidFill>
                  <a:schemeClr val="tx1"/>
                </a:solidFill>
                <a:effectLst/>
                <a:latin typeface="+mn-lt"/>
                <a:ea typeface="+mn-ea"/>
                <a:cs typeface="+mn-cs"/>
              </a:rPr>
              <a:t>The following justification needs to be provided:</a:t>
            </a:r>
          </a:p>
          <a:p>
            <a:pPr lvl="0"/>
            <a:r>
              <a:rPr lang="en-US" sz="1200" kern="1200" dirty="0">
                <a:solidFill>
                  <a:schemeClr val="tx1"/>
                </a:solidFill>
                <a:effectLst/>
                <a:latin typeface="+mn-lt"/>
                <a:ea typeface="+mn-ea"/>
                <a:cs typeface="+mn-cs"/>
              </a:rPr>
              <a:t>data on how the maximum Fuel Flow Rate or Heat Input was determined. This can be derived from stack tests, measured emissions, performance data, NSR authorizations, etc. </a:t>
            </a:r>
          </a:p>
          <a:p>
            <a:pPr lvl="0"/>
            <a:r>
              <a:rPr lang="en-US" sz="1200" kern="1200" dirty="0">
                <a:solidFill>
                  <a:schemeClr val="tx1"/>
                </a:solidFill>
                <a:effectLst/>
                <a:latin typeface="+mn-lt"/>
                <a:ea typeface="+mn-ea"/>
                <a:cs typeface="+mn-cs"/>
              </a:rPr>
              <a:t>justification/data/calculations showing how the Fuel Flow Rate or Heat Input correlates to the emission limit from the rule. In this case, in units of PPMV @ 3% 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Dry.</a:t>
            </a:r>
          </a:p>
          <a:p>
            <a:pPr lvl="0"/>
            <a:r>
              <a:rPr lang="en-US" sz="1200" kern="1200" dirty="0">
                <a:solidFill>
                  <a:schemeClr val="tx1"/>
                </a:solidFill>
                <a:effectLst/>
                <a:latin typeface="+mn-lt"/>
                <a:ea typeface="+mn-ea"/>
                <a:cs typeface="+mn-cs"/>
              </a:rPr>
              <a:t>Actual values should be used in the justification/data/calculations, and all terms/variables should be defined (how you got them).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calculations should start with the Fuel Flow Rate or Heat Input and end in the units from the emission limit from the rule, showing how the deviation limit correlates to the emission limit and how it shows reasonable compliance with the emission limit from the rule. </a:t>
            </a:r>
          </a:p>
        </p:txBody>
      </p:sp>
      <p:sp>
        <p:nvSpPr>
          <p:cNvPr id="4" name="Slide Number Placeholder 3">
            <a:extLst>
              <a:ext uri="{FF2B5EF4-FFF2-40B4-BE49-F238E27FC236}">
                <a16:creationId xmlns:a16="http://schemas.microsoft.com/office/drawing/2014/main" id="{EF2386AF-5E54-8567-E3E6-C7BB18EFFE40}"/>
              </a:ext>
            </a:extLst>
          </p:cNvPr>
          <p:cNvSpPr>
            <a:spLocks noGrp="1"/>
          </p:cNvSpPr>
          <p:nvPr>
            <p:ph type="sldNum" sz="quarter" idx="5"/>
          </p:nvPr>
        </p:nvSpPr>
        <p:spPr/>
        <p:txBody>
          <a:bodyPr/>
          <a:lstStyle/>
          <a:p>
            <a:fld id="{B8D174D4-D1D6-43D3-8649-B09FC93CA653}" type="slidenum">
              <a:rPr lang="en-US" smtClean="0"/>
              <a:t>14</a:t>
            </a:fld>
            <a:endParaRPr lang="en-US"/>
          </a:p>
        </p:txBody>
      </p:sp>
    </p:spTree>
    <p:extLst>
      <p:ext uri="{BB962C8B-B14F-4D97-AF65-F5344CB8AC3E}">
        <p14:creationId xmlns:p14="http://schemas.microsoft.com/office/powerpoint/2010/main" val="3587975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37BE1-3BC7-291D-8D38-A2B08B693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9C6BB-9494-31EA-E616-06F5D6793A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EA2CC-AE62-7CB3-F7D6-7EA7FE02D32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An example for a justification for a deviation limit for the CO limit in 30 TAC Chapter 117, Subchapter B:</a:t>
            </a:r>
          </a:p>
          <a:p>
            <a:pPr lvl="0"/>
            <a:r>
              <a:rPr lang="en-US" sz="1200" kern="1200" dirty="0">
                <a:solidFill>
                  <a:schemeClr val="tx1"/>
                </a:solidFill>
                <a:effectLst/>
                <a:latin typeface="+mn-lt"/>
                <a:ea typeface="+mn-ea"/>
                <a:cs typeface="+mn-cs"/>
              </a:rPr>
              <a:t>The applicant has chosen to monitor the Fuel Flow Rate or Heat Input at a monthly frequency to comply with the 400 </a:t>
            </a:r>
            <a:r>
              <a:rPr lang="en-US" sz="1200" kern="1200" dirty="0" err="1">
                <a:solidFill>
                  <a:schemeClr val="tx1"/>
                </a:solidFill>
                <a:effectLst/>
                <a:latin typeface="+mn-lt"/>
                <a:ea typeface="+mn-ea"/>
                <a:cs typeface="+mn-cs"/>
              </a:rPr>
              <a:t>ppmv</a:t>
            </a:r>
            <a:r>
              <a:rPr lang="en-US" sz="1200" kern="1200" dirty="0">
                <a:solidFill>
                  <a:schemeClr val="tx1"/>
                </a:solidFill>
                <a:effectLst/>
                <a:latin typeface="+mn-lt"/>
                <a:ea typeface="+mn-ea"/>
                <a:cs typeface="+mn-cs"/>
              </a:rPr>
              <a:t> @ 3% 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Dry CO emission limitation in 30 TAC Chapter 117, Subchapter B. </a:t>
            </a:r>
          </a:p>
          <a:p>
            <a:pPr lvl="0"/>
            <a:r>
              <a:rPr lang="en-US" sz="1200" kern="1200" dirty="0">
                <a:solidFill>
                  <a:schemeClr val="tx1"/>
                </a:solidFill>
                <a:effectLst/>
                <a:latin typeface="+mn-lt"/>
                <a:ea typeface="+mn-ea"/>
                <a:cs typeface="+mn-cs"/>
              </a:rPr>
              <a:t>They select a maximum Fuel Flow Rate or Heat Input for the deviation limit.</a:t>
            </a:r>
          </a:p>
          <a:p>
            <a:r>
              <a:rPr lang="en-US" sz="1200" kern="1200" dirty="0">
                <a:solidFill>
                  <a:schemeClr val="tx1"/>
                </a:solidFill>
                <a:effectLst/>
                <a:latin typeface="+mn-lt"/>
                <a:ea typeface="+mn-ea"/>
                <a:cs typeface="+mn-cs"/>
              </a:rPr>
              <a:t>The following justification needs to be provided:</a:t>
            </a:r>
          </a:p>
          <a:p>
            <a:pPr lvl="0"/>
            <a:r>
              <a:rPr lang="en-US" sz="1200" kern="1200" dirty="0">
                <a:solidFill>
                  <a:schemeClr val="tx1"/>
                </a:solidFill>
                <a:effectLst/>
                <a:latin typeface="+mn-lt"/>
                <a:ea typeface="+mn-ea"/>
                <a:cs typeface="+mn-cs"/>
              </a:rPr>
              <a:t>data on how the maximum Fuel Flow Rate or Heat Input was determined. This can be derived from stack tests, measured emissions, performance data, NSR authorizations, etc. </a:t>
            </a:r>
          </a:p>
          <a:p>
            <a:pPr lvl="0"/>
            <a:r>
              <a:rPr lang="en-US" sz="1200" kern="1200" dirty="0">
                <a:solidFill>
                  <a:schemeClr val="tx1"/>
                </a:solidFill>
                <a:effectLst/>
                <a:latin typeface="+mn-lt"/>
                <a:ea typeface="+mn-ea"/>
                <a:cs typeface="+mn-cs"/>
              </a:rPr>
              <a:t>justification/data/calculations showing how the Fuel Flow Rate or Heat Input correlates to the emission limit from the rule. In this case, in units of PPMV @ 3% O</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 Dry.</a:t>
            </a:r>
          </a:p>
          <a:p>
            <a:pPr lvl="0"/>
            <a:r>
              <a:rPr lang="en-US" sz="1200" kern="1200" dirty="0">
                <a:solidFill>
                  <a:schemeClr val="tx1"/>
                </a:solidFill>
                <a:effectLst/>
                <a:latin typeface="+mn-lt"/>
                <a:ea typeface="+mn-ea"/>
                <a:cs typeface="+mn-cs"/>
              </a:rPr>
              <a:t>Actual values should be used in the justification/data/calculations, and all terms/variables should be defined (how you got them).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calculations should start with the Fuel Flow Rate or Heat Input and end in the units from the emission limit from the rule, showing how the deviation limit correlates to the emission limit and how it shows reasonable compliance with the emission limit from the rule. </a:t>
            </a:r>
          </a:p>
        </p:txBody>
      </p:sp>
      <p:sp>
        <p:nvSpPr>
          <p:cNvPr id="4" name="Slide Number Placeholder 3">
            <a:extLst>
              <a:ext uri="{FF2B5EF4-FFF2-40B4-BE49-F238E27FC236}">
                <a16:creationId xmlns:a16="http://schemas.microsoft.com/office/drawing/2014/main" id="{3FD8163E-F053-AD02-B6BC-C0FF4C80837F}"/>
              </a:ext>
            </a:extLst>
          </p:cNvPr>
          <p:cNvSpPr>
            <a:spLocks noGrp="1"/>
          </p:cNvSpPr>
          <p:nvPr>
            <p:ph type="sldNum" sz="quarter" idx="5"/>
          </p:nvPr>
        </p:nvSpPr>
        <p:spPr/>
        <p:txBody>
          <a:bodyPr/>
          <a:lstStyle/>
          <a:p>
            <a:fld id="{B8D174D4-D1D6-43D3-8649-B09FC93CA653}" type="slidenum">
              <a:rPr lang="en-US" smtClean="0"/>
              <a:t>15</a:t>
            </a:fld>
            <a:endParaRPr lang="en-US"/>
          </a:p>
        </p:txBody>
      </p:sp>
    </p:spTree>
    <p:extLst>
      <p:ext uri="{BB962C8B-B14F-4D97-AF65-F5344CB8AC3E}">
        <p14:creationId xmlns:p14="http://schemas.microsoft.com/office/powerpoint/2010/main" val="334269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9235E-DF19-C88F-6A1C-F9A0C3912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0E8E8-E013-5FD8-A737-FAE7632AD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C08A3-3281-3937-EA06-B666814085AA}"/>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PBRSUP</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Table A is for documenting registered PBRs. Registration numbers are included in the Title V permit in the New Source Review Authorization Reference by Emission Unit Table. For this table, be sure to list the registration issuance date instead of the PBR version no.</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Table B is for documenting all claimed PBRs (except PBRs included on Table C). Include the version number of the PBR being claimed</a:t>
            </a:r>
          </a:p>
          <a:p>
            <a:endParaRPr lang="en-US"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Table C is for documenting claimed PBRs for insignificant sources. </a:t>
            </a:r>
            <a:r>
              <a:rPr lang="en-US" sz="1200" kern="1200" dirty="0">
                <a:solidFill>
                  <a:schemeClr val="tx1"/>
                </a:solidFill>
                <a:effectLst/>
                <a:latin typeface="+mn-lt"/>
                <a:ea typeface="+mn-ea"/>
                <a:cs typeface="+mn-cs"/>
              </a:rPr>
              <a:t>Any PBRs included on the table in the form instructions are required to be listed on Tables A or B. PBRs not named in the form instructions should be listed on Table C. </a:t>
            </a:r>
            <a:r>
              <a:rPr lang="en-US" dirty="0">
                <a:latin typeface="Calibri" panose="020F0502020204030204" pitchFamily="34" charset="0"/>
                <a:cs typeface="Calibri" panose="020F0502020204030204" pitchFamily="34" charset="0"/>
              </a:rPr>
              <a:t>The form instructions can be found at </a:t>
            </a:r>
            <a:r>
              <a:rPr lang="en-US" dirty="0">
                <a:hlinkClick r:id="rId3"/>
              </a:rPr>
              <a:t>TCEQ Form 20875 - Permit By Rule Supplemental Table</a:t>
            </a:r>
            <a:endParaRPr lang="en-US" dirty="0"/>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Table D is for documenting the MRRT that is conducted to demonstrate compliance with the PBR(s). All entries on tables A or B must have an associated entry on table 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All PBRs for the permit area must be identified on the PBRSUP, including PBRs that authorize units not included in the permit. If a site has multiple Title V permits, only the PBRs that authorize the specific application area need to be identified.</a:t>
            </a:r>
          </a:p>
        </p:txBody>
      </p:sp>
      <p:sp>
        <p:nvSpPr>
          <p:cNvPr id="4" name="Slide Number Placeholder 3">
            <a:extLst>
              <a:ext uri="{FF2B5EF4-FFF2-40B4-BE49-F238E27FC236}">
                <a16:creationId xmlns:a16="http://schemas.microsoft.com/office/drawing/2014/main" id="{5EF93E90-3800-D723-6351-8FCFA3543DB6}"/>
              </a:ext>
            </a:extLst>
          </p:cNvPr>
          <p:cNvSpPr>
            <a:spLocks noGrp="1"/>
          </p:cNvSpPr>
          <p:nvPr>
            <p:ph type="sldNum" sz="quarter" idx="5"/>
          </p:nvPr>
        </p:nvSpPr>
        <p:spPr/>
        <p:txBody>
          <a:bodyPr/>
          <a:lstStyle/>
          <a:p>
            <a:fld id="{B8D174D4-D1D6-43D3-8649-B09FC93CA653}" type="slidenum">
              <a:rPr lang="en-US" smtClean="0"/>
              <a:t>16</a:t>
            </a:fld>
            <a:endParaRPr lang="en-US"/>
          </a:p>
        </p:txBody>
      </p:sp>
    </p:spTree>
    <p:extLst>
      <p:ext uri="{BB962C8B-B14F-4D97-AF65-F5344CB8AC3E}">
        <p14:creationId xmlns:p14="http://schemas.microsoft.com/office/powerpoint/2010/main" val="2292611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70439-4141-BB66-7A3D-D4227900F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3B32E-42D8-2E4C-7FCC-7A3DF4650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CD6A32-00FF-909C-EA15-183740348668}"/>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PBRSUP Monitoring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Common issues:</a:t>
            </a:r>
          </a:p>
          <a:p>
            <a:r>
              <a:rPr lang="en-US" dirty="0">
                <a:latin typeface="Calibri" panose="020F0502020204030204" pitchFamily="34" charset="0"/>
                <a:cs typeface="Calibri" panose="020F0502020204030204" pitchFamily="34" charset="0"/>
              </a:rPr>
              <a:t>-Insufficient justification or vague requirements: The monitoring identified in table D may not provide specific justification or requirements that assure compliance with the PBR.</a:t>
            </a:r>
          </a:p>
          <a:p>
            <a:r>
              <a:rPr lang="en-US" dirty="0">
                <a:latin typeface="Calibri" panose="020F0502020204030204" pitchFamily="34" charset="0"/>
                <a:cs typeface="Calibri" panose="020F0502020204030204" pitchFamily="34" charset="0"/>
              </a:rPr>
              <a:t>-Missing required</a:t>
            </a:r>
            <a:r>
              <a:rPr lang="en-US" baseline="0" dirty="0">
                <a:latin typeface="Calibri" panose="020F0502020204030204" pitchFamily="34" charset="0"/>
                <a:cs typeface="Calibri" panose="020F0502020204030204" pitchFamily="34" charset="0"/>
              </a:rPr>
              <a:t> information</a:t>
            </a:r>
            <a:r>
              <a:rPr lang="en-US" dirty="0">
                <a:latin typeface="Calibri" panose="020F0502020204030204" pitchFamily="34" charset="0"/>
                <a:cs typeface="Calibri" panose="020F0502020204030204" pitchFamily="34" charset="0"/>
              </a:rPr>
              <a:t>: N/A or leaving the column blank is not accepted. MRRT must be included for each unit/PBR included on tables A or B. If the PBRs identified on tables A or B do not include a specific emission limit or standard, the monitoring in table D should assure compliance with the general limits outlined in 106.4.</a:t>
            </a:r>
          </a:p>
          <a:p>
            <a:r>
              <a:rPr lang="en-US" dirty="0">
                <a:latin typeface="Calibri" panose="020F0502020204030204" pitchFamily="34" charset="0"/>
                <a:cs typeface="Calibri" panose="020F0502020204030204" pitchFamily="34" charset="0"/>
              </a:rPr>
              <a:t>-Missing units or PBRs: Be sure to include entries for all units/PBRs included on Tables A or B. Units/PBRs included on table C should not be listed in table D</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 the past, these issues have resulted in public and/or EPA comments.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Recommendations:</a:t>
            </a:r>
          </a:p>
          <a:p>
            <a:r>
              <a:rPr lang="en-US" dirty="0">
                <a:latin typeface="Calibri" panose="020F0502020204030204" pitchFamily="34" charset="0"/>
                <a:cs typeface="Calibri" panose="020F0502020204030204" pitchFamily="34" charset="0"/>
              </a:rPr>
              <a:t>-Be specific: Try to be specific with what MRRT is conducted to demonstrate compliance with the PBR. Use the periodic monitoring guidance found at </a:t>
            </a:r>
            <a:r>
              <a:rPr lang="en-US" dirty="0">
                <a:hlinkClick r:id="rId3"/>
              </a:rPr>
              <a:t>periodicmon.pdf</a:t>
            </a:r>
            <a:r>
              <a:rPr lang="en-US" dirty="0"/>
              <a:t> as a starting point. Include the specific parameters that are monitored or the specific records that are kept. For example, instead of “Maintain throughput for tank” include specifics on why this ensures compliance (i.e. frequency of throughput estimates/records and emission calculation to ensure emission limit is met). </a:t>
            </a:r>
          </a:p>
          <a:p>
            <a:r>
              <a:rPr lang="en-US" dirty="0">
                <a:latin typeface="Calibri" panose="020F0502020204030204" pitchFamily="34" charset="0"/>
                <a:cs typeface="Calibri" panose="020F0502020204030204" pitchFamily="34" charset="0"/>
              </a:rPr>
              <a:t>-Be consistent: Be sure that the monitoring identified on table D is consistent (both with other similar units identified on the form and with requirements established for the unit elsewhere in the permit).</a:t>
            </a:r>
          </a:p>
          <a:p>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265DEBD-D584-3C66-BCED-4F1FF067523B}"/>
              </a:ext>
            </a:extLst>
          </p:cNvPr>
          <p:cNvSpPr>
            <a:spLocks noGrp="1"/>
          </p:cNvSpPr>
          <p:nvPr>
            <p:ph type="sldNum" sz="quarter" idx="5"/>
          </p:nvPr>
        </p:nvSpPr>
        <p:spPr/>
        <p:txBody>
          <a:bodyPr/>
          <a:lstStyle/>
          <a:p>
            <a:fld id="{B8D174D4-D1D6-43D3-8649-B09FC93CA653}" type="slidenum">
              <a:rPr lang="en-US" smtClean="0"/>
              <a:t>17</a:t>
            </a:fld>
            <a:endParaRPr lang="en-US"/>
          </a:p>
        </p:txBody>
      </p:sp>
    </p:spTree>
    <p:extLst>
      <p:ext uri="{BB962C8B-B14F-4D97-AF65-F5344CB8AC3E}">
        <p14:creationId xmlns:p14="http://schemas.microsoft.com/office/powerpoint/2010/main" val="2279439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2B658-C47A-E7DA-1444-3611E4C42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9198F-4F6E-F100-3396-5798E0AC2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CF0A9-BD82-FEE0-3D73-93244C130A1A}"/>
              </a:ext>
            </a:extLst>
          </p:cNvPr>
          <p:cNvSpPr>
            <a:spLocks noGrp="1"/>
          </p:cNvSpPr>
          <p:nvPr>
            <p:ph type="body" idx="1"/>
          </p:nvPr>
        </p:nvSpPr>
        <p:spPr/>
        <p:txBody>
          <a:bodyPr/>
          <a:lstStyle/>
          <a:p>
            <a:endParaRPr lang="en-US"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A6EB8BC-B7E1-4C03-EE99-44CF2373DA53}"/>
              </a:ext>
            </a:extLst>
          </p:cNvPr>
          <p:cNvSpPr>
            <a:spLocks noGrp="1"/>
          </p:cNvSpPr>
          <p:nvPr>
            <p:ph type="sldNum" sz="quarter" idx="5"/>
          </p:nvPr>
        </p:nvSpPr>
        <p:spPr/>
        <p:txBody>
          <a:bodyPr/>
          <a:lstStyle/>
          <a:p>
            <a:fld id="{B8D174D4-D1D6-43D3-8649-B09FC93CA653}" type="slidenum">
              <a:rPr lang="en-US" smtClean="0"/>
              <a:t>18</a:t>
            </a:fld>
            <a:endParaRPr lang="en-US"/>
          </a:p>
        </p:txBody>
      </p:sp>
    </p:spTree>
    <p:extLst>
      <p:ext uri="{BB962C8B-B14F-4D97-AF65-F5344CB8AC3E}">
        <p14:creationId xmlns:p14="http://schemas.microsoft.com/office/powerpoint/2010/main" val="417239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A665-906D-E10D-B9AF-144F326CDC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7CBE7B-F299-F903-2BE1-1E9649112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D4399D-15AC-C5D4-731A-414B3CDE448D}"/>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F05D8514-5346-E281-DA85-DC16BA1D1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56DA6-89F2-1A5F-95FF-20682A7D7152}"/>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770260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5DAF-1181-E826-F6C3-336614248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4143F5-BE62-B8EB-4E79-D923C3BA7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17C2EA-61C4-C74D-B367-0AC67163747F}"/>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0CAE13E1-953F-E55F-0195-F3005BD46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884A0-4054-C1E5-FBD7-319FE9DDAF0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061613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CC3B-420D-AE24-F087-BC14D8E830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C3A96-57C6-DE78-1DD7-757CBC3F4D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BA46B0-F1C9-95A5-F3A8-0375104378F8}"/>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05BB2600-5616-C73C-9654-808631DFD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A6B57-8630-D420-398F-ED633F573027}"/>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3346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9619-3D84-1CE0-5268-A4B7937FD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B9283-B381-3879-80B5-B34D1A832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775E2-3B72-F82B-D535-4BC9F80FE9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7E7AC2-9388-B24D-0AC3-0DAAEFD96D58}"/>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6" name="Footer Placeholder 5">
            <a:extLst>
              <a:ext uri="{FF2B5EF4-FFF2-40B4-BE49-F238E27FC236}">
                <a16:creationId xmlns:a16="http://schemas.microsoft.com/office/drawing/2014/main" id="{2707A491-CF6E-922C-D0C8-EC328CEE5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D2AB69-727D-7DD7-53C7-FD4E3C43511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003340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B9BC2-023D-9A69-9A46-93F9363ABC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36EFA6-4D7C-5CB9-09E0-F747C113F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F9DBF4-35D2-8EAB-4781-DB12AF4619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0F1099-6FF1-ABED-5745-E888917E6B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B76ABB-4E0B-2290-6FD0-64D699A719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347CBB-38D3-0CB0-601A-4D1AA27A7AC1}"/>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8" name="Footer Placeholder 7">
            <a:extLst>
              <a:ext uri="{FF2B5EF4-FFF2-40B4-BE49-F238E27FC236}">
                <a16:creationId xmlns:a16="http://schemas.microsoft.com/office/drawing/2014/main" id="{F6C3C0A9-C116-C08F-6350-93BFF371B0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F61B11-AEE7-0AC9-C666-7E2DFFA33C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317548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530CC-1410-0CF5-2880-0D8F9657A3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E5CD0A-D913-C55F-36AB-E88B772E3ABC}"/>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4" name="Footer Placeholder 3">
            <a:extLst>
              <a:ext uri="{FF2B5EF4-FFF2-40B4-BE49-F238E27FC236}">
                <a16:creationId xmlns:a16="http://schemas.microsoft.com/office/drawing/2014/main" id="{388A5F65-9F0A-84AA-C20B-A3D9306DA4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089670-D192-4489-8D21-DCA316BCFAA4}"/>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09106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C33E23-A41A-C1DC-EF5E-061B879654EE}"/>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3" name="Footer Placeholder 2">
            <a:extLst>
              <a:ext uri="{FF2B5EF4-FFF2-40B4-BE49-F238E27FC236}">
                <a16:creationId xmlns:a16="http://schemas.microsoft.com/office/drawing/2014/main" id="{E50AB340-8D59-4F15-34DB-00D2B4CBDC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79B31C-9F2C-CF5E-2313-4F384815AE9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427557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287B-E3FA-2ABD-0724-7761032FC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05A5DA-7FE2-4051-872F-27E4C6C00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7E92D8-2A18-3683-9712-78178BD74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C4FC8-C7DE-0F35-1A8F-531F8BB2271E}"/>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6" name="Footer Placeholder 5">
            <a:extLst>
              <a:ext uri="{FF2B5EF4-FFF2-40B4-BE49-F238E27FC236}">
                <a16:creationId xmlns:a16="http://schemas.microsoft.com/office/drawing/2014/main" id="{AD610F9A-2EE7-0A9B-7B9D-F925D52D71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34193-4124-4177-47FA-04A3FC8A9BD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8731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F42B-3501-CE45-F9E4-013BC86414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EC6E6D-7ECF-45AA-E45C-7C177E053E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490BE1-B3F3-01F2-F162-9B68A2A9A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F158C-22B2-5684-113F-4FD505D20D4E}"/>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6" name="Footer Placeholder 5">
            <a:extLst>
              <a:ext uri="{FF2B5EF4-FFF2-40B4-BE49-F238E27FC236}">
                <a16:creationId xmlns:a16="http://schemas.microsoft.com/office/drawing/2014/main" id="{F9EF7744-4C78-2C9A-C273-0DD655ED59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E7D1E-9EE3-11E7-E542-74FD9ED9C14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68366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248C-E4E5-EA68-F6D6-16AA863152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9F2479-72E7-FB35-8CA9-74EEEBC48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98EA1-B336-FFB1-8304-B3A080D9C2AE}"/>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D2514E44-AC1F-1470-3C4E-6625B8DEE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101EAA-4E96-606D-C97D-6837DB8D55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66805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284E2A-9D32-A904-DC7D-3F4173071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3D6171-6F7C-60F2-EC13-E965492A49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8EAEE-52BA-8F0F-0A31-041EA27033E3}"/>
              </a:ext>
            </a:extLst>
          </p:cNvPr>
          <p:cNvSpPr>
            <a:spLocks noGrp="1"/>
          </p:cNvSpPr>
          <p:nvPr>
            <p:ph type="dt" sz="half" idx="10"/>
          </p:nvPr>
        </p:nvSpPr>
        <p:spPr/>
        <p:txBody>
          <a:body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7F25D391-2FE1-0E59-1477-A6301126E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01EBD-FEFF-FE08-10DF-40B4FB0181EC}"/>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65686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9F62C2-BD80-35CB-0E27-B1A8E8708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49EE91-D981-488D-EF99-889EED929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BA7A80-4E47-CFB6-56D3-0EFED28A9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256461-8788-3642-AC7D-A78792B06118}" type="datetimeFigureOut">
              <a:rPr lang="en-US" smtClean="0"/>
              <a:t>10/5/2026</a:t>
            </a:fld>
            <a:endParaRPr lang="en-US"/>
          </a:p>
        </p:txBody>
      </p:sp>
      <p:sp>
        <p:nvSpPr>
          <p:cNvPr id="5" name="Footer Placeholder 4">
            <a:extLst>
              <a:ext uri="{FF2B5EF4-FFF2-40B4-BE49-F238E27FC236}">
                <a16:creationId xmlns:a16="http://schemas.microsoft.com/office/drawing/2014/main" id="{B95B848D-8BDE-2FE2-04AC-0F8E76BB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2D99B90-DA39-699D-D87A-A00FF7D6A2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F49D47-0EE1-4F41-AF26-FA37C89A6211}" type="slidenum">
              <a:rPr lang="en-US" smtClean="0"/>
              <a:t>‹#›</a:t>
            </a:fld>
            <a:endParaRPr lang="en-US"/>
          </a:p>
        </p:txBody>
      </p:sp>
    </p:spTree>
    <p:extLst>
      <p:ext uri="{BB962C8B-B14F-4D97-AF65-F5344CB8AC3E}">
        <p14:creationId xmlns:p14="http://schemas.microsoft.com/office/powerpoint/2010/main" val="945744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mailto:AIRPERM@tceq.texas.gov" TargetMode="External"/><Relationship Id="rId4" Type="http://schemas.openxmlformats.org/officeDocument/2006/relationships/hyperlink" Target="mailto:rhyan.stone@tceq.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corative">
            <a:extLst>
              <a:ext uri="{FF2B5EF4-FFF2-40B4-BE49-F238E27FC236}">
                <a16:creationId xmlns:a16="http://schemas.microsoft.com/office/drawing/2014/main" id="{A5455E2C-B3E5-5D75-E0C0-34AFF5379A3B}"/>
              </a:ext>
            </a:extLst>
          </p:cNvPr>
          <p:cNvPicPr>
            <a:picLocks noChangeAspect="1"/>
          </p:cNvPicPr>
          <p:nvPr/>
        </p:nvPicPr>
        <p:blipFill>
          <a:blip r:embed="rId2"/>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C6245ECE-EDAB-2502-CD14-1EDCA3C1BD66}"/>
              </a:ext>
            </a:extLst>
          </p:cNvPr>
          <p:cNvSpPr txBox="1">
            <a:spLocks noGrp="1"/>
          </p:cNvSpPr>
          <p:nvPr>
            <p:ph type="title" idx="4294967295"/>
          </p:nvPr>
        </p:nvSpPr>
        <p:spPr>
          <a:xfrm>
            <a:off x="404812" y="1544193"/>
            <a:ext cx="11382375" cy="28623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Monitoring Requirements: AMOCs, Case-by-Case Permits, and Title V Permits</a:t>
            </a:r>
          </a:p>
        </p:txBody>
      </p:sp>
      <p:sp>
        <p:nvSpPr>
          <p:cNvPr id="3" name="TextBox 2">
            <a:extLst>
              <a:ext uri="{FF2B5EF4-FFF2-40B4-BE49-F238E27FC236}">
                <a16:creationId xmlns:a16="http://schemas.microsoft.com/office/drawing/2014/main" id="{71825268-F962-0C7C-8251-478DB75869B2}"/>
              </a:ext>
            </a:extLst>
          </p:cNvPr>
          <p:cNvSpPr txBox="1"/>
          <p:nvPr/>
        </p:nvSpPr>
        <p:spPr>
          <a:xfrm>
            <a:off x="404812" y="4696206"/>
            <a:ext cx="7324725" cy="954107"/>
          </a:xfrm>
          <a:prstGeom prst="rect">
            <a:avLst/>
          </a:prstGeom>
          <a:noFill/>
        </p:spPr>
        <p:txBody>
          <a:bodyPr wrap="square" rtlCol="0">
            <a:spAutoFit/>
          </a:bodyPr>
          <a:lstStyle/>
          <a:p>
            <a:r>
              <a:rPr lang="en-US" sz="2800" dirty="0">
                <a:latin typeface="Arial (Body)"/>
                <a:cs typeface="Arial" panose="020B0604020202020204" pitchFamily="34" charset="0"/>
              </a:rPr>
              <a:t>Rhyan Stone, Manager</a:t>
            </a:r>
          </a:p>
          <a:p>
            <a:r>
              <a:rPr lang="en-US" sz="2800" dirty="0">
                <a:latin typeface="Arial (Body)"/>
                <a:cs typeface="Arial" panose="020B0604020202020204" pitchFamily="34" charset="0"/>
              </a:rPr>
              <a:t>Operating Permits Section</a:t>
            </a:r>
          </a:p>
        </p:txBody>
      </p:sp>
    </p:spTree>
    <p:extLst>
      <p:ext uri="{BB962C8B-B14F-4D97-AF65-F5344CB8AC3E}">
        <p14:creationId xmlns:p14="http://schemas.microsoft.com/office/powerpoint/2010/main" val="3028318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4E370-EF27-9316-590E-158550DEC6A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DD146C-3DC9-6925-9CB1-915B87265F5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02FB2DB4-5644-7E0C-C35D-8DEFD81A079E}"/>
              </a:ext>
            </a:extLst>
          </p:cNvPr>
          <p:cNvSpPr txBox="1">
            <a:spLocks noGrp="1"/>
          </p:cNvSpPr>
          <p:nvPr>
            <p:ph type="title" idx="4294967295"/>
          </p:nvPr>
        </p:nvSpPr>
        <p:spPr>
          <a:xfrm>
            <a:off x="644075" y="1086018"/>
            <a:ext cx="956505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Monitoring Requirements Overview</a:t>
            </a:r>
          </a:p>
        </p:txBody>
      </p:sp>
      <p:sp>
        <p:nvSpPr>
          <p:cNvPr id="6" name="TextBox 5">
            <a:extLst>
              <a:ext uri="{FF2B5EF4-FFF2-40B4-BE49-F238E27FC236}">
                <a16:creationId xmlns:a16="http://schemas.microsoft.com/office/drawing/2014/main" id="{80B3F32C-055C-CC75-631B-AA9F91C16C81}"/>
              </a:ext>
            </a:extLst>
          </p:cNvPr>
          <p:cNvSpPr txBox="1"/>
          <p:nvPr/>
        </p:nvSpPr>
        <p:spPr>
          <a:xfrm>
            <a:off x="644075" y="1793904"/>
            <a:ext cx="8992294" cy="343170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Alternative monitoring requirements</a:t>
            </a:r>
          </a:p>
          <a:p>
            <a:pPr marL="285750" indent="-285750">
              <a:spcAft>
                <a:spcPts val="600"/>
              </a:spcAft>
              <a:buFont typeface="Arial" panose="020B0604020202020204" pitchFamily="34" charset="0"/>
              <a:buChar char="•"/>
            </a:pPr>
            <a:r>
              <a:rPr lang="en-US" sz="3200" dirty="0">
                <a:latin typeface="Arial (Body)"/>
              </a:rPr>
              <a:t>Periodic Monitoring (PM)</a:t>
            </a:r>
          </a:p>
          <a:p>
            <a:pPr marL="742950" lvl="1" indent="-285750">
              <a:spcAft>
                <a:spcPts val="600"/>
              </a:spcAft>
              <a:buFont typeface="Arial" panose="020B0604020202020204" pitchFamily="34" charset="0"/>
              <a:buChar char="•"/>
            </a:pPr>
            <a:r>
              <a:rPr lang="en-US" sz="3200" dirty="0">
                <a:latin typeface="Arial (Body)"/>
              </a:rPr>
              <a:t>40 CFR Part 70 and 30 TAC Chapter 122</a:t>
            </a:r>
          </a:p>
          <a:p>
            <a:pPr marL="285750" indent="-285750">
              <a:spcAft>
                <a:spcPts val="600"/>
              </a:spcAft>
              <a:buFont typeface="Arial" panose="020B0604020202020204" pitchFamily="34" charset="0"/>
              <a:buChar char="•"/>
            </a:pPr>
            <a:r>
              <a:rPr lang="en-US" sz="3200" dirty="0">
                <a:latin typeface="Arial (Body)"/>
              </a:rPr>
              <a:t>Compliance Assurance Monitoring (CAM)	</a:t>
            </a:r>
          </a:p>
          <a:p>
            <a:pPr marL="742950" lvl="1" indent="-285750">
              <a:spcAft>
                <a:spcPts val="600"/>
              </a:spcAft>
              <a:buFont typeface="Arial" panose="020B0604020202020204" pitchFamily="34" charset="0"/>
              <a:buChar char="•"/>
            </a:pPr>
            <a:r>
              <a:rPr lang="en-US" sz="3200" dirty="0">
                <a:latin typeface="Arial (Body)"/>
              </a:rPr>
              <a:t>40 CFR Part 64 and 30 TAC Chapter 122</a:t>
            </a:r>
          </a:p>
          <a:p>
            <a:pPr marL="285750" indent="-285750">
              <a:spcAft>
                <a:spcPts val="600"/>
              </a:spcAft>
              <a:buFont typeface="Arial" panose="020B0604020202020204" pitchFamily="34" charset="0"/>
              <a:buChar char="•"/>
            </a:pPr>
            <a:r>
              <a:rPr lang="en-US" sz="3200" dirty="0">
                <a:latin typeface="Arial (Body)"/>
              </a:rPr>
              <a:t>Permit by Rule Supplemental Tables</a:t>
            </a:r>
          </a:p>
        </p:txBody>
      </p:sp>
    </p:spTree>
    <p:extLst>
      <p:ext uri="{BB962C8B-B14F-4D97-AF65-F5344CB8AC3E}">
        <p14:creationId xmlns:p14="http://schemas.microsoft.com/office/powerpoint/2010/main" val="2695725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1437-706B-A996-813D-F43C2505BB2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925E33C-4605-D51B-7784-2DD8FD31A333}"/>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C450C510-93FC-45CF-54DE-5BF2F78AFB33}"/>
              </a:ext>
            </a:extLst>
          </p:cNvPr>
          <p:cNvSpPr txBox="1">
            <a:spLocks noGrp="1"/>
          </p:cNvSpPr>
          <p:nvPr>
            <p:ph type="title" idx="4294967295"/>
          </p:nvPr>
        </p:nvSpPr>
        <p:spPr>
          <a:xfrm>
            <a:off x="654123" y="1086020"/>
            <a:ext cx="732472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AMOC Overview</a:t>
            </a:r>
          </a:p>
        </p:txBody>
      </p:sp>
      <p:sp>
        <p:nvSpPr>
          <p:cNvPr id="6" name="TextBox 5">
            <a:extLst>
              <a:ext uri="{FF2B5EF4-FFF2-40B4-BE49-F238E27FC236}">
                <a16:creationId xmlns:a16="http://schemas.microsoft.com/office/drawing/2014/main" id="{9EEB6C2C-460A-F68F-D99D-96A0768559DC}"/>
              </a:ext>
            </a:extLst>
          </p:cNvPr>
          <p:cNvSpPr txBox="1"/>
          <p:nvPr/>
        </p:nvSpPr>
        <p:spPr>
          <a:xfrm>
            <a:off x="654122" y="1941396"/>
            <a:ext cx="10047373" cy="172354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How to submit an AMOC</a:t>
            </a:r>
          </a:p>
          <a:p>
            <a:pPr marL="285750" indent="-285750">
              <a:spcAft>
                <a:spcPts val="600"/>
              </a:spcAft>
              <a:buFont typeface="Arial" panose="020B0604020202020204" pitchFamily="34" charset="0"/>
              <a:buChar char="•"/>
            </a:pPr>
            <a:r>
              <a:rPr lang="en-US" sz="3200" dirty="0">
                <a:latin typeface="Arial (Body)"/>
              </a:rPr>
              <a:t>What is required for AMOC Review/Approval</a:t>
            </a:r>
          </a:p>
          <a:p>
            <a:pPr marL="285750" indent="-285750">
              <a:spcAft>
                <a:spcPts val="600"/>
              </a:spcAft>
              <a:buFont typeface="Arial" panose="020B0604020202020204" pitchFamily="34" charset="0"/>
              <a:buChar char="•"/>
            </a:pPr>
            <a:r>
              <a:rPr lang="en-US" sz="3200" dirty="0">
                <a:latin typeface="Arial (Body)"/>
              </a:rPr>
              <a:t>AMOC processing</a:t>
            </a:r>
          </a:p>
        </p:txBody>
      </p:sp>
    </p:spTree>
    <p:extLst>
      <p:ext uri="{BB962C8B-B14F-4D97-AF65-F5344CB8AC3E}">
        <p14:creationId xmlns:p14="http://schemas.microsoft.com/office/powerpoint/2010/main" val="3075443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F92EA-6853-F1A4-B5E6-C7162D44F96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93FEC9-8155-3370-B19E-11E069E2A2A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4BF34A33-1BBE-0DD6-363E-2417DF363683}"/>
              </a:ext>
            </a:extLst>
          </p:cNvPr>
          <p:cNvSpPr txBox="1">
            <a:spLocks noGrp="1"/>
          </p:cNvSpPr>
          <p:nvPr>
            <p:ph type="title" idx="4294967295"/>
          </p:nvPr>
        </p:nvSpPr>
        <p:spPr>
          <a:xfrm>
            <a:off x="634025" y="1062287"/>
            <a:ext cx="732472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AMOC Submittals</a:t>
            </a:r>
          </a:p>
        </p:txBody>
      </p:sp>
      <p:sp>
        <p:nvSpPr>
          <p:cNvPr id="6" name="TextBox 5">
            <a:extLst>
              <a:ext uri="{FF2B5EF4-FFF2-40B4-BE49-F238E27FC236}">
                <a16:creationId xmlns:a16="http://schemas.microsoft.com/office/drawing/2014/main" id="{06A65624-C99F-D45F-8B99-6828174A6CCA}"/>
              </a:ext>
            </a:extLst>
          </p:cNvPr>
          <p:cNvSpPr txBox="1"/>
          <p:nvPr/>
        </p:nvSpPr>
        <p:spPr>
          <a:xfrm>
            <a:off x="634025" y="1770173"/>
            <a:ext cx="11042160" cy="377026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AMOC requests should be submitted to TCEQ by email (APD, Anne Inman, and the appropriate region).</a:t>
            </a:r>
          </a:p>
          <a:p>
            <a:pPr marL="285750" indent="-285750">
              <a:spcAft>
                <a:spcPts val="600"/>
              </a:spcAft>
              <a:buFont typeface="Arial" panose="020B0604020202020204" pitchFamily="34" charset="0"/>
              <a:buChar char="•"/>
            </a:pPr>
            <a:r>
              <a:rPr lang="en-US" sz="3200" dirty="0">
                <a:latin typeface="Arial (Body)"/>
              </a:rPr>
              <a:t>Requests should also be sent to any relevant local programs and to EPA for major sites.</a:t>
            </a:r>
          </a:p>
          <a:p>
            <a:pPr marL="285750" indent="-285750">
              <a:spcAft>
                <a:spcPts val="600"/>
              </a:spcAft>
              <a:buFont typeface="Arial" panose="020B0604020202020204" pitchFamily="34" charset="0"/>
              <a:buChar char="•"/>
            </a:pPr>
            <a:r>
              <a:rPr lang="en-US" sz="3200" dirty="0">
                <a:latin typeface="Arial (Body)"/>
              </a:rPr>
              <a:t>Separate requests require separate documentation.</a:t>
            </a:r>
          </a:p>
          <a:p>
            <a:pPr marL="285750" indent="-285750">
              <a:spcAft>
                <a:spcPts val="600"/>
              </a:spcAft>
              <a:buFont typeface="Arial" panose="020B0604020202020204" pitchFamily="34" charset="0"/>
              <a:buChar char="•"/>
            </a:pPr>
            <a:r>
              <a:rPr lang="en-US" sz="3200" dirty="0">
                <a:latin typeface="Arial (Body)"/>
              </a:rPr>
              <a:t>Requests must include a cover letter and attachments with details to support and justify the request.</a:t>
            </a:r>
          </a:p>
        </p:txBody>
      </p:sp>
    </p:spTree>
    <p:extLst>
      <p:ext uri="{BB962C8B-B14F-4D97-AF65-F5344CB8AC3E}">
        <p14:creationId xmlns:p14="http://schemas.microsoft.com/office/powerpoint/2010/main" val="2460738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9476C-0D6C-D4A9-D036-7C14C7E036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E8FA4F9-C210-6CD0-D5BD-5817FF8CC55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0BE6C2AA-8421-C409-916A-B99D5AB8AE21}"/>
              </a:ext>
            </a:extLst>
          </p:cNvPr>
          <p:cNvSpPr txBox="1">
            <a:spLocks noGrp="1"/>
          </p:cNvSpPr>
          <p:nvPr>
            <p:ph type="title" idx="4294967295"/>
          </p:nvPr>
        </p:nvSpPr>
        <p:spPr>
          <a:xfrm>
            <a:off x="613929" y="1045825"/>
            <a:ext cx="732472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AMOC Review</a:t>
            </a:r>
          </a:p>
        </p:txBody>
      </p:sp>
      <p:sp>
        <p:nvSpPr>
          <p:cNvPr id="6" name="TextBox 5">
            <a:extLst>
              <a:ext uri="{FF2B5EF4-FFF2-40B4-BE49-F238E27FC236}">
                <a16:creationId xmlns:a16="http://schemas.microsoft.com/office/drawing/2014/main" id="{ED1ABEE4-6D87-3919-39E5-C60D4F8B3FB4}"/>
              </a:ext>
            </a:extLst>
          </p:cNvPr>
          <p:cNvSpPr txBox="1"/>
          <p:nvPr/>
        </p:nvSpPr>
        <p:spPr>
          <a:xfrm>
            <a:off x="613929" y="1663276"/>
            <a:ext cx="10964142" cy="5016758"/>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Arial (Body)"/>
              </a:rPr>
              <a:t>We suggest discussing the request prior to official submittal.</a:t>
            </a:r>
          </a:p>
          <a:p>
            <a:pPr marL="285750" indent="-285750">
              <a:buFont typeface="Arial" panose="020B0604020202020204" pitchFamily="34" charset="0"/>
              <a:buChar char="•"/>
            </a:pPr>
            <a:r>
              <a:rPr lang="en-US" sz="3200" dirty="0">
                <a:latin typeface="Arial (Body)"/>
              </a:rPr>
              <a:t>To facilitate the review, ensure the project identifies:</a:t>
            </a:r>
          </a:p>
          <a:p>
            <a:pPr marL="742950" lvl="1" indent="-285750">
              <a:buFont typeface="Arial" panose="020B0604020202020204" pitchFamily="34" charset="0"/>
              <a:buChar char="•"/>
            </a:pPr>
            <a:r>
              <a:rPr lang="en-US" sz="3200" dirty="0">
                <a:latin typeface="Arial (Body)"/>
              </a:rPr>
              <a:t>Site and plant type</a:t>
            </a:r>
          </a:p>
          <a:p>
            <a:pPr marL="742950" lvl="1" indent="-285750">
              <a:buFont typeface="Arial" panose="020B0604020202020204" pitchFamily="34" charset="0"/>
              <a:buChar char="•"/>
            </a:pPr>
            <a:r>
              <a:rPr lang="en-US" sz="3200" dirty="0">
                <a:latin typeface="Arial (Body)"/>
              </a:rPr>
              <a:t>Sources, units, and controls</a:t>
            </a:r>
          </a:p>
          <a:p>
            <a:pPr marL="742950" lvl="1" indent="-285750">
              <a:buFont typeface="Arial" panose="020B0604020202020204" pitchFamily="34" charset="0"/>
              <a:buChar char="•"/>
            </a:pPr>
            <a:r>
              <a:rPr lang="en-US" sz="3200" dirty="0">
                <a:latin typeface="Arial (Body)"/>
              </a:rPr>
              <a:t>State and federal regulations</a:t>
            </a:r>
          </a:p>
          <a:p>
            <a:pPr marL="742950" lvl="1" indent="-285750">
              <a:buFont typeface="Arial" panose="020B0604020202020204" pitchFamily="34" charset="0"/>
              <a:buChar char="•"/>
            </a:pPr>
            <a:r>
              <a:rPr lang="en-US" sz="3200" dirty="0">
                <a:latin typeface="Arial (Body)"/>
              </a:rPr>
              <a:t>NSR and Title V authorizations</a:t>
            </a:r>
          </a:p>
          <a:p>
            <a:pPr marL="742950" lvl="1" indent="-285750">
              <a:buFont typeface="Arial" panose="020B0604020202020204" pitchFamily="34" charset="0"/>
              <a:buChar char="•"/>
            </a:pPr>
            <a:r>
              <a:rPr lang="en-US" sz="3200" dirty="0">
                <a:latin typeface="Arial (Body)"/>
              </a:rPr>
              <a:t>Justification for the alternative</a:t>
            </a:r>
          </a:p>
          <a:p>
            <a:pPr marL="285750" indent="-285750">
              <a:buFont typeface="Arial" panose="020B0604020202020204" pitchFamily="34" charset="0"/>
              <a:buChar char="•"/>
            </a:pPr>
            <a:r>
              <a:rPr lang="en-US" sz="3200" dirty="0">
                <a:latin typeface="Arial (Body)"/>
              </a:rPr>
              <a:t>Determine affected NSR, Title V, or enforcement actions and the timing of the AMOC.</a:t>
            </a:r>
          </a:p>
        </p:txBody>
      </p:sp>
    </p:spTree>
    <p:extLst>
      <p:ext uri="{BB962C8B-B14F-4D97-AF65-F5344CB8AC3E}">
        <p14:creationId xmlns:p14="http://schemas.microsoft.com/office/powerpoint/2010/main" val="3102286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ADBEC-66CA-24FA-CB4F-C0541FA46F6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9D95092-EAE7-0B18-0228-CA22AFAEC7B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4FAFB6FA-9F9C-E0CA-7BBC-04F2AF63B259}"/>
              </a:ext>
            </a:extLst>
          </p:cNvPr>
          <p:cNvSpPr txBox="1">
            <a:spLocks noGrp="1"/>
          </p:cNvSpPr>
          <p:nvPr>
            <p:ph type="title" idx="4294967295"/>
          </p:nvPr>
        </p:nvSpPr>
        <p:spPr>
          <a:xfrm>
            <a:off x="523494" y="1065922"/>
            <a:ext cx="732472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AMOC Processing</a:t>
            </a:r>
          </a:p>
        </p:txBody>
      </p:sp>
      <p:sp>
        <p:nvSpPr>
          <p:cNvPr id="6" name="TextBox 5">
            <a:extLst>
              <a:ext uri="{FF2B5EF4-FFF2-40B4-BE49-F238E27FC236}">
                <a16:creationId xmlns:a16="http://schemas.microsoft.com/office/drawing/2014/main" id="{239291D6-517C-69E0-A3A2-34B08BCEDF30}"/>
              </a:ext>
            </a:extLst>
          </p:cNvPr>
          <p:cNvSpPr txBox="1"/>
          <p:nvPr/>
        </p:nvSpPr>
        <p:spPr>
          <a:xfrm>
            <a:off x="623978" y="1773808"/>
            <a:ext cx="11192884" cy="4893647"/>
          </a:xfrm>
          <a:prstGeom prst="rect">
            <a:avLst/>
          </a:prstGeom>
          <a:noFill/>
        </p:spPr>
        <p:txBody>
          <a:bodyPr wrap="square" rtlCol="0">
            <a:spAutoFit/>
          </a:bodyPr>
          <a:lstStyle/>
          <a:p>
            <a:pPr marL="285750" indent="-285750">
              <a:buFont typeface="Arial" panose="020B0604020202020204" pitchFamily="34" charset="0"/>
              <a:buChar char="•"/>
            </a:pPr>
            <a:r>
              <a:rPr lang="en-US" sz="2600" b="1" dirty="0">
                <a:latin typeface="Arial (Body)"/>
              </a:rPr>
              <a:t>Application</a:t>
            </a:r>
          </a:p>
          <a:p>
            <a:pPr marL="742950" lvl="1" indent="-285750">
              <a:buFont typeface="Arial" panose="020B0604020202020204" pitchFamily="34" charset="0"/>
              <a:buChar char="•"/>
            </a:pPr>
            <a:r>
              <a:rPr lang="en-US" sz="2600" dirty="0">
                <a:latin typeface="Arial (Body)"/>
              </a:rPr>
              <a:t>Situation and facility information</a:t>
            </a:r>
          </a:p>
          <a:p>
            <a:pPr marL="742950" lvl="1" indent="-285750">
              <a:buFont typeface="Arial" panose="020B0604020202020204" pitchFamily="34" charset="0"/>
              <a:buChar char="•"/>
            </a:pPr>
            <a:r>
              <a:rPr lang="en-US" sz="2600" dirty="0">
                <a:latin typeface="Arial (Body)"/>
              </a:rPr>
              <a:t>Applicable rules</a:t>
            </a:r>
          </a:p>
          <a:p>
            <a:pPr marL="742950" lvl="1" indent="-285750">
              <a:buFont typeface="Arial" panose="020B0604020202020204" pitchFamily="34" charset="0"/>
              <a:buChar char="•"/>
            </a:pPr>
            <a:r>
              <a:rPr lang="en-US" sz="2600" dirty="0">
                <a:latin typeface="Arial (Body)"/>
              </a:rPr>
              <a:t>Justification</a:t>
            </a:r>
          </a:p>
          <a:p>
            <a:pPr marL="285750" indent="-285750">
              <a:buFont typeface="Arial" panose="020B0604020202020204" pitchFamily="34" charset="0"/>
              <a:buChar char="•"/>
            </a:pPr>
            <a:r>
              <a:rPr lang="en-US" sz="2600" b="1" dirty="0">
                <a:latin typeface="Arial (Body)"/>
              </a:rPr>
              <a:t>Technical Review</a:t>
            </a:r>
          </a:p>
          <a:p>
            <a:pPr marL="742950" lvl="1" indent="-285750">
              <a:buFont typeface="Arial" panose="020B0604020202020204" pitchFamily="34" charset="0"/>
              <a:buChar char="•"/>
            </a:pPr>
            <a:r>
              <a:rPr lang="en-US" sz="2600" dirty="0">
                <a:latin typeface="Arial (Body)"/>
              </a:rPr>
              <a:t>Confirm citations and historical determinations</a:t>
            </a:r>
          </a:p>
          <a:p>
            <a:pPr marL="742950" lvl="1" indent="-285750">
              <a:buFont typeface="Arial" panose="020B0604020202020204" pitchFamily="34" charset="0"/>
              <a:buChar char="•"/>
            </a:pPr>
            <a:r>
              <a:rPr lang="en-US" sz="2600" dirty="0">
                <a:latin typeface="Arial (Body)"/>
              </a:rPr>
              <a:t>Evaluate justifications</a:t>
            </a:r>
          </a:p>
          <a:p>
            <a:pPr marL="742950" lvl="1" indent="-285750">
              <a:buFont typeface="Arial" panose="020B0604020202020204" pitchFamily="34" charset="0"/>
              <a:buChar char="•"/>
            </a:pPr>
            <a:r>
              <a:rPr lang="en-US" sz="2600" dirty="0">
                <a:latin typeface="Arial (Body)"/>
              </a:rPr>
              <a:t>Draft to NSR, Title V, Region, and Local Programs, depending on scope</a:t>
            </a:r>
          </a:p>
          <a:p>
            <a:pPr marL="742950" lvl="1" indent="-285750">
              <a:buFont typeface="Arial" panose="020B0604020202020204" pitchFamily="34" charset="0"/>
              <a:buChar char="•"/>
            </a:pPr>
            <a:r>
              <a:rPr lang="en-US" sz="2600" dirty="0">
                <a:latin typeface="Arial (Body)"/>
              </a:rPr>
              <a:t>Input from EPA</a:t>
            </a:r>
          </a:p>
          <a:p>
            <a:pPr marL="285750" indent="-285750">
              <a:buFont typeface="Arial" panose="020B0604020202020204" pitchFamily="34" charset="0"/>
              <a:buChar char="•"/>
            </a:pPr>
            <a:r>
              <a:rPr lang="en-US" sz="2600" b="1" dirty="0">
                <a:latin typeface="Arial (Body)"/>
              </a:rPr>
              <a:t>Final Action</a:t>
            </a:r>
          </a:p>
          <a:p>
            <a:pPr marL="742950" lvl="1" indent="-285750">
              <a:buFont typeface="Arial" panose="020B0604020202020204" pitchFamily="34" charset="0"/>
              <a:buChar char="•"/>
            </a:pPr>
            <a:r>
              <a:rPr lang="en-US" sz="2600" dirty="0">
                <a:latin typeface="Arial (Body)"/>
              </a:rPr>
              <a:t>Approval or denial letter and, if applicable, a plan</a:t>
            </a:r>
          </a:p>
        </p:txBody>
      </p:sp>
    </p:spTree>
    <p:extLst>
      <p:ext uri="{BB962C8B-B14F-4D97-AF65-F5344CB8AC3E}">
        <p14:creationId xmlns:p14="http://schemas.microsoft.com/office/powerpoint/2010/main" val="1754345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8C474-9C31-85B9-4266-A72A889006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68BFC02-4589-7F42-B8D2-CFE5245F10A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4CF9FFA2-76B9-A439-C056-2D86080FCF35}"/>
              </a:ext>
            </a:extLst>
          </p:cNvPr>
          <p:cNvSpPr txBox="1">
            <a:spLocks noGrp="1"/>
          </p:cNvSpPr>
          <p:nvPr>
            <p:ph type="title" idx="4294967295"/>
          </p:nvPr>
        </p:nvSpPr>
        <p:spPr>
          <a:xfrm>
            <a:off x="644075" y="1075971"/>
            <a:ext cx="1114501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Case-by-Case and Title V Permits</a:t>
            </a:r>
          </a:p>
        </p:txBody>
      </p:sp>
      <p:sp>
        <p:nvSpPr>
          <p:cNvPr id="6" name="TextBox 5">
            <a:extLst>
              <a:ext uri="{FF2B5EF4-FFF2-40B4-BE49-F238E27FC236}">
                <a16:creationId xmlns:a16="http://schemas.microsoft.com/office/drawing/2014/main" id="{194B8B6F-4AC0-A526-7042-E467D8B31572}"/>
              </a:ext>
            </a:extLst>
          </p:cNvPr>
          <p:cNvSpPr txBox="1"/>
          <p:nvPr/>
        </p:nvSpPr>
        <p:spPr>
          <a:xfrm>
            <a:off x="644075" y="1783857"/>
            <a:ext cx="11022061" cy="498598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Boilerplate and pre-approved options</a:t>
            </a:r>
          </a:p>
          <a:p>
            <a:pPr marL="742950" lvl="1" indent="-285750">
              <a:spcAft>
                <a:spcPts val="600"/>
              </a:spcAft>
              <a:buFont typeface="Arial" panose="020B0604020202020204" pitchFamily="34" charset="0"/>
              <a:buChar char="•"/>
            </a:pPr>
            <a:r>
              <a:rPr lang="en-US" sz="3200" dirty="0">
                <a:latin typeface="Arial (Body)"/>
              </a:rPr>
              <a:t>NSR terms and conditions</a:t>
            </a:r>
          </a:p>
          <a:p>
            <a:pPr marL="742950" lvl="1" indent="-285750">
              <a:spcAft>
                <a:spcPts val="600"/>
              </a:spcAft>
              <a:buFont typeface="Arial" panose="020B0604020202020204" pitchFamily="34" charset="0"/>
              <a:buChar char="•"/>
            </a:pPr>
            <a:r>
              <a:rPr lang="en-US" sz="3200" dirty="0">
                <a:latin typeface="Arial (Body)"/>
              </a:rPr>
              <a:t>Title V PM and CAM options</a:t>
            </a:r>
          </a:p>
          <a:p>
            <a:pPr marL="742950" lvl="1" indent="-285750">
              <a:spcAft>
                <a:spcPts val="600"/>
              </a:spcAft>
              <a:buFont typeface="Arial" panose="020B0604020202020204" pitchFamily="34" charset="0"/>
              <a:buChar char="•"/>
            </a:pPr>
            <a:r>
              <a:rPr lang="en-US" sz="3200" dirty="0">
                <a:latin typeface="Arial (Body)"/>
              </a:rPr>
              <a:t>Justification may be required for PM and/or CAM deviation limits.</a:t>
            </a:r>
          </a:p>
          <a:p>
            <a:pPr marL="285750" indent="-285750">
              <a:spcAft>
                <a:spcPts val="600"/>
              </a:spcAft>
              <a:buFont typeface="Arial" panose="020B0604020202020204" pitchFamily="34" charset="0"/>
              <a:buChar char="•"/>
            </a:pPr>
            <a:r>
              <a:rPr lang="en-US" sz="3200" dirty="0">
                <a:latin typeface="Arial (Body)"/>
              </a:rPr>
              <a:t>Site specific monitoring</a:t>
            </a:r>
          </a:p>
          <a:p>
            <a:pPr marL="742950" lvl="1" indent="-285750">
              <a:spcAft>
                <a:spcPts val="600"/>
              </a:spcAft>
              <a:buFont typeface="Arial" panose="020B0604020202020204" pitchFamily="34" charset="0"/>
              <a:buChar char="•"/>
            </a:pPr>
            <a:r>
              <a:rPr lang="en-US" sz="3200" dirty="0">
                <a:latin typeface="Arial (Body)"/>
              </a:rPr>
              <a:t>Monitoring that deviates from pre-approved language or options</a:t>
            </a:r>
          </a:p>
          <a:p>
            <a:pPr marL="742950" lvl="1" indent="-285750">
              <a:spcAft>
                <a:spcPts val="600"/>
              </a:spcAft>
              <a:buFont typeface="Arial" panose="020B0604020202020204" pitchFamily="34" charset="0"/>
              <a:buChar char="•"/>
            </a:pPr>
            <a:r>
              <a:rPr lang="en-US" sz="3200" dirty="0">
                <a:latin typeface="Arial (Body)"/>
              </a:rPr>
              <a:t>Justification must be provided</a:t>
            </a:r>
          </a:p>
        </p:txBody>
      </p:sp>
    </p:spTree>
    <p:extLst>
      <p:ext uri="{BB962C8B-B14F-4D97-AF65-F5344CB8AC3E}">
        <p14:creationId xmlns:p14="http://schemas.microsoft.com/office/powerpoint/2010/main" val="1252465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62AA3-5AFA-6B1C-00FF-91827CE776D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E90CD82-4BC2-6FE4-5135-BDFD48456A60}"/>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56CA4BF2-F9B8-7F8E-8FFF-0FFD0D088525}"/>
              </a:ext>
            </a:extLst>
          </p:cNvPr>
          <p:cNvSpPr txBox="1">
            <a:spLocks noGrp="1"/>
          </p:cNvSpPr>
          <p:nvPr>
            <p:ph type="title" idx="4294967295"/>
          </p:nvPr>
        </p:nvSpPr>
        <p:spPr>
          <a:xfrm>
            <a:off x="644074" y="1055874"/>
            <a:ext cx="732472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Deviation Limits</a:t>
            </a:r>
          </a:p>
        </p:txBody>
      </p:sp>
      <p:sp>
        <p:nvSpPr>
          <p:cNvPr id="6" name="TextBox 5">
            <a:extLst>
              <a:ext uri="{FF2B5EF4-FFF2-40B4-BE49-F238E27FC236}">
                <a16:creationId xmlns:a16="http://schemas.microsoft.com/office/drawing/2014/main" id="{5BD3589D-AD79-790E-F8BB-86CE486B49DB}"/>
              </a:ext>
            </a:extLst>
          </p:cNvPr>
          <p:cNvSpPr txBox="1"/>
          <p:nvPr/>
        </p:nvSpPr>
        <p:spPr>
          <a:xfrm>
            <a:off x="644073" y="1861009"/>
            <a:ext cx="10971821" cy="330859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Deviation Limits</a:t>
            </a:r>
          </a:p>
          <a:p>
            <a:pPr marL="742950" lvl="1" indent="-285750">
              <a:spcAft>
                <a:spcPts val="600"/>
              </a:spcAft>
              <a:buFont typeface="Arial" panose="020B0604020202020204" pitchFamily="34" charset="0"/>
              <a:buChar char="•"/>
            </a:pPr>
            <a:r>
              <a:rPr lang="en-US" sz="3200" dirty="0">
                <a:latin typeface="Arial (Body)"/>
              </a:rPr>
              <a:t>Manufacturer’s specifications/recommendations</a:t>
            </a:r>
          </a:p>
          <a:p>
            <a:pPr marL="742950" lvl="1" indent="-285750">
              <a:spcAft>
                <a:spcPts val="600"/>
              </a:spcAft>
              <a:buFont typeface="Arial" panose="020B0604020202020204" pitchFamily="34" charset="0"/>
              <a:buChar char="•"/>
            </a:pPr>
            <a:r>
              <a:rPr lang="en-US" sz="3200" dirty="0">
                <a:latin typeface="Arial (Body)"/>
              </a:rPr>
              <a:t>Historical data</a:t>
            </a:r>
          </a:p>
          <a:p>
            <a:pPr marL="742950" lvl="1" indent="-285750">
              <a:spcAft>
                <a:spcPts val="600"/>
              </a:spcAft>
              <a:buFont typeface="Arial" panose="020B0604020202020204" pitchFamily="34" charset="0"/>
              <a:buChar char="•"/>
            </a:pPr>
            <a:r>
              <a:rPr lang="en-US" sz="3200" dirty="0">
                <a:latin typeface="Arial (Body)"/>
              </a:rPr>
              <a:t>Specificity – Specific numerical values are preferred</a:t>
            </a:r>
          </a:p>
          <a:p>
            <a:pPr marL="742950" lvl="1" indent="-285750">
              <a:spcAft>
                <a:spcPts val="600"/>
              </a:spcAft>
              <a:buFont typeface="Arial" panose="020B0604020202020204" pitchFamily="34" charset="0"/>
              <a:buChar char="•"/>
            </a:pPr>
            <a:r>
              <a:rPr lang="en-US" sz="3200" dirty="0">
                <a:latin typeface="Arial (Body)"/>
              </a:rPr>
              <a:t>Additional Changes</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722115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EAECD-0114-AF20-C037-F7D3965B7A4F}"/>
            </a:ext>
          </a:extLst>
        </p:cNvPr>
        <p:cNvGrpSpPr/>
        <p:nvPr/>
      </p:nvGrpSpPr>
      <p:grpSpPr>
        <a:xfrm>
          <a:off x="0" y="0"/>
          <a:ext cx="0" cy="0"/>
          <a:chOff x="0" y="0"/>
          <a:chExt cx="0" cy="0"/>
        </a:xfrm>
      </p:grpSpPr>
      <p:pic>
        <p:nvPicPr>
          <p:cNvPr id="5" name="Picture 4" descr="Deviation Limit Example - Pressure Drop">
            <a:extLst>
              <a:ext uri="{FF2B5EF4-FFF2-40B4-BE49-F238E27FC236}">
                <a16:creationId xmlns:a16="http://schemas.microsoft.com/office/drawing/2014/main" id="{CC91EA61-3E3E-9785-768F-F8D452E4FE80}"/>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E1BF9312-7B38-D820-552D-01F4752A6899}"/>
              </a:ext>
            </a:extLst>
          </p:cNvPr>
          <p:cNvSpPr txBox="1">
            <a:spLocks noGrp="1"/>
          </p:cNvSpPr>
          <p:nvPr>
            <p:ph type="title" idx="4294967295"/>
          </p:nvPr>
        </p:nvSpPr>
        <p:spPr>
          <a:xfrm>
            <a:off x="634026" y="1064654"/>
            <a:ext cx="1043925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Deviation Limit Example – Pressure Drop</a:t>
            </a:r>
          </a:p>
        </p:txBody>
      </p:sp>
      <p:sp>
        <p:nvSpPr>
          <p:cNvPr id="6" name="TextBox 5">
            <a:extLst>
              <a:ext uri="{FF2B5EF4-FFF2-40B4-BE49-F238E27FC236}">
                <a16:creationId xmlns:a16="http://schemas.microsoft.com/office/drawing/2014/main" id="{2948AE3A-8C8D-D156-AED0-F35E095B67E4}"/>
              </a:ext>
            </a:extLst>
          </p:cNvPr>
          <p:cNvSpPr txBox="1"/>
          <p:nvPr/>
        </p:nvSpPr>
        <p:spPr>
          <a:xfrm>
            <a:off x="523494" y="1862252"/>
            <a:ext cx="11095192" cy="4102662"/>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Stationary vent subject to 30 TAC Chapter 111, Visible Emissions</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Controlled by a fabric filter and needs PM</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Proposes case-by-case PM monitoring of pressure drop on a daily basis</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“Minimum 2 in. w.c., maximum 6 in. w.c.” for the deviation limit</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2286449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B8F55-0B80-A623-82CA-7F7197736B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73DDF4-B0AC-3544-CDAA-8E8E3357816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6D61D734-6E38-2DC5-4FA4-65932BF31C67}"/>
              </a:ext>
            </a:extLst>
          </p:cNvPr>
          <p:cNvSpPr txBox="1">
            <a:spLocks noGrp="1"/>
          </p:cNvSpPr>
          <p:nvPr>
            <p:ph type="title" idx="4294967295"/>
          </p:nvPr>
        </p:nvSpPr>
        <p:spPr>
          <a:xfrm>
            <a:off x="601509" y="1074702"/>
            <a:ext cx="11145013"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Pressure Drop Deviation Limit Justification</a:t>
            </a:r>
          </a:p>
        </p:txBody>
      </p:sp>
      <p:sp>
        <p:nvSpPr>
          <p:cNvPr id="6" name="TextBox 5">
            <a:extLst>
              <a:ext uri="{FF2B5EF4-FFF2-40B4-BE49-F238E27FC236}">
                <a16:creationId xmlns:a16="http://schemas.microsoft.com/office/drawing/2014/main" id="{1632F87D-DFA1-FFEC-8A70-4AEE7C825AD1}"/>
              </a:ext>
            </a:extLst>
          </p:cNvPr>
          <p:cNvSpPr txBox="1"/>
          <p:nvPr/>
        </p:nvSpPr>
        <p:spPr>
          <a:xfrm>
            <a:off x="523493" y="1711523"/>
            <a:ext cx="11223029" cy="5432256"/>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Possible justifications for the minimum and maximum pressure drop:</a:t>
            </a:r>
          </a:p>
          <a:p>
            <a:pPr marL="685800" marR="0" lvl="1"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Performance test data – provide an excerpt from the stack test report showing pressure drop and opacity over test runs</a:t>
            </a:r>
          </a:p>
          <a:p>
            <a:pPr marL="685800" marR="0" lvl="1"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Manufacturer’s recommendations – provide an excerpt from vendor literature indicating the pressure drop range and control performance/resulting opacity</a:t>
            </a:r>
          </a:p>
          <a:p>
            <a:pPr marL="685800" marR="0" lvl="1"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Arial (Body)"/>
              </a:rPr>
              <a:t>Historical data – provide operating data from the site showing measured pressure drop and opacity</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48724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3CE5-F33E-A6EC-5AFB-5DAFFB6EAF7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5861C3-10C0-C1E3-F845-48528DA4A29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E83139B4-C85C-A331-D10D-3575134BD8C5}"/>
              </a:ext>
            </a:extLst>
          </p:cNvPr>
          <p:cNvSpPr txBox="1">
            <a:spLocks noGrp="1"/>
          </p:cNvSpPr>
          <p:nvPr>
            <p:ph type="title" idx="4294967295"/>
          </p:nvPr>
        </p:nvSpPr>
        <p:spPr>
          <a:xfrm>
            <a:off x="664422" y="1103616"/>
            <a:ext cx="975597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Deviation Limit Example - Temperature</a:t>
            </a:r>
          </a:p>
        </p:txBody>
      </p:sp>
      <p:sp>
        <p:nvSpPr>
          <p:cNvPr id="6" name="TextBox 5">
            <a:extLst>
              <a:ext uri="{FF2B5EF4-FFF2-40B4-BE49-F238E27FC236}">
                <a16:creationId xmlns:a16="http://schemas.microsoft.com/office/drawing/2014/main" id="{E9E4BA5D-7BF0-A1A6-9BB0-5D170A03A504}"/>
              </a:ext>
            </a:extLst>
          </p:cNvPr>
          <p:cNvSpPr txBox="1"/>
          <p:nvPr/>
        </p:nvSpPr>
        <p:spPr>
          <a:xfrm>
            <a:off x="523494" y="1799455"/>
            <a:ext cx="11225820" cy="3954929"/>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3200" dirty="0">
                <a:latin typeface="Arial (Body)"/>
              </a:rPr>
              <a:t>Loading rack subject to 30 TAC Chapter 115</a:t>
            </a:r>
          </a:p>
          <a:p>
            <a:pPr marL="285750" indent="-285750">
              <a:spcBef>
                <a:spcPts val="600"/>
              </a:spcBef>
              <a:spcAft>
                <a:spcPts val="600"/>
              </a:spcAft>
              <a:buFont typeface="Arial" panose="020B0604020202020204" pitchFamily="34" charset="0"/>
              <a:buChar char="•"/>
            </a:pPr>
            <a:r>
              <a:rPr lang="en-US" sz="3200" dirty="0">
                <a:latin typeface="Arial (Body)"/>
              </a:rPr>
              <a:t>Controlled by a vapor combustor and needs CAM</a:t>
            </a:r>
          </a:p>
          <a:p>
            <a:pPr marL="285750" indent="-285750">
              <a:spcBef>
                <a:spcPts val="600"/>
              </a:spcBef>
              <a:spcAft>
                <a:spcPts val="600"/>
              </a:spcAft>
              <a:buFont typeface="Arial" panose="020B0604020202020204" pitchFamily="34" charset="0"/>
              <a:buChar char="•"/>
            </a:pPr>
            <a:r>
              <a:rPr lang="en-US" sz="3200" dirty="0">
                <a:latin typeface="Arial (Body)"/>
              </a:rPr>
              <a:t>Option CAM-VC-002 (temperature monitoring, 4 times per hour)</a:t>
            </a:r>
          </a:p>
          <a:p>
            <a:pPr marL="285750" indent="-285750">
              <a:spcBef>
                <a:spcPts val="600"/>
              </a:spcBef>
              <a:spcAft>
                <a:spcPts val="600"/>
              </a:spcAft>
              <a:buFont typeface="Arial" panose="020B0604020202020204" pitchFamily="34" charset="0"/>
              <a:buChar char="•"/>
            </a:pPr>
            <a:r>
              <a:rPr lang="en-US" sz="3200" dirty="0">
                <a:latin typeface="Arial (Body)"/>
              </a:rPr>
              <a:t>Applicant selects “Minimum temperature of 1100 °F” for the deviation limit</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2074710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FCF8D-80CA-87B7-8411-BF6B45812C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D48ACE9-E469-A9D1-D899-2D807FB0DDF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BB95BA3B-14BB-9FE9-4CDF-0354D360516F}"/>
              </a:ext>
            </a:extLst>
          </p:cNvPr>
          <p:cNvSpPr txBox="1">
            <a:spLocks noGrp="1"/>
          </p:cNvSpPr>
          <p:nvPr>
            <p:ph type="title" idx="4294967295"/>
          </p:nvPr>
        </p:nvSpPr>
        <p:spPr>
          <a:xfrm>
            <a:off x="665652" y="1091569"/>
            <a:ext cx="10489499"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Temperature Deviation Limit Justification</a:t>
            </a:r>
          </a:p>
        </p:txBody>
      </p:sp>
      <p:sp>
        <p:nvSpPr>
          <p:cNvPr id="6" name="TextBox 5">
            <a:extLst>
              <a:ext uri="{FF2B5EF4-FFF2-40B4-BE49-F238E27FC236}">
                <a16:creationId xmlns:a16="http://schemas.microsoft.com/office/drawing/2014/main" id="{8332017A-3AF4-1500-0FF6-36534E58FA95}"/>
              </a:ext>
            </a:extLst>
          </p:cNvPr>
          <p:cNvSpPr txBox="1"/>
          <p:nvPr/>
        </p:nvSpPr>
        <p:spPr>
          <a:xfrm>
            <a:off x="523494" y="1799455"/>
            <a:ext cx="11002854" cy="4293483"/>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3200" dirty="0">
                <a:latin typeface="Arial (Body)"/>
              </a:rPr>
              <a:t>Possible justifications for temperature:</a:t>
            </a:r>
          </a:p>
          <a:p>
            <a:pPr marL="742950" lvl="1" indent="-285750">
              <a:spcBef>
                <a:spcPts val="600"/>
              </a:spcBef>
              <a:spcAft>
                <a:spcPts val="600"/>
              </a:spcAft>
              <a:buFont typeface="Arial" panose="020B0604020202020204" pitchFamily="34" charset="0"/>
              <a:buChar char="•"/>
            </a:pPr>
            <a:r>
              <a:rPr lang="en-US" sz="3200" dirty="0">
                <a:latin typeface="Arial (Body)"/>
              </a:rPr>
              <a:t>Performance test data – provide an excerpt from the stack test report showing temperature and VOC concentration</a:t>
            </a:r>
          </a:p>
          <a:p>
            <a:pPr marL="742950" lvl="1" indent="-285750">
              <a:spcBef>
                <a:spcPts val="600"/>
              </a:spcBef>
              <a:spcAft>
                <a:spcPts val="600"/>
              </a:spcAft>
              <a:buFont typeface="Arial" panose="020B0604020202020204" pitchFamily="34" charset="0"/>
              <a:buChar char="•"/>
            </a:pPr>
            <a:r>
              <a:rPr lang="en-US" sz="3200" dirty="0">
                <a:latin typeface="Arial (Body)"/>
              </a:rPr>
              <a:t>Manufacturer’s recommendations – provide an excerpt from vendor literature indicating control performance at/above the minimum temperature</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712143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A4640-55C4-CC99-EF45-11AC6C10F8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5A37A0-0373-5A53-8625-738B018BB6D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B0589607-5554-6CB3-0EFD-BF25872968CD}"/>
              </a:ext>
            </a:extLst>
          </p:cNvPr>
          <p:cNvSpPr txBox="1">
            <a:spLocks noGrp="1"/>
          </p:cNvSpPr>
          <p:nvPr>
            <p:ph type="title" idx="4294967295"/>
          </p:nvPr>
        </p:nvSpPr>
        <p:spPr>
          <a:xfrm>
            <a:off x="644074" y="1038205"/>
            <a:ext cx="1114501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Case-by-Case Monitoring Submittals</a:t>
            </a:r>
          </a:p>
        </p:txBody>
      </p:sp>
      <p:sp>
        <p:nvSpPr>
          <p:cNvPr id="6" name="TextBox 5">
            <a:extLst>
              <a:ext uri="{FF2B5EF4-FFF2-40B4-BE49-F238E27FC236}">
                <a16:creationId xmlns:a16="http://schemas.microsoft.com/office/drawing/2014/main" id="{6E3FD049-FE60-3F28-87F6-E47CF276260D}"/>
              </a:ext>
            </a:extLst>
          </p:cNvPr>
          <p:cNvSpPr txBox="1"/>
          <p:nvPr/>
        </p:nvSpPr>
        <p:spPr>
          <a:xfrm>
            <a:off x="644073" y="1746091"/>
            <a:ext cx="10967355"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Arial (Body)"/>
              </a:rPr>
              <a:t>Justification</a:t>
            </a:r>
          </a:p>
          <a:p>
            <a:pPr marL="742950" lvl="1" indent="-285750">
              <a:buFont typeface="Arial" panose="020B0604020202020204" pitchFamily="34" charset="0"/>
              <a:buChar char="•"/>
            </a:pPr>
            <a:r>
              <a:rPr lang="en-US" sz="2800" dirty="0">
                <a:latin typeface="Arial (Body)"/>
              </a:rPr>
              <a:t>Detailed emission calculations</a:t>
            </a:r>
          </a:p>
          <a:p>
            <a:pPr marL="742950" lvl="1" indent="-285750">
              <a:buFont typeface="Arial" panose="020B0604020202020204" pitchFamily="34" charset="0"/>
              <a:buChar char="•"/>
            </a:pPr>
            <a:r>
              <a:rPr lang="en-US" sz="2800" dirty="0">
                <a:latin typeface="Arial (Body)"/>
              </a:rPr>
              <a:t>Changing monitoring frequency</a:t>
            </a:r>
          </a:p>
          <a:p>
            <a:pPr marL="742950" lvl="1" indent="-285750">
              <a:buFont typeface="Arial" panose="020B0604020202020204" pitchFamily="34" charset="0"/>
              <a:buChar char="•"/>
            </a:pPr>
            <a:r>
              <a:rPr lang="en-US" sz="2800" dirty="0">
                <a:latin typeface="Arial (Body)"/>
              </a:rPr>
              <a:t>Ensuring compliance with emission limits or standards</a:t>
            </a:r>
          </a:p>
          <a:p>
            <a:pPr marL="285750" indent="-285750">
              <a:buFont typeface="Arial" panose="020B0604020202020204" pitchFamily="34" charset="0"/>
              <a:buChar char="•"/>
            </a:pPr>
            <a:r>
              <a:rPr lang="en-US" sz="2800" dirty="0">
                <a:latin typeface="Arial (Body)"/>
              </a:rPr>
              <a:t>Monitoring frequencies</a:t>
            </a:r>
          </a:p>
          <a:p>
            <a:pPr marL="742950" lvl="1" indent="-285750">
              <a:buFont typeface="Arial" panose="020B0604020202020204" pitchFamily="34" charset="0"/>
              <a:buChar char="•"/>
            </a:pPr>
            <a:r>
              <a:rPr lang="en-US" sz="2800" dirty="0">
                <a:latin typeface="Arial (Body)"/>
              </a:rPr>
              <a:t>PM – must be consistent with other regulations and permit requirements</a:t>
            </a:r>
          </a:p>
          <a:p>
            <a:pPr marL="742950" lvl="1" indent="-285750">
              <a:buFont typeface="Arial" panose="020B0604020202020204" pitchFamily="34" charset="0"/>
              <a:buChar char="•"/>
            </a:pPr>
            <a:r>
              <a:rPr lang="en-US" sz="2800" dirty="0">
                <a:latin typeface="Arial (Body)"/>
              </a:rPr>
              <a:t>CAM- Large CAM units require monitoring four times per hour, and small CAM units require monitoring once per day.</a:t>
            </a:r>
          </a:p>
          <a:p>
            <a:pPr marL="285750" indent="-285750">
              <a:buFont typeface="Arial" panose="020B0604020202020204" pitchFamily="34" charset="0"/>
              <a:buChar char="•"/>
            </a:pPr>
            <a:r>
              <a:rPr lang="en-US" sz="2800" dirty="0">
                <a:latin typeface="Arial (Body)"/>
              </a:rPr>
              <a:t>Averaging Period</a:t>
            </a:r>
          </a:p>
        </p:txBody>
      </p:sp>
    </p:spTree>
    <p:extLst>
      <p:ext uri="{BB962C8B-B14F-4D97-AF65-F5344CB8AC3E}">
        <p14:creationId xmlns:p14="http://schemas.microsoft.com/office/powerpoint/2010/main" val="2579395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A3F2-4904-D03C-8AC7-631DF86839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B40346-8FE3-37E7-A688-2FFA948EF93F}"/>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8341B5B0-D91F-1497-1A77-E551243BFD97}"/>
              </a:ext>
            </a:extLst>
          </p:cNvPr>
          <p:cNvSpPr txBox="1">
            <a:spLocks noGrp="1"/>
          </p:cNvSpPr>
          <p:nvPr>
            <p:ph type="title" idx="4294967295"/>
          </p:nvPr>
        </p:nvSpPr>
        <p:spPr>
          <a:xfrm>
            <a:off x="603422" y="1091569"/>
            <a:ext cx="1117324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Case-by-Case Example – 30 TAC Chapter 117</a:t>
            </a:r>
          </a:p>
        </p:txBody>
      </p:sp>
      <p:sp>
        <p:nvSpPr>
          <p:cNvPr id="6" name="TextBox 5">
            <a:extLst>
              <a:ext uri="{FF2B5EF4-FFF2-40B4-BE49-F238E27FC236}">
                <a16:creationId xmlns:a16="http://schemas.microsoft.com/office/drawing/2014/main" id="{176644B9-09DA-9ABB-7BB0-41E9B9844813}"/>
              </a:ext>
            </a:extLst>
          </p:cNvPr>
          <p:cNvSpPr txBox="1"/>
          <p:nvPr/>
        </p:nvSpPr>
        <p:spPr>
          <a:xfrm>
            <a:off x="341086" y="2121002"/>
            <a:ext cx="11509828" cy="281615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3200" dirty="0">
                <a:latin typeface="Arial (Body)"/>
              </a:rPr>
              <a:t>Process heater subject to 30 TAC Chapter 117, Subchapter B</a:t>
            </a:r>
          </a:p>
          <a:p>
            <a:pPr marL="285750" indent="-285750">
              <a:spcBef>
                <a:spcPts val="600"/>
              </a:spcBef>
              <a:spcAft>
                <a:spcPts val="600"/>
              </a:spcAft>
              <a:buFont typeface="Arial" panose="020B0604020202020204" pitchFamily="34" charset="0"/>
              <a:buChar char="•"/>
            </a:pPr>
            <a:r>
              <a:rPr lang="en-US" sz="3200" dirty="0">
                <a:latin typeface="Arial (Body)"/>
              </a:rPr>
              <a:t>Proposal requests monitoring of fuel flow rate at a monthly frequency</a:t>
            </a:r>
          </a:p>
          <a:p>
            <a:pPr marL="285750" indent="-285750">
              <a:spcBef>
                <a:spcPts val="600"/>
              </a:spcBef>
              <a:spcAft>
                <a:spcPts val="600"/>
              </a:spcAft>
              <a:buFont typeface="Arial" panose="020B0604020202020204" pitchFamily="34" charset="0"/>
              <a:buChar char="•"/>
            </a:pPr>
            <a:r>
              <a:rPr lang="en-US" sz="3200" dirty="0">
                <a:latin typeface="Arial (Body)"/>
              </a:rPr>
              <a:t>Applicant selects a fuel flow rate for the deviation limit</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134572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2DD0-884E-E51E-BE10-97C0C0F5844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2B3CBD-EB9B-7FB6-58CF-3BD36F097B7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6D1598D7-15DD-D094-C830-6DE5762E7A90}"/>
              </a:ext>
            </a:extLst>
          </p:cNvPr>
          <p:cNvSpPr txBox="1">
            <a:spLocks noGrp="1"/>
          </p:cNvSpPr>
          <p:nvPr>
            <p:ph type="title" idx="4294967295"/>
          </p:nvPr>
        </p:nvSpPr>
        <p:spPr>
          <a:xfrm>
            <a:off x="523494" y="1040953"/>
            <a:ext cx="11204049"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mn-cs"/>
              </a:rPr>
              <a:t>30 TAC Chapter 117 - Deviation Limit Justification</a:t>
            </a:r>
          </a:p>
        </p:txBody>
      </p:sp>
      <p:sp>
        <p:nvSpPr>
          <p:cNvPr id="6" name="TextBox 5">
            <a:extLst>
              <a:ext uri="{FF2B5EF4-FFF2-40B4-BE49-F238E27FC236}">
                <a16:creationId xmlns:a16="http://schemas.microsoft.com/office/drawing/2014/main" id="{A731B7BF-7756-333E-ECDB-4E2ACAACD449}"/>
              </a:ext>
            </a:extLst>
          </p:cNvPr>
          <p:cNvSpPr txBox="1"/>
          <p:nvPr/>
        </p:nvSpPr>
        <p:spPr>
          <a:xfrm>
            <a:off x="523493" y="2442548"/>
            <a:ext cx="11204049" cy="3354765"/>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3200" dirty="0">
                <a:latin typeface="Arial (Body)"/>
              </a:rPr>
              <a:t>Possible justifications:</a:t>
            </a:r>
          </a:p>
          <a:p>
            <a:pPr marL="742950" lvl="1" indent="-285750">
              <a:spcBef>
                <a:spcPts val="600"/>
              </a:spcBef>
              <a:spcAft>
                <a:spcPts val="600"/>
              </a:spcAft>
              <a:buFont typeface="Arial" panose="020B0604020202020204" pitchFamily="34" charset="0"/>
              <a:buChar char="•"/>
            </a:pPr>
            <a:r>
              <a:rPr lang="en-US" sz="3200" dirty="0">
                <a:latin typeface="Arial (Body)"/>
              </a:rPr>
              <a:t>Data showing how the maximum fuel flow rate was determined (stack test data, emission data, performance data, etc.)</a:t>
            </a:r>
          </a:p>
          <a:p>
            <a:pPr marL="742950" lvl="1" indent="-285750">
              <a:spcBef>
                <a:spcPts val="600"/>
              </a:spcBef>
              <a:spcAft>
                <a:spcPts val="600"/>
              </a:spcAft>
              <a:buFont typeface="Arial" panose="020B0604020202020204" pitchFamily="34" charset="0"/>
              <a:buChar char="•"/>
            </a:pPr>
            <a:r>
              <a:rPr lang="en-US" sz="3200" dirty="0">
                <a:latin typeface="Arial (Body)"/>
              </a:rPr>
              <a:t>Data or calculations showing how the fuel flow rate correlates to the emission limit from the rule</a:t>
            </a:r>
          </a:p>
        </p:txBody>
      </p:sp>
    </p:spTree>
    <p:extLst>
      <p:ext uri="{BB962C8B-B14F-4D97-AF65-F5344CB8AC3E}">
        <p14:creationId xmlns:p14="http://schemas.microsoft.com/office/powerpoint/2010/main" val="830531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C4211-9E2E-5CA5-9D91-6003EB47A6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DBDC04F-2D4A-0758-3270-D9846DDE20E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8C3D2E47-19CB-1604-683E-E24EFD0FC82D}"/>
              </a:ext>
            </a:extLst>
          </p:cNvPr>
          <p:cNvSpPr txBox="1">
            <a:spLocks noGrp="1"/>
          </p:cNvSpPr>
          <p:nvPr>
            <p:ph type="title" idx="4294967295"/>
          </p:nvPr>
        </p:nvSpPr>
        <p:spPr>
          <a:xfrm>
            <a:off x="512465" y="1086020"/>
            <a:ext cx="11254155"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Permit by Rule Supplemental Table </a:t>
            </a:r>
            <a:b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b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(OP-PBRSUP)</a:t>
            </a:r>
          </a:p>
        </p:txBody>
      </p:sp>
      <p:sp>
        <p:nvSpPr>
          <p:cNvPr id="6" name="TextBox 5">
            <a:extLst>
              <a:ext uri="{FF2B5EF4-FFF2-40B4-BE49-F238E27FC236}">
                <a16:creationId xmlns:a16="http://schemas.microsoft.com/office/drawing/2014/main" id="{EE6C1B1E-3B75-A6FD-A6BD-1D4ED14BF140}"/>
              </a:ext>
            </a:extLst>
          </p:cNvPr>
          <p:cNvSpPr txBox="1"/>
          <p:nvPr/>
        </p:nvSpPr>
        <p:spPr>
          <a:xfrm>
            <a:off x="623563" y="2320800"/>
            <a:ext cx="11055971" cy="440120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600" dirty="0">
                <a:latin typeface="Arial (Body)"/>
              </a:rPr>
              <a:t>Completing the form</a:t>
            </a:r>
          </a:p>
          <a:p>
            <a:pPr marL="742950" lvl="1" indent="-285750">
              <a:spcAft>
                <a:spcPts val="600"/>
              </a:spcAft>
              <a:buFont typeface="Arial" panose="020B0604020202020204" pitchFamily="34" charset="0"/>
              <a:buChar char="•"/>
            </a:pPr>
            <a:r>
              <a:rPr lang="en-US" sz="2600" dirty="0">
                <a:latin typeface="Arial (Body)"/>
              </a:rPr>
              <a:t>Table A – Include all units authorized by registered PBRs. Each unit should be listed on its own line. Include the registration number, PBR number, and registration date.</a:t>
            </a:r>
          </a:p>
          <a:p>
            <a:pPr marL="742950" lvl="1" indent="-285750">
              <a:spcAft>
                <a:spcPts val="600"/>
              </a:spcAft>
              <a:buFont typeface="Arial" panose="020B0604020202020204" pitchFamily="34" charset="0"/>
              <a:buChar char="•"/>
            </a:pPr>
            <a:r>
              <a:rPr lang="en-US" sz="2600" dirty="0">
                <a:latin typeface="Arial (Body)"/>
              </a:rPr>
              <a:t>Table B – Include all units authorized by claimed PBRs. Include the PBR number and version number.</a:t>
            </a:r>
          </a:p>
          <a:p>
            <a:pPr marL="742950" lvl="1" indent="-285750">
              <a:spcAft>
                <a:spcPts val="600"/>
              </a:spcAft>
              <a:buFont typeface="Arial" panose="020B0604020202020204" pitchFamily="34" charset="0"/>
              <a:buChar char="•"/>
            </a:pPr>
            <a:r>
              <a:rPr lang="en-US" sz="2600" dirty="0">
                <a:latin typeface="Arial (Body)"/>
              </a:rPr>
              <a:t>Table C – Include all PBR authorizations for insignificant sources. </a:t>
            </a:r>
          </a:p>
          <a:p>
            <a:pPr marL="742950" lvl="1" indent="-285750">
              <a:spcAft>
                <a:spcPts val="600"/>
              </a:spcAft>
              <a:buFont typeface="Arial" panose="020B0604020202020204" pitchFamily="34" charset="0"/>
              <a:buChar char="•"/>
            </a:pPr>
            <a:r>
              <a:rPr lang="en-US" sz="2600" dirty="0">
                <a:latin typeface="Arial (Body)"/>
              </a:rPr>
              <a:t>Table D – Include the monitoring, recordkeeping, or reporting that demonstrates compliance with the PBR for each unit identified on Tables A and B.</a:t>
            </a:r>
          </a:p>
        </p:txBody>
      </p:sp>
    </p:spTree>
    <p:extLst>
      <p:ext uri="{BB962C8B-B14F-4D97-AF65-F5344CB8AC3E}">
        <p14:creationId xmlns:p14="http://schemas.microsoft.com/office/powerpoint/2010/main" val="3368205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7028A-61CF-54A3-B25C-6420A90EFC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342F06-3AE9-3001-FC8B-F36E00C7A35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1C4FA0CF-FD03-72B8-65E1-1017C811D1F3}"/>
              </a:ext>
            </a:extLst>
          </p:cNvPr>
          <p:cNvSpPr txBox="1">
            <a:spLocks noGrp="1"/>
          </p:cNvSpPr>
          <p:nvPr>
            <p:ph type="title" idx="4294967295"/>
          </p:nvPr>
        </p:nvSpPr>
        <p:spPr>
          <a:xfrm>
            <a:off x="634026" y="1055875"/>
            <a:ext cx="913213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OP-PBRSUP Monitoring Sufficiency</a:t>
            </a:r>
          </a:p>
        </p:txBody>
      </p:sp>
      <p:sp>
        <p:nvSpPr>
          <p:cNvPr id="6" name="TextBox 5">
            <a:extLst>
              <a:ext uri="{FF2B5EF4-FFF2-40B4-BE49-F238E27FC236}">
                <a16:creationId xmlns:a16="http://schemas.microsoft.com/office/drawing/2014/main" id="{D497DB71-48A1-6C39-BEB1-0C2C0C804597}"/>
              </a:ext>
            </a:extLst>
          </p:cNvPr>
          <p:cNvSpPr txBox="1"/>
          <p:nvPr/>
        </p:nvSpPr>
        <p:spPr>
          <a:xfrm>
            <a:off x="634026" y="1763761"/>
            <a:ext cx="10037826" cy="44473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Common Issues</a:t>
            </a:r>
          </a:p>
          <a:p>
            <a:pPr marL="742950" lvl="1" indent="-285750">
              <a:spcAft>
                <a:spcPts val="600"/>
              </a:spcAft>
              <a:buFont typeface="Arial" panose="020B0604020202020204" pitchFamily="34" charset="0"/>
              <a:buChar char="•"/>
            </a:pPr>
            <a:r>
              <a:rPr lang="en-US" sz="3200" dirty="0">
                <a:latin typeface="Arial (Body)"/>
              </a:rPr>
              <a:t>Insufficient justification or vague requirements</a:t>
            </a:r>
          </a:p>
          <a:p>
            <a:pPr marL="742950" lvl="1" indent="-285750">
              <a:spcAft>
                <a:spcPts val="600"/>
              </a:spcAft>
              <a:buFont typeface="Arial" panose="020B0604020202020204" pitchFamily="34" charset="0"/>
              <a:buChar char="•"/>
            </a:pPr>
            <a:r>
              <a:rPr lang="en-US" sz="3200" dirty="0">
                <a:latin typeface="Arial (Body)"/>
              </a:rPr>
              <a:t>Missing required information or “N/A”</a:t>
            </a:r>
          </a:p>
          <a:p>
            <a:pPr marL="742950" lvl="1" indent="-285750">
              <a:spcAft>
                <a:spcPts val="600"/>
              </a:spcAft>
              <a:buFont typeface="Arial" panose="020B0604020202020204" pitchFamily="34" charset="0"/>
              <a:buChar char="•"/>
            </a:pPr>
            <a:r>
              <a:rPr lang="en-US" sz="3200" dirty="0">
                <a:latin typeface="Arial (Body)"/>
              </a:rPr>
              <a:t>Missing units/PBRs</a:t>
            </a:r>
          </a:p>
          <a:p>
            <a:pPr marL="285750" indent="-285750">
              <a:spcAft>
                <a:spcPts val="600"/>
              </a:spcAft>
              <a:buFont typeface="Arial" panose="020B0604020202020204" pitchFamily="34" charset="0"/>
              <a:buChar char="•"/>
            </a:pPr>
            <a:r>
              <a:rPr lang="en-US" sz="3200" dirty="0">
                <a:latin typeface="Arial (Body)"/>
              </a:rPr>
              <a:t>Recommendations</a:t>
            </a:r>
          </a:p>
          <a:p>
            <a:pPr marL="742950" lvl="1" indent="-285750">
              <a:spcAft>
                <a:spcPts val="600"/>
              </a:spcAft>
              <a:buFont typeface="Arial" panose="020B0604020202020204" pitchFamily="34" charset="0"/>
              <a:buChar char="•"/>
            </a:pPr>
            <a:r>
              <a:rPr lang="en-US" sz="3200" dirty="0">
                <a:latin typeface="Arial (Body)"/>
              </a:rPr>
              <a:t>Be specific</a:t>
            </a:r>
          </a:p>
          <a:p>
            <a:pPr marL="742950" lvl="1" indent="-285750">
              <a:spcAft>
                <a:spcPts val="600"/>
              </a:spcAft>
              <a:buFont typeface="Arial" panose="020B0604020202020204" pitchFamily="34" charset="0"/>
              <a:buChar char="•"/>
            </a:pPr>
            <a:r>
              <a:rPr lang="en-US" sz="3200" dirty="0">
                <a:latin typeface="Arial (Body)"/>
              </a:rPr>
              <a:t>Be consistent</a:t>
            </a:r>
          </a:p>
          <a:p>
            <a:pPr marL="742950" lvl="1"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784389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AA392-B7C6-1042-1A7A-5D176061C2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C7C4289-D320-75FC-1470-AFB9421AF9F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4" name="Title 3">
            <a:extLst>
              <a:ext uri="{FF2B5EF4-FFF2-40B4-BE49-F238E27FC236}">
                <a16:creationId xmlns:a16="http://schemas.microsoft.com/office/drawing/2014/main" id="{BFE506CB-6668-27E7-0C68-C5AD40B5D0B4}"/>
              </a:ext>
            </a:extLst>
          </p:cNvPr>
          <p:cNvSpPr txBox="1">
            <a:spLocks noGrp="1"/>
          </p:cNvSpPr>
          <p:nvPr>
            <p:ph type="title" idx="4294967295"/>
          </p:nvPr>
        </p:nvSpPr>
        <p:spPr>
          <a:xfrm>
            <a:off x="654122" y="1035778"/>
            <a:ext cx="913213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Arial (Headings)"/>
                <a:ea typeface="+mn-ea"/>
                <a:cs typeface="Arial" panose="020B0604020202020204" pitchFamily="34" charset="0"/>
              </a:rPr>
              <a:t>Questions?</a:t>
            </a:r>
          </a:p>
        </p:txBody>
      </p:sp>
      <p:sp>
        <p:nvSpPr>
          <p:cNvPr id="6" name="TextBox 5">
            <a:extLst>
              <a:ext uri="{FF2B5EF4-FFF2-40B4-BE49-F238E27FC236}">
                <a16:creationId xmlns:a16="http://schemas.microsoft.com/office/drawing/2014/main" id="{52EB88E8-40A1-4272-8222-33AC7E941E3C}"/>
              </a:ext>
            </a:extLst>
          </p:cNvPr>
          <p:cNvSpPr txBox="1"/>
          <p:nvPr/>
        </p:nvSpPr>
        <p:spPr>
          <a:xfrm>
            <a:off x="654122" y="1834212"/>
            <a:ext cx="11243126" cy="343170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Rhyan Stone</a:t>
            </a:r>
          </a:p>
          <a:p>
            <a:pPr marL="742950" lvl="1" indent="-285750">
              <a:spcAft>
                <a:spcPts val="600"/>
              </a:spcAft>
              <a:buFont typeface="Arial" panose="020B0604020202020204" pitchFamily="34" charset="0"/>
              <a:buChar char="•"/>
            </a:pPr>
            <a:r>
              <a:rPr lang="en-US" sz="3200" dirty="0">
                <a:latin typeface="Arial (Body)"/>
              </a:rPr>
              <a:t>Email: </a:t>
            </a:r>
            <a:r>
              <a:rPr lang="en-US" sz="3200" dirty="0">
                <a:latin typeface="Arial (Body)"/>
                <a:hlinkClick r:id="rId4"/>
              </a:rPr>
              <a:t>rhyan.stone@tceq.texas.gov</a:t>
            </a:r>
            <a:r>
              <a:rPr lang="en-US" sz="3200" dirty="0">
                <a:latin typeface="Arial (Body)"/>
              </a:rPr>
              <a:t>  </a:t>
            </a:r>
          </a:p>
          <a:p>
            <a:pPr marL="742950" lvl="1" indent="-285750">
              <a:spcAft>
                <a:spcPts val="600"/>
              </a:spcAft>
              <a:buFont typeface="Arial" panose="020B0604020202020204" pitchFamily="34" charset="0"/>
              <a:buChar char="•"/>
            </a:pPr>
            <a:r>
              <a:rPr lang="en-US" sz="3200" dirty="0">
                <a:latin typeface="Arial (Body)"/>
              </a:rPr>
              <a:t>Phone: (512) 239-1293</a:t>
            </a:r>
          </a:p>
          <a:p>
            <a:pPr marL="285750" indent="-285750">
              <a:spcAft>
                <a:spcPts val="600"/>
              </a:spcAft>
              <a:buFont typeface="Arial" panose="020B0604020202020204" pitchFamily="34" charset="0"/>
              <a:buChar char="•"/>
            </a:pPr>
            <a:r>
              <a:rPr lang="en-US" sz="3200" dirty="0">
                <a:latin typeface="Arial (Body)"/>
              </a:rPr>
              <a:t>General Questions</a:t>
            </a:r>
          </a:p>
          <a:p>
            <a:pPr marL="742950" lvl="1" indent="-285750">
              <a:spcAft>
                <a:spcPts val="600"/>
              </a:spcAft>
              <a:buFont typeface="Arial" panose="020B0604020202020204" pitchFamily="34" charset="0"/>
              <a:buChar char="•"/>
            </a:pPr>
            <a:r>
              <a:rPr lang="en-US" sz="3200" dirty="0">
                <a:latin typeface="Arial (Body)"/>
              </a:rPr>
              <a:t>Email: </a:t>
            </a:r>
            <a:r>
              <a:rPr lang="en-US" sz="3200" dirty="0">
                <a:latin typeface="Arial (Body)"/>
                <a:hlinkClick r:id="rId5"/>
              </a:rPr>
              <a:t>airperm@tceq.texas.gov</a:t>
            </a:r>
            <a:r>
              <a:rPr lang="en-US" sz="3200" dirty="0">
                <a:latin typeface="Arial (Body)"/>
              </a:rPr>
              <a:t> </a:t>
            </a:r>
          </a:p>
          <a:p>
            <a:pPr marL="742950" lvl="1" indent="-285750">
              <a:spcAft>
                <a:spcPts val="600"/>
              </a:spcAft>
              <a:buFont typeface="Arial" panose="020B0604020202020204" pitchFamily="34" charset="0"/>
              <a:buChar char="•"/>
            </a:pPr>
            <a:r>
              <a:rPr lang="en-US" sz="3200" dirty="0">
                <a:latin typeface="Arial (Body)"/>
              </a:rPr>
              <a:t>Phone: (512) 239-1250</a:t>
            </a:r>
            <a:endParaRPr lang="en-US" sz="2400" dirty="0"/>
          </a:p>
        </p:txBody>
      </p:sp>
    </p:spTree>
    <p:extLst>
      <p:ext uri="{BB962C8B-B14F-4D97-AF65-F5344CB8AC3E}">
        <p14:creationId xmlns:p14="http://schemas.microsoft.com/office/powerpoint/2010/main" val="951847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1805</TotalTime>
  <Words>3405</Words>
  <Application>Microsoft Office PowerPoint</Application>
  <PresentationFormat>Widescreen</PresentationFormat>
  <Paragraphs>223</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Aptos</vt:lpstr>
      <vt:lpstr>Aptos Display</vt:lpstr>
      <vt:lpstr>Arial</vt:lpstr>
      <vt:lpstr>Arial (Body)</vt:lpstr>
      <vt:lpstr>Arial (Headings)</vt:lpstr>
      <vt:lpstr>Calibri</vt:lpstr>
      <vt:lpstr>Courier New</vt:lpstr>
      <vt:lpstr>Office Theme</vt:lpstr>
      <vt:lpstr>Monitoring Requirements: AMOCs, Case-by-Case Permits, and Title V Permits</vt:lpstr>
      <vt:lpstr>Monitoring Requirements Overview</vt:lpstr>
      <vt:lpstr>AMOC Overview</vt:lpstr>
      <vt:lpstr>AMOC Submittals</vt:lpstr>
      <vt:lpstr>AMOC Review</vt:lpstr>
      <vt:lpstr>AMOC Processing</vt:lpstr>
      <vt:lpstr>Case-by-Case and Title V Permits</vt:lpstr>
      <vt:lpstr>Deviation Limits</vt:lpstr>
      <vt:lpstr>Deviation Limit Example – Pressure Drop</vt:lpstr>
      <vt:lpstr>Pressure Drop Deviation Limit Justification</vt:lpstr>
      <vt:lpstr>Deviation Limit Example - Temperature</vt:lpstr>
      <vt:lpstr>Temperature Deviation Limit Justification</vt:lpstr>
      <vt:lpstr>Case-by-Case Monitoring Submittals</vt:lpstr>
      <vt:lpstr>Case-by-Case Example – 30 TAC Chapter 117</vt:lpstr>
      <vt:lpstr>30 TAC Chapter 117 - Deviation Limit Justification</vt:lpstr>
      <vt:lpstr>Permit by Rule Supplemental Table  (OP-PBRSUP)</vt:lpstr>
      <vt:lpstr>OP-PBRSUP Monitoring Sufficiency</vt:lpstr>
      <vt:lpstr>Questions?</vt:lpstr>
    </vt:vector>
  </TitlesOfParts>
  <Manager>APD</Manager>
  <Company>TCEQ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AAPS Presentation</dc:title>
  <dc:subject>Monitoring Requirements: AMOCs, Case by Case Permits, and Title V Permits</dc:subject>
  <dc:creator>Rhyan Stone</dc:creator>
  <cp:keywords>AMOCs, permits, air, TCEQ</cp:keywords>
  <cp:lastModifiedBy>Michelle Shinski</cp:lastModifiedBy>
  <cp:revision>12</cp:revision>
  <dcterms:created xsi:type="dcterms:W3CDTF">2024-07-23T14:43:42Z</dcterms:created>
  <dcterms:modified xsi:type="dcterms:W3CDTF">2026-10-05T13:26:34Z</dcterms:modified>
</cp:coreProperties>
</file>