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313" r:id="rId3"/>
    <p:sldId id="259" r:id="rId4"/>
    <p:sldId id="319" r:id="rId5"/>
    <p:sldId id="320" r:id="rId6"/>
    <p:sldId id="315" r:id="rId7"/>
    <p:sldId id="282" r:id="rId8"/>
    <p:sldId id="284" r:id="rId9"/>
    <p:sldId id="286" r:id="rId10"/>
    <p:sldId id="285" r:id="rId11"/>
    <p:sldId id="316" r:id="rId12"/>
    <p:sldId id="287" r:id="rId13"/>
    <p:sldId id="288" r:id="rId14"/>
    <p:sldId id="265" r:id="rId15"/>
    <p:sldId id="314" r:id="rId16"/>
    <p:sldId id="264" r:id="rId17"/>
    <p:sldId id="29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1B405A-D6D8-A08C-3A27-CE6BE058904F}" name="Bonnie Evridge" initials="BE" userId="S::Bonnie.Evridge@tceq.texas.gov::db55590f-2f98-41b1-9753-7114b110b66e" providerId="AD"/>
  <p188:author id="{AE272F68-8569-0E46-61ED-D5C4B0372FBF}" name="Michelle Shinski" initials="MS" userId="S::Michelle.Shinski@Tceq.Texas.Gov::c8b6b6f8-43d2-4114-bb06-f2cad9668ae9" providerId="AD"/>
  <p188:author id="{1A42F192-DFD5-A2A3-2E3C-D7DFE13B9A5F}" name="Samuel Short" initials="SS" userId="S::Samuel.Short@tceq.texas.gov::b8c5f134-cfda-48a6-84ed-3477454a073c" providerId="AD"/>
  <p188:author id="{DD0AD2D2-A6B0-AD3C-9CDE-ABD89D559C99}" name="Rebecca Partee" initials="RP" userId="S::Rebecca.Partee@tceq.texas.gov::8b3799f2-c347-4682-b68c-d55e150f1684" providerId="AD"/>
  <p188:author id="{DE7AF9EC-45DF-BE76-7309-E1D26E28621C}" name="Kim Strong" initials="KS" userId="S::Kim.Strong@tceq.texas.gov::ab407795-b34f-4e58-9c85-667656024ef5" providerId="AD"/>
  <p188:author id="{60F216F2-97A9-1910-9EE3-6DF373162E34}" name="Joe Nicosia" initials="JN" userId="S::Joe.Nicosia@tceq.texas.gov::473b8481-ccaf-40c9-ad37-8cb38c6fef0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57" autoAdjust="0"/>
    <p:restoredTop sz="82311" autoAdjust="0"/>
  </p:normalViewPr>
  <p:slideViewPr>
    <p:cSldViewPr snapToGrid="0">
      <p:cViewPr varScale="1">
        <p:scale>
          <a:sx n="100" d="100"/>
          <a:sy n="100" d="100"/>
        </p:scale>
        <p:origin x="1325" y="67"/>
      </p:cViewPr>
      <p:guideLst/>
    </p:cSldViewPr>
  </p:slideViewPr>
  <p:outlineViewPr>
    <p:cViewPr>
      <p:scale>
        <a:sx n="33" d="100"/>
        <a:sy n="33" d="100"/>
      </p:scale>
      <p:origin x="0" y="-5102"/>
    </p:cViewPr>
  </p:outlineViewPr>
  <p:notesTextViewPr>
    <p:cViewPr>
      <p:scale>
        <a:sx n="1" d="1"/>
        <a:sy n="1" d="1"/>
      </p:scale>
      <p:origin x="0" y="0"/>
    </p:cViewPr>
  </p:notesTextViewPr>
  <p:notesViewPr>
    <p:cSldViewPr snapToGrid="0">
      <p:cViewPr varScale="1">
        <p:scale>
          <a:sx n="84" d="100"/>
          <a:sy n="84" d="100"/>
        </p:scale>
        <p:origin x="3912"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29502088-B7EE-441C-B1A6-8995798ABB64}" type="datetimeFigureOut">
              <a:rPr lang="en-US" smtClean="0"/>
              <a:pPr/>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C9D8A469-6448-4BF8-958C-BFDDBBEBBBC6}" type="slidenum">
              <a:rPr lang="en-US" smtClean="0"/>
              <a:pPr/>
              <a:t>‹#›</a:t>
            </a:fld>
            <a:endParaRPr lang="en-US" dirty="0"/>
          </a:p>
        </p:txBody>
      </p:sp>
    </p:spTree>
    <p:extLst>
      <p:ext uri="{BB962C8B-B14F-4D97-AF65-F5344CB8AC3E}">
        <p14:creationId xmlns:p14="http://schemas.microsoft.com/office/powerpoint/2010/main" val="29003446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tatutes.capitol.texas.gov/GetStatute.aspx?Code=HS&amp;Value=382.0518"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statutes.capitol.texas.gov/GetStatute.aspx?Code=HS&amp;Value=382.055"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8C7D18-CDA2-4615-A6EE-48C2485A7851}" type="slidenum">
              <a:rPr lang="en-US" smtClean="0"/>
              <a:t>1</a:t>
            </a:fld>
            <a:endParaRPr lang="en-US"/>
          </a:p>
        </p:txBody>
      </p:sp>
    </p:spTree>
    <p:extLst>
      <p:ext uri="{BB962C8B-B14F-4D97-AF65-F5344CB8AC3E}">
        <p14:creationId xmlns:p14="http://schemas.microsoft.com/office/powerpoint/2010/main" val="253577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Good morning, everybody. This session would best be described in a Wilson Pickett single.  We will discuss details on public participation including public meeting information for both NSR permits and registrations and Title V.  So, let's get started with our land of 1000 dances.  We’ll start with the highlights we're covering in two separate pieces NSR rules, trends, participations, and traps, Then Rhyan will take up the mic with Title V and common issues, increases, and process.</a:t>
            </a:r>
          </a:p>
        </p:txBody>
      </p:sp>
      <p:sp>
        <p:nvSpPr>
          <p:cNvPr id="4" name="Slide Number Placeholder 3"/>
          <p:cNvSpPr>
            <a:spLocks noGrp="1"/>
          </p:cNvSpPr>
          <p:nvPr>
            <p:ph type="sldNum" sz="quarter" idx="5"/>
          </p:nvPr>
        </p:nvSpPr>
        <p:spPr/>
        <p:txBody>
          <a:bodyPr/>
          <a:lstStyle/>
          <a:p>
            <a:fld id="{C9D8A469-6448-4BF8-958C-BFDDBBEBBBC6}" type="slidenum">
              <a:rPr lang="en-US" smtClean="0"/>
              <a:t>2</a:t>
            </a:fld>
            <a:endParaRPr lang="en-US"/>
          </a:p>
        </p:txBody>
      </p:sp>
    </p:spTree>
    <p:extLst>
      <p:ext uri="{BB962C8B-B14F-4D97-AF65-F5344CB8AC3E}">
        <p14:creationId xmlns:p14="http://schemas.microsoft.com/office/powerpoint/2010/main" val="1473564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NSR Public notice rules. ( Rhyan will discuss specific Title V rules later in the presentation)</a:t>
            </a:r>
          </a:p>
          <a:p>
            <a:r>
              <a:rPr lang="en-US" dirty="0"/>
              <a:t>30 TAC 39 and 55</a:t>
            </a:r>
          </a:p>
          <a:p>
            <a:r>
              <a:rPr lang="en-US" dirty="0"/>
              <a:t>THSC 382 search for “Hearing” for additional reading</a:t>
            </a:r>
          </a:p>
        </p:txBody>
      </p:sp>
      <p:sp>
        <p:nvSpPr>
          <p:cNvPr id="4" name="Slide Number Placeholder 3"/>
          <p:cNvSpPr>
            <a:spLocks noGrp="1"/>
          </p:cNvSpPr>
          <p:nvPr>
            <p:ph type="sldNum" sz="quarter" idx="5"/>
          </p:nvPr>
        </p:nvSpPr>
        <p:spPr/>
        <p:txBody>
          <a:bodyPr/>
          <a:lstStyle/>
          <a:p>
            <a:fld id="{908C7D18-CDA2-4615-A6EE-48C2485A7851}" type="slidenum">
              <a:rPr lang="en-US" smtClean="0"/>
              <a:t>3</a:t>
            </a:fld>
            <a:endParaRPr lang="en-US"/>
          </a:p>
        </p:txBody>
      </p:sp>
    </p:spTree>
    <p:extLst>
      <p:ext uri="{BB962C8B-B14F-4D97-AF65-F5344CB8AC3E}">
        <p14:creationId xmlns:p14="http://schemas.microsoft.com/office/powerpoint/2010/main" val="4014353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projects require a Public Notice?</a:t>
            </a:r>
          </a:p>
          <a:p>
            <a:endParaRPr lang="en-US" dirty="0"/>
          </a:p>
          <a:p>
            <a:r>
              <a:rPr lang="en-US" dirty="0"/>
              <a:t>How Many Notices do you need?</a:t>
            </a:r>
          </a:p>
        </p:txBody>
      </p:sp>
      <p:sp>
        <p:nvSpPr>
          <p:cNvPr id="4" name="Slide Number Placeholder 3"/>
          <p:cNvSpPr>
            <a:spLocks noGrp="1"/>
          </p:cNvSpPr>
          <p:nvPr>
            <p:ph type="sldNum" sz="quarter" idx="5"/>
          </p:nvPr>
        </p:nvSpPr>
        <p:spPr/>
        <p:txBody>
          <a:bodyPr/>
          <a:lstStyle/>
          <a:p>
            <a:fld id="{C9D8A469-6448-4BF8-958C-BFDDBBEBBBC6}" type="slidenum">
              <a:rPr lang="en-US" smtClean="0"/>
              <a:t>4</a:t>
            </a:fld>
            <a:endParaRPr lang="en-US"/>
          </a:p>
        </p:txBody>
      </p:sp>
    </p:spTree>
    <p:extLst>
      <p:ext uri="{BB962C8B-B14F-4D97-AF65-F5344CB8AC3E}">
        <p14:creationId xmlns:p14="http://schemas.microsoft.com/office/powerpoint/2010/main" val="123817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NORI First Notice </a:t>
            </a:r>
          </a:p>
          <a:p>
            <a:r>
              <a:rPr lang="en-US" dirty="0"/>
              <a:t>All initial projects</a:t>
            </a:r>
          </a:p>
          <a:p>
            <a:r>
              <a:rPr lang="en-US" dirty="0"/>
              <a:t>Renewals</a:t>
            </a:r>
          </a:p>
          <a:p>
            <a:r>
              <a:rPr lang="en-US" dirty="0"/>
              <a:t>Amendments with Notice Thresholds</a:t>
            </a:r>
          </a:p>
          <a:p>
            <a:endParaRPr lang="en-US" dirty="0"/>
          </a:p>
          <a:p>
            <a:r>
              <a:rPr lang="en-US" dirty="0"/>
              <a:t>NAPD</a:t>
            </a:r>
          </a:p>
          <a:p>
            <a:r>
              <a:rPr lang="en-US" dirty="0"/>
              <a:t>Amendment over the notice thresholds</a:t>
            </a:r>
          </a:p>
          <a:p>
            <a:endParaRPr lang="en-US" dirty="0"/>
          </a:p>
          <a:p>
            <a:r>
              <a:rPr lang="en-US" dirty="0"/>
              <a:t>Combined-CBP STD </a:t>
            </a:r>
          </a:p>
        </p:txBody>
      </p:sp>
      <p:sp>
        <p:nvSpPr>
          <p:cNvPr id="4" name="Slide Number Placeholder 3"/>
          <p:cNvSpPr>
            <a:spLocks noGrp="1"/>
          </p:cNvSpPr>
          <p:nvPr>
            <p:ph type="sldNum" sz="quarter" idx="5"/>
          </p:nvPr>
        </p:nvSpPr>
        <p:spPr/>
        <p:txBody>
          <a:bodyPr/>
          <a:lstStyle/>
          <a:p>
            <a:fld id="{C9D8A469-6448-4BF8-958C-BFDDBBEBBBC6}" type="slidenum">
              <a:rPr lang="en-US" smtClean="0"/>
              <a:t>5</a:t>
            </a:fld>
            <a:endParaRPr lang="en-US"/>
          </a:p>
        </p:txBody>
      </p:sp>
    </p:spTree>
    <p:extLst>
      <p:ext uri="{BB962C8B-B14F-4D97-AF65-F5344CB8AC3E}">
        <p14:creationId xmlns:p14="http://schemas.microsoft.com/office/powerpoint/2010/main" val="2235165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ea typeface="+mn-ea"/>
                <a:cs typeface="+mn-cs"/>
              </a:rPr>
              <a:t>We like to see data.  Since FY2018, gradual increases.</a:t>
            </a:r>
          </a:p>
          <a:p>
            <a:r>
              <a:rPr lang="en-US" sz="1200" b="0" i="0" u="none" strike="noStrike" kern="1200" dirty="0">
                <a:solidFill>
                  <a:schemeClr val="tx1"/>
                </a:solidFill>
                <a:effectLst/>
                <a:ea typeface="+mn-ea"/>
                <a:cs typeface="+mn-cs"/>
              </a:rPr>
              <a:t>This past year we had over 48 requests for public meetings, but only 26 actually conducted meetings.  </a:t>
            </a:r>
          </a:p>
          <a:p>
            <a:r>
              <a:rPr lang="en-US" sz="1200" b="0" i="0" u="none" strike="noStrike" kern="1200" dirty="0">
                <a:solidFill>
                  <a:schemeClr val="tx1"/>
                </a:solidFill>
                <a:effectLst/>
                <a:ea typeface="+mn-ea"/>
                <a:cs typeface="+mn-cs"/>
              </a:rPr>
              <a:t>Don’t worry for FY27 we have at least 6 in the scheduling phase.</a:t>
            </a:r>
          </a:p>
          <a:p>
            <a:r>
              <a:rPr lang="en-US" sz="1200" b="0" i="0" u="none" strike="noStrike" kern="1200" dirty="0">
                <a:solidFill>
                  <a:schemeClr val="tx1"/>
                </a:solidFill>
                <a:effectLst/>
                <a:ea typeface="+mn-ea"/>
                <a:cs typeface="+mn-cs"/>
              </a:rPr>
              <a:t>For the past several years we have seen an average of 30 projects go to meeting each year.  Some do not qualify, as we will discuss in a moment.</a:t>
            </a:r>
          </a:p>
          <a:p>
            <a:endParaRPr lang="en-US" sz="1200" b="0" i="0" u="none" strike="noStrike" kern="1200" dirty="0">
              <a:solidFill>
                <a:schemeClr val="tx1"/>
              </a:solidFill>
              <a:effectLst/>
              <a:ea typeface="+mn-ea"/>
              <a:cs typeface="+mn-cs"/>
            </a:endParaRPr>
          </a:p>
        </p:txBody>
      </p:sp>
      <p:sp>
        <p:nvSpPr>
          <p:cNvPr id="4" name="Slide Number Placeholder 3"/>
          <p:cNvSpPr>
            <a:spLocks noGrp="1"/>
          </p:cNvSpPr>
          <p:nvPr>
            <p:ph type="sldNum" sz="quarter" idx="5"/>
          </p:nvPr>
        </p:nvSpPr>
        <p:spPr/>
        <p:txBody>
          <a:bodyPr/>
          <a:lstStyle/>
          <a:p>
            <a:fld id="{C9D8A469-6448-4BF8-958C-BFDDBBEBBBC6}" type="slidenum">
              <a:rPr lang="en-US" smtClean="0"/>
              <a:t>6</a:t>
            </a:fld>
            <a:endParaRPr lang="en-US"/>
          </a:p>
        </p:txBody>
      </p:sp>
    </p:spTree>
    <p:extLst>
      <p:ext uri="{BB962C8B-B14F-4D97-AF65-F5344CB8AC3E}">
        <p14:creationId xmlns:p14="http://schemas.microsoft.com/office/powerpoint/2010/main" val="2564885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can submit comments to the chief clerk.  They can request public meeting or a contested case hearing during the comment period as well.  Comments received can be viewed through the Commissioners Integrated database (CID).</a:t>
            </a:r>
          </a:p>
          <a:p>
            <a:r>
              <a:rPr lang="en-US" dirty="0"/>
              <a:t>  </a:t>
            </a:r>
          </a:p>
          <a:p>
            <a:r>
              <a:rPr lang="en-US" dirty="0"/>
              <a:t>All requests can be submitted through </a:t>
            </a:r>
            <a:r>
              <a:rPr lang="en-US" dirty="0" err="1"/>
              <a:t>Ecomments</a:t>
            </a:r>
            <a:r>
              <a:rPr lang="en-US" dirty="0"/>
              <a:t>, by mail, or fax.  We've turned off the passenger pigeon and crow mail…If you do send a fax, then in it has to be followed by mail. The chief clerk's office does encourage the </a:t>
            </a:r>
            <a:r>
              <a:rPr lang="en-US" dirty="0" err="1"/>
              <a:t>Ecomment</a:t>
            </a:r>
            <a:r>
              <a:rPr lang="en-US" dirty="0"/>
              <a:t> file because it provides an e-mail address, phone number and address for most folks that supply. </a:t>
            </a:r>
          </a:p>
          <a:p>
            <a:r>
              <a:rPr lang="en-US" dirty="0"/>
              <a:t>httpps://www14.tceq.texas.gov/epic/eCID/ to search projects or commentors</a:t>
            </a:r>
          </a:p>
          <a:p>
            <a:endParaRPr lang="en-US" dirty="0"/>
          </a:p>
          <a:p>
            <a:endParaRPr lang="en-US" dirty="0"/>
          </a:p>
        </p:txBody>
      </p:sp>
      <p:sp>
        <p:nvSpPr>
          <p:cNvPr id="4" name="Slide Number Placeholder 3"/>
          <p:cNvSpPr>
            <a:spLocks noGrp="1"/>
          </p:cNvSpPr>
          <p:nvPr>
            <p:ph type="sldNum" sz="quarter" idx="5"/>
          </p:nvPr>
        </p:nvSpPr>
        <p:spPr/>
        <p:txBody>
          <a:bodyPr/>
          <a:lstStyle/>
          <a:p>
            <a:fld id="{908C7D18-CDA2-4615-A6EE-48C2485A7851}" type="slidenum">
              <a:rPr lang="en-US" smtClean="0"/>
              <a:t>7</a:t>
            </a:fld>
            <a:endParaRPr lang="en-US"/>
          </a:p>
        </p:txBody>
      </p:sp>
    </p:spTree>
    <p:extLst>
      <p:ext uri="{BB962C8B-B14F-4D97-AF65-F5344CB8AC3E}">
        <p14:creationId xmlns:p14="http://schemas.microsoft.com/office/powerpoint/2010/main" val="1259136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Meetings (PM) will be held with significant public interest ((k)(1)) or if elected representatives (State Rep or Senator) request a public meeting ((k)(2)) or for federal projects if anybody requests a meeting.</a:t>
            </a:r>
          </a:p>
          <a:p>
            <a:endParaRPr lang="en-US" dirty="0"/>
          </a:p>
          <a:p>
            <a:r>
              <a:rPr lang="en-US" dirty="0"/>
              <a:t>Significant public interest example in the city of Houston, 10 people requesting a public meeting is not  typically considered to be significant however if you're in a town such as Bandera where the population is near 1000 may be more significant and further if you're in a town of Abbot where the population is 350 you would think that 10 may be considered more significant.</a:t>
            </a:r>
          </a:p>
          <a:p>
            <a:endParaRPr lang="en-US" dirty="0"/>
          </a:p>
          <a:p>
            <a:r>
              <a:rPr lang="en-US" dirty="0"/>
              <a:t>No Meetings</a:t>
            </a:r>
          </a:p>
          <a:p>
            <a:r>
              <a:rPr lang="en-US" dirty="0"/>
              <a:t>382.056 in G which states </a:t>
            </a:r>
            <a:r>
              <a:rPr lang="en-US" sz="1200" b="0" i="0" kern="1200" dirty="0">
                <a:solidFill>
                  <a:schemeClr val="tx1"/>
                </a:solidFill>
                <a:effectLst/>
                <a:ea typeface="+mn-ea"/>
                <a:cs typeface="+mn-cs"/>
              </a:rPr>
              <a:t>(g) If, in response to the notice published under Subsection (a) for a permit or permit amendment under Section </a:t>
            </a:r>
            <a:r>
              <a:rPr lang="en-US" sz="1200" b="0" i="0" u="none" strike="noStrike" kern="1200" dirty="0">
                <a:solidFill>
                  <a:schemeClr val="tx1"/>
                </a:solidFill>
                <a:effectLst/>
                <a:ea typeface="+mn-ea"/>
                <a:cs typeface="+mn-cs"/>
                <a:hlinkClick r:id="rId3"/>
              </a:rPr>
              <a:t>382.0518</a:t>
            </a:r>
            <a:r>
              <a:rPr lang="en-US" sz="1200" b="0" i="0" kern="1200" dirty="0">
                <a:solidFill>
                  <a:schemeClr val="tx1"/>
                </a:solidFill>
                <a:effectLst/>
                <a:ea typeface="+mn-ea"/>
                <a:cs typeface="+mn-cs"/>
              </a:rPr>
              <a:t> or a permit renewal review under Section </a:t>
            </a:r>
            <a:r>
              <a:rPr lang="en-US" sz="1200" b="0" i="0" u="none" strike="noStrike" kern="1200" dirty="0">
                <a:solidFill>
                  <a:schemeClr val="tx1"/>
                </a:solidFill>
                <a:effectLst/>
                <a:ea typeface="+mn-ea"/>
                <a:cs typeface="+mn-cs"/>
                <a:hlinkClick r:id="rId4"/>
              </a:rPr>
              <a:t>382.055</a:t>
            </a:r>
            <a:r>
              <a:rPr lang="en-US" sz="1200" b="0" i="0" kern="1200" dirty="0">
                <a:solidFill>
                  <a:schemeClr val="tx1"/>
                </a:solidFill>
                <a:effectLst/>
                <a:ea typeface="+mn-ea"/>
                <a:cs typeface="+mn-cs"/>
              </a:rPr>
              <a:t>, a person requests during the period provided by commission rule that the commission hold a public hearing and the request is not withdrawn before the date the preliminary decision is issued, the applicant shall publish notice of the preliminary decision in a newspaper, and the commission shall seek public comment on the preliminary decision. The commission shall consider the request for public hearing under the procedures provided by Subsections (</a:t>
            </a:r>
            <a:r>
              <a:rPr lang="en-US" sz="1200" b="0" i="0" kern="1200" dirty="0" err="1">
                <a:solidFill>
                  <a:schemeClr val="tx1"/>
                </a:solidFill>
                <a:effectLst/>
                <a:ea typeface="+mn-ea"/>
                <a:cs typeface="+mn-cs"/>
              </a:rPr>
              <a:t>i</a:t>
            </a:r>
            <a:r>
              <a:rPr lang="en-US" sz="1200" b="0" i="0" kern="1200" dirty="0">
                <a:solidFill>
                  <a:schemeClr val="tx1"/>
                </a:solidFill>
                <a:effectLst/>
                <a:ea typeface="+mn-ea"/>
                <a:cs typeface="+mn-cs"/>
              </a:rPr>
              <a:t>)-(n</a:t>
            </a:r>
            <a:r>
              <a:rPr lang="en-US" sz="1200" b="0" i="0" kern="1200" dirty="0">
                <a:solidFill>
                  <a:schemeClr val="tx1"/>
                </a:solidFill>
                <a:effectLst/>
                <a:highlight>
                  <a:srgbClr val="FFFF00"/>
                </a:highlight>
                <a:ea typeface="+mn-ea"/>
                <a:cs typeface="+mn-cs"/>
              </a:rPr>
              <a:t>). </a:t>
            </a:r>
            <a:r>
              <a:rPr lang="en-US" sz="1200" b="1" i="0" u="sng" kern="1200" dirty="0">
                <a:solidFill>
                  <a:schemeClr val="tx1"/>
                </a:solidFill>
                <a:effectLst/>
                <a:highlight>
                  <a:srgbClr val="FFFF00"/>
                </a:highlight>
                <a:ea typeface="+mn-ea"/>
                <a:cs typeface="+mn-cs"/>
              </a:rPr>
              <a:t>The commission may not seek further public comment or hold a public hearing </a:t>
            </a:r>
            <a:r>
              <a:rPr lang="en-US" sz="1200" b="0" i="0" kern="1200" dirty="0">
                <a:solidFill>
                  <a:schemeClr val="tx1"/>
                </a:solidFill>
                <a:effectLst/>
                <a:highlight>
                  <a:srgbClr val="FFFF00"/>
                </a:highlight>
                <a:ea typeface="+mn-ea"/>
                <a:cs typeface="+mn-cs"/>
              </a:rPr>
              <a:t>under </a:t>
            </a:r>
            <a:r>
              <a:rPr lang="en-US" sz="1200" b="0" i="0" kern="1200" dirty="0">
                <a:solidFill>
                  <a:schemeClr val="tx1"/>
                </a:solidFill>
                <a:effectLst/>
                <a:ea typeface="+mn-ea"/>
                <a:cs typeface="+mn-cs"/>
              </a:rPr>
              <a:t>the procedures provided by Subsections (</a:t>
            </a:r>
            <a:r>
              <a:rPr lang="en-US" sz="1200" b="0" i="0" kern="1200" dirty="0" err="1">
                <a:solidFill>
                  <a:schemeClr val="tx1"/>
                </a:solidFill>
                <a:effectLst/>
                <a:ea typeface="+mn-ea"/>
                <a:cs typeface="+mn-cs"/>
              </a:rPr>
              <a:t>i</a:t>
            </a:r>
            <a:r>
              <a:rPr lang="en-US" sz="1200" b="0" i="0" kern="1200" dirty="0">
                <a:solidFill>
                  <a:schemeClr val="tx1"/>
                </a:solidFill>
                <a:effectLst/>
                <a:ea typeface="+mn-ea"/>
                <a:cs typeface="+mn-cs"/>
              </a:rPr>
              <a:t>)-(n) in response to a request for a public hearing on an </a:t>
            </a:r>
            <a:r>
              <a:rPr lang="en-US" sz="1200" b="1" i="0" u="sng" kern="1200" dirty="0">
                <a:solidFill>
                  <a:schemeClr val="tx1"/>
                </a:solidFill>
                <a:effectLst/>
                <a:highlight>
                  <a:srgbClr val="FFFF00"/>
                </a:highlight>
                <a:ea typeface="+mn-ea"/>
                <a:cs typeface="+mn-cs"/>
              </a:rPr>
              <a:t>amendment, modification, or renewal that would not result in an increase in allowable emissions and would not result in the emission of an air contaminant not previously emitted</a:t>
            </a:r>
            <a:r>
              <a:rPr lang="en-US" sz="1200" b="1" i="0" u="sng" kern="1200" dirty="0">
                <a:solidFill>
                  <a:schemeClr val="tx1"/>
                </a:solidFill>
                <a:effectLst/>
                <a:ea typeface="+mn-ea"/>
                <a:cs typeface="+mn-cs"/>
              </a:rPr>
              <a:t>.</a:t>
            </a:r>
            <a:endParaRPr lang="en-US" b="1" u="sng" dirty="0"/>
          </a:p>
        </p:txBody>
      </p:sp>
      <p:sp>
        <p:nvSpPr>
          <p:cNvPr id="4" name="Slide Number Placeholder 3"/>
          <p:cNvSpPr>
            <a:spLocks noGrp="1"/>
          </p:cNvSpPr>
          <p:nvPr>
            <p:ph type="sldNum" sz="quarter" idx="5"/>
          </p:nvPr>
        </p:nvSpPr>
        <p:spPr/>
        <p:txBody>
          <a:bodyPr/>
          <a:lstStyle/>
          <a:p>
            <a:fld id="{C9D8A469-6448-4BF8-958C-BFDDBBEBBBC6}" type="slidenum">
              <a:rPr lang="en-US" smtClean="0"/>
              <a:t>8</a:t>
            </a:fld>
            <a:endParaRPr lang="en-US"/>
          </a:p>
        </p:txBody>
      </p:sp>
    </p:spTree>
    <p:extLst>
      <p:ext uri="{BB962C8B-B14F-4D97-AF65-F5344CB8AC3E}">
        <p14:creationId xmlns:p14="http://schemas.microsoft.com/office/powerpoint/2010/main" val="1056647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latin typeface="Arial" panose="020B0604020202020204" pitchFamily="34" charset="0"/>
                <a:cs typeface="Arial" panose="020B0604020202020204" pitchFamily="34" charset="0"/>
              </a:rPr>
              <a:t>Once a meeting is requested the Office of the Chief Clerks (OCC) will coordinate participation. They'll ask for a venue for dates and times.</a:t>
            </a:r>
          </a:p>
          <a:p>
            <a:pPr lvl="1"/>
            <a:endParaRPr lang="en-US"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Interpreters</a:t>
            </a:r>
          </a:p>
          <a:p>
            <a:pPr lvl="1"/>
            <a:r>
              <a:rPr lang="en-US" dirty="0">
                <a:latin typeface="Arial" panose="020B0604020202020204" pitchFamily="34" charset="0"/>
                <a:cs typeface="Arial" panose="020B0604020202020204" pitchFamily="34" charset="0"/>
              </a:rPr>
              <a:t>Venue Size</a:t>
            </a:r>
          </a:p>
          <a:p>
            <a:pPr lvl="1"/>
            <a:r>
              <a:rPr lang="en-US" dirty="0">
                <a:latin typeface="Arial" panose="020B0604020202020204" pitchFamily="34" charset="0"/>
                <a:cs typeface="Arial" panose="020B0604020202020204" pitchFamily="34" charset="0"/>
              </a:rPr>
              <a:t>Dates</a:t>
            </a:r>
          </a:p>
          <a:p>
            <a:pPr lvl="1"/>
            <a:r>
              <a:rPr lang="en-US" dirty="0">
                <a:latin typeface="Arial" panose="020B0604020202020204" pitchFamily="34" charset="0"/>
                <a:cs typeface="Arial" panose="020B0604020202020204" pitchFamily="34" charset="0"/>
              </a:rPr>
              <a:t>Staff</a:t>
            </a:r>
          </a:p>
          <a:p>
            <a:pPr lvl="1"/>
            <a:r>
              <a:rPr lang="en-US" dirty="0">
                <a:latin typeface="Arial" panose="020B0604020202020204" pitchFamily="34" charset="0"/>
                <a:cs typeface="Arial" panose="020B0604020202020204" pitchFamily="34" charset="0"/>
              </a:rPr>
              <a:t>Applicants</a:t>
            </a:r>
          </a:p>
          <a:p>
            <a:pPr lvl="1"/>
            <a:r>
              <a:rPr lang="en-US" dirty="0">
                <a:latin typeface="Arial" panose="020B0604020202020204" pitchFamily="34" charset="0"/>
                <a:cs typeface="Arial" panose="020B0604020202020204" pitchFamily="34" charset="0"/>
              </a:rPr>
              <a:t>Security detail</a:t>
            </a:r>
          </a:p>
        </p:txBody>
      </p:sp>
      <p:sp>
        <p:nvSpPr>
          <p:cNvPr id="4" name="Slide Number Placeholder 3"/>
          <p:cNvSpPr>
            <a:spLocks noGrp="1"/>
          </p:cNvSpPr>
          <p:nvPr>
            <p:ph type="sldNum" sz="quarter" idx="5"/>
          </p:nvPr>
        </p:nvSpPr>
        <p:spPr/>
        <p:txBody>
          <a:bodyPr/>
          <a:lstStyle/>
          <a:p>
            <a:fld id="{908C7D18-CDA2-4615-A6EE-48C2485A7851}" type="slidenum">
              <a:rPr lang="en-US" smtClean="0"/>
              <a:t>9</a:t>
            </a:fld>
            <a:endParaRPr lang="en-US"/>
          </a:p>
        </p:txBody>
      </p:sp>
    </p:spTree>
    <p:extLst>
      <p:ext uri="{BB962C8B-B14F-4D97-AF65-F5344CB8AC3E}">
        <p14:creationId xmlns:p14="http://schemas.microsoft.com/office/powerpoint/2010/main" val="1311801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the purpose of the meeting? For TCEQ to inform the public, answer questions, and receive formal comments regarding the pending application. </a:t>
            </a:r>
          </a:p>
          <a:p>
            <a:r>
              <a:rPr lang="en-US" dirty="0"/>
              <a:t>3 parts </a:t>
            </a:r>
          </a:p>
          <a:p>
            <a:r>
              <a:rPr lang="en-US" dirty="0"/>
              <a:t>introductions </a:t>
            </a:r>
          </a:p>
          <a:p>
            <a:r>
              <a:rPr lang="en-US" dirty="0"/>
              <a:t>informal questions </a:t>
            </a:r>
          </a:p>
          <a:p>
            <a:r>
              <a:rPr lang="en-US" dirty="0">
                <a:latin typeface="Arial" panose="020B0604020202020204" pitchFamily="34" charset="0"/>
                <a:cs typeface="Arial" panose="020B0604020202020204" pitchFamily="34" charset="0"/>
              </a:rPr>
              <a:t>Elected Representatives are provided time to address constituents.</a:t>
            </a:r>
            <a:endParaRPr lang="en-US" dirty="0">
              <a:cs typeface="+mn-cs"/>
            </a:endParaRPr>
          </a:p>
          <a:p>
            <a:r>
              <a:rPr lang="en-US" dirty="0">
                <a:latin typeface="Arial" panose="020B0604020202020204" pitchFamily="34" charset="0"/>
                <a:cs typeface="Arial" panose="020B0604020202020204" pitchFamily="34" charset="0"/>
              </a:rPr>
              <a:t>Formal comments</a:t>
            </a:r>
            <a:endParaRPr lang="en-US" dirty="0"/>
          </a:p>
        </p:txBody>
      </p:sp>
      <p:sp>
        <p:nvSpPr>
          <p:cNvPr id="4" name="Slide Number Placeholder 3"/>
          <p:cNvSpPr>
            <a:spLocks noGrp="1"/>
          </p:cNvSpPr>
          <p:nvPr>
            <p:ph type="sldNum" sz="quarter" idx="5"/>
          </p:nvPr>
        </p:nvSpPr>
        <p:spPr/>
        <p:txBody>
          <a:bodyPr/>
          <a:lstStyle/>
          <a:p>
            <a:fld id="{908C7D18-CDA2-4615-A6EE-48C2485A7851}" type="slidenum">
              <a:rPr lang="en-US" smtClean="0"/>
              <a:t>10</a:t>
            </a:fld>
            <a:endParaRPr lang="en-US"/>
          </a:p>
        </p:txBody>
      </p:sp>
    </p:spTree>
    <p:extLst>
      <p:ext uri="{BB962C8B-B14F-4D97-AF65-F5344CB8AC3E}">
        <p14:creationId xmlns:p14="http://schemas.microsoft.com/office/powerpoint/2010/main" val="2473959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Avoid Anecdotes </a:t>
            </a:r>
          </a:p>
          <a:p>
            <a:r>
              <a:rPr lang="en-US" dirty="0">
                <a:latin typeface="Verdana" panose="020B0604030504040204" pitchFamily="34" charset="0"/>
                <a:ea typeface="Verdana" panose="020B0604030504040204" pitchFamily="34" charset="0"/>
              </a:rPr>
              <a:t>Community Engagement</a:t>
            </a:r>
          </a:p>
          <a:p>
            <a:endParaRPr lang="en-US" dirty="0"/>
          </a:p>
          <a:p>
            <a:r>
              <a:rPr lang="en-US" dirty="0"/>
              <a:t>Remember the purpose of the meeting is to inform the public about the proposed plant and operations, answer questions, and receive formal comments the TCEQ will respond to in writing.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rPr>
              <a:t>Be Professional and Polite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Listen Intently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Take Notes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Avoid Distractions</a:t>
            </a:r>
          </a:p>
          <a:p>
            <a:r>
              <a:rPr lang="en-US" dirty="0"/>
              <a:t>Ex Quarry supports community Fire Dept training</a:t>
            </a:r>
          </a:p>
          <a:p>
            <a:r>
              <a:rPr lang="en-US" dirty="0"/>
              <a:t>(Andy not Barney)</a:t>
            </a:r>
          </a:p>
          <a:p>
            <a:r>
              <a:rPr lang="en-US" dirty="0"/>
              <a:t>Representations are enforceable, but these can also show how you are above the standard.</a:t>
            </a:r>
          </a:p>
          <a:p>
            <a:r>
              <a:rPr lang="en-US" dirty="0"/>
              <a:t>Ex. Better filtration systems, exceeding current BACT.</a:t>
            </a:r>
          </a:p>
          <a:p>
            <a:endParaRPr lang="en-US" dirty="0"/>
          </a:p>
          <a:p>
            <a:r>
              <a:rPr lang="en-US" dirty="0"/>
              <a:t>Remember the words of Rudyard Kipling “If”:</a:t>
            </a:r>
          </a:p>
          <a:p>
            <a:endParaRPr lang="en-US" dirty="0"/>
          </a:p>
          <a:p>
            <a:r>
              <a:rPr lang="en-US" dirty="0"/>
              <a:t>“</a:t>
            </a:r>
            <a:r>
              <a:rPr lang="en-US" sz="1200" b="0" i="0" kern="1200" dirty="0">
                <a:solidFill>
                  <a:schemeClr val="tx1"/>
                </a:solidFill>
                <a:effectLst/>
                <a:ea typeface="+mn-ea"/>
                <a:cs typeface="+mn-cs"/>
              </a:rPr>
              <a:t>If you can keep your head when all about you</a:t>
            </a:r>
            <a:br>
              <a:rPr lang="en-US" dirty="0"/>
            </a:br>
            <a:r>
              <a:rPr lang="en-US" sz="1200" b="0" i="0" kern="1200" dirty="0">
                <a:solidFill>
                  <a:schemeClr val="tx1"/>
                </a:solidFill>
                <a:effectLst/>
                <a:ea typeface="+mn-ea"/>
                <a:cs typeface="+mn-cs"/>
              </a:rPr>
              <a:t>   Are losing theirs and blaming it on you;</a:t>
            </a:r>
            <a:br>
              <a:rPr lang="en-US" dirty="0"/>
            </a:br>
            <a:r>
              <a:rPr lang="en-US" sz="1200" b="0" i="0" kern="1200" dirty="0">
                <a:solidFill>
                  <a:schemeClr val="tx1"/>
                </a:solidFill>
                <a:effectLst/>
                <a:ea typeface="+mn-ea"/>
                <a:cs typeface="+mn-cs"/>
              </a:rPr>
              <a:t>If you can trust yourself when all men doubt you,</a:t>
            </a:r>
            <a:br>
              <a:rPr lang="en-US" dirty="0"/>
            </a:br>
            <a:r>
              <a:rPr lang="en-US" sz="1200" b="0" i="0" kern="1200" dirty="0">
                <a:solidFill>
                  <a:schemeClr val="tx1"/>
                </a:solidFill>
                <a:effectLst/>
                <a:ea typeface="+mn-ea"/>
                <a:cs typeface="+mn-cs"/>
              </a:rPr>
              <a:t>   But make allowance for their doubting too;</a:t>
            </a:r>
            <a:br>
              <a:rPr lang="en-US" dirty="0"/>
            </a:br>
            <a:r>
              <a:rPr lang="en-US" sz="1200" b="0" i="0" kern="1200" dirty="0">
                <a:solidFill>
                  <a:schemeClr val="tx1"/>
                </a:solidFill>
                <a:effectLst/>
                <a:ea typeface="+mn-ea"/>
                <a:cs typeface="+mn-cs"/>
              </a:rPr>
              <a:t>If you can wait and not be tired by waiting,</a:t>
            </a:r>
            <a:br>
              <a:rPr lang="en-US" dirty="0"/>
            </a:br>
            <a:r>
              <a:rPr lang="en-US" sz="1200" b="0" i="0" kern="1200" dirty="0">
                <a:solidFill>
                  <a:schemeClr val="tx1"/>
                </a:solidFill>
                <a:effectLst/>
                <a:ea typeface="+mn-ea"/>
                <a:cs typeface="+mn-cs"/>
              </a:rPr>
              <a:t>   Or, being lied about, don’t deal in lies,</a:t>
            </a:r>
            <a:br>
              <a:rPr lang="en-US" dirty="0"/>
            </a:br>
            <a:r>
              <a:rPr lang="en-US" sz="1200" b="0" i="0" kern="1200" dirty="0">
                <a:solidFill>
                  <a:schemeClr val="tx1"/>
                </a:solidFill>
                <a:effectLst/>
                <a:ea typeface="+mn-ea"/>
                <a:cs typeface="+mn-cs"/>
              </a:rPr>
              <a:t>Or, being hated, don’t give way to hating,</a:t>
            </a:r>
            <a:br>
              <a:rPr lang="en-US" dirty="0"/>
            </a:br>
            <a:r>
              <a:rPr lang="en-US" sz="1200" b="0" i="0" kern="1200" dirty="0">
                <a:solidFill>
                  <a:schemeClr val="tx1"/>
                </a:solidFill>
                <a:effectLst/>
                <a:ea typeface="+mn-ea"/>
                <a:cs typeface="+mn-cs"/>
              </a:rPr>
              <a:t>   And yet don’t look too good, nor talk too wise;”</a:t>
            </a:r>
            <a:endParaRPr lang="en-US" dirty="0"/>
          </a:p>
        </p:txBody>
      </p:sp>
      <p:sp>
        <p:nvSpPr>
          <p:cNvPr id="4" name="Slide Number Placeholder 3"/>
          <p:cNvSpPr>
            <a:spLocks noGrp="1"/>
          </p:cNvSpPr>
          <p:nvPr>
            <p:ph type="sldNum" sz="quarter" idx="5"/>
          </p:nvPr>
        </p:nvSpPr>
        <p:spPr/>
        <p:txBody>
          <a:bodyPr/>
          <a:lstStyle/>
          <a:p>
            <a:fld id="{C9D8A469-6448-4BF8-958C-BFDDBBEBBBC6}" type="slidenum">
              <a:rPr lang="en-US" smtClean="0"/>
              <a:t>11</a:t>
            </a:fld>
            <a:endParaRPr lang="en-US"/>
          </a:p>
        </p:txBody>
      </p:sp>
    </p:spTree>
    <p:extLst>
      <p:ext uri="{BB962C8B-B14F-4D97-AF65-F5344CB8AC3E}">
        <p14:creationId xmlns:p14="http://schemas.microsoft.com/office/powerpoint/2010/main" val="2963621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CCH requests are received during NORI for minor sources, then any CCH requests received for the remainder of the comment period will be considered timely.  This includes the time period through NORI and the end of NAPD.   Additionally, a request must be received during NORI for any other requests to be considered timely.  CCH requests can be submitted and considered timely at anytime during the public comment period for federal projects.</a:t>
            </a:r>
          </a:p>
          <a:p>
            <a:pPr marL="0" indent="0">
              <a:buNone/>
            </a:pPr>
            <a:endParaRPr lang="en-US" dirty="0"/>
          </a:p>
          <a:p>
            <a:pPr marL="0" indent="0">
              <a:buNone/>
            </a:pPr>
            <a:r>
              <a:rPr lang="en-US" dirty="0"/>
              <a:t>All timely received hearing requests will be scheduled for Agenda unless the matter is directly referred to the State Office of Administrative Hearings (SOAH).</a:t>
            </a:r>
          </a:p>
          <a:p>
            <a:pPr marL="0" indent="0">
              <a:spcBef>
                <a:spcPts val="3000"/>
              </a:spcBef>
              <a:buNone/>
            </a:pPr>
            <a:r>
              <a:rPr lang="en-US" dirty="0"/>
              <a:t>-Texas Government Code, § 551, Open Meetings</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Once the RTC is filed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OCC will schedule commission public meeting or (Agenda)</a:t>
            </a:r>
            <a:r>
              <a:rPr lang="en-US" sz="1200" dirty="0">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latin typeface="Arial" panose="020B0604020202020204" pitchFamily="34" charset="0"/>
                <a:cs typeface="Arial" panose="020B0604020202020204" pitchFamily="34" charset="0"/>
              </a:rPr>
              <a:t>*Unless the applicant requests that the matter be directly referred to State Office of Administrative Hearings or (SOAH).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If a request for contested case hearing is granted, the commission will specify the number and scope of factual issues to be referred to SOAH.</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All timely contested case hearing requests, if not withdrawn, will be scheduled for Agenda.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Times New Roman" pitchFamily="18" charset="0"/>
              <a:ea typeface="+mn-ea"/>
              <a:cs typeface="+mn-cs"/>
            </a:endParaRPr>
          </a:p>
          <a:p>
            <a:r>
              <a:rPr lang="en-US" sz="1200" kern="1200" dirty="0">
                <a:solidFill>
                  <a:schemeClr val="tx1"/>
                </a:solidFill>
                <a:effectLst/>
                <a:latin typeface="Arial" panose="020B0604020202020204" pitchFamily="34" charset="0"/>
                <a:cs typeface="Arial" panose="020B0604020202020204" pitchFamily="34" charset="0"/>
              </a:rPr>
              <a:t>A contested case hearing is a legal proceeding similar to a civil trial in state district court and will only be granted based on disputed issues of fact that are relevant and material to the Commission’s decision.  </a:t>
            </a:r>
          </a:p>
          <a:p>
            <a:endParaRPr lang="en-US" dirty="0"/>
          </a:p>
          <a:p>
            <a:endParaRPr lang="en-US" dirty="0"/>
          </a:p>
        </p:txBody>
      </p:sp>
      <p:sp>
        <p:nvSpPr>
          <p:cNvPr id="4" name="Slide Number Placeholder 3"/>
          <p:cNvSpPr>
            <a:spLocks noGrp="1"/>
          </p:cNvSpPr>
          <p:nvPr>
            <p:ph type="sldNum" sz="quarter" idx="5"/>
          </p:nvPr>
        </p:nvSpPr>
        <p:spPr/>
        <p:txBody>
          <a:bodyPr/>
          <a:lstStyle/>
          <a:p>
            <a:fld id="{908C7D18-CDA2-4615-A6EE-48C2485A7851}" type="slidenum">
              <a:rPr lang="en-US" smtClean="0"/>
              <a:t>12</a:t>
            </a:fld>
            <a:endParaRPr lang="en-US"/>
          </a:p>
        </p:txBody>
      </p:sp>
    </p:spTree>
    <p:extLst>
      <p:ext uri="{BB962C8B-B14F-4D97-AF65-F5344CB8AC3E}">
        <p14:creationId xmlns:p14="http://schemas.microsoft.com/office/powerpoint/2010/main" val="3130918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Are we there yet? What happens after the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RTC filed 60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CCH 180 days plus the Agenda setting process (30/60/90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Mediations/ADR 30+ days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Direct referral (Alternative route) faster but broader interpretations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Further Administrative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District Court and Beyond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And Now for something Completely Different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Seek legal advice? Be prepared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CCH  30 TAC 55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ADR 30 TAC 40</a:t>
            </a:r>
          </a:p>
          <a:p>
            <a:r>
              <a:rPr lang="en-US" dirty="0"/>
              <a:t>Direct Referral 55.210</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And Now for something completely different.</a:t>
            </a:r>
          </a:p>
          <a:p>
            <a:endParaRPr lang="en-US" dirty="0"/>
          </a:p>
        </p:txBody>
      </p:sp>
      <p:sp>
        <p:nvSpPr>
          <p:cNvPr id="4" name="Slide Number Placeholder 3"/>
          <p:cNvSpPr>
            <a:spLocks noGrp="1"/>
          </p:cNvSpPr>
          <p:nvPr>
            <p:ph type="sldNum" sz="quarter" idx="5"/>
          </p:nvPr>
        </p:nvSpPr>
        <p:spPr/>
        <p:txBody>
          <a:bodyPr/>
          <a:lstStyle/>
          <a:p>
            <a:fld id="{908C7D18-CDA2-4615-A6EE-48C2485A7851}" type="slidenum">
              <a:rPr lang="en-US" smtClean="0"/>
              <a:t>13</a:t>
            </a:fld>
            <a:endParaRPr lang="en-US"/>
          </a:p>
        </p:txBody>
      </p:sp>
    </p:spTree>
    <p:extLst>
      <p:ext uri="{BB962C8B-B14F-4D97-AF65-F5344CB8AC3E}">
        <p14:creationId xmlns:p14="http://schemas.microsoft.com/office/powerpoint/2010/main" val="1567609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0D07D-85FD-F4E4-D5C3-8DDA08EC0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C4087-C11D-D73D-8290-7882C01C3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778D2-4B53-228A-FBF9-4ADDBF148274}"/>
              </a:ext>
            </a:extLst>
          </p:cNvPr>
          <p:cNvSpPr>
            <a:spLocks noGrp="1"/>
          </p:cNvSpPr>
          <p:nvPr>
            <p:ph type="body" idx="1"/>
          </p:nvPr>
        </p:nvSpPr>
        <p:spPr/>
        <p:txBody>
          <a:bodyPr/>
          <a:lstStyle/>
          <a:p>
            <a:r>
              <a:rPr lang="en-US" dirty="0"/>
              <a:t>Note: Title V permits do not follow the public notice requirements outlined in 30 TAC Chapter 39, instead we follow the requirements in 30 TAC Chapter 122.</a:t>
            </a:r>
          </a:p>
          <a:p>
            <a:endParaRPr lang="en-US" dirty="0"/>
          </a:p>
          <a:p>
            <a:r>
              <a:rPr lang="en-US" dirty="0"/>
              <a:t>There are a few common public notice issues that can cause project delays:</a:t>
            </a:r>
          </a:p>
          <a:p>
            <a:endParaRPr lang="en-US" dirty="0"/>
          </a:p>
          <a:p>
            <a:r>
              <a:rPr lang="en-US" dirty="0"/>
              <a:t>-Errors in the notice language (i.e. incorrect public notice contact or location of permit documents). Please advise your reviewer as these items change over the course of the application review. If we are not notified prior to sending the notice package, we have to send an errata letter to correct.</a:t>
            </a:r>
          </a:p>
          <a:p>
            <a:r>
              <a:rPr lang="en-US" dirty="0"/>
              <a:t>	-If errors are noticed after the PNAP is mailed, notify your reviewer ASAP so that the errata can be sent. If an errata letter is required, you are still expected to publish by the deadline established in the original notice package.</a:t>
            </a:r>
          </a:p>
          <a:p>
            <a:endParaRPr lang="en-US" dirty="0"/>
          </a:p>
          <a:p>
            <a:r>
              <a:rPr lang="en-US" dirty="0"/>
              <a:t>-Newspaper </a:t>
            </a:r>
            <a:r>
              <a:rPr lang="en-US" dirty="0" err="1"/>
              <a:t>tearsheets</a:t>
            </a:r>
            <a:r>
              <a:rPr lang="en-US" dirty="0"/>
              <a:t>: Make sure the instructions in the notice package are followed. </a:t>
            </a:r>
            <a:r>
              <a:rPr lang="en-US" dirty="0" err="1"/>
              <a:t>Tearsheets</a:t>
            </a:r>
            <a:r>
              <a:rPr lang="en-US" dirty="0"/>
              <a:t> should be submitted within two business days after publication. EPA review can’t begin until this proof is received.</a:t>
            </a:r>
          </a:p>
          <a:p>
            <a:endParaRPr lang="en-US" dirty="0"/>
          </a:p>
          <a:p>
            <a:r>
              <a:rPr lang="en-US" dirty="0"/>
              <a:t>-Affidavits: Affidavits of publication must be provided within 30 calendar days of publication. The affidavits included in the public notice package must be used. Alternative affidavits may not be accepted.</a:t>
            </a:r>
          </a:p>
          <a:p>
            <a:endParaRPr lang="en-US" dirty="0"/>
          </a:p>
          <a:p>
            <a:r>
              <a:rPr lang="en-US" dirty="0"/>
              <a:t>-Public Notice Verification Form: This form is required within 10 days after the end of the public comment period. Forms submitted prior to the end of the comment period are not valid. Recently, EPA implemented an expedited review process for Title V permit applications, so the public notice verification form is often the last thing required for permit issuance. If the form is submitted quickly after the comment period, we can proceed with issuance more quickly.</a:t>
            </a:r>
          </a:p>
          <a:p>
            <a:endParaRPr lang="en-US" dirty="0"/>
          </a:p>
          <a:p>
            <a:r>
              <a:rPr lang="en-US" dirty="0"/>
              <a:t>The proof of publication, affidavits, and public notice verification form must be submitted to both PROOFS@tceq.texas.gov and the assigned permit reviewer.</a:t>
            </a:r>
          </a:p>
        </p:txBody>
      </p:sp>
      <p:sp>
        <p:nvSpPr>
          <p:cNvPr id="4" name="Slide Number Placeholder 3">
            <a:extLst>
              <a:ext uri="{FF2B5EF4-FFF2-40B4-BE49-F238E27FC236}">
                <a16:creationId xmlns:a16="http://schemas.microsoft.com/office/drawing/2014/main" id="{58164140-BB6C-3703-DCF1-20D33D7F4C0B}"/>
              </a:ext>
            </a:extLst>
          </p:cNvPr>
          <p:cNvSpPr>
            <a:spLocks noGrp="1"/>
          </p:cNvSpPr>
          <p:nvPr>
            <p:ph type="sldNum" sz="quarter" idx="5"/>
          </p:nvPr>
        </p:nvSpPr>
        <p:spPr/>
        <p:txBody>
          <a:bodyPr/>
          <a:lstStyle/>
          <a:p>
            <a:fld id="{B8D174D4-D1D6-43D3-8649-B09FC93CA653}" type="slidenum">
              <a:rPr lang="en-US" smtClean="0"/>
              <a:t>14</a:t>
            </a:fld>
            <a:endParaRPr lang="en-US"/>
          </a:p>
        </p:txBody>
      </p:sp>
    </p:spTree>
    <p:extLst>
      <p:ext uri="{BB962C8B-B14F-4D97-AF65-F5344CB8AC3E}">
        <p14:creationId xmlns:p14="http://schemas.microsoft.com/office/powerpoint/2010/main" val="298806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seen an increase in both public comments and notice and comment hearing requests. For example, in FY22, we held 1 notice and comment hearing, compared to 8 in FY25.</a:t>
            </a:r>
          </a:p>
          <a:p>
            <a:endParaRPr lang="en-US" dirty="0"/>
          </a:p>
          <a:p>
            <a:r>
              <a:rPr lang="en-US" dirty="0"/>
              <a:t>The comments received have become more directed towards monitoring sufficiency and the incorporation of PCAs. Concerns often center around specific terms/conditions in the underlying NSR permits or monitoring representations included in the Title V permit application. The monitoring presentation later this afternoon will cover these items in more detail.</a:t>
            </a:r>
          </a:p>
          <a:p>
            <a:endParaRPr lang="en-US" dirty="0"/>
          </a:p>
          <a:p>
            <a:r>
              <a:rPr lang="en-US" dirty="0"/>
              <a:t>If you have received public comments in the past on an underlying PCA, please notify your assigned permit reviewer so that we can prepare accordingly.</a:t>
            </a:r>
          </a:p>
        </p:txBody>
      </p:sp>
      <p:sp>
        <p:nvSpPr>
          <p:cNvPr id="4" name="Slide Number Placeholder 3"/>
          <p:cNvSpPr>
            <a:spLocks noGrp="1"/>
          </p:cNvSpPr>
          <p:nvPr>
            <p:ph type="sldNum" sz="quarter" idx="5"/>
          </p:nvPr>
        </p:nvSpPr>
        <p:spPr/>
        <p:txBody>
          <a:bodyPr/>
          <a:lstStyle/>
          <a:p>
            <a:fld id="{B8D174D4-D1D6-43D3-8649-B09FC93CA653}" type="slidenum">
              <a:rPr lang="en-US" smtClean="0"/>
              <a:t>15</a:t>
            </a:fld>
            <a:endParaRPr lang="en-US"/>
          </a:p>
        </p:txBody>
      </p:sp>
    </p:spTree>
    <p:extLst>
      <p:ext uri="{BB962C8B-B14F-4D97-AF65-F5344CB8AC3E}">
        <p14:creationId xmlns:p14="http://schemas.microsoft.com/office/powerpoint/2010/main" val="779434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26A94-062C-E039-ACEF-193422726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C7724-A9D6-87C1-FD3E-80A5A276C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AFC8E-4757-DD49-9C41-125FEB154BED}"/>
              </a:ext>
            </a:extLst>
          </p:cNvPr>
          <p:cNvSpPr>
            <a:spLocks noGrp="1"/>
          </p:cNvSpPr>
          <p:nvPr>
            <p:ph type="body" idx="1"/>
          </p:nvPr>
        </p:nvSpPr>
        <p:spPr/>
        <p:txBody>
          <a:bodyPr/>
          <a:lstStyle/>
          <a:p>
            <a:r>
              <a:rPr lang="en-US" dirty="0"/>
              <a:t>RTC Process:</a:t>
            </a:r>
          </a:p>
          <a:p>
            <a:endParaRPr lang="en-US" dirty="0"/>
          </a:p>
          <a:p>
            <a:r>
              <a:rPr lang="en-US" dirty="0"/>
              <a:t>-Comments received.</a:t>
            </a:r>
          </a:p>
          <a:p>
            <a:r>
              <a:rPr lang="en-US" dirty="0"/>
              <a:t>-Responses developed for all timely comments and reviewed by technical staff. We may reach out to applicants during development for clarification or additional materials.</a:t>
            </a:r>
          </a:p>
          <a:p>
            <a:r>
              <a:rPr lang="en-US" dirty="0"/>
              <a:t>-Responses reviewed by legal staff</a:t>
            </a:r>
          </a:p>
          <a:p>
            <a:r>
              <a:rPr lang="en-US" dirty="0"/>
              <a:t>-Responses reviewed by management</a:t>
            </a:r>
          </a:p>
          <a:p>
            <a:r>
              <a:rPr lang="en-US" dirty="0"/>
              <a:t>-RTC sent to EPA for review</a:t>
            </a:r>
          </a:p>
          <a:p>
            <a:endParaRPr lang="en-US" dirty="0"/>
          </a:p>
          <a:p>
            <a:r>
              <a:rPr lang="en-US" dirty="0"/>
              <a:t>Hearing Process</a:t>
            </a:r>
          </a:p>
          <a:p>
            <a:endParaRPr lang="en-US" dirty="0"/>
          </a:p>
          <a:p>
            <a:r>
              <a:rPr lang="en-US" dirty="0"/>
              <a:t>Note: Title V permits are not subject to public meeting or contested case hearings, instead we follow the notice and comment hearing process outlined in Chapter 122.</a:t>
            </a:r>
          </a:p>
          <a:p>
            <a:endParaRPr lang="en-US" dirty="0"/>
          </a:p>
          <a:p>
            <a:r>
              <a:rPr lang="en-US" dirty="0"/>
              <a:t>-Request received and timely requests evaluated.</a:t>
            </a:r>
          </a:p>
          <a:p>
            <a:r>
              <a:rPr lang="en-US" dirty="0"/>
              <a:t>-OCC works with applicant to schedule the hearing.</a:t>
            </a:r>
          </a:p>
          <a:p>
            <a:r>
              <a:rPr lang="en-US" dirty="0"/>
              <a:t>-Technical staff prepares hearing notice. Notice must be published at least 30-days prior to the scheduled hearing date, or the hearing will have to be rescheduled.</a:t>
            </a:r>
          </a:p>
          <a:p>
            <a:r>
              <a:rPr lang="en-US" dirty="0"/>
              <a:t>-Hearing is held and includes both an informal and formal portion. During the informal portion, the applicant and TCEQ respond to questions from the public. During the formal portion, official comments are received. There is no back and forth during the formal portion. Only written comments and comments received during the formal portion will be addressed in the RTC.</a:t>
            </a:r>
          </a:p>
          <a:p>
            <a:r>
              <a:rPr lang="en-US" dirty="0"/>
              <a:t>-After the hearing, we start the RTC process.</a:t>
            </a:r>
          </a:p>
        </p:txBody>
      </p:sp>
      <p:sp>
        <p:nvSpPr>
          <p:cNvPr id="4" name="Slide Number Placeholder 3">
            <a:extLst>
              <a:ext uri="{FF2B5EF4-FFF2-40B4-BE49-F238E27FC236}">
                <a16:creationId xmlns:a16="http://schemas.microsoft.com/office/drawing/2014/main" id="{A88E0FB3-0591-5C20-99FF-6BE4CBCC52C0}"/>
              </a:ext>
            </a:extLst>
          </p:cNvPr>
          <p:cNvSpPr>
            <a:spLocks noGrp="1"/>
          </p:cNvSpPr>
          <p:nvPr>
            <p:ph type="sldNum" sz="quarter" idx="5"/>
          </p:nvPr>
        </p:nvSpPr>
        <p:spPr/>
        <p:txBody>
          <a:bodyPr/>
          <a:lstStyle/>
          <a:p>
            <a:fld id="{B8D174D4-D1D6-43D3-8649-B09FC93CA653}" type="slidenum">
              <a:rPr lang="en-US" smtClean="0"/>
              <a:t>16</a:t>
            </a:fld>
            <a:endParaRPr lang="en-US"/>
          </a:p>
        </p:txBody>
      </p:sp>
    </p:spTree>
    <p:extLst>
      <p:ext uri="{BB962C8B-B14F-4D97-AF65-F5344CB8AC3E}">
        <p14:creationId xmlns:p14="http://schemas.microsoft.com/office/powerpoint/2010/main" val="27643412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covered a narrow portion of the permitting process, however these steps, if ignored, can delay and/or derail project timelines.  Since nobody wants to stumble at the finishing line, its important to be mindful of the entire process and the mission of the TCEQ:</a:t>
            </a:r>
          </a:p>
          <a:p>
            <a:endParaRPr lang="en-US" sz="1200" b="0" i="0" kern="1200" dirty="0">
              <a:solidFill>
                <a:schemeClr val="tx1"/>
              </a:solidFill>
              <a:effectLst/>
              <a:ea typeface="+mn-ea"/>
              <a:cs typeface="+mn-cs"/>
            </a:endParaRPr>
          </a:p>
          <a:p>
            <a:r>
              <a:rPr lang="en-US" sz="1200" b="1" i="0" kern="1200" dirty="0">
                <a:solidFill>
                  <a:schemeClr val="tx1"/>
                </a:solidFill>
                <a:effectLst/>
                <a:ea typeface="+mn-ea"/>
                <a:cs typeface="+mn-cs"/>
              </a:rPr>
              <a:t>“…striving to protect our state's public health and natural resources consistent with sustainable economic development. Our goal is clean air, clean water, and the safe management of waste.”</a:t>
            </a:r>
          </a:p>
          <a:p>
            <a:endParaRPr lang="en-US" sz="1200" b="1" i="0" kern="1200" dirty="0">
              <a:solidFill>
                <a:schemeClr val="tx1"/>
              </a:solidFill>
              <a:effectLst/>
              <a:ea typeface="+mn-ea"/>
              <a:cs typeface="+mn-cs"/>
            </a:endParaRPr>
          </a:p>
          <a:p>
            <a:r>
              <a:rPr lang="en-US" sz="1200" b="0" i="0" kern="1200" dirty="0">
                <a:solidFill>
                  <a:schemeClr val="tx1"/>
                </a:solidFill>
                <a:effectLst/>
                <a:ea typeface="+mn-ea"/>
                <a:cs typeface="+mn-cs"/>
              </a:rPr>
              <a:t>If there are any questions regarding the public participation process, we will take those now </a:t>
            </a:r>
            <a:r>
              <a:rPr lang="en-US" sz="1200" b="1" i="0" u="sng" kern="1200" dirty="0">
                <a:solidFill>
                  <a:schemeClr val="tx1"/>
                </a:solidFill>
                <a:effectLst/>
                <a:ea typeface="+mn-ea"/>
                <a:cs typeface="+mn-cs"/>
              </a:rPr>
              <a:t>formally and respond in writing at a later date. ;)</a:t>
            </a:r>
            <a:endParaRPr lang="en-US" b="1" u="sng" dirty="0"/>
          </a:p>
        </p:txBody>
      </p:sp>
      <p:sp>
        <p:nvSpPr>
          <p:cNvPr id="4" name="Slide Number Placeholder 3"/>
          <p:cNvSpPr>
            <a:spLocks noGrp="1"/>
          </p:cNvSpPr>
          <p:nvPr>
            <p:ph type="sldNum" sz="quarter" idx="5"/>
          </p:nvPr>
        </p:nvSpPr>
        <p:spPr/>
        <p:txBody>
          <a:bodyPr/>
          <a:lstStyle/>
          <a:p>
            <a:fld id="{908C7D18-CDA2-4615-A6EE-48C2485A7851}" type="slidenum">
              <a:rPr lang="en-US" smtClean="0"/>
              <a:t>17</a:t>
            </a:fld>
            <a:endParaRPr lang="en-US"/>
          </a:p>
        </p:txBody>
      </p:sp>
    </p:spTree>
    <p:extLst>
      <p:ext uri="{BB962C8B-B14F-4D97-AF65-F5344CB8AC3E}">
        <p14:creationId xmlns:p14="http://schemas.microsoft.com/office/powerpoint/2010/main" val="613563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8A665-906D-E10D-B9AF-144F326CDC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7CBE7B-F299-F903-2BE1-1E9649112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D4399D-15AC-C5D4-731A-414B3CDE448D}"/>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5" name="Footer Placeholder 4">
            <a:extLst>
              <a:ext uri="{FF2B5EF4-FFF2-40B4-BE49-F238E27FC236}">
                <a16:creationId xmlns:a16="http://schemas.microsoft.com/office/drawing/2014/main" id="{F05D8514-5346-E281-DA85-DC16BA1D1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56DA6-89F2-1A5F-95FF-20682A7D7152}"/>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770260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5DAF-1181-E826-F6C3-336614248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4143F5-BE62-B8EB-4E79-D923C3BA7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17C2EA-61C4-C74D-B367-0AC67163747F}"/>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5" name="Footer Placeholder 4">
            <a:extLst>
              <a:ext uri="{FF2B5EF4-FFF2-40B4-BE49-F238E27FC236}">
                <a16:creationId xmlns:a16="http://schemas.microsoft.com/office/drawing/2014/main" id="{0CAE13E1-953F-E55F-0195-F3005BD46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0884A0-4054-C1E5-FBD7-319FE9DDAF0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061613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CC3B-420D-AE24-F087-BC14D8E830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C3A96-57C6-DE78-1DD7-757CBC3F4D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BA46B0-F1C9-95A5-F3A8-0375104378F8}"/>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5" name="Footer Placeholder 4">
            <a:extLst>
              <a:ext uri="{FF2B5EF4-FFF2-40B4-BE49-F238E27FC236}">
                <a16:creationId xmlns:a16="http://schemas.microsoft.com/office/drawing/2014/main" id="{05BB2600-5616-C73C-9654-808631DFDA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CA6B57-8630-D420-398F-ED633F573027}"/>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3346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9619-3D84-1CE0-5268-A4B7937FD2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3B9283-B381-3879-80B5-B34D1A8322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D775E2-3B72-F82B-D535-4BC9F80FE9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7E7AC2-9388-B24D-0AC3-0DAAEFD96D58}"/>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6" name="Footer Placeholder 5">
            <a:extLst>
              <a:ext uri="{FF2B5EF4-FFF2-40B4-BE49-F238E27FC236}">
                <a16:creationId xmlns:a16="http://schemas.microsoft.com/office/drawing/2014/main" id="{2707A491-CF6E-922C-D0C8-EC328CEE5D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D2AB69-727D-7DD7-53C7-FD4E3C43511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003340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B9BC2-023D-9A69-9A46-93F9363ABC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36EFA6-4D7C-5CB9-09E0-F747C113F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F9DBF4-35D2-8EAB-4781-DB12AF4619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80F1099-6FF1-ABED-5745-E888917E6B2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B76ABB-4E0B-2290-6FD0-64D699A719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347CBB-38D3-0CB0-601A-4D1AA27A7AC1}"/>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8" name="Footer Placeholder 7">
            <a:extLst>
              <a:ext uri="{FF2B5EF4-FFF2-40B4-BE49-F238E27FC236}">
                <a16:creationId xmlns:a16="http://schemas.microsoft.com/office/drawing/2014/main" id="{F6C3C0A9-C116-C08F-6350-93BFF371B0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F61B11-AEE7-0AC9-C666-7E2DFFA33C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317548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530CC-1410-0CF5-2880-0D8F9657A3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E5CD0A-D913-C55F-36AB-E88B772E3ABC}"/>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4" name="Footer Placeholder 3">
            <a:extLst>
              <a:ext uri="{FF2B5EF4-FFF2-40B4-BE49-F238E27FC236}">
                <a16:creationId xmlns:a16="http://schemas.microsoft.com/office/drawing/2014/main" id="{388A5F65-9F0A-84AA-C20B-A3D9306DA4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089670-D192-4489-8D21-DCA316BCFAA4}"/>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09106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C33E23-A41A-C1DC-EF5E-061B879654EE}"/>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3" name="Footer Placeholder 2">
            <a:extLst>
              <a:ext uri="{FF2B5EF4-FFF2-40B4-BE49-F238E27FC236}">
                <a16:creationId xmlns:a16="http://schemas.microsoft.com/office/drawing/2014/main" id="{E50AB340-8D59-4F15-34DB-00D2B4CBDC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79B31C-9F2C-CF5E-2313-4F384815AE9A}"/>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427557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287B-E3FA-2ABD-0724-7761032FCB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05A5DA-7FE2-4051-872F-27E4C6C00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7E92D8-2A18-3683-9712-78178BD747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3C4FC8-C7DE-0F35-1A8F-531F8BB2271E}"/>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6" name="Footer Placeholder 5">
            <a:extLst>
              <a:ext uri="{FF2B5EF4-FFF2-40B4-BE49-F238E27FC236}">
                <a16:creationId xmlns:a16="http://schemas.microsoft.com/office/drawing/2014/main" id="{AD610F9A-2EE7-0A9B-7B9D-F925D52D71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634193-4124-4177-47FA-04A3FC8A9BD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873101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DF42B-3501-CE45-F9E4-013BC86414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EC6E6D-7ECF-45AA-E45C-7C177E053E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490BE1-B3F3-01F2-F162-9B68A2A9A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F158C-22B2-5684-113F-4FD505D20D4E}"/>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6" name="Footer Placeholder 5">
            <a:extLst>
              <a:ext uri="{FF2B5EF4-FFF2-40B4-BE49-F238E27FC236}">
                <a16:creationId xmlns:a16="http://schemas.microsoft.com/office/drawing/2014/main" id="{F9EF7744-4C78-2C9A-C273-0DD655ED59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E7D1E-9EE3-11E7-E542-74FD9ED9C145}"/>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368366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248C-E4E5-EA68-F6D6-16AA863152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9F2479-72E7-FB35-8CA9-74EEEBC48F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98EA1-B336-FFB1-8304-B3A080D9C2AE}"/>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5" name="Footer Placeholder 4">
            <a:extLst>
              <a:ext uri="{FF2B5EF4-FFF2-40B4-BE49-F238E27FC236}">
                <a16:creationId xmlns:a16="http://schemas.microsoft.com/office/drawing/2014/main" id="{D2514E44-AC1F-1470-3C4E-6625B8DEE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101EAA-4E96-606D-C97D-6837DB8D55B8}"/>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2668054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284E2A-9D32-A904-DC7D-3F4173071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3D6171-6F7C-60F2-EC13-E965492A49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8EAEE-52BA-8F0F-0A31-041EA27033E3}"/>
              </a:ext>
            </a:extLst>
          </p:cNvPr>
          <p:cNvSpPr>
            <a:spLocks noGrp="1"/>
          </p:cNvSpPr>
          <p:nvPr>
            <p:ph type="dt" sz="half" idx="10"/>
          </p:nvPr>
        </p:nvSpPr>
        <p:spPr/>
        <p:txBody>
          <a:bodyPr/>
          <a:lstStyle/>
          <a:p>
            <a:fld id="{17256461-8788-3642-AC7D-A78792B06118}" type="datetimeFigureOut">
              <a:rPr lang="en-US" smtClean="0"/>
              <a:t>9/24/2026</a:t>
            </a:fld>
            <a:endParaRPr lang="en-US"/>
          </a:p>
        </p:txBody>
      </p:sp>
      <p:sp>
        <p:nvSpPr>
          <p:cNvPr id="5" name="Footer Placeholder 4">
            <a:extLst>
              <a:ext uri="{FF2B5EF4-FFF2-40B4-BE49-F238E27FC236}">
                <a16:creationId xmlns:a16="http://schemas.microsoft.com/office/drawing/2014/main" id="{7F25D391-2FE1-0E59-1477-A6301126E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501EBD-FEFF-FE08-10DF-40B4FB0181EC}"/>
              </a:ext>
            </a:extLst>
          </p:cNvPr>
          <p:cNvSpPr>
            <a:spLocks noGrp="1"/>
          </p:cNvSpPr>
          <p:nvPr>
            <p:ph type="sldNum" sz="quarter" idx="12"/>
          </p:nvPr>
        </p:nvSpPr>
        <p:spPr/>
        <p:txBody>
          <a:bodyPr/>
          <a:lstStyle/>
          <a:p>
            <a:fld id="{1AF49D47-0EE1-4F41-AF26-FA37C89A6211}" type="slidenum">
              <a:rPr lang="en-US" smtClean="0"/>
              <a:t>‹#›</a:t>
            </a:fld>
            <a:endParaRPr lang="en-US"/>
          </a:p>
        </p:txBody>
      </p:sp>
    </p:spTree>
    <p:extLst>
      <p:ext uri="{BB962C8B-B14F-4D97-AF65-F5344CB8AC3E}">
        <p14:creationId xmlns:p14="http://schemas.microsoft.com/office/powerpoint/2010/main" val="165686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9F62C2-BD80-35CB-0E27-B1A8E8708D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549EE91-D981-488D-EF99-889EED9299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BBA7A80-4E47-CFB6-56D3-0EFED28A95F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defRPr>
            </a:lvl1pPr>
          </a:lstStyle>
          <a:p>
            <a:fld id="{17256461-8788-3642-AC7D-A78792B06118}" type="datetimeFigureOut">
              <a:rPr lang="en-US" smtClean="0"/>
              <a:pPr/>
              <a:t>9/24/2026</a:t>
            </a:fld>
            <a:endParaRPr lang="en-US" dirty="0"/>
          </a:p>
        </p:txBody>
      </p:sp>
      <p:sp>
        <p:nvSpPr>
          <p:cNvPr id="5" name="Footer Placeholder 4">
            <a:extLst>
              <a:ext uri="{FF2B5EF4-FFF2-40B4-BE49-F238E27FC236}">
                <a16:creationId xmlns:a16="http://schemas.microsoft.com/office/drawing/2014/main" id="{B95B848D-8BDE-2FE2-04AC-0F8E76BB71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82D99B90-DA39-699D-D87A-A00FF7D6A2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defRPr>
            </a:lvl1pPr>
          </a:lstStyle>
          <a:p>
            <a:fld id="{1AF49D47-0EE1-4F41-AF26-FA37C89A6211}" type="slidenum">
              <a:rPr lang="en-US" smtClean="0"/>
              <a:pPr/>
              <a:t>‹#›</a:t>
            </a:fld>
            <a:endParaRPr lang="en-US" dirty="0"/>
          </a:p>
        </p:txBody>
      </p:sp>
    </p:spTree>
    <p:extLst>
      <p:ext uri="{BB962C8B-B14F-4D97-AF65-F5344CB8AC3E}">
        <p14:creationId xmlns:p14="http://schemas.microsoft.com/office/powerpoint/2010/main" val="945744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openclipart.org/detail/4550/bear-trap-by-ivak"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mailto:joe.nicosia@tceq.texas.gov"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rhyan.stone@tceq.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FB0C2-5E8D-493C-8B1E-C2C1F28DF4E9}"/>
              </a:ext>
            </a:extLst>
          </p:cNvPr>
          <p:cNvSpPr>
            <a:spLocks noGrp="1"/>
          </p:cNvSpPr>
          <p:nvPr>
            <p:ph type="ctrTitle"/>
          </p:nvPr>
        </p:nvSpPr>
        <p:spPr>
          <a:xfrm>
            <a:off x="1524000" y="1288529"/>
            <a:ext cx="9144000" cy="1726133"/>
          </a:xfrm>
        </p:spPr>
        <p:txBody>
          <a:bodyPr/>
          <a:lstStyle/>
          <a:p>
            <a:r>
              <a:rPr lang="en-US" sz="4800" b="1" dirty="0">
                <a:latin typeface="Arial (Headings)"/>
                <a:ea typeface="Verdana" panose="020B0604030504040204" pitchFamily="34" charset="0"/>
              </a:rPr>
              <a:t>Public Notice: Common Issues and Updates</a:t>
            </a:r>
            <a:endParaRPr lang="en-US" sz="2800" b="1" dirty="0">
              <a:latin typeface="Arial (Headings)"/>
              <a:ea typeface="Verdana" panose="020B0604030504040204" pitchFamily="34" charset="0"/>
              <a:cs typeface="Arial" panose="020B0604020202020204" pitchFamily="34" charset="0"/>
            </a:endParaRPr>
          </a:p>
        </p:txBody>
      </p:sp>
      <p:sp>
        <p:nvSpPr>
          <p:cNvPr id="3" name="Subtitle 2">
            <a:extLst>
              <a:ext uri="{FF2B5EF4-FFF2-40B4-BE49-F238E27FC236}">
                <a16:creationId xmlns:a16="http://schemas.microsoft.com/office/drawing/2014/main" id="{086FCA3E-7978-4474-A4A5-E931690921F8}"/>
              </a:ext>
            </a:extLst>
          </p:cNvPr>
          <p:cNvSpPr>
            <a:spLocks noGrp="1"/>
          </p:cNvSpPr>
          <p:nvPr>
            <p:ph type="subTitle" idx="1"/>
          </p:nvPr>
        </p:nvSpPr>
        <p:spPr>
          <a:xfrm>
            <a:off x="1524000" y="3603554"/>
            <a:ext cx="9144000" cy="1197045"/>
          </a:xfrm>
        </p:spPr>
        <p:txBody>
          <a:bodyPr>
            <a:normAutofit/>
          </a:bodyPr>
          <a:lstStyle/>
          <a:p>
            <a:r>
              <a:rPr lang="en-US" sz="3200" dirty="0">
                <a:latin typeface="Arial (Body)"/>
                <a:ea typeface="Verdana" panose="020B0604030504040204" pitchFamily="34" charset="0"/>
                <a:cs typeface="Arial" panose="020B0604020202020204" pitchFamily="34" charset="0"/>
              </a:rPr>
              <a:t>Joe Nicosia and Rhyan Stone</a:t>
            </a:r>
          </a:p>
          <a:p>
            <a:r>
              <a:rPr lang="en-US" sz="3200" dirty="0">
                <a:latin typeface="Arial (Body)"/>
                <a:ea typeface="Verdana" panose="020B0604030504040204" pitchFamily="34" charset="0"/>
                <a:cs typeface="Arial" panose="020B0604020202020204" pitchFamily="34" charset="0"/>
              </a:rPr>
              <a:t>Advanced Air Permitting Seminar 2026</a:t>
            </a:r>
          </a:p>
        </p:txBody>
      </p:sp>
    </p:spTree>
    <p:extLst>
      <p:ext uri="{BB962C8B-B14F-4D97-AF65-F5344CB8AC3E}">
        <p14:creationId xmlns:p14="http://schemas.microsoft.com/office/powerpoint/2010/main" val="2840392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68909-E9A9-6E27-5EE1-703AE9C682D8}"/>
              </a:ext>
            </a:extLst>
          </p:cNvPr>
          <p:cNvSpPr>
            <a:spLocks noGrp="1"/>
          </p:cNvSpPr>
          <p:nvPr>
            <p:ph type="title"/>
          </p:nvPr>
        </p:nvSpPr>
        <p:spPr>
          <a:xfrm>
            <a:off x="838200" y="814705"/>
            <a:ext cx="10515600" cy="1325563"/>
          </a:xfrm>
        </p:spPr>
        <p:txBody>
          <a:bodyPr>
            <a:normAutofit/>
          </a:bodyPr>
          <a:lstStyle/>
          <a:p>
            <a:pPr algn="ctr"/>
            <a:r>
              <a:rPr lang="en-US" sz="4800" b="1" dirty="0">
                <a:latin typeface="Arial (Headings)"/>
                <a:ea typeface="Verdana" panose="020B0604030504040204" pitchFamily="34" charset="0"/>
                <a:cs typeface="Arial" panose="020B0604020202020204" pitchFamily="34" charset="0"/>
              </a:rPr>
              <a:t>Topic of Discussion </a:t>
            </a:r>
          </a:p>
        </p:txBody>
      </p:sp>
      <p:sp>
        <p:nvSpPr>
          <p:cNvPr id="3" name="Content Placeholder 2">
            <a:extLst>
              <a:ext uri="{FF2B5EF4-FFF2-40B4-BE49-F238E27FC236}">
                <a16:creationId xmlns:a16="http://schemas.microsoft.com/office/drawing/2014/main" id="{0F84219E-A2DA-3CB4-0049-682116918488}"/>
              </a:ext>
            </a:extLst>
          </p:cNvPr>
          <p:cNvSpPr>
            <a:spLocks noGrp="1"/>
          </p:cNvSpPr>
          <p:nvPr>
            <p:ph idx="1"/>
          </p:nvPr>
        </p:nvSpPr>
        <p:spPr>
          <a:xfrm>
            <a:off x="396240" y="2261236"/>
            <a:ext cx="11456454" cy="2958464"/>
          </a:xfrm>
        </p:spPr>
        <p:txBody>
          <a:bodyPr>
            <a:normAutofit fontScale="25000" lnSpcReduction="20000"/>
          </a:bodyPr>
          <a:lstStyle/>
          <a:p>
            <a:pPr>
              <a:lnSpc>
                <a:spcPct val="120000"/>
              </a:lnSpc>
              <a:spcBef>
                <a:spcPts val="0"/>
              </a:spcBef>
              <a:spcAft>
                <a:spcPts val="600"/>
              </a:spcAft>
            </a:pPr>
            <a:r>
              <a:rPr lang="en-US" sz="14400" b="1" dirty="0">
                <a:latin typeface="Arial (Body)"/>
                <a:ea typeface="Verdana" panose="020B0604030504040204" pitchFamily="34" charset="0"/>
              </a:rPr>
              <a:t>New Source Review (NSR)</a:t>
            </a:r>
          </a:p>
          <a:p>
            <a:pPr lvl="1">
              <a:lnSpc>
                <a:spcPct val="120000"/>
              </a:lnSpc>
              <a:spcBef>
                <a:spcPts val="0"/>
              </a:spcBef>
              <a:spcAft>
                <a:spcPts val="600"/>
              </a:spcAft>
            </a:pPr>
            <a:r>
              <a:rPr lang="en-US" sz="14000" dirty="0">
                <a:latin typeface="Arial (Body)"/>
                <a:ea typeface="Verdana" panose="020B0604030504040204" pitchFamily="34" charset="0"/>
              </a:rPr>
              <a:t>Rules, Trends, Participation, and Surviving the Fire Swamp</a:t>
            </a:r>
          </a:p>
          <a:p>
            <a:pPr>
              <a:lnSpc>
                <a:spcPct val="120000"/>
              </a:lnSpc>
              <a:spcBef>
                <a:spcPts val="0"/>
              </a:spcBef>
              <a:spcAft>
                <a:spcPts val="600"/>
              </a:spcAft>
            </a:pPr>
            <a:r>
              <a:rPr lang="en-US" sz="14800" b="1" dirty="0">
                <a:latin typeface="Arial (Body)"/>
                <a:ea typeface="Verdana" panose="020B0604030504040204" pitchFamily="34" charset="0"/>
              </a:rPr>
              <a:t>Title V</a:t>
            </a:r>
          </a:p>
          <a:p>
            <a:pPr lvl="1">
              <a:lnSpc>
                <a:spcPct val="120000"/>
              </a:lnSpc>
              <a:spcBef>
                <a:spcPts val="0"/>
              </a:spcBef>
              <a:spcAft>
                <a:spcPts val="600"/>
              </a:spcAft>
            </a:pPr>
            <a:r>
              <a:rPr lang="en-US" sz="14000" dirty="0">
                <a:latin typeface="Arial (Body)"/>
                <a:ea typeface="Verdana" panose="020B0604030504040204" pitchFamily="34" charset="0"/>
              </a:rPr>
              <a:t>Common Issues, Increased Participation, and Process</a:t>
            </a:r>
          </a:p>
        </p:txBody>
      </p:sp>
    </p:spTree>
    <p:extLst>
      <p:ext uri="{BB962C8B-B14F-4D97-AF65-F5344CB8AC3E}">
        <p14:creationId xmlns:p14="http://schemas.microsoft.com/office/powerpoint/2010/main" val="984560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841F8-C763-42F9-AA58-67310DEFD412}"/>
              </a:ext>
            </a:extLst>
          </p:cNvPr>
          <p:cNvSpPr>
            <a:spLocks noGrp="1"/>
          </p:cNvSpPr>
          <p:nvPr>
            <p:ph type="title"/>
          </p:nvPr>
        </p:nvSpPr>
        <p:spPr>
          <a:xfrm>
            <a:off x="971550" y="786853"/>
            <a:ext cx="10515600" cy="1325563"/>
          </a:xfrm>
        </p:spPr>
        <p:txBody>
          <a:bodyPr/>
          <a:lstStyle/>
          <a:p>
            <a:pPr algn="ctr"/>
            <a:r>
              <a:rPr lang="en-US" b="1" dirty="0">
                <a:latin typeface="Arial (Headings)"/>
                <a:ea typeface="Verdana" panose="020B0604030504040204" pitchFamily="34" charset="0"/>
                <a:cs typeface="Arial" panose="020B0604020202020204" pitchFamily="34" charset="0"/>
              </a:rPr>
              <a:t>NSR Public Notice Rules</a:t>
            </a:r>
          </a:p>
        </p:txBody>
      </p:sp>
      <p:sp>
        <p:nvSpPr>
          <p:cNvPr id="3" name="Content Placeholder 2">
            <a:extLst>
              <a:ext uri="{FF2B5EF4-FFF2-40B4-BE49-F238E27FC236}">
                <a16:creationId xmlns:a16="http://schemas.microsoft.com/office/drawing/2014/main" id="{C9273681-9142-44A5-8DB7-E3CF5E70CD78}"/>
              </a:ext>
            </a:extLst>
          </p:cNvPr>
          <p:cNvSpPr>
            <a:spLocks noGrp="1"/>
          </p:cNvSpPr>
          <p:nvPr>
            <p:ph idx="1"/>
          </p:nvPr>
        </p:nvSpPr>
        <p:spPr>
          <a:xfrm>
            <a:off x="487680" y="2112416"/>
            <a:ext cx="11209020" cy="3995191"/>
          </a:xfrm>
        </p:spPr>
        <p:txBody>
          <a:bodyPr>
            <a:noAutofit/>
          </a:bodyPr>
          <a:lstStyle/>
          <a:p>
            <a:pPr>
              <a:spcAft>
                <a:spcPts val="1200"/>
              </a:spcAft>
            </a:pPr>
            <a:r>
              <a:rPr lang="en-US" sz="3200" dirty="0">
                <a:latin typeface="Arial (Body)"/>
                <a:ea typeface="Verdana" panose="020B0604030504040204" pitchFamily="34" charset="0"/>
                <a:cs typeface="Arial" panose="020B0604020202020204" pitchFamily="34" charset="0"/>
              </a:rPr>
              <a:t>30 TAC Chapter 39 specifies notice requirements for applications for certain actions </a:t>
            </a:r>
          </a:p>
          <a:p>
            <a:r>
              <a:rPr lang="en-US" sz="3200" dirty="0">
                <a:latin typeface="Arial (Body)"/>
                <a:ea typeface="Verdana" panose="020B0604030504040204" pitchFamily="34" charset="0"/>
                <a:cs typeface="Arial" panose="020B0604020202020204" pitchFamily="34" charset="0"/>
              </a:rPr>
              <a:t>30 TAC Chapter 55 is divided into subchapters</a:t>
            </a:r>
          </a:p>
          <a:p>
            <a:pPr lvl="1"/>
            <a:r>
              <a:rPr lang="en-US" sz="3200" dirty="0">
                <a:latin typeface="Arial (Body)"/>
                <a:ea typeface="Verdana" panose="020B0604030504040204" pitchFamily="34" charset="0"/>
                <a:cs typeface="Arial" panose="020B0604020202020204" pitchFamily="34" charset="0"/>
              </a:rPr>
              <a:t>Subchapter B – relating to hearings requests and public comments</a:t>
            </a:r>
          </a:p>
          <a:p>
            <a:pPr lvl="1"/>
            <a:r>
              <a:rPr lang="en-US" sz="3200" dirty="0">
                <a:latin typeface="Arial (Body)"/>
                <a:ea typeface="Verdana" panose="020B0604030504040204" pitchFamily="34" charset="0"/>
                <a:cs typeface="Arial" panose="020B0604020202020204" pitchFamily="34" charset="0"/>
              </a:rPr>
              <a:t>Subchapters E, F, and G – relating to public comments, public meetings, requests for reconsideration, and contested case hearings</a:t>
            </a:r>
          </a:p>
        </p:txBody>
      </p:sp>
    </p:spTree>
    <p:extLst>
      <p:ext uri="{BB962C8B-B14F-4D97-AF65-F5344CB8AC3E}">
        <p14:creationId xmlns:p14="http://schemas.microsoft.com/office/powerpoint/2010/main" val="863465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CADA-BE86-ECE5-8DB7-9F2B6A172D80}"/>
              </a:ext>
            </a:extLst>
          </p:cNvPr>
          <p:cNvSpPr>
            <a:spLocks noGrp="1"/>
          </p:cNvSpPr>
          <p:nvPr>
            <p:ph type="title"/>
          </p:nvPr>
        </p:nvSpPr>
        <p:spPr>
          <a:xfrm>
            <a:off x="838200" y="814387"/>
            <a:ext cx="10515600" cy="1325563"/>
          </a:xfrm>
        </p:spPr>
        <p:txBody>
          <a:bodyPr>
            <a:normAutofit/>
          </a:bodyPr>
          <a:lstStyle/>
          <a:p>
            <a:pPr algn="ctr"/>
            <a:r>
              <a:rPr lang="en-US" sz="4800" b="1" dirty="0">
                <a:latin typeface="Arial (Headings)"/>
                <a:ea typeface="Verdana" panose="020B0604030504040204" pitchFamily="34" charset="0"/>
              </a:rPr>
              <a:t>Permits Requiring Public Notice </a:t>
            </a:r>
          </a:p>
        </p:txBody>
      </p:sp>
      <p:sp>
        <p:nvSpPr>
          <p:cNvPr id="3" name="Content Placeholder 2">
            <a:extLst>
              <a:ext uri="{FF2B5EF4-FFF2-40B4-BE49-F238E27FC236}">
                <a16:creationId xmlns:a16="http://schemas.microsoft.com/office/drawing/2014/main" id="{EEB6F367-808D-9EEA-8F50-131BEEA41B11}"/>
              </a:ext>
            </a:extLst>
          </p:cNvPr>
          <p:cNvSpPr>
            <a:spLocks noGrp="1"/>
          </p:cNvSpPr>
          <p:nvPr>
            <p:ph idx="1"/>
          </p:nvPr>
        </p:nvSpPr>
        <p:spPr>
          <a:xfrm>
            <a:off x="838200" y="2139950"/>
            <a:ext cx="10515600" cy="3249295"/>
          </a:xfrm>
        </p:spPr>
        <p:txBody>
          <a:bodyPr>
            <a:noAutofit/>
          </a:bodyPr>
          <a:lstStyle/>
          <a:p>
            <a:pPr>
              <a:lnSpc>
                <a:spcPct val="100000"/>
              </a:lnSpc>
              <a:spcBef>
                <a:spcPts val="0"/>
              </a:spcBef>
              <a:spcAft>
                <a:spcPts val="600"/>
              </a:spcAft>
            </a:pPr>
            <a:r>
              <a:rPr lang="en-US" sz="3200" dirty="0">
                <a:latin typeface="Arial (Body)"/>
                <a:ea typeface="Verdana" panose="020B0604030504040204" pitchFamily="34" charset="0"/>
              </a:rPr>
              <a:t>Initial</a:t>
            </a:r>
          </a:p>
          <a:p>
            <a:pPr>
              <a:lnSpc>
                <a:spcPct val="100000"/>
              </a:lnSpc>
              <a:spcBef>
                <a:spcPts val="0"/>
              </a:spcBef>
              <a:spcAft>
                <a:spcPts val="600"/>
              </a:spcAft>
            </a:pPr>
            <a:r>
              <a:rPr lang="en-US" sz="3200" dirty="0">
                <a:latin typeface="Arial (Body)"/>
                <a:ea typeface="Verdana" panose="020B0604030504040204" pitchFamily="34" charset="0"/>
              </a:rPr>
              <a:t>Amendments</a:t>
            </a:r>
          </a:p>
          <a:p>
            <a:pPr>
              <a:lnSpc>
                <a:spcPct val="100000"/>
              </a:lnSpc>
              <a:spcBef>
                <a:spcPts val="0"/>
              </a:spcBef>
              <a:spcAft>
                <a:spcPts val="600"/>
              </a:spcAft>
            </a:pPr>
            <a:r>
              <a:rPr lang="en-US" sz="3200" dirty="0">
                <a:latin typeface="Arial (Body)"/>
                <a:ea typeface="Verdana" panose="020B0604030504040204" pitchFamily="34" charset="0"/>
              </a:rPr>
              <a:t>Change of Location</a:t>
            </a:r>
          </a:p>
          <a:p>
            <a:pPr>
              <a:lnSpc>
                <a:spcPct val="100000"/>
              </a:lnSpc>
              <a:spcBef>
                <a:spcPts val="0"/>
              </a:spcBef>
              <a:spcAft>
                <a:spcPts val="600"/>
              </a:spcAft>
            </a:pPr>
            <a:r>
              <a:rPr lang="en-US" sz="3200" dirty="0">
                <a:latin typeface="Arial (Body)"/>
                <a:ea typeface="Verdana" panose="020B0604030504040204" pitchFamily="34" charset="0"/>
              </a:rPr>
              <a:t>Renewal </a:t>
            </a:r>
          </a:p>
          <a:p>
            <a:pPr>
              <a:lnSpc>
                <a:spcPct val="100000"/>
              </a:lnSpc>
              <a:spcBef>
                <a:spcPts val="0"/>
              </a:spcBef>
              <a:spcAft>
                <a:spcPts val="600"/>
              </a:spcAft>
            </a:pPr>
            <a:r>
              <a:rPr lang="en-US" sz="3200" dirty="0">
                <a:latin typeface="Arial (Body)"/>
                <a:ea typeface="Verdana" panose="020B0604030504040204" pitchFamily="34" charset="0"/>
              </a:rPr>
              <a:t>Nonattainment/PSD</a:t>
            </a:r>
          </a:p>
          <a:p>
            <a:pPr>
              <a:lnSpc>
                <a:spcPct val="100000"/>
              </a:lnSpc>
              <a:spcBef>
                <a:spcPts val="0"/>
              </a:spcBef>
              <a:spcAft>
                <a:spcPts val="600"/>
              </a:spcAft>
            </a:pPr>
            <a:r>
              <a:rPr lang="en-US" sz="3200" dirty="0">
                <a:latin typeface="Arial (Body)"/>
                <a:ea typeface="Verdana" panose="020B0604030504040204" pitchFamily="34" charset="0"/>
              </a:rPr>
              <a:t>Standard Permits (CBP, Crushers, Incinerators)</a:t>
            </a:r>
          </a:p>
        </p:txBody>
      </p:sp>
    </p:spTree>
    <p:extLst>
      <p:ext uri="{BB962C8B-B14F-4D97-AF65-F5344CB8AC3E}">
        <p14:creationId xmlns:p14="http://schemas.microsoft.com/office/powerpoint/2010/main" val="160654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38841-9309-6B5B-E66F-5E2F1AD2DE7D}"/>
              </a:ext>
            </a:extLst>
          </p:cNvPr>
          <p:cNvSpPr>
            <a:spLocks noGrp="1"/>
          </p:cNvSpPr>
          <p:nvPr>
            <p:ph type="title"/>
          </p:nvPr>
        </p:nvSpPr>
        <p:spPr>
          <a:xfrm>
            <a:off x="838200" y="1162844"/>
            <a:ext cx="10515600" cy="662782"/>
          </a:xfrm>
        </p:spPr>
        <p:txBody>
          <a:bodyPr>
            <a:noAutofit/>
          </a:bodyPr>
          <a:lstStyle/>
          <a:p>
            <a:pPr algn="ctr"/>
            <a:r>
              <a:rPr lang="en-US" sz="4800" b="1" dirty="0">
                <a:latin typeface="Arial (Headings)"/>
                <a:ea typeface="Verdana" panose="020B0604030504040204" pitchFamily="34" charset="0"/>
              </a:rPr>
              <a:t>NORI and NAPD</a:t>
            </a:r>
          </a:p>
        </p:txBody>
      </p:sp>
      <p:sp>
        <p:nvSpPr>
          <p:cNvPr id="3" name="Content Placeholder 2">
            <a:extLst>
              <a:ext uri="{FF2B5EF4-FFF2-40B4-BE49-F238E27FC236}">
                <a16:creationId xmlns:a16="http://schemas.microsoft.com/office/drawing/2014/main" id="{B0C6B397-D40D-349D-49B2-CA325B07B83C}"/>
              </a:ext>
            </a:extLst>
          </p:cNvPr>
          <p:cNvSpPr>
            <a:spLocks noGrp="1"/>
          </p:cNvSpPr>
          <p:nvPr>
            <p:ph idx="1"/>
          </p:nvPr>
        </p:nvSpPr>
        <p:spPr>
          <a:xfrm>
            <a:off x="147430" y="2000885"/>
            <a:ext cx="11897139" cy="4351338"/>
          </a:xfrm>
        </p:spPr>
        <p:txBody>
          <a:bodyPr>
            <a:normAutofit/>
          </a:bodyPr>
          <a:lstStyle/>
          <a:p>
            <a:pPr>
              <a:lnSpc>
                <a:spcPct val="100000"/>
              </a:lnSpc>
              <a:spcBef>
                <a:spcPts val="0"/>
              </a:spcBef>
              <a:spcAft>
                <a:spcPts val="600"/>
              </a:spcAft>
            </a:pPr>
            <a:r>
              <a:rPr lang="en-US" sz="3200" b="1" dirty="0">
                <a:latin typeface="Arial (Body)"/>
                <a:ea typeface="Verdana" panose="020B0604030504040204" pitchFamily="34" charset="0"/>
              </a:rPr>
              <a:t>(NORI, 1</a:t>
            </a:r>
            <a:r>
              <a:rPr lang="en-US" sz="3200" b="1" baseline="30000" dirty="0">
                <a:latin typeface="Arial (Body)"/>
                <a:ea typeface="Verdana" panose="020B0604030504040204" pitchFamily="34" charset="0"/>
              </a:rPr>
              <a:t>st</a:t>
            </a:r>
            <a:r>
              <a:rPr lang="en-US" sz="3200" b="1" dirty="0">
                <a:latin typeface="Arial (Body)"/>
                <a:ea typeface="Verdana" panose="020B0604030504040204" pitchFamily="34" charset="0"/>
              </a:rPr>
              <a:t> Notice)</a:t>
            </a:r>
          </a:p>
          <a:p>
            <a:pPr lvl="1">
              <a:lnSpc>
                <a:spcPct val="100000"/>
              </a:lnSpc>
              <a:spcBef>
                <a:spcPts val="0"/>
              </a:spcBef>
              <a:spcAft>
                <a:spcPts val="600"/>
              </a:spcAft>
            </a:pPr>
            <a:r>
              <a:rPr lang="en-US" sz="2800" dirty="0">
                <a:latin typeface="Arial (Body)"/>
                <a:ea typeface="Verdana" panose="020B0604030504040204" pitchFamily="34" charset="0"/>
              </a:rPr>
              <a:t>Notice of Receipt of Application and Intent to Obtain Permit </a:t>
            </a:r>
          </a:p>
          <a:p>
            <a:pPr lvl="1">
              <a:lnSpc>
                <a:spcPct val="100000"/>
              </a:lnSpc>
              <a:spcBef>
                <a:spcPts val="0"/>
              </a:spcBef>
              <a:spcAft>
                <a:spcPts val="600"/>
              </a:spcAft>
            </a:pPr>
            <a:r>
              <a:rPr lang="en-US" sz="2800" dirty="0">
                <a:latin typeface="Arial (Body)"/>
                <a:ea typeface="Verdana" panose="020B0604030504040204" pitchFamily="34" charset="0"/>
              </a:rPr>
              <a:t>All initial projects</a:t>
            </a:r>
          </a:p>
          <a:p>
            <a:pPr>
              <a:lnSpc>
                <a:spcPct val="100000"/>
              </a:lnSpc>
              <a:spcBef>
                <a:spcPts val="0"/>
              </a:spcBef>
              <a:spcAft>
                <a:spcPts val="600"/>
              </a:spcAft>
            </a:pPr>
            <a:r>
              <a:rPr lang="en-US" sz="3200" b="1" dirty="0">
                <a:latin typeface="Arial (Body)"/>
                <a:ea typeface="Verdana" panose="020B0604030504040204" pitchFamily="34" charset="0"/>
              </a:rPr>
              <a:t>(NAPD, 2</a:t>
            </a:r>
            <a:r>
              <a:rPr lang="en-US" sz="3200" b="1" baseline="30000" dirty="0">
                <a:latin typeface="Arial (Body)"/>
                <a:ea typeface="Verdana" panose="020B0604030504040204" pitchFamily="34" charset="0"/>
              </a:rPr>
              <a:t>nd</a:t>
            </a:r>
            <a:r>
              <a:rPr lang="en-US" sz="3200" b="1" dirty="0">
                <a:latin typeface="Arial (Body)"/>
                <a:ea typeface="Verdana" panose="020B0604030504040204" pitchFamily="34" charset="0"/>
              </a:rPr>
              <a:t> Notice) </a:t>
            </a:r>
          </a:p>
          <a:p>
            <a:pPr lvl="1">
              <a:lnSpc>
                <a:spcPct val="100000"/>
              </a:lnSpc>
              <a:spcBef>
                <a:spcPts val="0"/>
              </a:spcBef>
              <a:spcAft>
                <a:spcPts val="600"/>
              </a:spcAft>
            </a:pPr>
            <a:r>
              <a:rPr lang="en-US" sz="2800" dirty="0">
                <a:latin typeface="Arial (Body)"/>
                <a:ea typeface="Verdana" panose="020B0604030504040204" pitchFamily="34" charset="0"/>
              </a:rPr>
              <a:t>Notice of Application and Preliminary Decision</a:t>
            </a:r>
            <a:endParaRPr lang="en-US" sz="2800" b="1" dirty="0">
              <a:latin typeface="Arial (Body)"/>
              <a:ea typeface="Verdana" panose="020B0604030504040204" pitchFamily="34" charset="0"/>
            </a:endParaRPr>
          </a:p>
        </p:txBody>
      </p:sp>
    </p:spTree>
    <p:extLst>
      <p:ext uri="{BB962C8B-B14F-4D97-AF65-F5344CB8AC3E}">
        <p14:creationId xmlns:p14="http://schemas.microsoft.com/office/powerpoint/2010/main" val="114454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7851-3B65-B22D-9570-2916742AE344}"/>
              </a:ext>
            </a:extLst>
          </p:cNvPr>
          <p:cNvSpPr>
            <a:spLocks noGrp="1"/>
          </p:cNvSpPr>
          <p:nvPr>
            <p:ph type="title"/>
          </p:nvPr>
        </p:nvSpPr>
        <p:spPr>
          <a:xfrm>
            <a:off x="838200" y="817243"/>
            <a:ext cx="10515600" cy="1325563"/>
          </a:xfrm>
        </p:spPr>
        <p:txBody>
          <a:bodyPr>
            <a:normAutofit/>
          </a:bodyPr>
          <a:lstStyle/>
          <a:p>
            <a:pPr algn="ctr"/>
            <a:r>
              <a:rPr lang="en-US" sz="4800" b="1" dirty="0">
                <a:latin typeface="Arial (Headings)"/>
                <a:ea typeface="Verdana" panose="020B0604030504040204" pitchFamily="34" charset="0"/>
              </a:rPr>
              <a:t>Trends</a:t>
            </a:r>
          </a:p>
        </p:txBody>
      </p:sp>
      <p:graphicFrame>
        <p:nvGraphicFramePr>
          <p:cNvPr id="8" name="Content Placeholder 7">
            <a:extLst>
              <a:ext uri="{FF2B5EF4-FFF2-40B4-BE49-F238E27FC236}">
                <a16:creationId xmlns:a16="http://schemas.microsoft.com/office/drawing/2014/main" id="{A0EE1338-7016-9E7C-1FB7-92ABB5EC3D62}"/>
              </a:ext>
            </a:extLst>
          </p:cNvPr>
          <p:cNvGraphicFramePr>
            <a:graphicFrameLocks noGrp="1"/>
          </p:cNvGraphicFramePr>
          <p:nvPr>
            <p:ph idx="1"/>
            <p:extLst>
              <p:ext uri="{D42A27DB-BD31-4B8C-83A1-F6EECF244321}">
                <p14:modId xmlns:p14="http://schemas.microsoft.com/office/powerpoint/2010/main" val="1746928749"/>
              </p:ext>
            </p:extLst>
          </p:nvPr>
        </p:nvGraphicFramePr>
        <p:xfrm>
          <a:off x="358140" y="2142806"/>
          <a:ext cx="11430002" cy="4134978"/>
        </p:xfrm>
        <a:graphic>
          <a:graphicData uri="http://schemas.openxmlformats.org/drawingml/2006/table">
            <a:tbl>
              <a:tblPr firstRow="1" firstCol="1" bandCol="1">
                <a:tableStyleId>{C4B1156A-380E-4F78-BDF5-A606A8083BF9}</a:tableStyleId>
              </a:tblPr>
              <a:tblGrid>
                <a:gridCol w="1366562">
                  <a:extLst>
                    <a:ext uri="{9D8B030D-6E8A-4147-A177-3AD203B41FA5}">
                      <a16:colId xmlns:a16="http://schemas.microsoft.com/office/drawing/2014/main" val="3517062765"/>
                    </a:ext>
                  </a:extLst>
                </a:gridCol>
                <a:gridCol w="1118160">
                  <a:extLst>
                    <a:ext uri="{9D8B030D-6E8A-4147-A177-3AD203B41FA5}">
                      <a16:colId xmlns:a16="http://schemas.microsoft.com/office/drawing/2014/main" val="1015420090"/>
                    </a:ext>
                  </a:extLst>
                </a:gridCol>
                <a:gridCol w="1118160">
                  <a:extLst>
                    <a:ext uri="{9D8B030D-6E8A-4147-A177-3AD203B41FA5}">
                      <a16:colId xmlns:a16="http://schemas.microsoft.com/office/drawing/2014/main" val="1649237776"/>
                    </a:ext>
                  </a:extLst>
                </a:gridCol>
                <a:gridCol w="1118160">
                  <a:extLst>
                    <a:ext uri="{9D8B030D-6E8A-4147-A177-3AD203B41FA5}">
                      <a16:colId xmlns:a16="http://schemas.microsoft.com/office/drawing/2014/main" val="2297619565"/>
                    </a:ext>
                  </a:extLst>
                </a:gridCol>
                <a:gridCol w="1118160">
                  <a:extLst>
                    <a:ext uri="{9D8B030D-6E8A-4147-A177-3AD203B41FA5}">
                      <a16:colId xmlns:a16="http://schemas.microsoft.com/office/drawing/2014/main" val="3203162568"/>
                    </a:ext>
                  </a:extLst>
                </a:gridCol>
                <a:gridCol w="1118160">
                  <a:extLst>
                    <a:ext uri="{9D8B030D-6E8A-4147-A177-3AD203B41FA5}">
                      <a16:colId xmlns:a16="http://schemas.microsoft.com/office/drawing/2014/main" val="3099409899"/>
                    </a:ext>
                  </a:extLst>
                </a:gridCol>
                <a:gridCol w="1118160">
                  <a:extLst>
                    <a:ext uri="{9D8B030D-6E8A-4147-A177-3AD203B41FA5}">
                      <a16:colId xmlns:a16="http://schemas.microsoft.com/office/drawing/2014/main" val="300865328"/>
                    </a:ext>
                  </a:extLst>
                </a:gridCol>
                <a:gridCol w="1118160">
                  <a:extLst>
                    <a:ext uri="{9D8B030D-6E8A-4147-A177-3AD203B41FA5}">
                      <a16:colId xmlns:a16="http://schemas.microsoft.com/office/drawing/2014/main" val="640695640"/>
                    </a:ext>
                  </a:extLst>
                </a:gridCol>
                <a:gridCol w="1118160">
                  <a:extLst>
                    <a:ext uri="{9D8B030D-6E8A-4147-A177-3AD203B41FA5}">
                      <a16:colId xmlns:a16="http://schemas.microsoft.com/office/drawing/2014/main" val="1588094463"/>
                    </a:ext>
                  </a:extLst>
                </a:gridCol>
                <a:gridCol w="1118160">
                  <a:extLst>
                    <a:ext uri="{9D8B030D-6E8A-4147-A177-3AD203B41FA5}">
                      <a16:colId xmlns:a16="http://schemas.microsoft.com/office/drawing/2014/main" val="738928748"/>
                    </a:ext>
                  </a:extLst>
                </a:gridCol>
              </a:tblGrid>
              <a:tr h="814563">
                <a:tc>
                  <a:txBody>
                    <a:bodyPr/>
                    <a:lstStyle/>
                    <a:p>
                      <a:pPr algn="ctr" fontAlgn="b">
                        <a:buNone/>
                      </a:pP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2018</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2019</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2020</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2021</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2022</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2023</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2024</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2025 </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FY 2026</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extLst>
                  <a:ext uri="{0D108BD9-81ED-4DB2-BD59-A6C34878D82A}">
                    <a16:rowId xmlns:a16="http://schemas.microsoft.com/office/drawing/2014/main" val="1354863127"/>
                  </a:ext>
                </a:extLst>
              </a:tr>
              <a:tr h="814563">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Projects with CCH </a:t>
                      </a:r>
                      <a:r>
                        <a:rPr lang="en-US" sz="2400" b="0" kern="1200"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Requests</a:t>
                      </a:r>
                      <a:endParaRPr lang="en-US" sz="2400" b="0" kern="1200"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cs typeface="+mn-cs"/>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18</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32</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51</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38</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44</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30</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34</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33</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60</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extLst>
                  <a:ext uri="{0D108BD9-81ED-4DB2-BD59-A6C34878D82A}">
                    <a16:rowId xmlns:a16="http://schemas.microsoft.com/office/drawing/2014/main" val="1952106861"/>
                  </a:ext>
                </a:extLst>
              </a:tr>
              <a:tr h="814563">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Projects with Comment</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53</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55</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58</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65</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64</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69</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57</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77</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60</a:t>
                      </a:r>
                      <a:endParaRPr lang="en-US" sz="2400" b="0" i="0" u="none" strike="noStrike" cap="none" spc="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extLst>
                  <a:ext uri="{0D108BD9-81ED-4DB2-BD59-A6C34878D82A}">
                    <a16:rowId xmlns:a16="http://schemas.microsoft.com/office/drawing/2014/main" val="1324666731"/>
                  </a:ext>
                </a:extLst>
              </a:tr>
              <a:tr h="814563">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Projects with PM Request</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43</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40</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46</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65</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49</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54</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49</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45</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tc>
                  <a:txBody>
                    <a:bodyPr/>
                    <a:lstStyle/>
                    <a:p>
                      <a:pPr algn="ctr" fontAlgn="b">
                        <a:buNone/>
                      </a:pPr>
                      <a:r>
                        <a:rPr lang="en-US" sz="2400" b="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rPr>
                        <a:t>48</a:t>
                      </a:r>
                      <a:endParaRPr lang="en-US" sz="2400" b="0" i="0" u="none" strike="noStrike" cap="none" spc="0" dirty="0">
                        <a:ln w="0"/>
                        <a:solidFill>
                          <a:schemeClr val="tx1"/>
                        </a:solidFill>
                        <a:effectLst>
                          <a:outerShdw blurRad="38100" dist="19050" dir="2700000" algn="tl" rotWithShape="0">
                            <a:schemeClr val="dk1">
                              <a:alpha val="40000"/>
                            </a:schemeClr>
                          </a:outerShdw>
                        </a:effectLst>
                        <a:latin typeface="Arial (Body)"/>
                        <a:ea typeface="Verdana" panose="020B0604030504040204" pitchFamily="34" charset="0"/>
                      </a:endParaRPr>
                    </a:p>
                  </a:txBody>
                  <a:tcPr marL="9525" marR="9525" marT="9525" marB="0" anchor="ctr"/>
                </a:tc>
                <a:extLst>
                  <a:ext uri="{0D108BD9-81ED-4DB2-BD59-A6C34878D82A}">
                    <a16:rowId xmlns:a16="http://schemas.microsoft.com/office/drawing/2014/main" val="147666311"/>
                  </a:ext>
                </a:extLst>
              </a:tr>
            </a:tbl>
          </a:graphicData>
        </a:graphic>
      </p:graphicFrame>
    </p:spTree>
    <p:extLst>
      <p:ext uri="{BB962C8B-B14F-4D97-AF65-F5344CB8AC3E}">
        <p14:creationId xmlns:p14="http://schemas.microsoft.com/office/powerpoint/2010/main" val="256222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596F-0851-4064-ACBD-58B6B82F746B}"/>
              </a:ext>
            </a:extLst>
          </p:cNvPr>
          <p:cNvSpPr>
            <a:spLocks noGrp="1"/>
          </p:cNvSpPr>
          <p:nvPr>
            <p:ph type="title"/>
          </p:nvPr>
        </p:nvSpPr>
        <p:spPr>
          <a:xfrm>
            <a:off x="838200" y="784847"/>
            <a:ext cx="10515600" cy="1325563"/>
          </a:xfrm>
        </p:spPr>
        <p:txBody>
          <a:bodyPr>
            <a:normAutofit/>
          </a:bodyPr>
          <a:lstStyle/>
          <a:p>
            <a:pPr algn="ctr"/>
            <a:r>
              <a:rPr lang="en-US" sz="4800" b="1" dirty="0">
                <a:latin typeface="Arial (Headings)"/>
                <a:ea typeface="Verdana" panose="020B0604030504040204" pitchFamily="34" charset="0"/>
                <a:cs typeface="Arial" panose="020B0604020202020204" pitchFamily="34" charset="0"/>
              </a:rPr>
              <a:t>Public Participation</a:t>
            </a:r>
          </a:p>
        </p:txBody>
      </p:sp>
      <p:sp>
        <p:nvSpPr>
          <p:cNvPr id="3" name="Content Placeholder 2">
            <a:extLst>
              <a:ext uri="{FF2B5EF4-FFF2-40B4-BE49-F238E27FC236}">
                <a16:creationId xmlns:a16="http://schemas.microsoft.com/office/drawing/2014/main" id="{B16B2B9F-1EE6-4BD7-8370-70CC4057A5EE}"/>
              </a:ext>
            </a:extLst>
          </p:cNvPr>
          <p:cNvSpPr>
            <a:spLocks noGrp="1"/>
          </p:cNvSpPr>
          <p:nvPr>
            <p:ph idx="1"/>
          </p:nvPr>
        </p:nvSpPr>
        <p:spPr>
          <a:xfrm>
            <a:off x="838200" y="2155405"/>
            <a:ext cx="10515600" cy="4351338"/>
          </a:xfrm>
        </p:spPr>
        <p:txBody>
          <a:bodyPr>
            <a:normAutofit/>
          </a:bodyPr>
          <a:lstStyle/>
          <a:p>
            <a:pPr>
              <a:lnSpc>
                <a:spcPct val="100000"/>
              </a:lnSpc>
              <a:spcBef>
                <a:spcPts val="0"/>
              </a:spcBef>
              <a:spcAft>
                <a:spcPts val="600"/>
              </a:spcAft>
            </a:pPr>
            <a:r>
              <a:rPr lang="en-US" sz="3200" b="1" dirty="0">
                <a:latin typeface="Arial (Body)"/>
                <a:ea typeface="Verdana" panose="020B0604030504040204" pitchFamily="34" charset="0"/>
                <a:cs typeface="Arial" panose="020B0604020202020204" pitchFamily="34" charset="0"/>
              </a:rPr>
              <a:t>How can the public participate in the permitting process?</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Submit comments to the Office of the Chief Clerk (OCC)</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Request a public meeting</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Request a Contested Case Hearing</a:t>
            </a:r>
            <a:endParaRPr lang="en-US" sz="3200" dirty="0">
              <a:latin typeface="Arial (Body)"/>
              <a:ea typeface="Verdana" panose="020B0604030504040204" pitchFamily="34" charset="0"/>
            </a:endParaRPr>
          </a:p>
        </p:txBody>
      </p:sp>
    </p:spTree>
    <p:extLst>
      <p:ext uri="{BB962C8B-B14F-4D97-AF65-F5344CB8AC3E}">
        <p14:creationId xmlns:p14="http://schemas.microsoft.com/office/powerpoint/2010/main" val="4244511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DB26-4B7D-480E-9752-C7B9561201FA}"/>
              </a:ext>
            </a:extLst>
          </p:cNvPr>
          <p:cNvSpPr>
            <a:spLocks noGrp="1"/>
          </p:cNvSpPr>
          <p:nvPr>
            <p:ph type="title"/>
          </p:nvPr>
        </p:nvSpPr>
        <p:spPr>
          <a:xfrm>
            <a:off x="838200" y="804862"/>
            <a:ext cx="10515600" cy="1325563"/>
          </a:xfrm>
        </p:spPr>
        <p:txBody>
          <a:bodyPr>
            <a:normAutofit/>
          </a:bodyPr>
          <a:lstStyle/>
          <a:p>
            <a:pPr algn="ctr"/>
            <a:r>
              <a:rPr lang="en-US" sz="4800" b="1" dirty="0">
                <a:latin typeface="Arial (Headings)"/>
                <a:ea typeface="Verdana" panose="020B0604030504040204" pitchFamily="34" charset="0"/>
                <a:cs typeface="Arial" panose="020B0604020202020204" pitchFamily="34" charset="0"/>
              </a:rPr>
              <a:t>Public Meeting Requests</a:t>
            </a:r>
          </a:p>
        </p:txBody>
      </p:sp>
      <p:sp>
        <p:nvSpPr>
          <p:cNvPr id="3" name="Content Placeholder 2">
            <a:extLst>
              <a:ext uri="{FF2B5EF4-FFF2-40B4-BE49-F238E27FC236}">
                <a16:creationId xmlns:a16="http://schemas.microsoft.com/office/drawing/2014/main" id="{8C3069FC-D7AD-46DD-AC12-4EE13F0CA1A6}"/>
              </a:ext>
            </a:extLst>
          </p:cNvPr>
          <p:cNvSpPr>
            <a:spLocks noGrp="1"/>
          </p:cNvSpPr>
          <p:nvPr>
            <p:ph idx="1"/>
          </p:nvPr>
        </p:nvSpPr>
        <p:spPr>
          <a:xfrm>
            <a:off x="312420" y="1863725"/>
            <a:ext cx="11679936" cy="4351338"/>
          </a:xfrm>
        </p:spPr>
        <p:txBody>
          <a:bodyPr>
            <a:noAutofit/>
          </a:bodyPr>
          <a:lstStyle/>
          <a:p>
            <a:pPr>
              <a:lnSpc>
                <a:spcPct val="100000"/>
              </a:lnSpc>
              <a:spcBef>
                <a:spcPts val="0"/>
              </a:spcBef>
              <a:spcAft>
                <a:spcPts val="600"/>
              </a:spcAft>
            </a:pPr>
            <a:r>
              <a:rPr lang="en-US" sz="2400" b="1" dirty="0">
                <a:latin typeface="Arial (Body)"/>
                <a:ea typeface="Verdana" panose="020B0604030504040204" pitchFamily="34" charset="0"/>
                <a:cs typeface="Arial" panose="020B0604020202020204" pitchFamily="34" charset="0"/>
              </a:rPr>
              <a:t>When will a meeting be held?</a:t>
            </a:r>
          </a:p>
          <a:p>
            <a:pPr lvl="1">
              <a:lnSpc>
                <a:spcPct val="100000"/>
              </a:lnSpc>
              <a:spcBef>
                <a:spcPts val="0"/>
              </a:spcBef>
              <a:spcAft>
                <a:spcPts val="600"/>
              </a:spcAft>
            </a:pPr>
            <a:r>
              <a:rPr lang="en-US" dirty="0">
                <a:latin typeface="Arial (Body)"/>
                <a:ea typeface="Verdana" panose="020B0604030504040204" pitchFamily="34" charset="0"/>
                <a:cs typeface="Arial" panose="020B0604020202020204" pitchFamily="34" charset="0"/>
              </a:rPr>
              <a:t>Significant public interest;</a:t>
            </a:r>
          </a:p>
          <a:p>
            <a:pPr lvl="1">
              <a:lnSpc>
                <a:spcPct val="100000"/>
              </a:lnSpc>
              <a:spcBef>
                <a:spcPts val="0"/>
              </a:spcBef>
              <a:spcAft>
                <a:spcPts val="600"/>
              </a:spcAft>
            </a:pPr>
            <a:r>
              <a:rPr lang="en-US" dirty="0">
                <a:latin typeface="Arial (Body)"/>
                <a:ea typeface="Verdana" panose="020B0604030504040204" pitchFamily="34" charset="0"/>
                <a:cs typeface="Arial" panose="020B0604020202020204" pitchFamily="34" charset="0"/>
              </a:rPr>
              <a:t>An elected official requests a public meeting; or</a:t>
            </a:r>
          </a:p>
          <a:p>
            <a:pPr lvl="1">
              <a:lnSpc>
                <a:spcPct val="100000"/>
              </a:lnSpc>
              <a:spcBef>
                <a:spcPts val="0"/>
              </a:spcBef>
              <a:spcAft>
                <a:spcPts val="600"/>
              </a:spcAft>
            </a:pPr>
            <a:r>
              <a:rPr lang="en-US" dirty="0">
                <a:latin typeface="Arial (Body)"/>
                <a:ea typeface="Verdana" panose="020B0604030504040204" pitchFamily="34" charset="0"/>
                <a:cs typeface="Arial" panose="020B0604020202020204" pitchFamily="34" charset="0"/>
              </a:rPr>
              <a:t>A request is submitted for federal projects (PSD or Nonattainment).</a:t>
            </a:r>
          </a:p>
          <a:p>
            <a:pPr lvl="2">
              <a:lnSpc>
                <a:spcPct val="100000"/>
              </a:lnSpc>
              <a:spcBef>
                <a:spcPts val="0"/>
              </a:spcBef>
              <a:spcAft>
                <a:spcPts val="600"/>
              </a:spcAft>
            </a:pPr>
            <a:r>
              <a:rPr lang="en-US" sz="2600" dirty="0">
                <a:solidFill>
                  <a:schemeClr val="tx1"/>
                </a:solidFill>
                <a:latin typeface="Arial (Body)"/>
                <a:ea typeface="Verdana" panose="020B0604030504040204" pitchFamily="34" charset="0"/>
                <a:cs typeface="Arial" panose="020B0604020202020204" pitchFamily="34" charset="0"/>
              </a:rPr>
              <a:t>30 TAC § 55.154(c)(3) </a:t>
            </a:r>
          </a:p>
          <a:p>
            <a:pPr>
              <a:lnSpc>
                <a:spcPct val="100000"/>
              </a:lnSpc>
              <a:spcBef>
                <a:spcPts val="0"/>
              </a:spcBef>
              <a:spcAft>
                <a:spcPts val="600"/>
              </a:spcAft>
            </a:pPr>
            <a:r>
              <a:rPr lang="en-US" sz="2400" b="1" dirty="0">
                <a:latin typeface="Arial (Body)"/>
                <a:ea typeface="Verdana" panose="020B0604030504040204" pitchFamily="34" charset="0"/>
                <a:cs typeface="Arial" panose="020B0604020202020204" pitchFamily="34" charset="0"/>
              </a:rPr>
              <a:t>When will a meeting not be held?</a:t>
            </a:r>
          </a:p>
          <a:p>
            <a:pPr lvl="1">
              <a:lnSpc>
                <a:spcPct val="100000"/>
              </a:lnSpc>
              <a:spcBef>
                <a:spcPts val="0"/>
              </a:spcBef>
              <a:spcAft>
                <a:spcPts val="600"/>
              </a:spcAft>
            </a:pPr>
            <a:r>
              <a:rPr lang="en-US" dirty="0">
                <a:latin typeface="Arial (Body)"/>
                <a:ea typeface="Verdana" panose="020B0604030504040204" pitchFamily="34" charset="0"/>
              </a:rPr>
              <a:t>THSC </a:t>
            </a:r>
            <a:r>
              <a:rPr lang="en-US" dirty="0">
                <a:latin typeface="Arial (Body)"/>
                <a:ea typeface="Verdana" panose="020B0604030504040204" pitchFamily="34" charset="0"/>
                <a:cs typeface="Arial" panose="020B0604020202020204" pitchFamily="34" charset="0"/>
              </a:rPr>
              <a:t>§</a:t>
            </a:r>
            <a:r>
              <a:rPr lang="en-US" dirty="0">
                <a:latin typeface="Arial (Body)"/>
                <a:ea typeface="Verdana" panose="020B0604030504040204" pitchFamily="34" charset="0"/>
              </a:rPr>
              <a:t> 382.056(g)</a:t>
            </a:r>
          </a:p>
          <a:p>
            <a:pPr lvl="2">
              <a:lnSpc>
                <a:spcPct val="100000"/>
              </a:lnSpc>
              <a:spcBef>
                <a:spcPts val="0"/>
              </a:spcBef>
              <a:spcAft>
                <a:spcPts val="600"/>
              </a:spcAft>
            </a:pPr>
            <a:r>
              <a:rPr lang="en-US" sz="2400" dirty="0">
                <a:latin typeface="Arial (Body)"/>
                <a:ea typeface="Verdana" panose="020B0604030504040204" pitchFamily="34" charset="0"/>
              </a:rPr>
              <a:t>Amendment, modification, or renewal that would not increase allowable emissions; and</a:t>
            </a:r>
          </a:p>
          <a:p>
            <a:pPr lvl="2">
              <a:lnSpc>
                <a:spcPct val="100000"/>
              </a:lnSpc>
              <a:spcBef>
                <a:spcPts val="0"/>
              </a:spcBef>
              <a:spcAft>
                <a:spcPts val="600"/>
              </a:spcAft>
            </a:pPr>
            <a:r>
              <a:rPr lang="en-US" sz="2400" dirty="0">
                <a:latin typeface="Arial (Body)"/>
                <a:ea typeface="Verdana" panose="020B0604030504040204" pitchFamily="34" charset="0"/>
              </a:rPr>
              <a:t>Would not result in emissions of an air contaminant not previously emitted.</a:t>
            </a:r>
          </a:p>
        </p:txBody>
      </p:sp>
    </p:spTree>
    <p:extLst>
      <p:ext uri="{BB962C8B-B14F-4D97-AF65-F5344CB8AC3E}">
        <p14:creationId xmlns:p14="http://schemas.microsoft.com/office/powerpoint/2010/main" val="538642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AB062-556B-442E-B22F-03D3258214D6}"/>
              </a:ext>
            </a:extLst>
          </p:cNvPr>
          <p:cNvSpPr>
            <a:spLocks noGrp="1"/>
          </p:cNvSpPr>
          <p:nvPr>
            <p:ph type="title"/>
          </p:nvPr>
        </p:nvSpPr>
        <p:spPr>
          <a:xfrm>
            <a:off x="838200" y="1114376"/>
            <a:ext cx="10515600" cy="1325563"/>
          </a:xfrm>
        </p:spPr>
        <p:txBody>
          <a:bodyPr>
            <a:noAutofit/>
          </a:bodyPr>
          <a:lstStyle/>
          <a:p>
            <a:pPr algn="ctr"/>
            <a:r>
              <a:rPr lang="en-US" sz="4800" b="1" dirty="0">
                <a:latin typeface="Arial (Headings)"/>
                <a:ea typeface="Verdana" panose="020B0604030504040204" pitchFamily="34" charset="0"/>
                <a:cs typeface="Arial" panose="020B0604020202020204" pitchFamily="34" charset="0"/>
              </a:rPr>
              <a:t>Coordinating and Participating in a Public Meeting</a:t>
            </a:r>
          </a:p>
        </p:txBody>
      </p:sp>
      <p:sp>
        <p:nvSpPr>
          <p:cNvPr id="3" name="Content Placeholder 2">
            <a:extLst>
              <a:ext uri="{FF2B5EF4-FFF2-40B4-BE49-F238E27FC236}">
                <a16:creationId xmlns:a16="http://schemas.microsoft.com/office/drawing/2014/main" id="{CBD00638-D2E4-4D1D-AC2F-8B6A4130AB94}"/>
              </a:ext>
            </a:extLst>
          </p:cNvPr>
          <p:cNvSpPr>
            <a:spLocks noGrp="1"/>
          </p:cNvSpPr>
          <p:nvPr>
            <p:ph idx="1"/>
          </p:nvPr>
        </p:nvSpPr>
        <p:spPr>
          <a:xfrm>
            <a:off x="585639" y="2576621"/>
            <a:ext cx="11020721" cy="2107978"/>
          </a:xfrm>
        </p:spPr>
        <p:txBody>
          <a:bodyPr>
            <a:noAutofit/>
          </a:bodyPr>
          <a:lstStyle/>
          <a:p>
            <a:pPr>
              <a:lnSpc>
                <a:spcPct val="100000"/>
              </a:lnSpc>
              <a:spcBef>
                <a:spcPts val="0"/>
              </a:spcBef>
              <a:spcAft>
                <a:spcPts val="600"/>
              </a:spcAft>
            </a:pPr>
            <a:r>
              <a:rPr lang="en-US" dirty="0">
                <a:latin typeface="Arial (Body)"/>
                <a:ea typeface="Verdana" panose="020B0604030504040204" pitchFamily="34" charset="0"/>
                <a:cs typeface="Arial" panose="020B0604020202020204" pitchFamily="34" charset="0"/>
              </a:rPr>
              <a:t>Office of the Chief Clerk staff coordinate the venue, date, and time. </a:t>
            </a:r>
          </a:p>
          <a:p>
            <a:pPr>
              <a:lnSpc>
                <a:spcPct val="100000"/>
              </a:lnSpc>
              <a:spcBef>
                <a:spcPts val="0"/>
              </a:spcBef>
              <a:spcAft>
                <a:spcPts val="600"/>
              </a:spcAft>
            </a:pPr>
            <a:r>
              <a:rPr lang="en-US" dirty="0">
                <a:latin typeface="Arial (Body)"/>
                <a:ea typeface="Verdana" panose="020B0604030504040204" pitchFamily="34" charset="0"/>
                <a:cs typeface="Arial" panose="020B0604020202020204" pitchFamily="34" charset="0"/>
              </a:rPr>
              <a:t>Who participates in a public meeting? </a:t>
            </a:r>
          </a:p>
          <a:p>
            <a:pPr lvl="1">
              <a:lnSpc>
                <a:spcPct val="100000"/>
              </a:lnSpc>
              <a:spcBef>
                <a:spcPts val="0"/>
              </a:spcBef>
              <a:spcAft>
                <a:spcPts val="600"/>
              </a:spcAft>
            </a:pPr>
            <a:r>
              <a:rPr lang="en-US" sz="2800" dirty="0">
                <a:latin typeface="Arial (Body)"/>
                <a:ea typeface="Verdana" panose="020B0604030504040204" pitchFamily="34" charset="0"/>
                <a:cs typeface="Arial" panose="020B0604020202020204" pitchFamily="34" charset="0"/>
              </a:rPr>
              <a:t>THSC § 382.056(k-1)</a:t>
            </a:r>
          </a:p>
          <a:p>
            <a:pPr lvl="2">
              <a:lnSpc>
                <a:spcPct val="100000"/>
              </a:lnSpc>
              <a:spcBef>
                <a:spcPts val="0"/>
              </a:spcBef>
              <a:spcAft>
                <a:spcPts val="600"/>
              </a:spcAft>
            </a:pPr>
            <a:r>
              <a:rPr lang="en-US" sz="2800" dirty="0">
                <a:latin typeface="Arial (Body)"/>
                <a:ea typeface="Verdana" panose="020B0604030504040204" pitchFamily="34" charset="0"/>
                <a:cs typeface="Arial" panose="020B0604020202020204" pitchFamily="34" charset="0"/>
              </a:rPr>
              <a:t>TCEQ/Executive Director</a:t>
            </a:r>
          </a:p>
          <a:p>
            <a:pPr lvl="2">
              <a:lnSpc>
                <a:spcPct val="100000"/>
              </a:lnSpc>
              <a:spcBef>
                <a:spcPts val="0"/>
              </a:spcBef>
              <a:spcAft>
                <a:spcPts val="600"/>
              </a:spcAft>
            </a:pPr>
            <a:r>
              <a:rPr lang="en-US" sz="2800" dirty="0">
                <a:latin typeface="Arial (Body)"/>
                <a:ea typeface="Verdana" panose="020B0604030504040204" pitchFamily="34" charset="0"/>
                <a:cs typeface="Arial" panose="020B0604020202020204" pitchFamily="34" charset="0"/>
              </a:rPr>
              <a:t>Permit applicant or designated representative</a:t>
            </a:r>
          </a:p>
          <a:p>
            <a:pPr lvl="2">
              <a:lnSpc>
                <a:spcPct val="100000"/>
              </a:lnSpc>
              <a:spcBef>
                <a:spcPts val="0"/>
              </a:spcBef>
              <a:spcAft>
                <a:spcPts val="600"/>
              </a:spcAft>
            </a:pPr>
            <a:r>
              <a:rPr lang="en-US" sz="2800" dirty="0">
                <a:latin typeface="Arial (Body)"/>
                <a:ea typeface="Verdana" panose="020B0604030504040204" pitchFamily="34" charset="0"/>
                <a:cs typeface="Arial" panose="020B0604020202020204" pitchFamily="34" charset="0"/>
              </a:rPr>
              <a:t>TCEQ staff</a:t>
            </a:r>
          </a:p>
          <a:p>
            <a:pPr lvl="2">
              <a:lnSpc>
                <a:spcPct val="100000"/>
              </a:lnSpc>
              <a:spcBef>
                <a:spcPts val="0"/>
              </a:spcBef>
              <a:spcAft>
                <a:spcPts val="600"/>
              </a:spcAft>
            </a:pPr>
            <a:r>
              <a:rPr lang="en-US" sz="2800" dirty="0">
                <a:latin typeface="Arial (Body)"/>
                <a:ea typeface="Verdana" panose="020B0604030504040204" pitchFamily="34" charset="0"/>
                <a:cs typeface="Arial" panose="020B0604020202020204" pitchFamily="34" charset="0"/>
              </a:rPr>
              <a:t>Public</a:t>
            </a:r>
          </a:p>
        </p:txBody>
      </p:sp>
    </p:spTree>
    <p:extLst>
      <p:ext uri="{BB962C8B-B14F-4D97-AF65-F5344CB8AC3E}">
        <p14:creationId xmlns:p14="http://schemas.microsoft.com/office/powerpoint/2010/main" val="1064125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1E7CA-1D91-4371-9DAF-42CE526BCD96}"/>
              </a:ext>
            </a:extLst>
          </p:cNvPr>
          <p:cNvSpPr>
            <a:spLocks noGrp="1"/>
          </p:cNvSpPr>
          <p:nvPr>
            <p:ph type="title"/>
          </p:nvPr>
        </p:nvSpPr>
        <p:spPr>
          <a:xfrm>
            <a:off x="838200" y="828421"/>
            <a:ext cx="10515600" cy="1325563"/>
          </a:xfrm>
        </p:spPr>
        <p:txBody>
          <a:bodyPr>
            <a:normAutofit/>
          </a:bodyPr>
          <a:lstStyle/>
          <a:p>
            <a:pPr algn="ctr"/>
            <a:r>
              <a:rPr lang="en-US" sz="4800" b="1" dirty="0">
                <a:latin typeface="Arial (Headings)"/>
                <a:ea typeface="Verdana" panose="020B0604030504040204" pitchFamily="34" charset="0"/>
                <a:cs typeface="Arial" panose="020B0604020202020204" pitchFamily="34" charset="0"/>
              </a:rPr>
              <a:t>Purpose of a Public Meeting</a:t>
            </a:r>
          </a:p>
        </p:txBody>
      </p:sp>
      <p:sp>
        <p:nvSpPr>
          <p:cNvPr id="3" name="Content Placeholder 2">
            <a:extLst>
              <a:ext uri="{FF2B5EF4-FFF2-40B4-BE49-F238E27FC236}">
                <a16:creationId xmlns:a16="http://schemas.microsoft.com/office/drawing/2014/main" id="{3F788DA8-5862-45C6-B072-C4F34CBFC62C}"/>
              </a:ext>
            </a:extLst>
          </p:cNvPr>
          <p:cNvSpPr>
            <a:spLocks noGrp="1"/>
          </p:cNvSpPr>
          <p:nvPr>
            <p:ph idx="1"/>
          </p:nvPr>
        </p:nvSpPr>
        <p:spPr>
          <a:xfrm>
            <a:off x="838200" y="1987169"/>
            <a:ext cx="10515600" cy="3160903"/>
          </a:xfrm>
        </p:spPr>
        <p:txBody>
          <a:bodyPr>
            <a:noAutofit/>
          </a:bodyPr>
          <a:lstStyle/>
          <a:p>
            <a:pPr>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The purpose is to answer questions and obtain input from the public.</a:t>
            </a:r>
          </a:p>
          <a:p>
            <a:pPr>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The meeting is held in three parts:</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Introductions</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Informal Questions</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Formal Comments</a:t>
            </a:r>
          </a:p>
        </p:txBody>
      </p:sp>
    </p:spTree>
    <p:extLst>
      <p:ext uri="{BB962C8B-B14F-4D97-AF65-F5344CB8AC3E}">
        <p14:creationId xmlns:p14="http://schemas.microsoft.com/office/powerpoint/2010/main" val="79085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00EE4-3176-6D60-F011-0CF703EA219D}"/>
              </a:ext>
            </a:extLst>
          </p:cNvPr>
          <p:cNvSpPr>
            <a:spLocks noGrp="1"/>
          </p:cNvSpPr>
          <p:nvPr>
            <p:ph type="title"/>
          </p:nvPr>
        </p:nvSpPr>
        <p:spPr>
          <a:xfrm>
            <a:off x="838200" y="1232118"/>
            <a:ext cx="10515600" cy="996124"/>
          </a:xfrm>
        </p:spPr>
        <p:txBody>
          <a:bodyPr>
            <a:normAutofit fontScale="90000"/>
          </a:bodyPr>
          <a:lstStyle/>
          <a:p>
            <a:pPr algn="ctr"/>
            <a:r>
              <a:rPr lang="en-US" sz="5300" b="1" dirty="0">
                <a:latin typeface="Arial (Headings)"/>
                <a:ea typeface="Verdana" panose="020B0604030504040204" pitchFamily="34" charset="0"/>
              </a:rPr>
              <a:t>Tales, Relevance, Attention, Pitfalls </a:t>
            </a:r>
            <a:br>
              <a:rPr lang="en-US" dirty="0">
                <a:latin typeface="Verdana" panose="020B0604030504040204" pitchFamily="34" charset="0"/>
                <a:ea typeface="Verdana" panose="020B0604030504040204" pitchFamily="34" charset="0"/>
              </a:rPr>
            </a:br>
            <a:endParaRPr lang="en-US" dirty="0">
              <a:latin typeface="Verdana" panose="020B0604030504040204" pitchFamily="34" charset="0"/>
              <a:ea typeface="Verdana" panose="020B0604030504040204" pitchFamily="34" charset="0"/>
            </a:endParaRPr>
          </a:p>
        </p:txBody>
      </p:sp>
      <p:sp>
        <p:nvSpPr>
          <p:cNvPr id="3" name="Content Placeholder 2">
            <a:extLst>
              <a:ext uri="{FF2B5EF4-FFF2-40B4-BE49-F238E27FC236}">
                <a16:creationId xmlns:a16="http://schemas.microsoft.com/office/drawing/2014/main" id="{ECF7908C-E625-13E6-C672-F88BB1A907B8}"/>
              </a:ext>
            </a:extLst>
          </p:cNvPr>
          <p:cNvSpPr>
            <a:spLocks noGrp="1"/>
          </p:cNvSpPr>
          <p:nvPr>
            <p:ph idx="1"/>
          </p:nvPr>
        </p:nvSpPr>
        <p:spPr>
          <a:xfrm>
            <a:off x="838200" y="2442336"/>
            <a:ext cx="10515600" cy="3338353"/>
          </a:xfrm>
        </p:spPr>
        <p:txBody>
          <a:bodyPr>
            <a:normAutofit fontScale="92500" lnSpcReduction="20000"/>
          </a:bodyPr>
          <a:lstStyle/>
          <a:p>
            <a:pPr>
              <a:lnSpc>
                <a:spcPct val="200000"/>
              </a:lnSpc>
              <a:spcBef>
                <a:spcPts val="0"/>
              </a:spcBef>
              <a:spcAft>
                <a:spcPts val="600"/>
              </a:spcAft>
            </a:pPr>
            <a:r>
              <a:rPr lang="en-US" sz="3200" dirty="0">
                <a:latin typeface="Arial (Body)"/>
                <a:ea typeface="Verdana" panose="020B0604030504040204" pitchFamily="34" charset="0"/>
              </a:rPr>
              <a:t>Avoid Anecdotes </a:t>
            </a:r>
          </a:p>
          <a:p>
            <a:pPr>
              <a:lnSpc>
                <a:spcPct val="200000"/>
              </a:lnSpc>
              <a:spcBef>
                <a:spcPts val="0"/>
              </a:spcBef>
              <a:spcAft>
                <a:spcPts val="600"/>
              </a:spcAft>
            </a:pPr>
            <a:r>
              <a:rPr lang="en-US" sz="3200" dirty="0">
                <a:latin typeface="Arial (Body)"/>
                <a:ea typeface="Verdana" panose="020B0604030504040204" pitchFamily="34" charset="0"/>
              </a:rPr>
              <a:t>Community Engagement</a:t>
            </a:r>
          </a:p>
          <a:p>
            <a:pPr>
              <a:lnSpc>
                <a:spcPct val="200000"/>
              </a:lnSpc>
              <a:spcBef>
                <a:spcPts val="0"/>
              </a:spcBef>
              <a:spcAft>
                <a:spcPts val="600"/>
              </a:spcAft>
            </a:pPr>
            <a:r>
              <a:rPr lang="en-US" sz="3200" dirty="0">
                <a:latin typeface="Arial (Body)"/>
                <a:ea typeface="Verdana" panose="020B0604030504040204" pitchFamily="34" charset="0"/>
              </a:rPr>
              <a:t>Be Professional and Polite</a:t>
            </a:r>
          </a:p>
          <a:p>
            <a:pPr marL="457200" lvl="1" indent="0">
              <a:lnSpc>
                <a:spcPct val="100000"/>
              </a:lnSpc>
              <a:spcBef>
                <a:spcPts val="0"/>
              </a:spcBef>
              <a:spcAft>
                <a:spcPts val="600"/>
              </a:spcAft>
              <a:buNone/>
            </a:pPr>
            <a:r>
              <a:rPr lang="en-US" sz="2800" dirty="0">
                <a:latin typeface="Arial (Body)"/>
                <a:ea typeface="Verdana" panose="020B0604030504040204" pitchFamily="34" charset="0"/>
              </a:rPr>
              <a:t> </a:t>
            </a:r>
          </a:p>
          <a:p>
            <a:endParaRPr lang="en-US" dirty="0">
              <a:latin typeface="Verdana" panose="020B0604030504040204" pitchFamily="34" charset="0"/>
              <a:ea typeface="Verdana" panose="020B0604030504040204" pitchFamily="34" charset="0"/>
            </a:endParaRPr>
          </a:p>
        </p:txBody>
      </p:sp>
      <p:pic>
        <p:nvPicPr>
          <p:cNvPr id="5" name="Picture 4" descr="A metal trap with sharp teeth&#10;">
            <a:extLst>
              <a:ext uri="{FF2B5EF4-FFF2-40B4-BE49-F238E27FC236}">
                <a16:creationId xmlns:a16="http://schemas.microsoft.com/office/drawing/2014/main" id="{CEDEEDFD-6749-21FB-28E6-74A2518670C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flipH="1">
            <a:off x="6096000" y="2870531"/>
            <a:ext cx="5577373" cy="2695740"/>
          </a:xfrm>
          <a:prstGeom prst="rect">
            <a:avLst/>
          </a:prstGeom>
        </p:spPr>
      </p:pic>
    </p:spTree>
    <p:extLst>
      <p:ext uri="{BB962C8B-B14F-4D97-AF65-F5344CB8AC3E}">
        <p14:creationId xmlns:p14="http://schemas.microsoft.com/office/powerpoint/2010/main" val="1930465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5CB97-B10D-4117-B606-1E4421143131}"/>
              </a:ext>
            </a:extLst>
          </p:cNvPr>
          <p:cNvSpPr>
            <a:spLocks noGrp="1"/>
          </p:cNvSpPr>
          <p:nvPr>
            <p:ph type="title"/>
          </p:nvPr>
        </p:nvSpPr>
        <p:spPr>
          <a:xfrm>
            <a:off x="838200" y="817690"/>
            <a:ext cx="10515600" cy="1325563"/>
          </a:xfrm>
        </p:spPr>
        <p:txBody>
          <a:bodyPr>
            <a:normAutofit/>
          </a:bodyPr>
          <a:lstStyle/>
          <a:p>
            <a:pPr algn="ctr"/>
            <a:r>
              <a:rPr lang="en-US" sz="4800" b="1" dirty="0">
                <a:latin typeface="Arial (Headings)"/>
                <a:ea typeface="Verdana" panose="020B0604030504040204" pitchFamily="34" charset="0"/>
                <a:cs typeface="Arial" panose="020B0604020202020204" pitchFamily="34" charset="0"/>
              </a:rPr>
              <a:t>Contested Case Hearings</a:t>
            </a:r>
          </a:p>
        </p:txBody>
      </p:sp>
      <p:sp>
        <p:nvSpPr>
          <p:cNvPr id="3" name="Content Placeholder 2">
            <a:extLst>
              <a:ext uri="{FF2B5EF4-FFF2-40B4-BE49-F238E27FC236}">
                <a16:creationId xmlns:a16="http://schemas.microsoft.com/office/drawing/2014/main" id="{C74DA6DF-66A9-46CC-BB27-F45CA65EC024}"/>
              </a:ext>
            </a:extLst>
          </p:cNvPr>
          <p:cNvSpPr>
            <a:spLocks noGrp="1"/>
          </p:cNvSpPr>
          <p:nvPr>
            <p:ph idx="1"/>
          </p:nvPr>
        </p:nvSpPr>
        <p:spPr>
          <a:xfrm>
            <a:off x="838200" y="2070321"/>
            <a:ext cx="10515600" cy="3307207"/>
          </a:xfrm>
        </p:spPr>
        <p:txBody>
          <a:bodyPr>
            <a:noAutofit/>
          </a:bodyPr>
          <a:lstStyle/>
          <a:p>
            <a:pPr>
              <a:lnSpc>
                <a:spcPct val="100000"/>
              </a:lnSpc>
              <a:spcBef>
                <a:spcPts val="0"/>
              </a:spcBef>
              <a:spcAft>
                <a:spcPts val="600"/>
              </a:spcAft>
            </a:pPr>
            <a:r>
              <a:rPr lang="en-US" sz="3200" b="1" dirty="0">
                <a:latin typeface="Arial (Body)"/>
                <a:ea typeface="Verdana" panose="020B0604030504040204" pitchFamily="34" charset="0"/>
                <a:cs typeface="Arial" panose="020B0604020202020204" pitchFamily="34" charset="0"/>
              </a:rPr>
              <a:t>When are requests considered timely?</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For minor source projects: if received during the NORI public comment period.</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For federal projects (PSD or Nonattainment): if received at any time throughout the NORI or NAPD public notice comment periods.  </a:t>
            </a:r>
            <a:endParaRPr lang="en-US" sz="3200" dirty="0">
              <a:latin typeface="Arial (Body)"/>
              <a:ea typeface="Verdana" panose="020B0604030504040204" pitchFamily="34" charset="0"/>
            </a:endParaRPr>
          </a:p>
        </p:txBody>
      </p:sp>
    </p:spTree>
    <p:extLst>
      <p:ext uri="{BB962C8B-B14F-4D97-AF65-F5344CB8AC3E}">
        <p14:creationId xmlns:p14="http://schemas.microsoft.com/office/powerpoint/2010/main" val="2563266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8455-C697-45FE-9CBF-CF8D401398C0}"/>
              </a:ext>
            </a:extLst>
          </p:cNvPr>
          <p:cNvSpPr>
            <a:spLocks noGrp="1"/>
          </p:cNvSpPr>
          <p:nvPr>
            <p:ph type="title"/>
          </p:nvPr>
        </p:nvSpPr>
        <p:spPr>
          <a:xfrm>
            <a:off x="838200" y="909637"/>
            <a:ext cx="10515600" cy="1325563"/>
          </a:xfrm>
        </p:spPr>
        <p:txBody>
          <a:bodyPr>
            <a:normAutofit/>
          </a:bodyPr>
          <a:lstStyle/>
          <a:p>
            <a:pPr lvl="0" algn="ctr" eaLnBrk="0" fontAlgn="base" hangingPunct="0">
              <a:spcBef>
                <a:spcPct val="30000"/>
              </a:spcBef>
              <a:spcAft>
                <a:spcPct val="0"/>
              </a:spcAft>
              <a:defRPr/>
            </a:pPr>
            <a:r>
              <a:rPr lang="en-US" sz="4800" b="1" dirty="0">
                <a:latin typeface="Arial (Headings)"/>
                <a:ea typeface="Verdana" panose="020B0604030504040204" pitchFamily="34" charset="0"/>
                <a:cs typeface="Arial" panose="020B0604020202020204" pitchFamily="34" charset="0"/>
              </a:rPr>
              <a:t>Final Steps </a:t>
            </a:r>
          </a:p>
        </p:txBody>
      </p:sp>
      <p:sp>
        <p:nvSpPr>
          <p:cNvPr id="3" name="Content Placeholder 2">
            <a:extLst>
              <a:ext uri="{FF2B5EF4-FFF2-40B4-BE49-F238E27FC236}">
                <a16:creationId xmlns:a16="http://schemas.microsoft.com/office/drawing/2014/main" id="{BC7C90BD-4508-4721-B6CB-E2426923F7C0}"/>
              </a:ext>
            </a:extLst>
          </p:cNvPr>
          <p:cNvSpPr>
            <a:spLocks noGrp="1"/>
          </p:cNvSpPr>
          <p:nvPr>
            <p:ph idx="1"/>
          </p:nvPr>
        </p:nvSpPr>
        <p:spPr>
          <a:xfrm>
            <a:off x="838200" y="2143760"/>
            <a:ext cx="10515600" cy="3731451"/>
          </a:xfrm>
        </p:spPr>
        <p:txBody>
          <a:bodyPr>
            <a:normAutofit/>
          </a:bodyPr>
          <a:lstStyle/>
          <a:p>
            <a:pPr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RTC filed with the OCC </a:t>
            </a:r>
          </a:p>
          <a:p>
            <a:pPr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Agenda setting if CCH requests are received </a:t>
            </a:r>
          </a:p>
          <a:p>
            <a:pPr lvl="1"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Mediation/Alternative Dispute Resolution (ADR)</a:t>
            </a:r>
          </a:p>
          <a:p>
            <a:pPr lvl="1"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Direct Referrals</a:t>
            </a:r>
          </a:p>
          <a:p>
            <a:pPr lvl="1"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Further Administrative Processes</a:t>
            </a:r>
          </a:p>
          <a:p>
            <a:pPr lvl="1" eaLnBrk="0" fontAlgn="base" hangingPunct="0">
              <a:lnSpc>
                <a:spcPct val="100000"/>
              </a:lnSpc>
              <a:spcBef>
                <a:spcPts val="0"/>
              </a:spcBef>
              <a:spcAft>
                <a:spcPts val="600"/>
              </a:spcAft>
              <a:defRPr/>
            </a:pPr>
            <a:r>
              <a:rPr lang="en-US" sz="3200" dirty="0">
                <a:latin typeface="Arial (Body)"/>
                <a:ea typeface="Verdana" panose="020B0604030504040204" pitchFamily="34" charset="0"/>
                <a:cs typeface="Arial" panose="020B0604020202020204" pitchFamily="34" charset="0"/>
              </a:rPr>
              <a:t>District Court and Beyond</a:t>
            </a:r>
            <a:endParaRPr lang="en-US" sz="3200" dirty="0">
              <a:latin typeface="Arial (Body)"/>
              <a:ea typeface="Verdana" panose="020B0604030504040204" pitchFamily="34" charset="0"/>
            </a:endParaRPr>
          </a:p>
        </p:txBody>
      </p:sp>
    </p:spTree>
    <p:extLst>
      <p:ext uri="{BB962C8B-B14F-4D97-AF65-F5344CB8AC3E}">
        <p14:creationId xmlns:p14="http://schemas.microsoft.com/office/powerpoint/2010/main" val="3644597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0C851-54C7-7398-8136-A4BDEE0BE8E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C8DE17-3DC0-5BE0-C3FA-9B1290CF1652}"/>
              </a:ext>
            </a:extLst>
          </p:cNvPr>
          <p:cNvSpPr txBox="1">
            <a:spLocks noGrp="1"/>
          </p:cNvSpPr>
          <p:nvPr>
            <p:ph type="title" idx="4294967295"/>
          </p:nvPr>
        </p:nvSpPr>
        <p:spPr>
          <a:xfrm>
            <a:off x="1536954" y="1230209"/>
            <a:ext cx="7324725"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Arial (Headings)"/>
                <a:ea typeface="Verdana" panose="020B0604030504040204" pitchFamily="34" charset="0"/>
                <a:cs typeface="+mn-cs"/>
              </a:rPr>
              <a:t>Title V Public Notice</a:t>
            </a:r>
          </a:p>
        </p:txBody>
      </p:sp>
      <p:sp>
        <p:nvSpPr>
          <p:cNvPr id="6" name="TextBox 5">
            <a:extLst>
              <a:ext uri="{FF2B5EF4-FFF2-40B4-BE49-F238E27FC236}">
                <a16:creationId xmlns:a16="http://schemas.microsoft.com/office/drawing/2014/main" id="{8F2E8353-AC0D-0258-A8D4-B3B23AE8D2FB}"/>
              </a:ext>
            </a:extLst>
          </p:cNvPr>
          <p:cNvSpPr txBox="1"/>
          <p:nvPr/>
        </p:nvSpPr>
        <p:spPr>
          <a:xfrm>
            <a:off x="638691" y="2316532"/>
            <a:ext cx="10958949" cy="286232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rPr>
              <a:t>Common Issues</a:t>
            </a:r>
          </a:p>
          <a:p>
            <a:pPr marL="742950" lvl="1" indent="-285750">
              <a:spcAft>
                <a:spcPts val="600"/>
              </a:spcAft>
              <a:buFont typeface="Arial" panose="020B0604020202020204" pitchFamily="34" charset="0"/>
              <a:buChar char="•"/>
            </a:pPr>
            <a:r>
              <a:rPr lang="en-US" sz="3200" dirty="0">
                <a:latin typeface="Arial (Body)"/>
              </a:rPr>
              <a:t>Errors in notice language</a:t>
            </a:r>
          </a:p>
          <a:p>
            <a:pPr marL="742950" lvl="1" indent="-285750">
              <a:spcAft>
                <a:spcPts val="600"/>
              </a:spcAft>
              <a:buFont typeface="Arial" panose="020B0604020202020204" pitchFamily="34" charset="0"/>
              <a:buChar char="•"/>
            </a:pPr>
            <a:r>
              <a:rPr lang="en-US" sz="3200" dirty="0">
                <a:latin typeface="Arial (Body)"/>
              </a:rPr>
              <a:t>Newspaper </a:t>
            </a:r>
            <a:r>
              <a:rPr lang="en-US" sz="3200" dirty="0" err="1">
                <a:latin typeface="Arial (Body)"/>
              </a:rPr>
              <a:t>tearsheets</a:t>
            </a:r>
            <a:endParaRPr lang="en-US" sz="3200" dirty="0">
              <a:latin typeface="Arial (Body)"/>
            </a:endParaRPr>
          </a:p>
          <a:p>
            <a:pPr marL="742950" lvl="1" indent="-285750">
              <a:spcAft>
                <a:spcPts val="600"/>
              </a:spcAft>
              <a:buFont typeface="Arial" panose="020B0604020202020204" pitchFamily="34" charset="0"/>
              <a:buChar char="•"/>
            </a:pPr>
            <a:r>
              <a:rPr lang="en-US" sz="3200" dirty="0">
                <a:latin typeface="Arial (Body)"/>
              </a:rPr>
              <a:t>Affidavits</a:t>
            </a:r>
          </a:p>
          <a:p>
            <a:pPr marL="742950" lvl="1" indent="-285750">
              <a:spcAft>
                <a:spcPts val="600"/>
              </a:spcAft>
              <a:buFont typeface="Arial" panose="020B0604020202020204" pitchFamily="34" charset="0"/>
              <a:buChar char="•"/>
            </a:pPr>
            <a:r>
              <a:rPr lang="en-US" sz="3200" dirty="0">
                <a:latin typeface="Arial (Body)"/>
              </a:rPr>
              <a:t>Public Notice Verification Form</a:t>
            </a:r>
          </a:p>
        </p:txBody>
      </p:sp>
    </p:spTree>
    <p:extLst>
      <p:ext uri="{BB962C8B-B14F-4D97-AF65-F5344CB8AC3E}">
        <p14:creationId xmlns:p14="http://schemas.microsoft.com/office/powerpoint/2010/main" val="462808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4E370-EF27-9316-590E-158550DEC6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FB2DB4-5644-7E0C-C35D-8DEFD81A079E}"/>
              </a:ext>
            </a:extLst>
          </p:cNvPr>
          <p:cNvSpPr txBox="1">
            <a:spLocks noGrp="1"/>
          </p:cNvSpPr>
          <p:nvPr>
            <p:ph type="title" idx="4294967295"/>
          </p:nvPr>
        </p:nvSpPr>
        <p:spPr>
          <a:xfrm>
            <a:off x="360425" y="1016849"/>
            <a:ext cx="11461242"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Arial (Headings)"/>
                <a:ea typeface="Verdana" panose="020B0604030504040204" pitchFamily="34" charset="0"/>
                <a:cs typeface="+mn-cs"/>
              </a:rPr>
              <a:t>Title V Public Participation</a:t>
            </a:r>
          </a:p>
        </p:txBody>
      </p:sp>
      <p:sp>
        <p:nvSpPr>
          <p:cNvPr id="6" name="TextBox 5">
            <a:extLst>
              <a:ext uri="{FF2B5EF4-FFF2-40B4-BE49-F238E27FC236}">
                <a16:creationId xmlns:a16="http://schemas.microsoft.com/office/drawing/2014/main" id="{80B3F32C-055C-CC75-631B-AA9F91C16C81}"/>
              </a:ext>
            </a:extLst>
          </p:cNvPr>
          <p:cNvSpPr txBox="1"/>
          <p:nvPr/>
        </p:nvSpPr>
        <p:spPr>
          <a:xfrm>
            <a:off x="493012" y="1795076"/>
            <a:ext cx="11196067" cy="444737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100" dirty="0">
                <a:latin typeface="Arial (Body)"/>
                <a:ea typeface="Verdana" panose="020B0604030504040204" pitchFamily="34" charset="0"/>
              </a:rPr>
              <a:t>Increase in Public Participation</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Industry type</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Site location</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Previous public interest</a:t>
            </a:r>
          </a:p>
          <a:p>
            <a:pPr marL="285750" indent="-285750">
              <a:spcAft>
                <a:spcPts val="600"/>
              </a:spcAft>
              <a:buFont typeface="Arial" panose="020B0604020202020204" pitchFamily="34" charset="0"/>
              <a:buChar char="•"/>
            </a:pPr>
            <a:r>
              <a:rPr lang="en-US" sz="3100" dirty="0">
                <a:latin typeface="Arial (Body)"/>
                <a:ea typeface="Verdana" panose="020B0604030504040204" pitchFamily="34" charset="0"/>
              </a:rPr>
              <a:t>Common concerns</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Monitoring sufficiency</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Incorporation of underlying pre-construction authorizations</a:t>
            </a:r>
          </a:p>
          <a:p>
            <a:pPr marL="742950" lvl="1" indent="-285750">
              <a:spcAft>
                <a:spcPts val="600"/>
              </a:spcAft>
              <a:buFont typeface="Arial" panose="020B0604020202020204" pitchFamily="34" charset="0"/>
              <a:buChar char="•"/>
            </a:pPr>
            <a:r>
              <a:rPr lang="en-US" sz="3100" dirty="0">
                <a:latin typeface="Arial (Body)"/>
                <a:ea typeface="Verdana" panose="020B0604030504040204" pitchFamily="34" charset="0"/>
              </a:rPr>
              <a:t>Items outside the scope of Title V permit review</a:t>
            </a:r>
          </a:p>
        </p:txBody>
      </p:sp>
    </p:spTree>
    <p:extLst>
      <p:ext uri="{BB962C8B-B14F-4D97-AF65-F5344CB8AC3E}">
        <p14:creationId xmlns:p14="http://schemas.microsoft.com/office/powerpoint/2010/main" val="2695725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8CC3D-0C5C-D052-E5C2-A411FA55D6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4FC649-77A1-6233-4F74-BD0A5D2395A3}"/>
              </a:ext>
            </a:extLst>
          </p:cNvPr>
          <p:cNvSpPr txBox="1">
            <a:spLocks noGrp="1"/>
          </p:cNvSpPr>
          <p:nvPr>
            <p:ph type="title" idx="4294967295"/>
          </p:nvPr>
        </p:nvSpPr>
        <p:spPr>
          <a:xfrm>
            <a:off x="523493" y="1070189"/>
            <a:ext cx="11145013"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Arial (Headings)"/>
                <a:ea typeface="Verdana" panose="020B0604030504040204" pitchFamily="34" charset="0"/>
                <a:cs typeface="+mn-cs"/>
              </a:rPr>
              <a:t>Title V Public Comment Process</a:t>
            </a:r>
          </a:p>
        </p:txBody>
      </p:sp>
      <p:sp>
        <p:nvSpPr>
          <p:cNvPr id="6" name="TextBox 5">
            <a:extLst>
              <a:ext uri="{FF2B5EF4-FFF2-40B4-BE49-F238E27FC236}">
                <a16:creationId xmlns:a16="http://schemas.microsoft.com/office/drawing/2014/main" id="{2A75FE47-F652-46C6-E5F7-DCD7AC06EC62}"/>
              </a:ext>
            </a:extLst>
          </p:cNvPr>
          <p:cNvSpPr txBox="1"/>
          <p:nvPr/>
        </p:nvSpPr>
        <p:spPr>
          <a:xfrm>
            <a:off x="523493" y="1901186"/>
            <a:ext cx="11145013" cy="4570482"/>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200" dirty="0">
                <a:latin typeface="Arial (Body)"/>
                <a:ea typeface="Verdana" panose="020B0604030504040204" pitchFamily="34" charset="0"/>
              </a:rPr>
              <a:t>Response to Comment (RTC) Process</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RTC Development and Technical Review</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Legal Review</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Management Review</a:t>
            </a:r>
          </a:p>
          <a:p>
            <a:pPr marL="285750" indent="-285750">
              <a:spcAft>
                <a:spcPts val="600"/>
              </a:spcAft>
              <a:buFont typeface="Arial" panose="020B0604020202020204" pitchFamily="34" charset="0"/>
              <a:buChar char="•"/>
            </a:pPr>
            <a:r>
              <a:rPr lang="en-US" sz="3200" dirty="0">
                <a:latin typeface="Arial (Body)"/>
                <a:ea typeface="Verdana" panose="020B0604030504040204" pitchFamily="34" charset="0"/>
              </a:rPr>
              <a:t>Notice and Comment Hearing Process</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Request evaluation</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Scheduling and publishing notice of the hearing</a:t>
            </a:r>
          </a:p>
          <a:p>
            <a:pPr marL="742950" lvl="1" indent="-285750">
              <a:spcAft>
                <a:spcPts val="600"/>
              </a:spcAft>
              <a:buFont typeface="Arial" panose="020B0604020202020204" pitchFamily="34" charset="0"/>
              <a:buChar char="•"/>
            </a:pPr>
            <a:r>
              <a:rPr lang="en-US" sz="3200" dirty="0">
                <a:latin typeface="Arial (Body)"/>
                <a:ea typeface="Verdana" panose="020B0604030504040204" pitchFamily="34" charset="0"/>
              </a:rPr>
              <a:t>Informal and formal hearing</a:t>
            </a:r>
          </a:p>
        </p:txBody>
      </p:sp>
    </p:spTree>
    <p:extLst>
      <p:ext uri="{BB962C8B-B14F-4D97-AF65-F5344CB8AC3E}">
        <p14:creationId xmlns:p14="http://schemas.microsoft.com/office/powerpoint/2010/main" val="3438395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ADF8C-DEFF-4389-B290-00D6BF1ABB3D}"/>
              </a:ext>
            </a:extLst>
          </p:cNvPr>
          <p:cNvSpPr>
            <a:spLocks noGrp="1"/>
          </p:cNvSpPr>
          <p:nvPr>
            <p:ph type="title"/>
          </p:nvPr>
        </p:nvSpPr>
        <p:spPr>
          <a:xfrm>
            <a:off x="323850" y="1000633"/>
            <a:ext cx="11544300" cy="1325563"/>
          </a:xfrm>
        </p:spPr>
        <p:txBody>
          <a:bodyPr>
            <a:noAutofit/>
          </a:bodyPr>
          <a:lstStyle/>
          <a:p>
            <a:pPr algn="ctr"/>
            <a:r>
              <a:rPr lang="en-US" sz="4800" b="1" dirty="0">
                <a:latin typeface="Arial (Headings)"/>
                <a:ea typeface="Verdana" panose="020B0604030504040204" pitchFamily="34" charset="0"/>
                <a:cs typeface="Arial" panose="020B0604020202020204" pitchFamily="34" charset="0"/>
              </a:rPr>
              <a:t>Takeaways, Anecdotes, and Questions </a:t>
            </a:r>
          </a:p>
        </p:txBody>
      </p:sp>
      <p:sp>
        <p:nvSpPr>
          <p:cNvPr id="3" name="Content Placeholder 2">
            <a:extLst>
              <a:ext uri="{FF2B5EF4-FFF2-40B4-BE49-F238E27FC236}">
                <a16:creationId xmlns:a16="http://schemas.microsoft.com/office/drawing/2014/main" id="{101A1CFF-F079-4C68-A946-B558F40D42D3}"/>
              </a:ext>
            </a:extLst>
          </p:cNvPr>
          <p:cNvSpPr>
            <a:spLocks noGrp="1"/>
          </p:cNvSpPr>
          <p:nvPr>
            <p:ph idx="1"/>
          </p:nvPr>
        </p:nvSpPr>
        <p:spPr>
          <a:xfrm>
            <a:off x="845820" y="2326196"/>
            <a:ext cx="10515600" cy="3372803"/>
          </a:xfrm>
        </p:spPr>
        <p:txBody>
          <a:bodyPr/>
          <a:lstStyle/>
          <a:p>
            <a:pPr>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Joe Nicosia</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Email: </a:t>
            </a:r>
            <a:r>
              <a:rPr lang="en-US" sz="3200" dirty="0">
                <a:latin typeface="Arial (Body)"/>
                <a:ea typeface="Verdana" panose="020B0604030504040204" pitchFamily="34" charset="0"/>
                <a:cs typeface="Arial" panose="020B0604020202020204" pitchFamily="34" charset="0"/>
                <a:hlinkClick r:id="rId3"/>
              </a:rPr>
              <a:t>joe.nicosia@tceq.texas.gov</a:t>
            </a:r>
            <a:endParaRPr lang="en-US" sz="3200" dirty="0">
              <a:latin typeface="Arial (Body)"/>
              <a:ea typeface="Verdana" panose="020B0604030504040204" pitchFamily="34" charset="0"/>
              <a:cs typeface="Arial" panose="020B0604020202020204" pitchFamily="34" charset="0"/>
            </a:endParaRPr>
          </a:p>
          <a:p>
            <a:pPr>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Rhyan Stone</a:t>
            </a:r>
          </a:p>
          <a:p>
            <a:pPr lvl="1">
              <a:lnSpc>
                <a:spcPct val="100000"/>
              </a:lnSpc>
              <a:spcBef>
                <a:spcPts val="0"/>
              </a:spcBef>
              <a:spcAft>
                <a:spcPts val="600"/>
              </a:spcAft>
            </a:pPr>
            <a:r>
              <a:rPr lang="en-US" sz="3200" dirty="0">
                <a:latin typeface="Arial (Body)"/>
                <a:ea typeface="Verdana" panose="020B0604030504040204" pitchFamily="34" charset="0"/>
                <a:cs typeface="Arial" panose="020B0604020202020204" pitchFamily="34" charset="0"/>
              </a:rPr>
              <a:t>Email: </a:t>
            </a:r>
            <a:r>
              <a:rPr lang="en-US" sz="3200" dirty="0">
                <a:latin typeface="Arial (Body)"/>
                <a:ea typeface="Verdana" panose="020B0604030504040204" pitchFamily="34" charset="0"/>
                <a:cs typeface="Arial" panose="020B0604020202020204" pitchFamily="34" charset="0"/>
                <a:hlinkClick r:id="rId4"/>
              </a:rPr>
              <a:t>rhyan.stone@tceq.texas.gov</a:t>
            </a:r>
            <a:r>
              <a:rPr lang="en-US" sz="3200" dirty="0">
                <a:latin typeface="Arial (Body)"/>
                <a:ea typeface="Verdana" panose="020B0604030504040204" pitchFamily="34" charset="0"/>
                <a:cs typeface="Arial" panose="020B0604020202020204" pitchFamily="34" charset="0"/>
              </a:rPr>
              <a:t> </a:t>
            </a:r>
          </a:p>
          <a:p>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125794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5214</TotalTime>
  <Words>2657</Words>
  <Application>Microsoft Office PowerPoint</Application>
  <PresentationFormat>Widescreen</PresentationFormat>
  <Paragraphs>291</Paragraphs>
  <Slides>17</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(Body)</vt:lpstr>
      <vt:lpstr>Arial (Headings)</vt:lpstr>
      <vt:lpstr>Times New Roman</vt:lpstr>
      <vt:lpstr>Verdana</vt:lpstr>
      <vt:lpstr>Office Theme</vt:lpstr>
      <vt:lpstr>Public Notice: Common Issues and Updates</vt:lpstr>
      <vt:lpstr>Topic of Discussion </vt:lpstr>
      <vt:lpstr>NSR Public Notice Rules</vt:lpstr>
      <vt:lpstr>Permits Requiring Public Notice </vt:lpstr>
      <vt:lpstr>NORI and NAPD</vt:lpstr>
      <vt:lpstr>Trends</vt:lpstr>
      <vt:lpstr>Public Participation</vt:lpstr>
      <vt:lpstr>Public Meeting Requests</vt:lpstr>
      <vt:lpstr>Coordinating and Participating in a Public Meeting</vt:lpstr>
      <vt:lpstr>Purpose of a Public Meeting</vt:lpstr>
      <vt:lpstr>Tales, Relevance, Attention, Pitfalls  </vt:lpstr>
      <vt:lpstr>Contested Case Hearings</vt:lpstr>
      <vt:lpstr>Final Steps </vt:lpstr>
      <vt:lpstr>Title V Public Notice</vt:lpstr>
      <vt:lpstr>Title V Public Participation</vt:lpstr>
      <vt:lpstr>Title V Public Comment Process</vt:lpstr>
      <vt:lpstr>Takeaways, Anecdotes, and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Ramirez</dc:creator>
  <cp:lastModifiedBy>Michelle Shinski</cp:lastModifiedBy>
  <cp:revision>27</cp:revision>
  <dcterms:created xsi:type="dcterms:W3CDTF">2024-07-23T14:43:42Z</dcterms:created>
  <dcterms:modified xsi:type="dcterms:W3CDTF">2026-09-24T16:37:35Z</dcterms:modified>
</cp:coreProperties>
</file>