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4"/>
  </p:notesMasterIdLst>
  <p:sldIdLst>
    <p:sldId id="261" r:id="rId5"/>
    <p:sldId id="607" r:id="rId6"/>
    <p:sldId id="257" r:id="rId7"/>
    <p:sldId id="336" r:id="rId8"/>
    <p:sldId id="615" r:id="rId9"/>
    <p:sldId id="616" r:id="rId10"/>
    <p:sldId id="620" r:id="rId11"/>
    <p:sldId id="611" r:id="rId12"/>
    <p:sldId id="614" r:id="rId13"/>
    <p:sldId id="623" r:id="rId14"/>
    <p:sldId id="617" r:id="rId15"/>
    <p:sldId id="637" r:id="rId16"/>
    <p:sldId id="621" r:id="rId17"/>
    <p:sldId id="624" r:id="rId18"/>
    <p:sldId id="636" r:id="rId19"/>
    <p:sldId id="625" r:id="rId20"/>
    <p:sldId id="626" r:id="rId21"/>
    <p:sldId id="631" r:id="rId22"/>
    <p:sldId id="635" r:id="rId23"/>
    <p:sldId id="627" r:id="rId24"/>
    <p:sldId id="628" r:id="rId25"/>
    <p:sldId id="629" r:id="rId26"/>
    <p:sldId id="630" r:id="rId27"/>
    <p:sldId id="639" r:id="rId28"/>
    <p:sldId id="638" r:id="rId29"/>
    <p:sldId id="632" r:id="rId30"/>
    <p:sldId id="633" r:id="rId31"/>
    <p:sldId id="634"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C23F9E9A-DD5E-479E-A0AA-CB26406D0E3E}">
          <p14:sldIdLst>
            <p14:sldId id="261"/>
            <p14:sldId id="607"/>
            <p14:sldId id="257"/>
            <p14:sldId id="336"/>
            <p14:sldId id="615"/>
            <p14:sldId id="616"/>
            <p14:sldId id="620"/>
            <p14:sldId id="611"/>
            <p14:sldId id="614"/>
            <p14:sldId id="623"/>
            <p14:sldId id="617"/>
            <p14:sldId id="637"/>
            <p14:sldId id="621"/>
            <p14:sldId id="624"/>
            <p14:sldId id="636"/>
            <p14:sldId id="625"/>
            <p14:sldId id="626"/>
            <p14:sldId id="631"/>
            <p14:sldId id="635"/>
            <p14:sldId id="627"/>
            <p14:sldId id="628"/>
            <p14:sldId id="629"/>
            <p14:sldId id="630"/>
            <p14:sldId id="639"/>
            <p14:sldId id="638"/>
            <p14:sldId id="632"/>
            <p14:sldId id="633"/>
            <p14:sldId id="634"/>
            <p14:sldId id="3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C11618-5AF6-1B66-0897-45A1652CAA7E}" name="Beryl Thatcher" initials="BT" userId="S::Beryl.Thatcher@tceq.texas.gov::85021482-ccf6-4fac-8fac-fd67e7ec18a8" providerId="AD"/>
  <p188:author id="{1A42F192-DFD5-A2A3-2E3C-D7DFE13B9A5F}" name="Samuel Short" initials="SS" userId="S::Samuel.Short@tceq.texas.gov::b8c5f134-cfda-48a6-84ed-3477454a073c" providerId="AD"/>
  <p188:author id="{DE7AF9EC-45DF-BE76-7309-E1D26E28621C}" name="Kim Strong" initials="KS" userId="S::Kim.Strong@tceq.texas.gov::ab407795-b34f-4e58-9c85-667656024e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es Nolan" initials="JN" lastIdx="9" clrIdx="0">
    <p:extLst>
      <p:ext uri="{19B8F6BF-5375-455C-9EA6-DF929625EA0E}">
        <p15:presenceInfo xmlns:p15="http://schemas.microsoft.com/office/powerpoint/2012/main" userId="S::James.Nolan@tceq.texas.gov::67029160-d8ff-4116-8285-c6f857f8a571" providerId="AD"/>
      </p:ext>
    </p:extLst>
  </p:cmAuthor>
  <p:cmAuthor id="2" name="Laurie Barker" initials="LB" lastIdx="11" clrIdx="1">
    <p:extLst>
      <p:ext uri="{19B8F6BF-5375-455C-9EA6-DF929625EA0E}">
        <p15:presenceInfo xmlns:p15="http://schemas.microsoft.com/office/powerpoint/2012/main" userId="S::Laurie.Barker@tceq.texas.gov::109cbd57-8374-4944-8c02-d04a58dd28fd" providerId="AD"/>
      </p:ext>
    </p:extLst>
  </p:cmAuthor>
  <p:cmAuthor id="3" name="Vasant Chaphekar" initials="VC" lastIdx="11" clrIdx="2">
    <p:extLst>
      <p:ext uri="{19B8F6BF-5375-455C-9EA6-DF929625EA0E}">
        <p15:presenceInfo xmlns:p15="http://schemas.microsoft.com/office/powerpoint/2012/main" userId="Vasant Chaphekar" providerId="None"/>
      </p:ext>
    </p:extLst>
  </p:cmAuthor>
  <p:cmAuthor id="4" name="Vasant Chaphekar" initials="VC [2]" lastIdx="2" clrIdx="3">
    <p:extLst>
      <p:ext uri="{19B8F6BF-5375-455C-9EA6-DF929625EA0E}">
        <p15:presenceInfo xmlns:p15="http://schemas.microsoft.com/office/powerpoint/2012/main" userId="S::Vasant.Chaphekar@tceq.texas.gov::c5ece114-fcc7-4d9f-8d24-48dc37342a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87E"/>
    <a:srgbClr val="0875C8"/>
    <a:srgbClr val="604878"/>
    <a:srgbClr val="0090BA"/>
    <a:srgbClr val="799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0" autoAdjust="0"/>
    <p:restoredTop sz="69039" autoAdjust="0"/>
  </p:normalViewPr>
  <p:slideViewPr>
    <p:cSldViewPr snapToGrid="0">
      <p:cViewPr varScale="1">
        <p:scale>
          <a:sx n="79" d="100"/>
          <a:sy n="79" d="100"/>
        </p:scale>
        <p:origin x="1770" y="78"/>
      </p:cViewPr>
      <p:guideLst/>
    </p:cSldViewPr>
  </p:slideViewPr>
  <p:outlineViewPr>
    <p:cViewPr>
      <p:scale>
        <a:sx n="33" d="100"/>
        <a:sy n="33" d="100"/>
      </p:scale>
      <p:origin x="0" y="-1986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2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46D88-9AEB-485F-BD3C-4C8B2CFFF72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45A4E7F-DF9C-43B7-8EF9-33719BCA0CA9}">
      <dgm:prSet custT="1"/>
      <dgm:spPr>
        <a:solidFill>
          <a:srgbClr val="604878"/>
        </a:solidFill>
      </dgm:spPr>
      <dgm:t>
        <a:bodyPr/>
        <a:lstStyle/>
        <a:p>
          <a:r>
            <a:rPr lang="en-US" sz="2800" dirty="0"/>
            <a:t>Terminology</a:t>
          </a:r>
        </a:p>
      </dgm:t>
      <dgm:extLst>
        <a:ext uri="{E40237B7-FDA0-4F09-8148-C483321AD2D9}">
          <dgm14:cNvPr xmlns:dgm14="http://schemas.microsoft.com/office/drawing/2010/diagram" id="0" name="" descr="Who needs a Title V permit?"/>
        </a:ext>
      </dgm:extLst>
    </dgm:pt>
    <dgm:pt modelId="{76269D2E-2C33-48DD-AB70-7483D3B21D14}" type="parTrans" cxnId="{4A3776C2-8922-4A7D-B4DB-6AE967718976}">
      <dgm:prSet/>
      <dgm:spPr/>
      <dgm:t>
        <a:bodyPr/>
        <a:lstStyle/>
        <a:p>
          <a:endParaRPr lang="en-US" sz="2800"/>
        </a:p>
      </dgm:t>
    </dgm:pt>
    <dgm:pt modelId="{59985C02-65AC-4A42-BCA0-0A8A7B326DE6}" type="sibTrans" cxnId="{4A3776C2-8922-4A7D-B4DB-6AE967718976}">
      <dgm:prSet/>
      <dgm:spPr/>
      <dgm:t>
        <a:bodyPr/>
        <a:lstStyle/>
        <a:p>
          <a:endParaRPr lang="en-US" sz="2800"/>
        </a:p>
      </dgm:t>
    </dgm:pt>
    <dgm:pt modelId="{BFA844C8-7029-47C2-8E32-6A5592DED49A}">
      <dgm:prSet custT="1"/>
      <dgm:spPr>
        <a:solidFill>
          <a:srgbClr val="E0670A"/>
        </a:solidFill>
      </dgm:spPr>
      <dgm:t>
        <a:bodyPr/>
        <a:lstStyle/>
        <a:p>
          <a:r>
            <a:rPr lang="en-US" sz="2800" dirty="0"/>
            <a:t>Title V petitions, objections and EPA orders</a:t>
          </a:r>
        </a:p>
      </dgm:t>
      <dgm:extLst>
        <a:ext uri="{E40237B7-FDA0-4F09-8148-C483321AD2D9}">
          <dgm14:cNvPr xmlns:dgm14="http://schemas.microsoft.com/office/drawing/2010/diagram" id="0" name="" descr="What is the Title V permitting process?"/>
        </a:ext>
      </dgm:extLst>
    </dgm:pt>
    <dgm:pt modelId="{84868DA8-3E70-45F8-B9B0-179197DD2317}" type="parTrans" cxnId="{C66551BA-762D-4964-BDB1-B4F1098BF8B9}">
      <dgm:prSet/>
      <dgm:spPr/>
      <dgm:t>
        <a:bodyPr/>
        <a:lstStyle/>
        <a:p>
          <a:endParaRPr lang="en-US" sz="2800"/>
        </a:p>
      </dgm:t>
    </dgm:pt>
    <dgm:pt modelId="{4DA6E38F-B303-4C88-A026-9860EDC321F0}" type="sibTrans" cxnId="{C66551BA-762D-4964-BDB1-B4F1098BF8B9}">
      <dgm:prSet/>
      <dgm:spPr/>
      <dgm:t>
        <a:bodyPr/>
        <a:lstStyle/>
        <a:p>
          <a:endParaRPr lang="en-US" sz="2800"/>
        </a:p>
      </dgm:t>
    </dgm:pt>
    <dgm:pt modelId="{AA449246-4B51-4BAD-9845-B3671C730A2B}">
      <dgm:prSet custT="1"/>
      <dgm:spPr>
        <a:solidFill>
          <a:srgbClr val="721003"/>
        </a:solidFill>
      </dgm:spPr>
      <dgm:t>
        <a:bodyPr/>
        <a:lstStyle/>
        <a:p>
          <a:r>
            <a:rPr lang="en-US" sz="2800" dirty="0"/>
            <a:t>NSR permit strategies</a:t>
          </a:r>
        </a:p>
      </dgm:t>
      <dgm:extLst>
        <a:ext uri="{E40237B7-FDA0-4F09-8148-C483321AD2D9}">
          <dgm14:cNvPr xmlns:dgm14="http://schemas.microsoft.com/office/drawing/2010/diagram" id="0" name="" descr="Submitting and accessing Title V permit documents"/>
        </a:ext>
      </dgm:extLst>
    </dgm:pt>
    <dgm:pt modelId="{50A3A374-5E09-44F6-A729-38B04A912300}" type="parTrans" cxnId="{6DDF85E8-1212-4280-95CC-415D6D841768}">
      <dgm:prSet/>
      <dgm:spPr/>
      <dgm:t>
        <a:bodyPr/>
        <a:lstStyle/>
        <a:p>
          <a:endParaRPr lang="en-US" sz="2800"/>
        </a:p>
      </dgm:t>
    </dgm:pt>
    <dgm:pt modelId="{C0F076EC-58BC-451B-9575-8E3C6C03A2A8}" type="sibTrans" cxnId="{6DDF85E8-1212-4280-95CC-415D6D841768}">
      <dgm:prSet/>
      <dgm:spPr/>
      <dgm:t>
        <a:bodyPr/>
        <a:lstStyle/>
        <a:p>
          <a:endParaRPr lang="en-US" sz="2800"/>
        </a:p>
      </dgm:t>
    </dgm:pt>
    <dgm:pt modelId="{FCF8DDE0-9572-4323-A76F-B3AA5E41C42B}" type="pres">
      <dgm:prSet presAssocID="{46C46D88-9AEB-485F-BD3C-4C8B2CFFF72D}" presName="Name0" presStyleCnt="0">
        <dgm:presLayoutVars>
          <dgm:chMax val="7"/>
          <dgm:chPref val="7"/>
          <dgm:dir/>
        </dgm:presLayoutVars>
      </dgm:prSet>
      <dgm:spPr/>
    </dgm:pt>
    <dgm:pt modelId="{9D98595D-C7C3-46EA-B7FF-9CDD0B063990}" type="pres">
      <dgm:prSet presAssocID="{46C46D88-9AEB-485F-BD3C-4C8B2CFFF72D}" presName="Name1" presStyleCnt="0"/>
      <dgm:spPr/>
    </dgm:pt>
    <dgm:pt modelId="{0E6F360E-ABAC-464D-B26C-62EA54439A37}" type="pres">
      <dgm:prSet presAssocID="{46C46D88-9AEB-485F-BD3C-4C8B2CFFF72D}" presName="cycle" presStyleCnt="0"/>
      <dgm:spPr/>
    </dgm:pt>
    <dgm:pt modelId="{5ED0E46A-1845-448E-BAC8-8B43C40AAA22}" type="pres">
      <dgm:prSet presAssocID="{46C46D88-9AEB-485F-BD3C-4C8B2CFFF72D}" presName="srcNode" presStyleLbl="node1" presStyleIdx="0" presStyleCnt="3"/>
      <dgm:spPr/>
    </dgm:pt>
    <dgm:pt modelId="{E2233588-1FC3-4DE6-882C-18AAB4C1E1A6}" type="pres">
      <dgm:prSet presAssocID="{46C46D88-9AEB-485F-BD3C-4C8B2CFFF72D}" presName="conn" presStyleLbl="parChTrans1D2" presStyleIdx="0" presStyleCnt="1"/>
      <dgm:spPr/>
    </dgm:pt>
    <dgm:pt modelId="{E68A3054-BF28-4CF6-A240-A0494DC8DE17}" type="pres">
      <dgm:prSet presAssocID="{46C46D88-9AEB-485F-BD3C-4C8B2CFFF72D}" presName="extraNode" presStyleLbl="node1" presStyleIdx="0" presStyleCnt="3"/>
      <dgm:spPr/>
    </dgm:pt>
    <dgm:pt modelId="{B5376FF7-F95A-4EE5-B06E-E5671E92B725}" type="pres">
      <dgm:prSet presAssocID="{46C46D88-9AEB-485F-BD3C-4C8B2CFFF72D}" presName="dstNode" presStyleLbl="node1" presStyleIdx="0" presStyleCnt="3"/>
      <dgm:spPr/>
    </dgm:pt>
    <dgm:pt modelId="{D69A9A85-8C99-42ED-908D-84A58DC09F57}" type="pres">
      <dgm:prSet presAssocID="{145A4E7F-DF9C-43B7-8EF9-33719BCA0CA9}" presName="text_1" presStyleLbl="node1" presStyleIdx="0" presStyleCnt="3" custScaleX="96860" custScaleY="113220" custLinFactNeighborX="-586" custLinFactNeighborY="167">
        <dgm:presLayoutVars>
          <dgm:bulletEnabled val="1"/>
        </dgm:presLayoutVars>
      </dgm:prSet>
      <dgm:spPr/>
    </dgm:pt>
    <dgm:pt modelId="{2747EA19-5C11-4B5A-B224-E3970C5E54F6}" type="pres">
      <dgm:prSet presAssocID="{145A4E7F-DF9C-43B7-8EF9-33719BCA0CA9}" presName="accent_1" presStyleCnt="0"/>
      <dgm:spPr/>
    </dgm:pt>
    <dgm:pt modelId="{F5A78A77-EC51-4C29-BF7B-23DD65913CC6}" type="pres">
      <dgm:prSet presAssocID="{145A4E7F-DF9C-43B7-8EF9-33719BCA0CA9}" presName="accentRepeatNode" presStyleLbl="solidFgAcc1" presStyleIdx="0" presStyleCnt="3" custLinFactNeighborY="0"/>
      <dgm:spPr/>
    </dgm:pt>
    <dgm:pt modelId="{B605FED7-637B-4679-B681-B26D38F30A94}" type="pres">
      <dgm:prSet presAssocID="{BFA844C8-7029-47C2-8E32-6A5592DED49A}" presName="text_2" presStyleLbl="node1" presStyleIdx="1" presStyleCnt="3" custScaleX="96860" custScaleY="113220">
        <dgm:presLayoutVars>
          <dgm:bulletEnabled val="1"/>
        </dgm:presLayoutVars>
      </dgm:prSet>
      <dgm:spPr/>
    </dgm:pt>
    <dgm:pt modelId="{613CE43F-3026-49B6-9691-E30B0550ABD7}" type="pres">
      <dgm:prSet presAssocID="{BFA844C8-7029-47C2-8E32-6A5592DED49A}" presName="accent_2" presStyleCnt="0"/>
      <dgm:spPr/>
    </dgm:pt>
    <dgm:pt modelId="{2236B61E-DD90-4D93-8582-68CDB315FFAE}" type="pres">
      <dgm:prSet presAssocID="{BFA844C8-7029-47C2-8E32-6A5592DED49A}" presName="accentRepeatNode" presStyleLbl="solidFgAcc1" presStyleIdx="1" presStyleCnt="3"/>
      <dgm:spPr/>
    </dgm:pt>
    <dgm:pt modelId="{E04FC0D7-B7E1-4CC2-AF0D-95F462546525}" type="pres">
      <dgm:prSet presAssocID="{AA449246-4B51-4BAD-9845-B3671C730A2B}" presName="text_3" presStyleLbl="node1" presStyleIdx="2" presStyleCnt="3" custScaleX="96860" custScaleY="113220">
        <dgm:presLayoutVars>
          <dgm:bulletEnabled val="1"/>
        </dgm:presLayoutVars>
      </dgm:prSet>
      <dgm:spPr/>
    </dgm:pt>
    <dgm:pt modelId="{0630EEC9-A200-4472-95D0-9120826387DD}" type="pres">
      <dgm:prSet presAssocID="{AA449246-4B51-4BAD-9845-B3671C730A2B}" presName="accent_3" presStyleCnt="0"/>
      <dgm:spPr/>
    </dgm:pt>
    <dgm:pt modelId="{11CF9CF1-3B0D-4169-BDD5-64ED0DDD84C5}" type="pres">
      <dgm:prSet presAssocID="{AA449246-4B51-4BAD-9845-B3671C730A2B}" presName="accentRepeatNode" presStyleLbl="solidFgAcc1" presStyleIdx="2" presStyleCnt="3"/>
      <dgm:spPr/>
    </dgm:pt>
  </dgm:ptLst>
  <dgm:cxnLst>
    <dgm:cxn modelId="{F1709260-28BD-4E4A-8BE6-E9F8172E2681}" type="presOf" srcId="{AA449246-4B51-4BAD-9845-B3671C730A2B}" destId="{E04FC0D7-B7E1-4CC2-AF0D-95F462546525}" srcOrd="0" destOrd="0" presId="urn:microsoft.com/office/officeart/2008/layout/VerticalCurvedList"/>
    <dgm:cxn modelId="{09C7D141-474D-4E32-854C-5C87F2EF6C9A}" type="presOf" srcId="{46C46D88-9AEB-485F-BD3C-4C8B2CFFF72D}" destId="{FCF8DDE0-9572-4323-A76F-B3AA5E41C42B}" srcOrd="0" destOrd="0" presId="urn:microsoft.com/office/officeart/2008/layout/VerticalCurvedList"/>
    <dgm:cxn modelId="{C8A63C95-04A3-4AB6-BD12-B501379F4E9E}" type="presOf" srcId="{BFA844C8-7029-47C2-8E32-6A5592DED49A}" destId="{B605FED7-637B-4679-B681-B26D38F30A94}" srcOrd="0" destOrd="0" presId="urn:microsoft.com/office/officeart/2008/layout/VerticalCurvedList"/>
    <dgm:cxn modelId="{C66551BA-762D-4964-BDB1-B4F1098BF8B9}" srcId="{46C46D88-9AEB-485F-BD3C-4C8B2CFFF72D}" destId="{BFA844C8-7029-47C2-8E32-6A5592DED49A}" srcOrd="1" destOrd="0" parTransId="{84868DA8-3E70-45F8-B9B0-179197DD2317}" sibTransId="{4DA6E38F-B303-4C88-A026-9860EDC321F0}"/>
    <dgm:cxn modelId="{4A3776C2-8922-4A7D-B4DB-6AE967718976}" srcId="{46C46D88-9AEB-485F-BD3C-4C8B2CFFF72D}" destId="{145A4E7F-DF9C-43B7-8EF9-33719BCA0CA9}" srcOrd="0" destOrd="0" parTransId="{76269D2E-2C33-48DD-AB70-7483D3B21D14}" sibTransId="{59985C02-65AC-4A42-BCA0-0A8A7B326DE6}"/>
    <dgm:cxn modelId="{D3D17AC7-0C27-4A56-9606-2786C4BE0EDD}" type="presOf" srcId="{59985C02-65AC-4A42-BCA0-0A8A7B326DE6}" destId="{E2233588-1FC3-4DE6-882C-18AAB4C1E1A6}" srcOrd="0" destOrd="0" presId="urn:microsoft.com/office/officeart/2008/layout/VerticalCurvedList"/>
    <dgm:cxn modelId="{6DDF85E8-1212-4280-95CC-415D6D841768}" srcId="{46C46D88-9AEB-485F-BD3C-4C8B2CFFF72D}" destId="{AA449246-4B51-4BAD-9845-B3671C730A2B}" srcOrd="2" destOrd="0" parTransId="{50A3A374-5E09-44F6-A729-38B04A912300}" sibTransId="{C0F076EC-58BC-451B-9575-8E3C6C03A2A8}"/>
    <dgm:cxn modelId="{B6198BF7-25EE-4D91-963B-2F64F02ED4A4}" type="presOf" srcId="{145A4E7F-DF9C-43B7-8EF9-33719BCA0CA9}" destId="{D69A9A85-8C99-42ED-908D-84A58DC09F57}" srcOrd="0" destOrd="0" presId="urn:microsoft.com/office/officeart/2008/layout/VerticalCurvedList"/>
    <dgm:cxn modelId="{9DFCFB90-D7EC-4708-9FFC-491C71CFF01A}" type="presParOf" srcId="{FCF8DDE0-9572-4323-A76F-B3AA5E41C42B}" destId="{9D98595D-C7C3-46EA-B7FF-9CDD0B063990}" srcOrd="0" destOrd="0" presId="urn:microsoft.com/office/officeart/2008/layout/VerticalCurvedList"/>
    <dgm:cxn modelId="{436A56C8-E9B5-4D10-9699-886446DE622A}" type="presParOf" srcId="{9D98595D-C7C3-46EA-B7FF-9CDD0B063990}" destId="{0E6F360E-ABAC-464D-B26C-62EA54439A37}" srcOrd="0" destOrd="0" presId="urn:microsoft.com/office/officeart/2008/layout/VerticalCurvedList"/>
    <dgm:cxn modelId="{22B0E005-BDD5-42FD-A9BB-FE87919AACD6}" type="presParOf" srcId="{0E6F360E-ABAC-464D-B26C-62EA54439A37}" destId="{5ED0E46A-1845-448E-BAC8-8B43C40AAA22}" srcOrd="0" destOrd="0" presId="urn:microsoft.com/office/officeart/2008/layout/VerticalCurvedList"/>
    <dgm:cxn modelId="{8A790086-8A84-41BE-B34D-7A9B80EAFAAD}" type="presParOf" srcId="{0E6F360E-ABAC-464D-B26C-62EA54439A37}" destId="{E2233588-1FC3-4DE6-882C-18AAB4C1E1A6}" srcOrd="1" destOrd="0" presId="urn:microsoft.com/office/officeart/2008/layout/VerticalCurvedList"/>
    <dgm:cxn modelId="{CDBD585E-38DA-41FC-9843-1B728D31AE01}" type="presParOf" srcId="{0E6F360E-ABAC-464D-B26C-62EA54439A37}" destId="{E68A3054-BF28-4CF6-A240-A0494DC8DE17}" srcOrd="2" destOrd="0" presId="urn:microsoft.com/office/officeart/2008/layout/VerticalCurvedList"/>
    <dgm:cxn modelId="{8C41192C-49D7-4D18-B7E4-817EA0CEF929}" type="presParOf" srcId="{0E6F360E-ABAC-464D-B26C-62EA54439A37}" destId="{B5376FF7-F95A-4EE5-B06E-E5671E92B725}" srcOrd="3" destOrd="0" presId="urn:microsoft.com/office/officeart/2008/layout/VerticalCurvedList"/>
    <dgm:cxn modelId="{7ABC4E21-4172-459D-8638-03E8E2C8ED75}" type="presParOf" srcId="{9D98595D-C7C3-46EA-B7FF-9CDD0B063990}" destId="{D69A9A85-8C99-42ED-908D-84A58DC09F57}" srcOrd="1" destOrd="0" presId="urn:microsoft.com/office/officeart/2008/layout/VerticalCurvedList"/>
    <dgm:cxn modelId="{2F614A76-2118-47E6-A698-A96F43105709}" type="presParOf" srcId="{9D98595D-C7C3-46EA-B7FF-9CDD0B063990}" destId="{2747EA19-5C11-4B5A-B224-E3970C5E54F6}" srcOrd="2" destOrd="0" presId="urn:microsoft.com/office/officeart/2008/layout/VerticalCurvedList"/>
    <dgm:cxn modelId="{AFC898A2-9AD0-4FA2-8231-478A6CC57ED8}" type="presParOf" srcId="{2747EA19-5C11-4B5A-B224-E3970C5E54F6}" destId="{F5A78A77-EC51-4C29-BF7B-23DD65913CC6}" srcOrd="0" destOrd="0" presId="urn:microsoft.com/office/officeart/2008/layout/VerticalCurvedList"/>
    <dgm:cxn modelId="{FFEC079F-BD4A-4BC5-85B6-EE23C29A0BE8}" type="presParOf" srcId="{9D98595D-C7C3-46EA-B7FF-9CDD0B063990}" destId="{B605FED7-637B-4679-B681-B26D38F30A94}" srcOrd="3" destOrd="0" presId="urn:microsoft.com/office/officeart/2008/layout/VerticalCurvedList"/>
    <dgm:cxn modelId="{47921543-02F5-4C8D-BEDE-B17C1CCB780B}" type="presParOf" srcId="{9D98595D-C7C3-46EA-B7FF-9CDD0B063990}" destId="{613CE43F-3026-49B6-9691-E30B0550ABD7}" srcOrd="4" destOrd="0" presId="urn:microsoft.com/office/officeart/2008/layout/VerticalCurvedList"/>
    <dgm:cxn modelId="{478DA596-D57B-4D6D-BB07-74CCD4D88B48}" type="presParOf" srcId="{613CE43F-3026-49B6-9691-E30B0550ABD7}" destId="{2236B61E-DD90-4D93-8582-68CDB315FFAE}" srcOrd="0" destOrd="0" presId="urn:microsoft.com/office/officeart/2008/layout/VerticalCurvedList"/>
    <dgm:cxn modelId="{B025DCED-CCA3-408B-9068-590582132728}" type="presParOf" srcId="{9D98595D-C7C3-46EA-B7FF-9CDD0B063990}" destId="{E04FC0D7-B7E1-4CC2-AF0D-95F462546525}" srcOrd="5" destOrd="0" presId="urn:microsoft.com/office/officeart/2008/layout/VerticalCurvedList"/>
    <dgm:cxn modelId="{61FF36D5-5176-48CA-BD9F-6389E84E3ACF}" type="presParOf" srcId="{9D98595D-C7C3-46EA-B7FF-9CDD0B063990}" destId="{0630EEC9-A200-4472-95D0-9120826387DD}" srcOrd="6" destOrd="0" presId="urn:microsoft.com/office/officeart/2008/layout/VerticalCurvedList"/>
    <dgm:cxn modelId="{A31D2611-4751-4879-AC18-02F809DB1111}" type="presParOf" srcId="{0630EEC9-A200-4472-95D0-9120826387DD}" destId="{11CF9CF1-3B0D-4169-BDD5-64ED0DDD84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3EEDD1F-707D-4440-A18C-8CF90577345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053E229C-E3F5-4152-AB76-EB1FC6387064}">
      <dgm:prSet phldrT="[Text]" custT="1"/>
      <dgm:spPr>
        <a:solidFill>
          <a:srgbClr val="604878"/>
        </a:solidFill>
      </dgm:spPr>
      <dgm:t>
        <a:bodyPr/>
        <a:lstStyle/>
        <a:p>
          <a:r>
            <a:rPr lang="en-US" sz="2800" dirty="0">
              <a:latin typeface="+mn-lt"/>
              <a:ea typeface="Tahoma" panose="020B0604030504040204" pitchFamily="34" charset="0"/>
              <a:cs typeface="Tahoma" panose="020B0604030504040204" pitchFamily="34" charset="0"/>
            </a:rPr>
            <a:t>Comments</a:t>
          </a:r>
        </a:p>
      </dgm:t>
      <dgm:extLst>
        <a:ext uri="{E40237B7-FDA0-4F09-8148-C483321AD2D9}">
          <dgm14:cNvPr xmlns:dgm14="http://schemas.microsoft.com/office/drawing/2010/diagram" id="0" name="" descr="Comments&#10; Filed by EPA and/or&#10; Filed by Public&#10;Objections&#10; Filed by EPA&#10;Petition for Objection&#10; Filed with EPA by the Public&#10; Allowed or Denied by EPA&#10;Orders&#10; Issued by EPA when a Petition for Objection is allowed&#10;"/>
        </a:ext>
      </dgm:extLst>
    </dgm:pt>
    <dgm:pt modelId="{805BFC71-319D-42CB-9313-3374CA096169}" type="parTrans" cxnId="{0408B901-0FF6-4C1A-86E9-C89C7D2108F9}">
      <dgm:prSet/>
      <dgm:spPr/>
      <dgm:t>
        <a:bodyPr/>
        <a:lstStyle/>
        <a:p>
          <a:endParaRPr lang="en-US" sz="2400">
            <a:latin typeface="+mn-lt"/>
            <a:ea typeface="Tahoma" panose="020B0604030504040204" pitchFamily="34" charset="0"/>
            <a:cs typeface="Tahoma" panose="020B0604030504040204" pitchFamily="34" charset="0"/>
          </a:endParaRPr>
        </a:p>
      </dgm:t>
    </dgm:pt>
    <dgm:pt modelId="{486D8005-2026-4935-B52A-0A4B46D89F33}" type="sibTrans" cxnId="{0408B901-0FF6-4C1A-86E9-C89C7D2108F9}">
      <dgm:prSet/>
      <dgm:spPr/>
      <dgm:t>
        <a:bodyPr/>
        <a:lstStyle/>
        <a:p>
          <a:endParaRPr lang="en-US" sz="2400">
            <a:latin typeface="+mn-lt"/>
            <a:ea typeface="Tahoma" panose="020B0604030504040204" pitchFamily="34" charset="0"/>
            <a:cs typeface="Tahoma" panose="020B0604030504040204" pitchFamily="34" charset="0"/>
          </a:endParaRPr>
        </a:p>
      </dgm:t>
    </dgm:pt>
    <dgm:pt modelId="{DF162BFB-0EA7-4624-80E3-5CC1618D4CAF}">
      <dgm:prSet phldrT="[Text]" custT="1"/>
      <dgm:spPr>
        <a:solidFill>
          <a:srgbClr val="604878"/>
        </a:solidFill>
      </dgm:spPr>
      <dgm:t>
        <a:bodyPr/>
        <a:lstStyle/>
        <a:p>
          <a:r>
            <a:rPr lang="en-US" sz="2800" dirty="0">
              <a:latin typeface="+mn-lt"/>
              <a:ea typeface="Tahoma" panose="020B0604030504040204" pitchFamily="34" charset="0"/>
              <a:cs typeface="Tahoma" panose="020B0604030504040204" pitchFamily="34" charset="0"/>
            </a:rPr>
            <a:t>Objections</a:t>
          </a:r>
        </a:p>
      </dgm:t>
      <dgm:extLst>
        <a:ext uri="{E40237B7-FDA0-4F09-8148-C483321AD2D9}">
          <dgm14:cNvPr xmlns:dgm14="http://schemas.microsoft.com/office/drawing/2010/diagram" id="0" name="" descr="Comments&#10; Filed by EPA and/or&#10; Filed by Public&#10;Objections&#10; Filed by EPA&#10;Petition for Objection&#10; Filed with EPA by the Public&#10; Allowed or Denied by EPA&#10;Orders&#10; Issued by EPA when a Petition for Objection is allowed&#10;"/>
        </a:ext>
      </dgm:extLst>
    </dgm:pt>
    <dgm:pt modelId="{68AE5A6C-7FF9-4792-AAEA-453DAD479C89}" type="parTrans" cxnId="{D109D5A5-00E5-48FB-A60E-27CFD05CA2A8}">
      <dgm:prSet/>
      <dgm:spPr/>
      <dgm:t>
        <a:bodyPr/>
        <a:lstStyle/>
        <a:p>
          <a:endParaRPr lang="en-US" sz="2400">
            <a:latin typeface="+mn-lt"/>
            <a:ea typeface="Tahoma" panose="020B0604030504040204" pitchFamily="34" charset="0"/>
            <a:cs typeface="Tahoma" panose="020B0604030504040204" pitchFamily="34" charset="0"/>
          </a:endParaRPr>
        </a:p>
      </dgm:t>
    </dgm:pt>
    <dgm:pt modelId="{30C7EBE3-848B-4C82-BFF7-AFE42EBE166F}" type="sibTrans" cxnId="{D109D5A5-00E5-48FB-A60E-27CFD05CA2A8}">
      <dgm:prSet/>
      <dgm:spPr/>
      <dgm:t>
        <a:bodyPr/>
        <a:lstStyle/>
        <a:p>
          <a:endParaRPr lang="en-US" sz="2400">
            <a:latin typeface="+mn-lt"/>
            <a:ea typeface="Tahoma" panose="020B0604030504040204" pitchFamily="34" charset="0"/>
            <a:cs typeface="Tahoma" panose="020B0604030504040204" pitchFamily="34" charset="0"/>
          </a:endParaRPr>
        </a:p>
      </dgm:t>
    </dgm:pt>
    <dgm:pt modelId="{88CED267-2687-4A97-BD59-1016FFECEE3C}">
      <dgm:prSet phldrT="[Text]" custT="1"/>
      <dgm:spPr/>
      <dgm:t>
        <a:bodyPr/>
        <a:lstStyle/>
        <a:p>
          <a:r>
            <a:rPr lang="en-US" sz="2600" dirty="0">
              <a:latin typeface="+mn-lt"/>
              <a:ea typeface="Tahoma" panose="020B0604030504040204" pitchFamily="34" charset="0"/>
              <a:cs typeface="Tahoma" panose="020B0604030504040204" pitchFamily="34" charset="0"/>
            </a:rPr>
            <a:t>Filed by EPA during EPA review</a:t>
          </a:r>
        </a:p>
      </dgm:t>
      <dgm:extLst>
        <a:ext uri="{E40237B7-FDA0-4F09-8148-C483321AD2D9}">
          <dgm14:cNvPr xmlns:dgm14="http://schemas.microsoft.com/office/drawing/2010/diagram" id="0" name="" descr="Comments&#10; Filed by EPA and/or&#10; Filed by Public&#10;Objections&#10; Filed by EPA&#10;Petition for Objection&#10; Filed with EPA by the Public&#10; Allowed or Denied by EPA&#10;Orders&#10; Issued by EPA when a Petition for Objection is allowed&#10;"/>
        </a:ext>
      </dgm:extLst>
    </dgm:pt>
    <dgm:pt modelId="{E21E86CE-7881-4FBD-ABF1-937EA4620E10}" type="parTrans" cxnId="{F540765A-28D2-43EE-9B96-C7A99CDED4ED}">
      <dgm:prSet/>
      <dgm:spPr/>
      <dgm:t>
        <a:bodyPr/>
        <a:lstStyle/>
        <a:p>
          <a:endParaRPr lang="en-US" sz="2400">
            <a:latin typeface="+mn-lt"/>
            <a:ea typeface="Tahoma" panose="020B0604030504040204" pitchFamily="34" charset="0"/>
            <a:cs typeface="Tahoma" panose="020B0604030504040204" pitchFamily="34" charset="0"/>
          </a:endParaRPr>
        </a:p>
      </dgm:t>
    </dgm:pt>
    <dgm:pt modelId="{7E849BBB-B430-480E-8BCF-24F3EAB7BAD7}" type="sibTrans" cxnId="{F540765A-28D2-43EE-9B96-C7A99CDED4ED}">
      <dgm:prSet/>
      <dgm:spPr/>
      <dgm:t>
        <a:bodyPr/>
        <a:lstStyle/>
        <a:p>
          <a:endParaRPr lang="en-US" sz="2400">
            <a:latin typeface="+mn-lt"/>
            <a:ea typeface="Tahoma" panose="020B0604030504040204" pitchFamily="34" charset="0"/>
            <a:cs typeface="Tahoma" panose="020B0604030504040204" pitchFamily="34" charset="0"/>
          </a:endParaRPr>
        </a:p>
      </dgm:t>
    </dgm:pt>
    <dgm:pt modelId="{B4C240E4-AFC5-44A9-AD00-64306DACCAE2}">
      <dgm:prSet phldrT="[Text]" custT="1"/>
      <dgm:spPr>
        <a:solidFill>
          <a:srgbClr val="604878"/>
        </a:solidFill>
      </dgm:spPr>
      <dgm:t>
        <a:bodyPr/>
        <a:lstStyle/>
        <a:p>
          <a:r>
            <a:rPr lang="en-US" sz="2800" dirty="0">
              <a:latin typeface="+mn-lt"/>
              <a:ea typeface="Tahoma" panose="020B0604030504040204" pitchFamily="34" charset="0"/>
              <a:cs typeface="Tahoma" panose="020B0604030504040204" pitchFamily="34" charset="0"/>
            </a:rPr>
            <a:t>Petition for Objection</a:t>
          </a:r>
        </a:p>
      </dgm:t>
      <dgm:extLst>
        <a:ext uri="{E40237B7-FDA0-4F09-8148-C483321AD2D9}">
          <dgm14:cNvPr xmlns:dgm14="http://schemas.microsoft.com/office/drawing/2010/diagram" id="0" name="" descr="Comments&#10; Filed by EPA and/or&#10; Filed by Public&#10;Objections&#10; Filed by EPA&#10;Petition for Objection&#10; Filed with EPA by the Public&#10; Allowed or Denied by EPA&#10;Orders&#10; Issued by EPA when a Petition for Objection is allowed&#10;"/>
        </a:ext>
      </dgm:extLst>
    </dgm:pt>
    <dgm:pt modelId="{74A9FF0B-9E88-4AC1-9AC3-215BDE66B3E4}" type="parTrans" cxnId="{1DB9B14E-8DBC-4964-8C27-9E1AA323170C}">
      <dgm:prSet/>
      <dgm:spPr/>
      <dgm:t>
        <a:bodyPr/>
        <a:lstStyle/>
        <a:p>
          <a:endParaRPr lang="en-US" sz="2400">
            <a:latin typeface="+mn-lt"/>
            <a:ea typeface="Tahoma" panose="020B0604030504040204" pitchFamily="34" charset="0"/>
            <a:cs typeface="Tahoma" panose="020B0604030504040204" pitchFamily="34" charset="0"/>
          </a:endParaRPr>
        </a:p>
      </dgm:t>
    </dgm:pt>
    <dgm:pt modelId="{6A57E63B-5FB0-4824-AC81-45FBCFCB95F3}" type="sibTrans" cxnId="{1DB9B14E-8DBC-4964-8C27-9E1AA323170C}">
      <dgm:prSet/>
      <dgm:spPr/>
      <dgm:t>
        <a:bodyPr/>
        <a:lstStyle/>
        <a:p>
          <a:endParaRPr lang="en-US" sz="2400">
            <a:latin typeface="+mn-lt"/>
            <a:ea typeface="Tahoma" panose="020B0604030504040204" pitchFamily="34" charset="0"/>
            <a:cs typeface="Tahoma" panose="020B0604030504040204" pitchFamily="34" charset="0"/>
          </a:endParaRPr>
        </a:p>
      </dgm:t>
    </dgm:pt>
    <dgm:pt modelId="{54588D74-C9E3-45B6-97A2-8FD3576F7DBF}">
      <dgm:prSet phldrT="[Text]" custT="1"/>
      <dgm:spPr/>
      <dgm:t>
        <a:bodyPr/>
        <a:lstStyle/>
        <a:p>
          <a:r>
            <a:rPr lang="en-US" sz="2600" dirty="0">
              <a:latin typeface="+mn-lt"/>
              <a:ea typeface="Tahoma" panose="020B0604030504040204" pitchFamily="34" charset="0"/>
              <a:cs typeface="Tahoma" panose="020B0604030504040204" pitchFamily="34" charset="0"/>
            </a:rPr>
            <a:t>Claims filed by the public with EPA</a:t>
          </a:r>
        </a:p>
      </dgm:t>
      <dgm:extLst>
        <a:ext uri="{E40237B7-FDA0-4F09-8148-C483321AD2D9}">
          <dgm14:cNvPr xmlns:dgm14="http://schemas.microsoft.com/office/drawing/2010/diagram" id="0" name="" descr="Comments&#10; Filed by EPA and/or&#10; Filed by Public&#10;Objections&#10; Filed by EPA&#10;Petition for Objection&#10; Filed with EPA by the Public&#10; Allowed or Denied by EPA&#10;Orders&#10; Issued by EPA when a Petition for Objection is allowed&#10;"/>
        </a:ext>
      </dgm:extLst>
    </dgm:pt>
    <dgm:pt modelId="{E34A59B1-6847-4EA8-83CE-9E593ECE0CB2}" type="parTrans" cxnId="{D7268095-E519-4F00-AABD-58C96B64A21A}">
      <dgm:prSet/>
      <dgm:spPr/>
      <dgm:t>
        <a:bodyPr/>
        <a:lstStyle/>
        <a:p>
          <a:endParaRPr lang="en-US" sz="2400">
            <a:latin typeface="+mn-lt"/>
            <a:ea typeface="Tahoma" panose="020B0604030504040204" pitchFamily="34" charset="0"/>
            <a:cs typeface="Tahoma" panose="020B0604030504040204" pitchFamily="34" charset="0"/>
          </a:endParaRPr>
        </a:p>
      </dgm:t>
    </dgm:pt>
    <dgm:pt modelId="{6CDB49A9-1E6E-4F5B-A58A-045649FE5E19}" type="sibTrans" cxnId="{D7268095-E519-4F00-AABD-58C96B64A21A}">
      <dgm:prSet/>
      <dgm:spPr/>
      <dgm:t>
        <a:bodyPr/>
        <a:lstStyle/>
        <a:p>
          <a:endParaRPr lang="en-US" sz="2400">
            <a:latin typeface="+mn-lt"/>
            <a:ea typeface="Tahoma" panose="020B0604030504040204" pitchFamily="34" charset="0"/>
            <a:cs typeface="Tahoma" panose="020B0604030504040204" pitchFamily="34" charset="0"/>
          </a:endParaRPr>
        </a:p>
      </dgm:t>
    </dgm:pt>
    <dgm:pt modelId="{56E52F53-2293-47F4-AE83-BF3827695682}">
      <dgm:prSet phldrT="[Text]" custT="1"/>
      <dgm:spPr/>
      <dgm:t>
        <a:bodyPr/>
        <a:lstStyle/>
        <a:p>
          <a:r>
            <a:rPr lang="en-US" sz="2600" dirty="0">
              <a:latin typeface="+mn-lt"/>
              <a:ea typeface="Tahoma" panose="020B0604030504040204" pitchFamily="34" charset="0"/>
              <a:cs typeface="Tahoma" panose="020B0604030504040204" pitchFamily="34" charset="0"/>
            </a:rPr>
            <a:t>Each claim is granted or denied by EPA</a:t>
          </a:r>
        </a:p>
      </dgm:t>
    </dgm:pt>
    <dgm:pt modelId="{8A8DAFAB-0632-4CA4-B917-67EF0E756996}" type="parTrans" cxnId="{89936404-06E8-41C0-88D7-2080EA514B55}">
      <dgm:prSet/>
      <dgm:spPr/>
      <dgm:t>
        <a:bodyPr/>
        <a:lstStyle/>
        <a:p>
          <a:endParaRPr lang="en-US" sz="2400">
            <a:latin typeface="+mn-lt"/>
            <a:ea typeface="Tahoma" panose="020B0604030504040204" pitchFamily="34" charset="0"/>
            <a:cs typeface="Tahoma" panose="020B0604030504040204" pitchFamily="34" charset="0"/>
          </a:endParaRPr>
        </a:p>
      </dgm:t>
    </dgm:pt>
    <dgm:pt modelId="{C71CC4D0-E8D5-42FE-B5A7-0FB21C1E5A9C}" type="sibTrans" cxnId="{89936404-06E8-41C0-88D7-2080EA514B55}">
      <dgm:prSet/>
      <dgm:spPr/>
      <dgm:t>
        <a:bodyPr/>
        <a:lstStyle/>
        <a:p>
          <a:endParaRPr lang="en-US" sz="2400">
            <a:latin typeface="+mn-lt"/>
            <a:ea typeface="Tahoma" panose="020B0604030504040204" pitchFamily="34" charset="0"/>
            <a:cs typeface="Tahoma" panose="020B0604030504040204" pitchFamily="34" charset="0"/>
          </a:endParaRPr>
        </a:p>
      </dgm:t>
    </dgm:pt>
    <dgm:pt modelId="{842C271A-611B-4D9A-9B41-DABE42D4FCE5}">
      <dgm:prSet phldrT="[Text]" custT="1"/>
      <dgm:spPr>
        <a:solidFill>
          <a:srgbClr val="604878"/>
        </a:solidFill>
      </dgm:spPr>
      <dgm:t>
        <a:bodyPr/>
        <a:lstStyle/>
        <a:p>
          <a:r>
            <a:rPr lang="en-US" sz="2800" dirty="0">
              <a:latin typeface="+mn-lt"/>
              <a:ea typeface="Tahoma" panose="020B0604030504040204" pitchFamily="34" charset="0"/>
              <a:cs typeface="Tahoma" panose="020B0604030504040204" pitchFamily="34" charset="0"/>
            </a:rPr>
            <a:t>Orders</a:t>
          </a:r>
        </a:p>
      </dgm:t>
      <dgm:extLst>
        <a:ext uri="{E40237B7-FDA0-4F09-8148-C483321AD2D9}">
          <dgm14:cNvPr xmlns:dgm14="http://schemas.microsoft.com/office/drawing/2010/diagram" id="0" name="" descr="Comments&#10; Filed by EPA and/or&#10; Filed by Public&#10;Objections&#10; Filed by EPA&#10;Petition for Objection&#10; Filed with EPA by the Public&#10; Allowed or Denied by EPA&#10;Orders&#10; Issued by EPA when a Petition for Objection is allowed&#10;"/>
        </a:ext>
      </dgm:extLst>
    </dgm:pt>
    <dgm:pt modelId="{20CC9841-CEF6-41A8-BEF0-9E6F50941B14}" type="parTrans" cxnId="{737A499D-2FE5-45B6-8AB1-F4A52A19B6B0}">
      <dgm:prSet/>
      <dgm:spPr/>
      <dgm:t>
        <a:bodyPr/>
        <a:lstStyle/>
        <a:p>
          <a:endParaRPr lang="en-US" sz="2400">
            <a:latin typeface="+mn-lt"/>
            <a:ea typeface="Tahoma" panose="020B0604030504040204" pitchFamily="34" charset="0"/>
            <a:cs typeface="Tahoma" panose="020B0604030504040204" pitchFamily="34" charset="0"/>
          </a:endParaRPr>
        </a:p>
      </dgm:t>
    </dgm:pt>
    <dgm:pt modelId="{25FAA3C5-0B0D-4C31-B0B6-A8A72BF242EC}" type="sibTrans" cxnId="{737A499D-2FE5-45B6-8AB1-F4A52A19B6B0}">
      <dgm:prSet/>
      <dgm:spPr/>
      <dgm:t>
        <a:bodyPr/>
        <a:lstStyle/>
        <a:p>
          <a:endParaRPr lang="en-US" sz="2400">
            <a:latin typeface="+mn-lt"/>
            <a:ea typeface="Tahoma" panose="020B0604030504040204" pitchFamily="34" charset="0"/>
            <a:cs typeface="Tahoma" panose="020B0604030504040204" pitchFamily="34" charset="0"/>
          </a:endParaRPr>
        </a:p>
      </dgm:t>
    </dgm:pt>
    <dgm:pt modelId="{0D33A9FC-09F3-4578-AD42-F7105525116A}">
      <dgm:prSet phldrT="[Text]" custT="1"/>
      <dgm:spPr/>
      <dgm:t>
        <a:bodyPr/>
        <a:lstStyle/>
        <a:p>
          <a:r>
            <a:rPr lang="en-US" sz="2600" dirty="0">
              <a:latin typeface="+mn-lt"/>
              <a:ea typeface="Tahoma" panose="020B0604030504040204" pitchFamily="34" charset="0"/>
              <a:cs typeface="Tahoma" panose="020B0604030504040204" pitchFamily="34" charset="0"/>
            </a:rPr>
            <a:t>Issued by EPA when a claim is granted or denied</a:t>
          </a:r>
        </a:p>
      </dgm:t>
      <dgm:extLst>
        <a:ext uri="{E40237B7-FDA0-4F09-8148-C483321AD2D9}">
          <dgm14:cNvPr xmlns:dgm14="http://schemas.microsoft.com/office/drawing/2010/diagram" id="0" name="" descr="Comments&#10; Filed by EPA and/or&#10; Filed by Public&#10;Objections&#10; Filed by EPA&#10;Petition for Objection&#10; Filed with EPA by the Public&#10; Allowed or Denied by EPA&#10;Orders&#10; Issued by EPA when a Petition for Objection is allowed&#10;"/>
        </a:ext>
      </dgm:extLst>
    </dgm:pt>
    <dgm:pt modelId="{B639F201-2A2C-40ED-ABC0-979147BFA748}" type="parTrans" cxnId="{F1FF060E-EB5A-4364-A2DA-E90259E30B86}">
      <dgm:prSet/>
      <dgm:spPr/>
      <dgm:t>
        <a:bodyPr/>
        <a:lstStyle/>
        <a:p>
          <a:endParaRPr lang="en-US" sz="2400">
            <a:latin typeface="+mn-lt"/>
            <a:ea typeface="Tahoma" panose="020B0604030504040204" pitchFamily="34" charset="0"/>
            <a:cs typeface="Tahoma" panose="020B0604030504040204" pitchFamily="34" charset="0"/>
          </a:endParaRPr>
        </a:p>
      </dgm:t>
    </dgm:pt>
    <dgm:pt modelId="{46671CD4-18D3-40BB-BE33-554D354394A0}" type="sibTrans" cxnId="{F1FF060E-EB5A-4364-A2DA-E90259E30B86}">
      <dgm:prSet/>
      <dgm:spPr/>
      <dgm:t>
        <a:bodyPr/>
        <a:lstStyle/>
        <a:p>
          <a:endParaRPr lang="en-US" sz="2400">
            <a:latin typeface="+mn-lt"/>
            <a:ea typeface="Tahoma" panose="020B0604030504040204" pitchFamily="34" charset="0"/>
            <a:cs typeface="Tahoma" panose="020B0604030504040204" pitchFamily="34" charset="0"/>
          </a:endParaRPr>
        </a:p>
      </dgm:t>
    </dgm:pt>
    <dgm:pt modelId="{6DC2990C-CA94-4B06-B7AC-7C37D5475D9A}">
      <dgm:prSet phldrT="[Text]" custT="1"/>
      <dgm:spPr/>
      <dgm:t>
        <a:bodyPr/>
        <a:lstStyle/>
        <a:p>
          <a:r>
            <a:rPr lang="en-US" sz="2600" dirty="0">
              <a:latin typeface="+mn-lt"/>
              <a:ea typeface="Tahoma" panose="020B0604030504040204" pitchFamily="34" charset="0"/>
              <a:cs typeface="Tahoma" panose="020B0604030504040204" pitchFamily="34" charset="0"/>
            </a:rPr>
            <a:t>Filed by interested parties</a:t>
          </a:r>
        </a:p>
      </dgm:t>
      <dgm:extLst>
        <a:ext uri="{E40237B7-FDA0-4F09-8148-C483321AD2D9}">
          <dgm14:cNvPr xmlns:dgm14="http://schemas.microsoft.com/office/drawing/2010/diagram" id="0" name="" descr="Comments&#10; Filed by EPA and/or&#10; Filed by Public&#10;Objections&#10; Filed by EPA&#10;Petition for Objection&#10; Filed with EPA by the Public&#10; Allowed or Denied by EPA&#10;Orders&#10; Issued by EPA when a Petition for Objection is allowed&#10;"/>
        </a:ext>
      </dgm:extLst>
    </dgm:pt>
    <dgm:pt modelId="{8462F3C4-84BA-4329-80B6-F768F387C4CE}" type="parTrans" cxnId="{3FBC36D2-4E5E-449D-AE17-3136231AA55B}">
      <dgm:prSet/>
      <dgm:spPr/>
      <dgm:t>
        <a:bodyPr/>
        <a:lstStyle/>
        <a:p>
          <a:endParaRPr lang="en-US">
            <a:latin typeface="+mn-lt"/>
          </a:endParaRPr>
        </a:p>
      </dgm:t>
    </dgm:pt>
    <dgm:pt modelId="{C444C78C-4A2B-4986-9595-AB06900866C4}" type="sibTrans" cxnId="{3FBC36D2-4E5E-449D-AE17-3136231AA55B}">
      <dgm:prSet/>
      <dgm:spPr/>
      <dgm:t>
        <a:bodyPr/>
        <a:lstStyle/>
        <a:p>
          <a:endParaRPr lang="en-US">
            <a:latin typeface="+mn-lt"/>
          </a:endParaRPr>
        </a:p>
      </dgm:t>
    </dgm:pt>
    <dgm:pt modelId="{2DF5E1D4-0917-4C8E-8A7E-A16140C10824}" type="pres">
      <dgm:prSet presAssocID="{63EEDD1F-707D-4440-A18C-8CF90577345C}" presName="Name0" presStyleCnt="0">
        <dgm:presLayoutVars>
          <dgm:dir/>
          <dgm:animLvl val="lvl"/>
          <dgm:resizeHandles val="exact"/>
        </dgm:presLayoutVars>
      </dgm:prSet>
      <dgm:spPr/>
    </dgm:pt>
    <dgm:pt modelId="{768C3107-D39F-420A-BAC2-AEE3955BFDEB}" type="pres">
      <dgm:prSet presAssocID="{053E229C-E3F5-4152-AB76-EB1FC6387064}" presName="linNode" presStyleCnt="0"/>
      <dgm:spPr/>
    </dgm:pt>
    <dgm:pt modelId="{36AA993B-A375-4D1C-AEA3-C9F4F0847B49}" type="pres">
      <dgm:prSet presAssocID="{053E229C-E3F5-4152-AB76-EB1FC6387064}" presName="parentText" presStyleLbl="node1" presStyleIdx="0" presStyleCnt="4">
        <dgm:presLayoutVars>
          <dgm:chMax val="1"/>
          <dgm:bulletEnabled val="1"/>
        </dgm:presLayoutVars>
      </dgm:prSet>
      <dgm:spPr/>
    </dgm:pt>
    <dgm:pt modelId="{3F7B972E-631E-4711-9563-E670F35EFFBE}" type="pres">
      <dgm:prSet presAssocID="{053E229C-E3F5-4152-AB76-EB1FC6387064}" presName="descendantText" presStyleLbl="alignAccFollowNode1" presStyleIdx="0" presStyleCnt="4">
        <dgm:presLayoutVars>
          <dgm:bulletEnabled val="1"/>
        </dgm:presLayoutVars>
      </dgm:prSet>
      <dgm:spPr/>
    </dgm:pt>
    <dgm:pt modelId="{2FE94173-963F-433B-8E35-3F48FF119794}" type="pres">
      <dgm:prSet presAssocID="{486D8005-2026-4935-B52A-0A4B46D89F33}" presName="sp" presStyleCnt="0"/>
      <dgm:spPr/>
    </dgm:pt>
    <dgm:pt modelId="{A046BF79-4065-4FA0-9BBD-C27FB846D226}" type="pres">
      <dgm:prSet presAssocID="{DF162BFB-0EA7-4624-80E3-5CC1618D4CAF}" presName="linNode" presStyleCnt="0"/>
      <dgm:spPr/>
    </dgm:pt>
    <dgm:pt modelId="{1E5835F3-4BE8-4598-806C-F07B7673DC31}" type="pres">
      <dgm:prSet presAssocID="{DF162BFB-0EA7-4624-80E3-5CC1618D4CAF}" presName="parentText" presStyleLbl="node1" presStyleIdx="1" presStyleCnt="4">
        <dgm:presLayoutVars>
          <dgm:chMax val="1"/>
          <dgm:bulletEnabled val="1"/>
        </dgm:presLayoutVars>
      </dgm:prSet>
      <dgm:spPr/>
    </dgm:pt>
    <dgm:pt modelId="{58AA7DF3-D995-4A48-B2BE-C8F27C4C6482}" type="pres">
      <dgm:prSet presAssocID="{DF162BFB-0EA7-4624-80E3-5CC1618D4CAF}" presName="descendantText" presStyleLbl="alignAccFollowNode1" presStyleIdx="1" presStyleCnt="4">
        <dgm:presLayoutVars>
          <dgm:bulletEnabled val="1"/>
        </dgm:presLayoutVars>
      </dgm:prSet>
      <dgm:spPr/>
    </dgm:pt>
    <dgm:pt modelId="{2B33D3AD-5F7A-4CD9-BB75-770B136EE0AB}" type="pres">
      <dgm:prSet presAssocID="{30C7EBE3-848B-4C82-BFF7-AFE42EBE166F}" presName="sp" presStyleCnt="0"/>
      <dgm:spPr/>
    </dgm:pt>
    <dgm:pt modelId="{62BB6554-C578-47BE-A839-F3A006311973}" type="pres">
      <dgm:prSet presAssocID="{B4C240E4-AFC5-44A9-AD00-64306DACCAE2}" presName="linNode" presStyleCnt="0"/>
      <dgm:spPr/>
    </dgm:pt>
    <dgm:pt modelId="{82547EDC-7DE7-494A-9FE8-079FFC889382}" type="pres">
      <dgm:prSet presAssocID="{B4C240E4-AFC5-44A9-AD00-64306DACCAE2}" presName="parentText" presStyleLbl="node1" presStyleIdx="2" presStyleCnt="4">
        <dgm:presLayoutVars>
          <dgm:chMax val="1"/>
          <dgm:bulletEnabled val="1"/>
        </dgm:presLayoutVars>
      </dgm:prSet>
      <dgm:spPr/>
    </dgm:pt>
    <dgm:pt modelId="{A3212C74-8EB5-4A02-8D35-F9E8C86AC275}" type="pres">
      <dgm:prSet presAssocID="{B4C240E4-AFC5-44A9-AD00-64306DACCAE2}" presName="descendantText" presStyleLbl="alignAccFollowNode1" presStyleIdx="2" presStyleCnt="4">
        <dgm:presLayoutVars>
          <dgm:bulletEnabled val="1"/>
        </dgm:presLayoutVars>
      </dgm:prSet>
      <dgm:spPr/>
    </dgm:pt>
    <dgm:pt modelId="{EBAC96A0-6C4E-4A66-B7B4-51D1BD426F6B}" type="pres">
      <dgm:prSet presAssocID="{6A57E63B-5FB0-4824-AC81-45FBCFCB95F3}" presName="sp" presStyleCnt="0"/>
      <dgm:spPr/>
    </dgm:pt>
    <dgm:pt modelId="{0F8045E6-1346-437F-8DC1-8B2A7F98AD19}" type="pres">
      <dgm:prSet presAssocID="{842C271A-611B-4D9A-9B41-DABE42D4FCE5}" presName="linNode" presStyleCnt="0"/>
      <dgm:spPr/>
    </dgm:pt>
    <dgm:pt modelId="{7B3BAB53-3787-4F89-937A-84E6DEBB2DE9}" type="pres">
      <dgm:prSet presAssocID="{842C271A-611B-4D9A-9B41-DABE42D4FCE5}" presName="parentText" presStyleLbl="node1" presStyleIdx="3" presStyleCnt="4">
        <dgm:presLayoutVars>
          <dgm:chMax val="1"/>
          <dgm:bulletEnabled val="1"/>
        </dgm:presLayoutVars>
      </dgm:prSet>
      <dgm:spPr/>
    </dgm:pt>
    <dgm:pt modelId="{7F75EA14-57FF-4BBC-80E8-0E69291590D2}" type="pres">
      <dgm:prSet presAssocID="{842C271A-611B-4D9A-9B41-DABE42D4FCE5}" presName="descendantText" presStyleLbl="alignAccFollowNode1" presStyleIdx="3" presStyleCnt="4">
        <dgm:presLayoutVars>
          <dgm:bulletEnabled val="1"/>
        </dgm:presLayoutVars>
      </dgm:prSet>
      <dgm:spPr/>
    </dgm:pt>
  </dgm:ptLst>
  <dgm:cxnLst>
    <dgm:cxn modelId="{0408B901-0FF6-4C1A-86E9-C89C7D2108F9}" srcId="{63EEDD1F-707D-4440-A18C-8CF90577345C}" destId="{053E229C-E3F5-4152-AB76-EB1FC6387064}" srcOrd="0" destOrd="0" parTransId="{805BFC71-319D-42CB-9313-3374CA096169}" sibTransId="{486D8005-2026-4935-B52A-0A4B46D89F33}"/>
    <dgm:cxn modelId="{89936404-06E8-41C0-88D7-2080EA514B55}" srcId="{B4C240E4-AFC5-44A9-AD00-64306DACCAE2}" destId="{56E52F53-2293-47F4-AE83-BF3827695682}" srcOrd="1" destOrd="0" parTransId="{8A8DAFAB-0632-4CA4-B917-67EF0E756996}" sibTransId="{C71CC4D0-E8D5-42FE-B5A7-0FB21C1E5A9C}"/>
    <dgm:cxn modelId="{F1FF060E-EB5A-4364-A2DA-E90259E30B86}" srcId="{842C271A-611B-4D9A-9B41-DABE42D4FCE5}" destId="{0D33A9FC-09F3-4578-AD42-F7105525116A}" srcOrd="0" destOrd="0" parTransId="{B639F201-2A2C-40ED-ABC0-979147BFA748}" sibTransId="{46671CD4-18D3-40BB-BE33-554D354394A0}"/>
    <dgm:cxn modelId="{101FF518-C9AB-4A1F-8C64-7FA55283197B}" type="presOf" srcId="{88CED267-2687-4A97-BD59-1016FFECEE3C}" destId="{58AA7DF3-D995-4A48-B2BE-C8F27C4C6482}" srcOrd="0" destOrd="0" presId="urn:microsoft.com/office/officeart/2005/8/layout/vList5"/>
    <dgm:cxn modelId="{0C84D01B-ED3F-476C-BBA7-858B1DC70CE1}" type="presOf" srcId="{DF162BFB-0EA7-4624-80E3-5CC1618D4CAF}" destId="{1E5835F3-4BE8-4598-806C-F07B7673DC31}" srcOrd="0" destOrd="0" presId="urn:microsoft.com/office/officeart/2005/8/layout/vList5"/>
    <dgm:cxn modelId="{61277A27-1674-4335-9A39-712FC17A62FB}" type="presOf" srcId="{053E229C-E3F5-4152-AB76-EB1FC6387064}" destId="{36AA993B-A375-4D1C-AEA3-C9F4F0847B49}" srcOrd="0" destOrd="0" presId="urn:microsoft.com/office/officeart/2005/8/layout/vList5"/>
    <dgm:cxn modelId="{5DBA3044-6F22-409F-973E-8592D8411E37}" type="presOf" srcId="{56E52F53-2293-47F4-AE83-BF3827695682}" destId="{A3212C74-8EB5-4A02-8D35-F9E8C86AC275}" srcOrd="0" destOrd="1" presId="urn:microsoft.com/office/officeart/2005/8/layout/vList5"/>
    <dgm:cxn modelId="{1DB9B14E-8DBC-4964-8C27-9E1AA323170C}" srcId="{63EEDD1F-707D-4440-A18C-8CF90577345C}" destId="{B4C240E4-AFC5-44A9-AD00-64306DACCAE2}" srcOrd="2" destOrd="0" parTransId="{74A9FF0B-9E88-4AC1-9AC3-215BDE66B3E4}" sibTransId="{6A57E63B-5FB0-4824-AC81-45FBCFCB95F3}"/>
    <dgm:cxn modelId="{F540765A-28D2-43EE-9B96-C7A99CDED4ED}" srcId="{DF162BFB-0EA7-4624-80E3-5CC1618D4CAF}" destId="{88CED267-2687-4A97-BD59-1016FFECEE3C}" srcOrd="0" destOrd="0" parTransId="{E21E86CE-7881-4FBD-ABF1-937EA4620E10}" sibTransId="{7E849BBB-B430-480E-8BCF-24F3EAB7BAD7}"/>
    <dgm:cxn modelId="{99FB818A-136B-4A4D-9292-53293C1667B5}" type="presOf" srcId="{54588D74-C9E3-45B6-97A2-8FD3576F7DBF}" destId="{A3212C74-8EB5-4A02-8D35-F9E8C86AC275}" srcOrd="0" destOrd="0" presId="urn:microsoft.com/office/officeart/2005/8/layout/vList5"/>
    <dgm:cxn modelId="{D7268095-E519-4F00-AABD-58C96B64A21A}" srcId="{B4C240E4-AFC5-44A9-AD00-64306DACCAE2}" destId="{54588D74-C9E3-45B6-97A2-8FD3576F7DBF}" srcOrd="0" destOrd="0" parTransId="{E34A59B1-6847-4EA8-83CE-9E593ECE0CB2}" sibTransId="{6CDB49A9-1E6E-4F5B-A58A-045649FE5E19}"/>
    <dgm:cxn modelId="{1FEED49A-21B7-41B0-A99E-618EC3A5D082}" type="presOf" srcId="{6DC2990C-CA94-4B06-B7AC-7C37D5475D9A}" destId="{3F7B972E-631E-4711-9563-E670F35EFFBE}" srcOrd="0" destOrd="0" presId="urn:microsoft.com/office/officeart/2005/8/layout/vList5"/>
    <dgm:cxn modelId="{737A499D-2FE5-45B6-8AB1-F4A52A19B6B0}" srcId="{63EEDD1F-707D-4440-A18C-8CF90577345C}" destId="{842C271A-611B-4D9A-9B41-DABE42D4FCE5}" srcOrd="3" destOrd="0" parTransId="{20CC9841-CEF6-41A8-BEF0-9E6F50941B14}" sibTransId="{25FAA3C5-0B0D-4C31-B0B6-A8A72BF242EC}"/>
    <dgm:cxn modelId="{72CB6E9E-3F65-4075-B6EF-7E872E3B33E7}" type="presOf" srcId="{B4C240E4-AFC5-44A9-AD00-64306DACCAE2}" destId="{82547EDC-7DE7-494A-9FE8-079FFC889382}" srcOrd="0" destOrd="0" presId="urn:microsoft.com/office/officeart/2005/8/layout/vList5"/>
    <dgm:cxn modelId="{D109D5A5-00E5-48FB-A60E-27CFD05CA2A8}" srcId="{63EEDD1F-707D-4440-A18C-8CF90577345C}" destId="{DF162BFB-0EA7-4624-80E3-5CC1618D4CAF}" srcOrd="1" destOrd="0" parTransId="{68AE5A6C-7FF9-4792-AAEA-453DAD479C89}" sibTransId="{30C7EBE3-848B-4C82-BFF7-AFE42EBE166F}"/>
    <dgm:cxn modelId="{25CD8AB5-8CF2-4309-8270-400882DAD0F7}" type="presOf" srcId="{842C271A-611B-4D9A-9B41-DABE42D4FCE5}" destId="{7B3BAB53-3787-4F89-937A-84E6DEBB2DE9}" srcOrd="0" destOrd="0" presId="urn:microsoft.com/office/officeart/2005/8/layout/vList5"/>
    <dgm:cxn modelId="{B5A5F8BB-B74D-4737-A130-128A9460B786}" type="presOf" srcId="{0D33A9FC-09F3-4578-AD42-F7105525116A}" destId="{7F75EA14-57FF-4BBC-80E8-0E69291590D2}" srcOrd="0" destOrd="0" presId="urn:microsoft.com/office/officeart/2005/8/layout/vList5"/>
    <dgm:cxn modelId="{3FBC36D2-4E5E-449D-AE17-3136231AA55B}" srcId="{053E229C-E3F5-4152-AB76-EB1FC6387064}" destId="{6DC2990C-CA94-4B06-B7AC-7C37D5475D9A}" srcOrd="0" destOrd="0" parTransId="{8462F3C4-84BA-4329-80B6-F768F387C4CE}" sibTransId="{C444C78C-4A2B-4986-9595-AB06900866C4}"/>
    <dgm:cxn modelId="{087F93E0-D4B2-4C6C-AF72-2D72570B6178}" type="presOf" srcId="{63EEDD1F-707D-4440-A18C-8CF90577345C}" destId="{2DF5E1D4-0917-4C8E-8A7E-A16140C10824}" srcOrd="0" destOrd="0" presId="urn:microsoft.com/office/officeart/2005/8/layout/vList5"/>
    <dgm:cxn modelId="{2FA992FF-91BA-44CE-8E69-A3A2F80D4D22}" type="presParOf" srcId="{2DF5E1D4-0917-4C8E-8A7E-A16140C10824}" destId="{768C3107-D39F-420A-BAC2-AEE3955BFDEB}" srcOrd="0" destOrd="0" presId="urn:microsoft.com/office/officeart/2005/8/layout/vList5"/>
    <dgm:cxn modelId="{2D1C2767-56FE-4BDF-AC69-F47CC076A57F}" type="presParOf" srcId="{768C3107-D39F-420A-BAC2-AEE3955BFDEB}" destId="{36AA993B-A375-4D1C-AEA3-C9F4F0847B49}" srcOrd="0" destOrd="0" presId="urn:microsoft.com/office/officeart/2005/8/layout/vList5"/>
    <dgm:cxn modelId="{ABB14E86-1262-4765-8F8C-EBC985D86769}" type="presParOf" srcId="{768C3107-D39F-420A-BAC2-AEE3955BFDEB}" destId="{3F7B972E-631E-4711-9563-E670F35EFFBE}" srcOrd="1" destOrd="0" presId="urn:microsoft.com/office/officeart/2005/8/layout/vList5"/>
    <dgm:cxn modelId="{510FE335-DE5D-4410-9E58-FF88398DDF20}" type="presParOf" srcId="{2DF5E1D4-0917-4C8E-8A7E-A16140C10824}" destId="{2FE94173-963F-433B-8E35-3F48FF119794}" srcOrd="1" destOrd="0" presId="urn:microsoft.com/office/officeart/2005/8/layout/vList5"/>
    <dgm:cxn modelId="{0531AE3E-A645-4FE4-AAAD-FDCF42B8D05F}" type="presParOf" srcId="{2DF5E1D4-0917-4C8E-8A7E-A16140C10824}" destId="{A046BF79-4065-4FA0-9BBD-C27FB846D226}" srcOrd="2" destOrd="0" presId="urn:microsoft.com/office/officeart/2005/8/layout/vList5"/>
    <dgm:cxn modelId="{32FB5B04-7D9B-4572-AAAE-6AB0A0D94AAF}" type="presParOf" srcId="{A046BF79-4065-4FA0-9BBD-C27FB846D226}" destId="{1E5835F3-4BE8-4598-806C-F07B7673DC31}" srcOrd="0" destOrd="0" presId="urn:microsoft.com/office/officeart/2005/8/layout/vList5"/>
    <dgm:cxn modelId="{562C5263-851E-43B0-8C77-FFB9BF4D3D7D}" type="presParOf" srcId="{A046BF79-4065-4FA0-9BBD-C27FB846D226}" destId="{58AA7DF3-D995-4A48-B2BE-C8F27C4C6482}" srcOrd="1" destOrd="0" presId="urn:microsoft.com/office/officeart/2005/8/layout/vList5"/>
    <dgm:cxn modelId="{F58E7381-234D-4793-8811-A637D98AD81B}" type="presParOf" srcId="{2DF5E1D4-0917-4C8E-8A7E-A16140C10824}" destId="{2B33D3AD-5F7A-4CD9-BB75-770B136EE0AB}" srcOrd="3" destOrd="0" presId="urn:microsoft.com/office/officeart/2005/8/layout/vList5"/>
    <dgm:cxn modelId="{79927C72-B5B8-4B14-8ECF-6D4DF0A11007}" type="presParOf" srcId="{2DF5E1D4-0917-4C8E-8A7E-A16140C10824}" destId="{62BB6554-C578-47BE-A839-F3A006311973}" srcOrd="4" destOrd="0" presId="urn:microsoft.com/office/officeart/2005/8/layout/vList5"/>
    <dgm:cxn modelId="{BD723376-87BD-4772-892A-417EDC9F517F}" type="presParOf" srcId="{62BB6554-C578-47BE-A839-F3A006311973}" destId="{82547EDC-7DE7-494A-9FE8-079FFC889382}" srcOrd="0" destOrd="0" presId="urn:microsoft.com/office/officeart/2005/8/layout/vList5"/>
    <dgm:cxn modelId="{6C1BC18C-48A6-44D5-8E39-06A752D544F3}" type="presParOf" srcId="{62BB6554-C578-47BE-A839-F3A006311973}" destId="{A3212C74-8EB5-4A02-8D35-F9E8C86AC275}" srcOrd="1" destOrd="0" presId="urn:microsoft.com/office/officeart/2005/8/layout/vList5"/>
    <dgm:cxn modelId="{5E3BC711-037F-4F00-800B-1C8729C0DA83}" type="presParOf" srcId="{2DF5E1D4-0917-4C8E-8A7E-A16140C10824}" destId="{EBAC96A0-6C4E-4A66-B7B4-51D1BD426F6B}" srcOrd="5" destOrd="0" presId="urn:microsoft.com/office/officeart/2005/8/layout/vList5"/>
    <dgm:cxn modelId="{977C69BC-CAF6-4DD1-8AF6-12737496EFB9}" type="presParOf" srcId="{2DF5E1D4-0917-4C8E-8A7E-A16140C10824}" destId="{0F8045E6-1346-437F-8DC1-8B2A7F98AD19}" srcOrd="6" destOrd="0" presId="urn:microsoft.com/office/officeart/2005/8/layout/vList5"/>
    <dgm:cxn modelId="{C07FE083-AA55-4A58-8DE1-19AB09EA9643}" type="presParOf" srcId="{0F8045E6-1346-437F-8DC1-8B2A7F98AD19}" destId="{7B3BAB53-3787-4F89-937A-84E6DEBB2DE9}" srcOrd="0" destOrd="0" presId="urn:microsoft.com/office/officeart/2005/8/layout/vList5"/>
    <dgm:cxn modelId="{D692A3EE-E77D-4E87-AEB4-38F8CEB977B8}" type="presParOf" srcId="{0F8045E6-1346-437F-8DC1-8B2A7F98AD19}" destId="{7F75EA14-57FF-4BBC-80E8-0E69291590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C46D88-9AEB-485F-BD3C-4C8B2CFFF72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45A4E7F-DF9C-43B7-8EF9-33719BCA0CA9}">
      <dgm:prSet custT="1"/>
      <dgm:spPr>
        <a:solidFill>
          <a:schemeClr val="bg2"/>
        </a:solidFill>
      </dgm:spPr>
      <dgm:t>
        <a:bodyPr/>
        <a:lstStyle/>
        <a:p>
          <a:r>
            <a:rPr lang="en-US" sz="2800" dirty="0">
              <a:solidFill>
                <a:schemeClr val="tx1"/>
              </a:solidFill>
            </a:rPr>
            <a:t>Terminology</a:t>
          </a:r>
        </a:p>
      </dgm:t>
      <dgm:extLst>
        <a:ext uri="{E40237B7-FDA0-4F09-8148-C483321AD2D9}">
          <dgm14:cNvPr xmlns:dgm14="http://schemas.microsoft.com/office/drawing/2010/diagram" id="0" name="" descr="Who needs a Title V permit?"/>
        </a:ext>
      </dgm:extLst>
    </dgm:pt>
    <dgm:pt modelId="{76269D2E-2C33-48DD-AB70-7483D3B21D14}" type="parTrans" cxnId="{4A3776C2-8922-4A7D-B4DB-6AE967718976}">
      <dgm:prSet/>
      <dgm:spPr/>
      <dgm:t>
        <a:bodyPr/>
        <a:lstStyle/>
        <a:p>
          <a:endParaRPr lang="en-US" sz="2800"/>
        </a:p>
      </dgm:t>
    </dgm:pt>
    <dgm:pt modelId="{59985C02-65AC-4A42-BCA0-0A8A7B326DE6}" type="sibTrans" cxnId="{4A3776C2-8922-4A7D-B4DB-6AE967718976}">
      <dgm:prSet/>
      <dgm:spPr/>
      <dgm:t>
        <a:bodyPr/>
        <a:lstStyle/>
        <a:p>
          <a:endParaRPr lang="en-US" sz="2800"/>
        </a:p>
      </dgm:t>
    </dgm:pt>
    <dgm:pt modelId="{BFA844C8-7029-47C2-8E32-6A5592DED49A}">
      <dgm:prSet custT="1"/>
      <dgm:spPr>
        <a:solidFill>
          <a:srgbClr val="E0670A"/>
        </a:solidFill>
      </dgm:spPr>
      <dgm:t>
        <a:bodyPr/>
        <a:lstStyle/>
        <a:p>
          <a:r>
            <a:rPr lang="en-US" sz="2800" dirty="0"/>
            <a:t>Title V petitions, objections and EPA orders</a:t>
          </a:r>
        </a:p>
      </dgm:t>
      <dgm:extLst>
        <a:ext uri="{E40237B7-FDA0-4F09-8148-C483321AD2D9}">
          <dgm14:cNvPr xmlns:dgm14="http://schemas.microsoft.com/office/drawing/2010/diagram" id="0" name="" descr="What is the Title V permitting process?"/>
        </a:ext>
      </dgm:extLst>
    </dgm:pt>
    <dgm:pt modelId="{84868DA8-3E70-45F8-B9B0-179197DD2317}" type="parTrans" cxnId="{C66551BA-762D-4964-BDB1-B4F1098BF8B9}">
      <dgm:prSet/>
      <dgm:spPr/>
      <dgm:t>
        <a:bodyPr/>
        <a:lstStyle/>
        <a:p>
          <a:endParaRPr lang="en-US" sz="2800"/>
        </a:p>
      </dgm:t>
    </dgm:pt>
    <dgm:pt modelId="{4DA6E38F-B303-4C88-A026-9860EDC321F0}" type="sibTrans" cxnId="{C66551BA-762D-4964-BDB1-B4F1098BF8B9}">
      <dgm:prSet/>
      <dgm:spPr/>
      <dgm:t>
        <a:bodyPr/>
        <a:lstStyle/>
        <a:p>
          <a:endParaRPr lang="en-US" sz="2800"/>
        </a:p>
      </dgm:t>
    </dgm:pt>
    <dgm:pt modelId="{AA449246-4B51-4BAD-9845-B3671C730A2B}">
      <dgm:prSet custT="1"/>
      <dgm:spPr>
        <a:solidFill>
          <a:srgbClr val="721003"/>
        </a:solidFill>
      </dgm:spPr>
      <dgm:t>
        <a:bodyPr/>
        <a:lstStyle/>
        <a:p>
          <a:r>
            <a:rPr lang="en-US" sz="2800" dirty="0"/>
            <a:t>NSR permit strategies</a:t>
          </a:r>
        </a:p>
      </dgm:t>
      <dgm:extLst>
        <a:ext uri="{E40237B7-FDA0-4F09-8148-C483321AD2D9}">
          <dgm14:cNvPr xmlns:dgm14="http://schemas.microsoft.com/office/drawing/2010/diagram" id="0" name="" descr="Submitting and accessing Title V permit documents"/>
        </a:ext>
      </dgm:extLst>
    </dgm:pt>
    <dgm:pt modelId="{50A3A374-5E09-44F6-A729-38B04A912300}" type="parTrans" cxnId="{6DDF85E8-1212-4280-95CC-415D6D841768}">
      <dgm:prSet/>
      <dgm:spPr/>
      <dgm:t>
        <a:bodyPr/>
        <a:lstStyle/>
        <a:p>
          <a:endParaRPr lang="en-US" sz="2800"/>
        </a:p>
      </dgm:t>
    </dgm:pt>
    <dgm:pt modelId="{C0F076EC-58BC-451B-9575-8E3C6C03A2A8}" type="sibTrans" cxnId="{6DDF85E8-1212-4280-95CC-415D6D841768}">
      <dgm:prSet/>
      <dgm:spPr/>
      <dgm:t>
        <a:bodyPr/>
        <a:lstStyle/>
        <a:p>
          <a:endParaRPr lang="en-US" sz="2800"/>
        </a:p>
      </dgm:t>
    </dgm:pt>
    <dgm:pt modelId="{FCF8DDE0-9572-4323-A76F-B3AA5E41C42B}" type="pres">
      <dgm:prSet presAssocID="{46C46D88-9AEB-485F-BD3C-4C8B2CFFF72D}" presName="Name0" presStyleCnt="0">
        <dgm:presLayoutVars>
          <dgm:chMax val="7"/>
          <dgm:chPref val="7"/>
          <dgm:dir/>
        </dgm:presLayoutVars>
      </dgm:prSet>
      <dgm:spPr/>
    </dgm:pt>
    <dgm:pt modelId="{9D98595D-C7C3-46EA-B7FF-9CDD0B063990}" type="pres">
      <dgm:prSet presAssocID="{46C46D88-9AEB-485F-BD3C-4C8B2CFFF72D}" presName="Name1" presStyleCnt="0"/>
      <dgm:spPr/>
    </dgm:pt>
    <dgm:pt modelId="{0E6F360E-ABAC-464D-B26C-62EA54439A37}" type="pres">
      <dgm:prSet presAssocID="{46C46D88-9AEB-485F-BD3C-4C8B2CFFF72D}" presName="cycle" presStyleCnt="0"/>
      <dgm:spPr/>
    </dgm:pt>
    <dgm:pt modelId="{5ED0E46A-1845-448E-BAC8-8B43C40AAA22}" type="pres">
      <dgm:prSet presAssocID="{46C46D88-9AEB-485F-BD3C-4C8B2CFFF72D}" presName="srcNode" presStyleLbl="node1" presStyleIdx="0" presStyleCnt="3"/>
      <dgm:spPr/>
    </dgm:pt>
    <dgm:pt modelId="{E2233588-1FC3-4DE6-882C-18AAB4C1E1A6}" type="pres">
      <dgm:prSet presAssocID="{46C46D88-9AEB-485F-BD3C-4C8B2CFFF72D}" presName="conn" presStyleLbl="parChTrans1D2" presStyleIdx="0" presStyleCnt="1"/>
      <dgm:spPr/>
    </dgm:pt>
    <dgm:pt modelId="{E68A3054-BF28-4CF6-A240-A0494DC8DE17}" type="pres">
      <dgm:prSet presAssocID="{46C46D88-9AEB-485F-BD3C-4C8B2CFFF72D}" presName="extraNode" presStyleLbl="node1" presStyleIdx="0" presStyleCnt="3"/>
      <dgm:spPr/>
    </dgm:pt>
    <dgm:pt modelId="{B5376FF7-F95A-4EE5-B06E-E5671E92B725}" type="pres">
      <dgm:prSet presAssocID="{46C46D88-9AEB-485F-BD3C-4C8B2CFFF72D}" presName="dstNode" presStyleLbl="node1" presStyleIdx="0" presStyleCnt="3"/>
      <dgm:spPr/>
    </dgm:pt>
    <dgm:pt modelId="{D69A9A85-8C99-42ED-908D-84A58DC09F57}" type="pres">
      <dgm:prSet presAssocID="{145A4E7F-DF9C-43B7-8EF9-33719BCA0CA9}" presName="text_1" presStyleLbl="node1" presStyleIdx="0" presStyleCnt="3" custScaleX="96860" custScaleY="113220" custLinFactNeighborX="-586" custLinFactNeighborY="167">
        <dgm:presLayoutVars>
          <dgm:bulletEnabled val="1"/>
        </dgm:presLayoutVars>
      </dgm:prSet>
      <dgm:spPr/>
    </dgm:pt>
    <dgm:pt modelId="{2747EA19-5C11-4B5A-B224-E3970C5E54F6}" type="pres">
      <dgm:prSet presAssocID="{145A4E7F-DF9C-43B7-8EF9-33719BCA0CA9}" presName="accent_1" presStyleCnt="0"/>
      <dgm:spPr/>
    </dgm:pt>
    <dgm:pt modelId="{F5A78A77-EC51-4C29-BF7B-23DD65913CC6}" type="pres">
      <dgm:prSet presAssocID="{145A4E7F-DF9C-43B7-8EF9-33719BCA0CA9}" presName="accentRepeatNode" presStyleLbl="solidFgAcc1" presStyleIdx="0" presStyleCnt="3" custLinFactNeighborY="0"/>
      <dgm:spPr/>
    </dgm:pt>
    <dgm:pt modelId="{B605FED7-637B-4679-B681-B26D38F30A94}" type="pres">
      <dgm:prSet presAssocID="{BFA844C8-7029-47C2-8E32-6A5592DED49A}" presName="text_2" presStyleLbl="node1" presStyleIdx="1" presStyleCnt="3" custScaleX="96860" custScaleY="113220">
        <dgm:presLayoutVars>
          <dgm:bulletEnabled val="1"/>
        </dgm:presLayoutVars>
      </dgm:prSet>
      <dgm:spPr/>
    </dgm:pt>
    <dgm:pt modelId="{613CE43F-3026-49B6-9691-E30B0550ABD7}" type="pres">
      <dgm:prSet presAssocID="{BFA844C8-7029-47C2-8E32-6A5592DED49A}" presName="accent_2" presStyleCnt="0"/>
      <dgm:spPr/>
    </dgm:pt>
    <dgm:pt modelId="{2236B61E-DD90-4D93-8582-68CDB315FFAE}" type="pres">
      <dgm:prSet presAssocID="{BFA844C8-7029-47C2-8E32-6A5592DED49A}" presName="accentRepeatNode" presStyleLbl="solidFgAcc1" presStyleIdx="1" presStyleCnt="3"/>
      <dgm:spPr/>
    </dgm:pt>
    <dgm:pt modelId="{E04FC0D7-B7E1-4CC2-AF0D-95F462546525}" type="pres">
      <dgm:prSet presAssocID="{AA449246-4B51-4BAD-9845-B3671C730A2B}" presName="text_3" presStyleLbl="node1" presStyleIdx="2" presStyleCnt="3" custScaleX="96860" custScaleY="113220">
        <dgm:presLayoutVars>
          <dgm:bulletEnabled val="1"/>
        </dgm:presLayoutVars>
      </dgm:prSet>
      <dgm:spPr/>
    </dgm:pt>
    <dgm:pt modelId="{0630EEC9-A200-4472-95D0-9120826387DD}" type="pres">
      <dgm:prSet presAssocID="{AA449246-4B51-4BAD-9845-B3671C730A2B}" presName="accent_3" presStyleCnt="0"/>
      <dgm:spPr/>
    </dgm:pt>
    <dgm:pt modelId="{11CF9CF1-3B0D-4169-BDD5-64ED0DDD84C5}" type="pres">
      <dgm:prSet presAssocID="{AA449246-4B51-4BAD-9845-B3671C730A2B}" presName="accentRepeatNode" presStyleLbl="solidFgAcc1" presStyleIdx="2" presStyleCnt="3"/>
      <dgm:spPr/>
    </dgm:pt>
  </dgm:ptLst>
  <dgm:cxnLst>
    <dgm:cxn modelId="{F1709260-28BD-4E4A-8BE6-E9F8172E2681}" type="presOf" srcId="{AA449246-4B51-4BAD-9845-B3671C730A2B}" destId="{E04FC0D7-B7E1-4CC2-AF0D-95F462546525}" srcOrd="0" destOrd="0" presId="urn:microsoft.com/office/officeart/2008/layout/VerticalCurvedList"/>
    <dgm:cxn modelId="{09C7D141-474D-4E32-854C-5C87F2EF6C9A}" type="presOf" srcId="{46C46D88-9AEB-485F-BD3C-4C8B2CFFF72D}" destId="{FCF8DDE0-9572-4323-A76F-B3AA5E41C42B}" srcOrd="0" destOrd="0" presId="urn:microsoft.com/office/officeart/2008/layout/VerticalCurvedList"/>
    <dgm:cxn modelId="{C8A63C95-04A3-4AB6-BD12-B501379F4E9E}" type="presOf" srcId="{BFA844C8-7029-47C2-8E32-6A5592DED49A}" destId="{B605FED7-637B-4679-B681-B26D38F30A94}" srcOrd="0" destOrd="0" presId="urn:microsoft.com/office/officeart/2008/layout/VerticalCurvedList"/>
    <dgm:cxn modelId="{C66551BA-762D-4964-BDB1-B4F1098BF8B9}" srcId="{46C46D88-9AEB-485F-BD3C-4C8B2CFFF72D}" destId="{BFA844C8-7029-47C2-8E32-6A5592DED49A}" srcOrd="1" destOrd="0" parTransId="{84868DA8-3E70-45F8-B9B0-179197DD2317}" sibTransId="{4DA6E38F-B303-4C88-A026-9860EDC321F0}"/>
    <dgm:cxn modelId="{4A3776C2-8922-4A7D-B4DB-6AE967718976}" srcId="{46C46D88-9AEB-485F-BD3C-4C8B2CFFF72D}" destId="{145A4E7F-DF9C-43B7-8EF9-33719BCA0CA9}" srcOrd="0" destOrd="0" parTransId="{76269D2E-2C33-48DD-AB70-7483D3B21D14}" sibTransId="{59985C02-65AC-4A42-BCA0-0A8A7B326DE6}"/>
    <dgm:cxn modelId="{D3D17AC7-0C27-4A56-9606-2786C4BE0EDD}" type="presOf" srcId="{59985C02-65AC-4A42-BCA0-0A8A7B326DE6}" destId="{E2233588-1FC3-4DE6-882C-18AAB4C1E1A6}" srcOrd="0" destOrd="0" presId="urn:microsoft.com/office/officeart/2008/layout/VerticalCurvedList"/>
    <dgm:cxn modelId="{6DDF85E8-1212-4280-95CC-415D6D841768}" srcId="{46C46D88-9AEB-485F-BD3C-4C8B2CFFF72D}" destId="{AA449246-4B51-4BAD-9845-B3671C730A2B}" srcOrd="2" destOrd="0" parTransId="{50A3A374-5E09-44F6-A729-38B04A912300}" sibTransId="{C0F076EC-58BC-451B-9575-8E3C6C03A2A8}"/>
    <dgm:cxn modelId="{B6198BF7-25EE-4D91-963B-2F64F02ED4A4}" type="presOf" srcId="{145A4E7F-DF9C-43B7-8EF9-33719BCA0CA9}" destId="{D69A9A85-8C99-42ED-908D-84A58DC09F57}" srcOrd="0" destOrd="0" presId="urn:microsoft.com/office/officeart/2008/layout/VerticalCurvedList"/>
    <dgm:cxn modelId="{9DFCFB90-D7EC-4708-9FFC-491C71CFF01A}" type="presParOf" srcId="{FCF8DDE0-9572-4323-A76F-B3AA5E41C42B}" destId="{9D98595D-C7C3-46EA-B7FF-9CDD0B063990}" srcOrd="0" destOrd="0" presId="urn:microsoft.com/office/officeart/2008/layout/VerticalCurvedList"/>
    <dgm:cxn modelId="{436A56C8-E9B5-4D10-9699-886446DE622A}" type="presParOf" srcId="{9D98595D-C7C3-46EA-B7FF-9CDD0B063990}" destId="{0E6F360E-ABAC-464D-B26C-62EA54439A37}" srcOrd="0" destOrd="0" presId="urn:microsoft.com/office/officeart/2008/layout/VerticalCurvedList"/>
    <dgm:cxn modelId="{22B0E005-BDD5-42FD-A9BB-FE87919AACD6}" type="presParOf" srcId="{0E6F360E-ABAC-464D-B26C-62EA54439A37}" destId="{5ED0E46A-1845-448E-BAC8-8B43C40AAA22}" srcOrd="0" destOrd="0" presId="urn:microsoft.com/office/officeart/2008/layout/VerticalCurvedList"/>
    <dgm:cxn modelId="{8A790086-8A84-41BE-B34D-7A9B80EAFAAD}" type="presParOf" srcId="{0E6F360E-ABAC-464D-B26C-62EA54439A37}" destId="{E2233588-1FC3-4DE6-882C-18AAB4C1E1A6}" srcOrd="1" destOrd="0" presId="urn:microsoft.com/office/officeart/2008/layout/VerticalCurvedList"/>
    <dgm:cxn modelId="{CDBD585E-38DA-41FC-9843-1B728D31AE01}" type="presParOf" srcId="{0E6F360E-ABAC-464D-B26C-62EA54439A37}" destId="{E68A3054-BF28-4CF6-A240-A0494DC8DE17}" srcOrd="2" destOrd="0" presId="urn:microsoft.com/office/officeart/2008/layout/VerticalCurvedList"/>
    <dgm:cxn modelId="{8C41192C-49D7-4D18-B7E4-817EA0CEF929}" type="presParOf" srcId="{0E6F360E-ABAC-464D-B26C-62EA54439A37}" destId="{B5376FF7-F95A-4EE5-B06E-E5671E92B725}" srcOrd="3" destOrd="0" presId="urn:microsoft.com/office/officeart/2008/layout/VerticalCurvedList"/>
    <dgm:cxn modelId="{7ABC4E21-4172-459D-8638-03E8E2C8ED75}" type="presParOf" srcId="{9D98595D-C7C3-46EA-B7FF-9CDD0B063990}" destId="{D69A9A85-8C99-42ED-908D-84A58DC09F57}" srcOrd="1" destOrd="0" presId="urn:microsoft.com/office/officeart/2008/layout/VerticalCurvedList"/>
    <dgm:cxn modelId="{2F614A76-2118-47E6-A698-A96F43105709}" type="presParOf" srcId="{9D98595D-C7C3-46EA-B7FF-9CDD0B063990}" destId="{2747EA19-5C11-4B5A-B224-E3970C5E54F6}" srcOrd="2" destOrd="0" presId="urn:microsoft.com/office/officeart/2008/layout/VerticalCurvedList"/>
    <dgm:cxn modelId="{AFC898A2-9AD0-4FA2-8231-478A6CC57ED8}" type="presParOf" srcId="{2747EA19-5C11-4B5A-B224-E3970C5E54F6}" destId="{F5A78A77-EC51-4C29-BF7B-23DD65913CC6}" srcOrd="0" destOrd="0" presId="urn:microsoft.com/office/officeart/2008/layout/VerticalCurvedList"/>
    <dgm:cxn modelId="{FFEC079F-BD4A-4BC5-85B6-EE23C29A0BE8}" type="presParOf" srcId="{9D98595D-C7C3-46EA-B7FF-9CDD0B063990}" destId="{B605FED7-637B-4679-B681-B26D38F30A94}" srcOrd="3" destOrd="0" presId="urn:microsoft.com/office/officeart/2008/layout/VerticalCurvedList"/>
    <dgm:cxn modelId="{47921543-02F5-4C8D-BEDE-B17C1CCB780B}" type="presParOf" srcId="{9D98595D-C7C3-46EA-B7FF-9CDD0B063990}" destId="{613CE43F-3026-49B6-9691-E30B0550ABD7}" srcOrd="4" destOrd="0" presId="urn:microsoft.com/office/officeart/2008/layout/VerticalCurvedList"/>
    <dgm:cxn modelId="{478DA596-D57B-4D6D-BB07-74CCD4D88B48}" type="presParOf" srcId="{613CE43F-3026-49B6-9691-E30B0550ABD7}" destId="{2236B61E-DD90-4D93-8582-68CDB315FFAE}" srcOrd="0" destOrd="0" presId="urn:microsoft.com/office/officeart/2008/layout/VerticalCurvedList"/>
    <dgm:cxn modelId="{B025DCED-CCA3-408B-9068-590582132728}" type="presParOf" srcId="{9D98595D-C7C3-46EA-B7FF-9CDD0B063990}" destId="{E04FC0D7-B7E1-4CC2-AF0D-95F462546525}" srcOrd="5" destOrd="0" presId="urn:microsoft.com/office/officeart/2008/layout/VerticalCurvedList"/>
    <dgm:cxn modelId="{61FF36D5-5176-48CA-BD9F-6389E84E3ACF}" type="presParOf" srcId="{9D98595D-C7C3-46EA-B7FF-9CDD0B063990}" destId="{0630EEC9-A200-4472-95D0-9120826387DD}" srcOrd="6" destOrd="0" presId="urn:microsoft.com/office/officeart/2008/layout/VerticalCurvedList"/>
    <dgm:cxn modelId="{A31D2611-4751-4879-AC18-02F809DB1111}" type="presParOf" srcId="{0630EEC9-A200-4472-95D0-9120826387DD}" destId="{11CF9CF1-3B0D-4169-BDD5-64ED0DDD84C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6C46D88-9AEB-485F-BD3C-4C8B2CFFF72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45A4E7F-DF9C-43B7-8EF9-33719BCA0CA9}">
      <dgm:prSet custT="1"/>
      <dgm:spPr>
        <a:solidFill>
          <a:schemeClr val="bg2"/>
        </a:solidFill>
      </dgm:spPr>
      <dgm:t>
        <a:bodyPr/>
        <a:lstStyle/>
        <a:p>
          <a:r>
            <a:rPr lang="en-US" sz="2800" dirty="0">
              <a:solidFill>
                <a:schemeClr val="tx1"/>
              </a:solidFill>
            </a:rPr>
            <a:t>Terminology</a:t>
          </a:r>
        </a:p>
      </dgm:t>
      <dgm:extLst>
        <a:ext uri="{E40237B7-FDA0-4F09-8148-C483321AD2D9}">
          <dgm14:cNvPr xmlns:dgm14="http://schemas.microsoft.com/office/drawing/2010/diagram" id="0" name="" descr="Who needs a Title V permit?"/>
        </a:ext>
      </dgm:extLst>
    </dgm:pt>
    <dgm:pt modelId="{76269D2E-2C33-48DD-AB70-7483D3B21D14}" type="parTrans" cxnId="{4A3776C2-8922-4A7D-B4DB-6AE967718976}">
      <dgm:prSet/>
      <dgm:spPr/>
      <dgm:t>
        <a:bodyPr/>
        <a:lstStyle/>
        <a:p>
          <a:endParaRPr lang="en-US" sz="2800"/>
        </a:p>
      </dgm:t>
    </dgm:pt>
    <dgm:pt modelId="{59985C02-65AC-4A42-BCA0-0A8A7B326DE6}" type="sibTrans" cxnId="{4A3776C2-8922-4A7D-B4DB-6AE967718976}">
      <dgm:prSet/>
      <dgm:spPr/>
      <dgm:t>
        <a:bodyPr/>
        <a:lstStyle/>
        <a:p>
          <a:endParaRPr lang="en-US" sz="2800"/>
        </a:p>
      </dgm:t>
    </dgm:pt>
    <dgm:pt modelId="{BFA844C8-7029-47C2-8E32-6A5592DED49A}">
      <dgm:prSet custT="1"/>
      <dgm:spPr>
        <a:solidFill>
          <a:schemeClr val="bg2"/>
        </a:solidFill>
      </dgm:spPr>
      <dgm:t>
        <a:bodyPr/>
        <a:lstStyle/>
        <a:p>
          <a:r>
            <a:rPr lang="en-US" sz="2800" dirty="0">
              <a:solidFill>
                <a:schemeClr val="tx1"/>
              </a:solidFill>
            </a:rPr>
            <a:t>Title V petitions, objections and EPA orders</a:t>
          </a:r>
        </a:p>
      </dgm:t>
      <dgm:extLst>
        <a:ext uri="{E40237B7-FDA0-4F09-8148-C483321AD2D9}">
          <dgm14:cNvPr xmlns:dgm14="http://schemas.microsoft.com/office/drawing/2010/diagram" id="0" name="" descr="What is the Title V permitting process?"/>
        </a:ext>
      </dgm:extLst>
    </dgm:pt>
    <dgm:pt modelId="{84868DA8-3E70-45F8-B9B0-179197DD2317}" type="parTrans" cxnId="{C66551BA-762D-4964-BDB1-B4F1098BF8B9}">
      <dgm:prSet/>
      <dgm:spPr/>
      <dgm:t>
        <a:bodyPr/>
        <a:lstStyle/>
        <a:p>
          <a:endParaRPr lang="en-US" sz="2800"/>
        </a:p>
      </dgm:t>
    </dgm:pt>
    <dgm:pt modelId="{4DA6E38F-B303-4C88-A026-9860EDC321F0}" type="sibTrans" cxnId="{C66551BA-762D-4964-BDB1-B4F1098BF8B9}">
      <dgm:prSet/>
      <dgm:spPr/>
      <dgm:t>
        <a:bodyPr/>
        <a:lstStyle/>
        <a:p>
          <a:endParaRPr lang="en-US" sz="2800"/>
        </a:p>
      </dgm:t>
    </dgm:pt>
    <dgm:pt modelId="{AA449246-4B51-4BAD-9845-B3671C730A2B}">
      <dgm:prSet custT="1"/>
      <dgm:spPr>
        <a:solidFill>
          <a:srgbClr val="721003"/>
        </a:solidFill>
      </dgm:spPr>
      <dgm:t>
        <a:bodyPr/>
        <a:lstStyle/>
        <a:p>
          <a:r>
            <a:rPr lang="en-US" sz="2800" dirty="0"/>
            <a:t>NSR permit strategies</a:t>
          </a:r>
        </a:p>
      </dgm:t>
      <dgm:extLst>
        <a:ext uri="{E40237B7-FDA0-4F09-8148-C483321AD2D9}">
          <dgm14:cNvPr xmlns:dgm14="http://schemas.microsoft.com/office/drawing/2010/diagram" id="0" name="" descr="Submitting and accessing Title V permit documents"/>
        </a:ext>
      </dgm:extLst>
    </dgm:pt>
    <dgm:pt modelId="{50A3A374-5E09-44F6-A729-38B04A912300}" type="parTrans" cxnId="{6DDF85E8-1212-4280-95CC-415D6D841768}">
      <dgm:prSet/>
      <dgm:spPr/>
      <dgm:t>
        <a:bodyPr/>
        <a:lstStyle/>
        <a:p>
          <a:endParaRPr lang="en-US" sz="2800"/>
        </a:p>
      </dgm:t>
    </dgm:pt>
    <dgm:pt modelId="{C0F076EC-58BC-451B-9575-8E3C6C03A2A8}" type="sibTrans" cxnId="{6DDF85E8-1212-4280-95CC-415D6D841768}">
      <dgm:prSet/>
      <dgm:spPr/>
      <dgm:t>
        <a:bodyPr/>
        <a:lstStyle/>
        <a:p>
          <a:endParaRPr lang="en-US" sz="2800"/>
        </a:p>
      </dgm:t>
    </dgm:pt>
    <dgm:pt modelId="{FCF8DDE0-9572-4323-A76F-B3AA5E41C42B}" type="pres">
      <dgm:prSet presAssocID="{46C46D88-9AEB-485F-BD3C-4C8B2CFFF72D}" presName="Name0" presStyleCnt="0">
        <dgm:presLayoutVars>
          <dgm:chMax val="7"/>
          <dgm:chPref val="7"/>
          <dgm:dir/>
        </dgm:presLayoutVars>
      </dgm:prSet>
      <dgm:spPr/>
    </dgm:pt>
    <dgm:pt modelId="{9D98595D-C7C3-46EA-B7FF-9CDD0B063990}" type="pres">
      <dgm:prSet presAssocID="{46C46D88-9AEB-485F-BD3C-4C8B2CFFF72D}" presName="Name1" presStyleCnt="0"/>
      <dgm:spPr/>
    </dgm:pt>
    <dgm:pt modelId="{0E6F360E-ABAC-464D-B26C-62EA54439A37}" type="pres">
      <dgm:prSet presAssocID="{46C46D88-9AEB-485F-BD3C-4C8B2CFFF72D}" presName="cycle" presStyleCnt="0"/>
      <dgm:spPr/>
    </dgm:pt>
    <dgm:pt modelId="{5ED0E46A-1845-448E-BAC8-8B43C40AAA22}" type="pres">
      <dgm:prSet presAssocID="{46C46D88-9AEB-485F-BD3C-4C8B2CFFF72D}" presName="srcNode" presStyleLbl="node1" presStyleIdx="0" presStyleCnt="3"/>
      <dgm:spPr/>
    </dgm:pt>
    <dgm:pt modelId="{E2233588-1FC3-4DE6-882C-18AAB4C1E1A6}" type="pres">
      <dgm:prSet presAssocID="{46C46D88-9AEB-485F-BD3C-4C8B2CFFF72D}" presName="conn" presStyleLbl="parChTrans1D2" presStyleIdx="0" presStyleCnt="1"/>
      <dgm:spPr/>
    </dgm:pt>
    <dgm:pt modelId="{E68A3054-BF28-4CF6-A240-A0494DC8DE17}" type="pres">
      <dgm:prSet presAssocID="{46C46D88-9AEB-485F-BD3C-4C8B2CFFF72D}" presName="extraNode" presStyleLbl="node1" presStyleIdx="0" presStyleCnt="3"/>
      <dgm:spPr/>
    </dgm:pt>
    <dgm:pt modelId="{B5376FF7-F95A-4EE5-B06E-E5671E92B725}" type="pres">
      <dgm:prSet presAssocID="{46C46D88-9AEB-485F-BD3C-4C8B2CFFF72D}" presName="dstNode" presStyleLbl="node1" presStyleIdx="0" presStyleCnt="3"/>
      <dgm:spPr/>
    </dgm:pt>
    <dgm:pt modelId="{D69A9A85-8C99-42ED-908D-84A58DC09F57}" type="pres">
      <dgm:prSet presAssocID="{145A4E7F-DF9C-43B7-8EF9-33719BCA0CA9}" presName="text_1" presStyleLbl="node1" presStyleIdx="0" presStyleCnt="3" custScaleX="96860" custScaleY="113220" custLinFactNeighborX="-586" custLinFactNeighborY="167">
        <dgm:presLayoutVars>
          <dgm:bulletEnabled val="1"/>
        </dgm:presLayoutVars>
      </dgm:prSet>
      <dgm:spPr/>
    </dgm:pt>
    <dgm:pt modelId="{2747EA19-5C11-4B5A-B224-E3970C5E54F6}" type="pres">
      <dgm:prSet presAssocID="{145A4E7F-DF9C-43B7-8EF9-33719BCA0CA9}" presName="accent_1" presStyleCnt="0"/>
      <dgm:spPr/>
    </dgm:pt>
    <dgm:pt modelId="{F5A78A77-EC51-4C29-BF7B-23DD65913CC6}" type="pres">
      <dgm:prSet presAssocID="{145A4E7F-DF9C-43B7-8EF9-33719BCA0CA9}" presName="accentRepeatNode" presStyleLbl="solidFgAcc1" presStyleIdx="0" presStyleCnt="3" custLinFactNeighborY="0"/>
      <dgm:spPr/>
    </dgm:pt>
    <dgm:pt modelId="{B605FED7-637B-4679-B681-B26D38F30A94}" type="pres">
      <dgm:prSet presAssocID="{BFA844C8-7029-47C2-8E32-6A5592DED49A}" presName="text_2" presStyleLbl="node1" presStyleIdx="1" presStyleCnt="3" custScaleX="96860" custScaleY="113220">
        <dgm:presLayoutVars>
          <dgm:bulletEnabled val="1"/>
        </dgm:presLayoutVars>
      </dgm:prSet>
      <dgm:spPr/>
    </dgm:pt>
    <dgm:pt modelId="{613CE43F-3026-49B6-9691-E30B0550ABD7}" type="pres">
      <dgm:prSet presAssocID="{BFA844C8-7029-47C2-8E32-6A5592DED49A}" presName="accent_2" presStyleCnt="0"/>
      <dgm:spPr/>
    </dgm:pt>
    <dgm:pt modelId="{2236B61E-DD90-4D93-8582-68CDB315FFAE}" type="pres">
      <dgm:prSet presAssocID="{BFA844C8-7029-47C2-8E32-6A5592DED49A}" presName="accentRepeatNode" presStyleLbl="solidFgAcc1" presStyleIdx="1" presStyleCnt="3"/>
      <dgm:spPr/>
    </dgm:pt>
    <dgm:pt modelId="{E04FC0D7-B7E1-4CC2-AF0D-95F462546525}" type="pres">
      <dgm:prSet presAssocID="{AA449246-4B51-4BAD-9845-B3671C730A2B}" presName="text_3" presStyleLbl="node1" presStyleIdx="2" presStyleCnt="3" custScaleX="96860" custScaleY="113220">
        <dgm:presLayoutVars>
          <dgm:bulletEnabled val="1"/>
        </dgm:presLayoutVars>
      </dgm:prSet>
      <dgm:spPr/>
    </dgm:pt>
    <dgm:pt modelId="{0630EEC9-A200-4472-95D0-9120826387DD}" type="pres">
      <dgm:prSet presAssocID="{AA449246-4B51-4BAD-9845-B3671C730A2B}" presName="accent_3" presStyleCnt="0"/>
      <dgm:spPr/>
    </dgm:pt>
    <dgm:pt modelId="{11CF9CF1-3B0D-4169-BDD5-64ED0DDD84C5}" type="pres">
      <dgm:prSet presAssocID="{AA449246-4B51-4BAD-9845-B3671C730A2B}" presName="accentRepeatNode" presStyleLbl="solidFgAcc1" presStyleIdx="2" presStyleCnt="3"/>
      <dgm:spPr/>
    </dgm:pt>
  </dgm:ptLst>
  <dgm:cxnLst>
    <dgm:cxn modelId="{F1709260-28BD-4E4A-8BE6-E9F8172E2681}" type="presOf" srcId="{AA449246-4B51-4BAD-9845-B3671C730A2B}" destId="{E04FC0D7-B7E1-4CC2-AF0D-95F462546525}" srcOrd="0" destOrd="0" presId="urn:microsoft.com/office/officeart/2008/layout/VerticalCurvedList"/>
    <dgm:cxn modelId="{09C7D141-474D-4E32-854C-5C87F2EF6C9A}" type="presOf" srcId="{46C46D88-9AEB-485F-BD3C-4C8B2CFFF72D}" destId="{FCF8DDE0-9572-4323-A76F-B3AA5E41C42B}" srcOrd="0" destOrd="0" presId="urn:microsoft.com/office/officeart/2008/layout/VerticalCurvedList"/>
    <dgm:cxn modelId="{C8A63C95-04A3-4AB6-BD12-B501379F4E9E}" type="presOf" srcId="{BFA844C8-7029-47C2-8E32-6A5592DED49A}" destId="{B605FED7-637B-4679-B681-B26D38F30A94}" srcOrd="0" destOrd="0" presId="urn:microsoft.com/office/officeart/2008/layout/VerticalCurvedList"/>
    <dgm:cxn modelId="{C66551BA-762D-4964-BDB1-B4F1098BF8B9}" srcId="{46C46D88-9AEB-485F-BD3C-4C8B2CFFF72D}" destId="{BFA844C8-7029-47C2-8E32-6A5592DED49A}" srcOrd="1" destOrd="0" parTransId="{84868DA8-3E70-45F8-B9B0-179197DD2317}" sibTransId="{4DA6E38F-B303-4C88-A026-9860EDC321F0}"/>
    <dgm:cxn modelId="{4A3776C2-8922-4A7D-B4DB-6AE967718976}" srcId="{46C46D88-9AEB-485F-BD3C-4C8B2CFFF72D}" destId="{145A4E7F-DF9C-43B7-8EF9-33719BCA0CA9}" srcOrd="0" destOrd="0" parTransId="{76269D2E-2C33-48DD-AB70-7483D3B21D14}" sibTransId="{59985C02-65AC-4A42-BCA0-0A8A7B326DE6}"/>
    <dgm:cxn modelId="{D3D17AC7-0C27-4A56-9606-2786C4BE0EDD}" type="presOf" srcId="{59985C02-65AC-4A42-BCA0-0A8A7B326DE6}" destId="{E2233588-1FC3-4DE6-882C-18AAB4C1E1A6}" srcOrd="0" destOrd="0" presId="urn:microsoft.com/office/officeart/2008/layout/VerticalCurvedList"/>
    <dgm:cxn modelId="{6DDF85E8-1212-4280-95CC-415D6D841768}" srcId="{46C46D88-9AEB-485F-BD3C-4C8B2CFFF72D}" destId="{AA449246-4B51-4BAD-9845-B3671C730A2B}" srcOrd="2" destOrd="0" parTransId="{50A3A374-5E09-44F6-A729-38B04A912300}" sibTransId="{C0F076EC-58BC-451B-9575-8E3C6C03A2A8}"/>
    <dgm:cxn modelId="{B6198BF7-25EE-4D91-963B-2F64F02ED4A4}" type="presOf" srcId="{145A4E7F-DF9C-43B7-8EF9-33719BCA0CA9}" destId="{D69A9A85-8C99-42ED-908D-84A58DC09F57}" srcOrd="0" destOrd="0" presId="urn:microsoft.com/office/officeart/2008/layout/VerticalCurvedList"/>
    <dgm:cxn modelId="{9DFCFB90-D7EC-4708-9FFC-491C71CFF01A}" type="presParOf" srcId="{FCF8DDE0-9572-4323-A76F-B3AA5E41C42B}" destId="{9D98595D-C7C3-46EA-B7FF-9CDD0B063990}" srcOrd="0" destOrd="0" presId="urn:microsoft.com/office/officeart/2008/layout/VerticalCurvedList"/>
    <dgm:cxn modelId="{436A56C8-E9B5-4D10-9699-886446DE622A}" type="presParOf" srcId="{9D98595D-C7C3-46EA-B7FF-9CDD0B063990}" destId="{0E6F360E-ABAC-464D-B26C-62EA54439A37}" srcOrd="0" destOrd="0" presId="urn:microsoft.com/office/officeart/2008/layout/VerticalCurvedList"/>
    <dgm:cxn modelId="{22B0E005-BDD5-42FD-A9BB-FE87919AACD6}" type="presParOf" srcId="{0E6F360E-ABAC-464D-B26C-62EA54439A37}" destId="{5ED0E46A-1845-448E-BAC8-8B43C40AAA22}" srcOrd="0" destOrd="0" presId="urn:microsoft.com/office/officeart/2008/layout/VerticalCurvedList"/>
    <dgm:cxn modelId="{8A790086-8A84-41BE-B34D-7A9B80EAFAAD}" type="presParOf" srcId="{0E6F360E-ABAC-464D-B26C-62EA54439A37}" destId="{E2233588-1FC3-4DE6-882C-18AAB4C1E1A6}" srcOrd="1" destOrd="0" presId="urn:microsoft.com/office/officeart/2008/layout/VerticalCurvedList"/>
    <dgm:cxn modelId="{CDBD585E-38DA-41FC-9843-1B728D31AE01}" type="presParOf" srcId="{0E6F360E-ABAC-464D-B26C-62EA54439A37}" destId="{E68A3054-BF28-4CF6-A240-A0494DC8DE17}" srcOrd="2" destOrd="0" presId="urn:microsoft.com/office/officeart/2008/layout/VerticalCurvedList"/>
    <dgm:cxn modelId="{8C41192C-49D7-4D18-B7E4-817EA0CEF929}" type="presParOf" srcId="{0E6F360E-ABAC-464D-B26C-62EA54439A37}" destId="{B5376FF7-F95A-4EE5-B06E-E5671E92B725}" srcOrd="3" destOrd="0" presId="urn:microsoft.com/office/officeart/2008/layout/VerticalCurvedList"/>
    <dgm:cxn modelId="{7ABC4E21-4172-459D-8638-03E8E2C8ED75}" type="presParOf" srcId="{9D98595D-C7C3-46EA-B7FF-9CDD0B063990}" destId="{D69A9A85-8C99-42ED-908D-84A58DC09F57}" srcOrd="1" destOrd="0" presId="urn:microsoft.com/office/officeart/2008/layout/VerticalCurvedList"/>
    <dgm:cxn modelId="{2F614A76-2118-47E6-A698-A96F43105709}" type="presParOf" srcId="{9D98595D-C7C3-46EA-B7FF-9CDD0B063990}" destId="{2747EA19-5C11-4B5A-B224-E3970C5E54F6}" srcOrd="2" destOrd="0" presId="urn:microsoft.com/office/officeart/2008/layout/VerticalCurvedList"/>
    <dgm:cxn modelId="{AFC898A2-9AD0-4FA2-8231-478A6CC57ED8}" type="presParOf" srcId="{2747EA19-5C11-4B5A-B224-E3970C5E54F6}" destId="{F5A78A77-EC51-4C29-BF7B-23DD65913CC6}" srcOrd="0" destOrd="0" presId="urn:microsoft.com/office/officeart/2008/layout/VerticalCurvedList"/>
    <dgm:cxn modelId="{FFEC079F-BD4A-4BC5-85B6-EE23C29A0BE8}" type="presParOf" srcId="{9D98595D-C7C3-46EA-B7FF-9CDD0B063990}" destId="{B605FED7-637B-4679-B681-B26D38F30A94}" srcOrd="3" destOrd="0" presId="urn:microsoft.com/office/officeart/2008/layout/VerticalCurvedList"/>
    <dgm:cxn modelId="{47921543-02F5-4C8D-BEDE-B17C1CCB780B}" type="presParOf" srcId="{9D98595D-C7C3-46EA-B7FF-9CDD0B063990}" destId="{613CE43F-3026-49B6-9691-E30B0550ABD7}" srcOrd="4" destOrd="0" presId="urn:microsoft.com/office/officeart/2008/layout/VerticalCurvedList"/>
    <dgm:cxn modelId="{478DA596-D57B-4D6D-BB07-74CCD4D88B48}" type="presParOf" srcId="{613CE43F-3026-49B6-9691-E30B0550ABD7}" destId="{2236B61E-DD90-4D93-8582-68CDB315FFAE}" srcOrd="0" destOrd="0" presId="urn:microsoft.com/office/officeart/2008/layout/VerticalCurvedList"/>
    <dgm:cxn modelId="{B025DCED-CCA3-408B-9068-590582132728}" type="presParOf" srcId="{9D98595D-C7C3-46EA-B7FF-9CDD0B063990}" destId="{E04FC0D7-B7E1-4CC2-AF0D-95F462546525}" srcOrd="5" destOrd="0" presId="urn:microsoft.com/office/officeart/2008/layout/VerticalCurvedList"/>
    <dgm:cxn modelId="{61FF36D5-5176-48CA-BD9F-6389E84E3ACF}" type="presParOf" srcId="{9D98595D-C7C3-46EA-B7FF-9CDD0B063990}" destId="{0630EEC9-A200-4472-95D0-9120826387DD}" srcOrd="6" destOrd="0" presId="urn:microsoft.com/office/officeart/2008/layout/VerticalCurvedList"/>
    <dgm:cxn modelId="{A31D2611-4751-4879-AC18-02F809DB1111}" type="presParOf" srcId="{0630EEC9-A200-4472-95D0-9120826387DD}" destId="{11CF9CF1-3B0D-4169-BDD5-64ED0DDD84C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33588-1FC3-4DE6-882C-18AAB4C1E1A6}">
      <dsp:nvSpPr>
        <dsp:cNvPr id="0" name=""/>
        <dsp:cNvSpPr/>
      </dsp:nvSpPr>
      <dsp:spPr>
        <a:xfrm>
          <a:off x="-4458102" y="-689846"/>
          <a:ext cx="5359036" cy="5359036"/>
        </a:xfrm>
        <a:prstGeom prst="blockArc">
          <a:avLst>
            <a:gd name="adj1" fmla="val 18900000"/>
            <a:gd name="adj2" fmla="val 2700000"/>
            <a:gd name="adj3" fmla="val 4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9A9A85-8C99-42ED-908D-84A58DC09F57}">
      <dsp:nvSpPr>
        <dsp:cNvPr id="0" name=""/>
        <dsp:cNvSpPr/>
      </dsp:nvSpPr>
      <dsp:spPr>
        <a:xfrm>
          <a:off x="647406" y="346656"/>
          <a:ext cx="5271696" cy="901082"/>
        </a:xfrm>
        <a:prstGeom prst="rect">
          <a:avLst/>
        </a:prstGeom>
        <a:solidFill>
          <a:srgbClr val="60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72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Terminology</a:t>
          </a:r>
        </a:p>
      </dsp:txBody>
      <dsp:txXfrm>
        <a:off x="647406" y="346656"/>
        <a:ext cx="5271696" cy="901082"/>
      </dsp:txXfrm>
    </dsp:sp>
    <dsp:sp modelId="{F5A78A77-EC51-4C29-BF7B-23DD65913CC6}">
      <dsp:nvSpPr>
        <dsp:cNvPr id="0" name=""/>
        <dsp:cNvSpPr/>
      </dsp:nvSpPr>
      <dsp:spPr>
        <a:xfrm>
          <a:off x="96433" y="298450"/>
          <a:ext cx="994835" cy="9948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5FED7-637B-4679-B681-B26D38F30A94}">
      <dsp:nvSpPr>
        <dsp:cNvPr id="0" name=""/>
        <dsp:cNvSpPr/>
      </dsp:nvSpPr>
      <dsp:spPr>
        <a:xfrm>
          <a:off x="964056" y="1539130"/>
          <a:ext cx="4991482" cy="901082"/>
        </a:xfrm>
        <a:prstGeom prst="rect">
          <a:avLst/>
        </a:prstGeom>
        <a:solidFill>
          <a:srgbClr val="E067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72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Title V petitions, objections and EPA orders</a:t>
          </a:r>
        </a:p>
      </dsp:txBody>
      <dsp:txXfrm>
        <a:off x="964056" y="1539130"/>
        <a:ext cx="4991482" cy="901082"/>
      </dsp:txXfrm>
    </dsp:sp>
    <dsp:sp modelId="{2236B61E-DD90-4D93-8582-68CDB315FFAE}">
      <dsp:nvSpPr>
        <dsp:cNvPr id="0" name=""/>
        <dsp:cNvSpPr/>
      </dsp:nvSpPr>
      <dsp:spPr>
        <a:xfrm>
          <a:off x="385731" y="1492253"/>
          <a:ext cx="994835" cy="9948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4FC0D7-B7E1-4CC2-AF0D-95F462546525}">
      <dsp:nvSpPr>
        <dsp:cNvPr id="0" name=""/>
        <dsp:cNvSpPr/>
      </dsp:nvSpPr>
      <dsp:spPr>
        <a:xfrm>
          <a:off x="679300" y="2732933"/>
          <a:ext cx="5271696" cy="901082"/>
        </a:xfrm>
        <a:prstGeom prst="rect">
          <a:avLst/>
        </a:prstGeom>
        <a:solidFill>
          <a:srgbClr val="7210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72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NSR permit strategies</a:t>
          </a:r>
        </a:p>
      </dsp:txBody>
      <dsp:txXfrm>
        <a:off x="679300" y="2732933"/>
        <a:ext cx="5271696" cy="901082"/>
      </dsp:txXfrm>
    </dsp:sp>
    <dsp:sp modelId="{11CF9CF1-3B0D-4169-BDD5-64ED0DDD84C5}">
      <dsp:nvSpPr>
        <dsp:cNvPr id="0" name=""/>
        <dsp:cNvSpPr/>
      </dsp:nvSpPr>
      <dsp:spPr>
        <a:xfrm>
          <a:off x="96433" y="2686056"/>
          <a:ext cx="994835" cy="9948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B972E-631E-4711-9563-E670F35EFFBE}">
      <dsp:nvSpPr>
        <dsp:cNvPr id="0" name=""/>
        <dsp:cNvSpPr/>
      </dsp:nvSpPr>
      <dsp:spPr>
        <a:xfrm rot="5400000">
          <a:off x="6631261" y="-2757911"/>
          <a:ext cx="924490" cy="66762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mn-lt"/>
              <a:ea typeface="Tahoma" panose="020B0604030504040204" pitchFamily="34" charset="0"/>
              <a:cs typeface="Tahoma" panose="020B0604030504040204" pitchFamily="34" charset="0"/>
            </a:rPr>
            <a:t>Filed by interested parties</a:t>
          </a:r>
        </a:p>
      </dsp:txBody>
      <dsp:txXfrm rot="-5400000">
        <a:off x="3755386" y="163094"/>
        <a:ext cx="6631111" cy="834230"/>
      </dsp:txXfrm>
    </dsp:sp>
    <dsp:sp modelId="{36AA993B-A375-4D1C-AEA3-C9F4F0847B49}">
      <dsp:nvSpPr>
        <dsp:cNvPr id="0" name=""/>
        <dsp:cNvSpPr/>
      </dsp:nvSpPr>
      <dsp:spPr>
        <a:xfrm>
          <a:off x="0" y="2402"/>
          <a:ext cx="3755386" cy="1155613"/>
        </a:xfrm>
        <a:prstGeom prst="roundRect">
          <a:avLst/>
        </a:prstGeom>
        <a:solidFill>
          <a:srgbClr val="604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ea typeface="Tahoma" panose="020B0604030504040204" pitchFamily="34" charset="0"/>
              <a:cs typeface="Tahoma" panose="020B0604030504040204" pitchFamily="34" charset="0"/>
            </a:rPr>
            <a:t>Comments</a:t>
          </a:r>
        </a:p>
      </dsp:txBody>
      <dsp:txXfrm>
        <a:off x="56412" y="58814"/>
        <a:ext cx="3642562" cy="1042789"/>
      </dsp:txXfrm>
    </dsp:sp>
    <dsp:sp modelId="{58AA7DF3-D995-4A48-B2BE-C8F27C4C6482}">
      <dsp:nvSpPr>
        <dsp:cNvPr id="0" name=""/>
        <dsp:cNvSpPr/>
      </dsp:nvSpPr>
      <dsp:spPr>
        <a:xfrm rot="5400000">
          <a:off x="6631261" y="-1544517"/>
          <a:ext cx="924490" cy="66762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mn-lt"/>
              <a:ea typeface="Tahoma" panose="020B0604030504040204" pitchFamily="34" charset="0"/>
              <a:cs typeface="Tahoma" panose="020B0604030504040204" pitchFamily="34" charset="0"/>
            </a:rPr>
            <a:t>Filed by EPA during EPA review</a:t>
          </a:r>
        </a:p>
      </dsp:txBody>
      <dsp:txXfrm rot="-5400000">
        <a:off x="3755386" y="1376488"/>
        <a:ext cx="6631111" cy="834230"/>
      </dsp:txXfrm>
    </dsp:sp>
    <dsp:sp modelId="{1E5835F3-4BE8-4598-806C-F07B7673DC31}">
      <dsp:nvSpPr>
        <dsp:cNvPr id="0" name=""/>
        <dsp:cNvSpPr/>
      </dsp:nvSpPr>
      <dsp:spPr>
        <a:xfrm>
          <a:off x="0" y="1215796"/>
          <a:ext cx="3755386" cy="1155613"/>
        </a:xfrm>
        <a:prstGeom prst="roundRect">
          <a:avLst/>
        </a:prstGeom>
        <a:solidFill>
          <a:srgbClr val="604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ea typeface="Tahoma" panose="020B0604030504040204" pitchFamily="34" charset="0"/>
              <a:cs typeface="Tahoma" panose="020B0604030504040204" pitchFamily="34" charset="0"/>
            </a:rPr>
            <a:t>Objections</a:t>
          </a:r>
        </a:p>
      </dsp:txBody>
      <dsp:txXfrm>
        <a:off x="56412" y="1272208"/>
        <a:ext cx="3642562" cy="1042789"/>
      </dsp:txXfrm>
    </dsp:sp>
    <dsp:sp modelId="{A3212C74-8EB5-4A02-8D35-F9E8C86AC275}">
      <dsp:nvSpPr>
        <dsp:cNvPr id="0" name=""/>
        <dsp:cNvSpPr/>
      </dsp:nvSpPr>
      <dsp:spPr>
        <a:xfrm rot="5400000">
          <a:off x="6631261" y="-331124"/>
          <a:ext cx="924490" cy="66762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mn-lt"/>
              <a:ea typeface="Tahoma" panose="020B0604030504040204" pitchFamily="34" charset="0"/>
              <a:cs typeface="Tahoma" panose="020B0604030504040204" pitchFamily="34" charset="0"/>
            </a:rPr>
            <a:t>Claims filed by the public with EPA</a:t>
          </a:r>
        </a:p>
        <a:p>
          <a:pPr marL="228600" lvl="1" indent="-228600" algn="l" defTabSz="1155700">
            <a:lnSpc>
              <a:spcPct val="90000"/>
            </a:lnSpc>
            <a:spcBef>
              <a:spcPct val="0"/>
            </a:spcBef>
            <a:spcAft>
              <a:spcPct val="15000"/>
            </a:spcAft>
            <a:buChar char="•"/>
          </a:pPr>
          <a:r>
            <a:rPr lang="en-US" sz="2600" kern="1200" dirty="0">
              <a:latin typeface="+mn-lt"/>
              <a:ea typeface="Tahoma" panose="020B0604030504040204" pitchFamily="34" charset="0"/>
              <a:cs typeface="Tahoma" panose="020B0604030504040204" pitchFamily="34" charset="0"/>
            </a:rPr>
            <a:t>Each claim is granted or denied by EPA</a:t>
          </a:r>
        </a:p>
      </dsp:txBody>
      <dsp:txXfrm rot="-5400000">
        <a:off x="3755386" y="2589881"/>
        <a:ext cx="6631111" cy="834230"/>
      </dsp:txXfrm>
    </dsp:sp>
    <dsp:sp modelId="{82547EDC-7DE7-494A-9FE8-079FFC889382}">
      <dsp:nvSpPr>
        <dsp:cNvPr id="0" name=""/>
        <dsp:cNvSpPr/>
      </dsp:nvSpPr>
      <dsp:spPr>
        <a:xfrm>
          <a:off x="0" y="2429190"/>
          <a:ext cx="3755386" cy="1155613"/>
        </a:xfrm>
        <a:prstGeom prst="roundRect">
          <a:avLst/>
        </a:prstGeom>
        <a:solidFill>
          <a:srgbClr val="604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ea typeface="Tahoma" panose="020B0604030504040204" pitchFamily="34" charset="0"/>
              <a:cs typeface="Tahoma" panose="020B0604030504040204" pitchFamily="34" charset="0"/>
            </a:rPr>
            <a:t>Petition for Objection</a:t>
          </a:r>
        </a:p>
      </dsp:txBody>
      <dsp:txXfrm>
        <a:off x="56412" y="2485602"/>
        <a:ext cx="3642562" cy="1042789"/>
      </dsp:txXfrm>
    </dsp:sp>
    <dsp:sp modelId="{7F75EA14-57FF-4BBC-80E8-0E69291590D2}">
      <dsp:nvSpPr>
        <dsp:cNvPr id="0" name=""/>
        <dsp:cNvSpPr/>
      </dsp:nvSpPr>
      <dsp:spPr>
        <a:xfrm rot="5400000">
          <a:off x="6631261" y="882269"/>
          <a:ext cx="924490" cy="66762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mn-lt"/>
              <a:ea typeface="Tahoma" panose="020B0604030504040204" pitchFamily="34" charset="0"/>
              <a:cs typeface="Tahoma" panose="020B0604030504040204" pitchFamily="34" charset="0"/>
            </a:rPr>
            <a:t>Issued by EPA when a claim is granted or denied</a:t>
          </a:r>
        </a:p>
      </dsp:txBody>
      <dsp:txXfrm rot="-5400000">
        <a:off x="3755386" y="3803274"/>
        <a:ext cx="6631111" cy="834230"/>
      </dsp:txXfrm>
    </dsp:sp>
    <dsp:sp modelId="{7B3BAB53-3787-4F89-937A-84E6DEBB2DE9}">
      <dsp:nvSpPr>
        <dsp:cNvPr id="0" name=""/>
        <dsp:cNvSpPr/>
      </dsp:nvSpPr>
      <dsp:spPr>
        <a:xfrm>
          <a:off x="0" y="3642584"/>
          <a:ext cx="3755386" cy="1155613"/>
        </a:xfrm>
        <a:prstGeom prst="roundRect">
          <a:avLst/>
        </a:prstGeom>
        <a:solidFill>
          <a:srgbClr val="604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ea typeface="Tahoma" panose="020B0604030504040204" pitchFamily="34" charset="0"/>
              <a:cs typeface="Tahoma" panose="020B0604030504040204" pitchFamily="34" charset="0"/>
            </a:rPr>
            <a:t>Orders</a:t>
          </a:r>
        </a:p>
      </dsp:txBody>
      <dsp:txXfrm>
        <a:off x="56412" y="3698996"/>
        <a:ext cx="3642562" cy="1042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33588-1FC3-4DE6-882C-18AAB4C1E1A6}">
      <dsp:nvSpPr>
        <dsp:cNvPr id="0" name=""/>
        <dsp:cNvSpPr/>
      </dsp:nvSpPr>
      <dsp:spPr>
        <a:xfrm>
          <a:off x="-4456823" y="-689846"/>
          <a:ext cx="5359036" cy="5359036"/>
        </a:xfrm>
        <a:prstGeom prst="blockArc">
          <a:avLst>
            <a:gd name="adj1" fmla="val 18900000"/>
            <a:gd name="adj2" fmla="val 2700000"/>
            <a:gd name="adj3" fmla="val 4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9A9A85-8C99-42ED-908D-84A58DC09F57}">
      <dsp:nvSpPr>
        <dsp:cNvPr id="0" name=""/>
        <dsp:cNvSpPr/>
      </dsp:nvSpPr>
      <dsp:spPr>
        <a:xfrm>
          <a:off x="650290" y="346656"/>
          <a:ext cx="5429584" cy="90108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72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Terminology</a:t>
          </a:r>
        </a:p>
      </dsp:txBody>
      <dsp:txXfrm>
        <a:off x="650290" y="346656"/>
        <a:ext cx="5429584" cy="901082"/>
      </dsp:txXfrm>
    </dsp:sp>
    <dsp:sp modelId="{F5A78A77-EC51-4C29-BF7B-23DD65913CC6}">
      <dsp:nvSpPr>
        <dsp:cNvPr id="0" name=""/>
        <dsp:cNvSpPr/>
      </dsp:nvSpPr>
      <dsp:spPr>
        <a:xfrm>
          <a:off x="97713" y="298450"/>
          <a:ext cx="994835" cy="9948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5FED7-637B-4679-B681-B26D38F30A94}">
      <dsp:nvSpPr>
        <dsp:cNvPr id="0" name=""/>
        <dsp:cNvSpPr/>
      </dsp:nvSpPr>
      <dsp:spPr>
        <a:xfrm>
          <a:off x="967895" y="1539130"/>
          <a:ext cx="5149370" cy="901082"/>
        </a:xfrm>
        <a:prstGeom prst="rect">
          <a:avLst/>
        </a:prstGeom>
        <a:solidFill>
          <a:srgbClr val="E067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72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Title V petitions, objections and EPA orders</a:t>
          </a:r>
        </a:p>
      </dsp:txBody>
      <dsp:txXfrm>
        <a:off x="967895" y="1539130"/>
        <a:ext cx="5149370" cy="901082"/>
      </dsp:txXfrm>
    </dsp:sp>
    <dsp:sp modelId="{2236B61E-DD90-4D93-8582-68CDB315FFAE}">
      <dsp:nvSpPr>
        <dsp:cNvPr id="0" name=""/>
        <dsp:cNvSpPr/>
      </dsp:nvSpPr>
      <dsp:spPr>
        <a:xfrm>
          <a:off x="387011" y="1492253"/>
          <a:ext cx="994835" cy="9948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4FC0D7-B7E1-4CC2-AF0D-95F462546525}">
      <dsp:nvSpPr>
        <dsp:cNvPr id="0" name=""/>
        <dsp:cNvSpPr/>
      </dsp:nvSpPr>
      <dsp:spPr>
        <a:xfrm>
          <a:off x="683139" y="2732933"/>
          <a:ext cx="5429584" cy="901082"/>
        </a:xfrm>
        <a:prstGeom prst="rect">
          <a:avLst/>
        </a:prstGeom>
        <a:solidFill>
          <a:srgbClr val="7210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72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NSR permit strategies</a:t>
          </a:r>
        </a:p>
      </dsp:txBody>
      <dsp:txXfrm>
        <a:off x="683139" y="2732933"/>
        <a:ext cx="5429584" cy="901082"/>
      </dsp:txXfrm>
    </dsp:sp>
    <dsp:sp modelId="{11CF9CF1-3B0D-4169-BDD5-64ED0DDD84C5}">
      <dsp:nvSpPr>
        <dsp:cNvPr id="0" name=""/>
        <dsp:cNvSpPr/>
      </dsp:nvSpPr>
      <dsp:spPr>
        <a:xfrm>
          <a:off x="97713" y="2686056"/>
          <a:ext cx="994835" cy="9948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33588-1FC3-4DE6-882C-18AAB4C1E1A6}">
      <dsp:nvSpPr>
        <dsp:cNvPr id="0" name=""/>
        <dsp:cNvSpPr/>
      </dsp:nvSpPr>
      <dsp:spPr>
        <a:xfrm>
          <a:off x="-4456823" y="-689846"/>
          <a:ext cx="5359036" cy="5359036"/>
        </a:xfrm>
        <a:prstGeom prst="blockArc">
          <a:avLst>
            <a:gd name="adj1" fmla="val 18900000"/>
            <a:gd name="adj2" fmla="val 2700000"/>
            <a:gd name="adj3" fmla="val 4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9A9A85-8C99-42ED-908D-84A58DC09F57}">
      <dsp:nvSpPr>
        <dsp:cNvPr id="0" name=""/>
        <dsp:cNvSpPr/>
      </dsp:nvSpPr>
      <dsp:spPr>
        <a:xfrm>
          <a:off x="650290" y="346656"/>
          <a:ext cx="5429584" cy="90108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72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Terminology</a:t>
          </a:r>
        </a:p>
      </dsp:txBody>
      <dsp:txXfrm>
        <a:off x="650290" y="346656"/>
        <a:ext cx="5429584" cy="901082"/>
      </dsp:txXfrm>
    </dsp:sp>
    <dsp:sp modelId="{F5A78A77-EC51-4C29-BF7B-23DD65913CC6}">
      <dsp:nvSpPr>
        <dsp:cNvPr id="0" name=""/>
        <dsp:cNvSpPr/>
      </dsp:nvSpPr>
      <dsp:spPr>
        <a:xfrm>
          <a:off x="97713" y="298450"/>
          <a:ext cx="994835" cy="9948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5FED7-637B-4679-B681-B26D38F30A94}">
      <dsp:nvSpPr>
        <dsp:cNvPr id="0" name=""/>
        <dsp:cNvSpPr/>
      </dsp:nvSpPr>
      <dsp:spPr>
        <a:xfrm>
          <a:off x="967895" y="1539130"/>
          <a:ext cx="5149370" cy="90108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72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Title V petitions, objections and EPA orders</a:t>
          </a:r>
        </a:p>
      </dsp:txBody>
      <dsp:txXfrm>
        <a:off x="967895" y="1539130"/>
        <a:ext cx="5149370" cy="901082"/>
      </dsp:txXfrm>
    </dsp:sp>
    <dsp:sp modelId="{2236B61E-DD90-4D93-8582-68CDB315FFAE}">
      <dsp:nvSpPr>
        <dsp:cNvPr id="0" name=""/>
        <dsp:cNvSpPr/>
      </dsp:nvSpPr>
      <dsp:spPr>
        <a:xfrm>
          <a:off x="387011" y="1492253"/>
          <a:ext cx="994835" cy="9948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4FC0D7-B7E1-4CC2-AF0D-95F462546525}">
      <dsp:nvSpPr>
        <dsp:cNvPr id="0" name=""/>
        <dsp:cNvSpPr/>
      </dsp:nvSpPr>
      <dsp:spPr>
        <a:xfrm>
          <a:off x="683139" y="2732933"/>
          <a:ext cx="5429584" cy="901082"/>
        </a:xfrm>
        <a:prstGeom prst="rect">
          <a:avLst/>
        </a:prstGeom>
        <a:solidFill>
          <a:srgbClr val="7210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72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NSR permit strategies</a:t>
          </a:r>
        </a:p>
      </dsp:txBody>
      <dsp:txXfrm>
        <a:off x="683139" y="2732933"/>
        <a:ext cx="5429584" cy="901082"/>
      </dsp:txXfrm>
    </dsp:sp>
    <dsp:sp modelId="{11CF9CF1-3B0D-4169-BDD5-64ED0DDD84C5}">
      <dsp:nvSpPr>
        <dsp:cNvPr id="0" name=""/>
        <dsp:cNvSpPr/>
      </dsp:nvSpPr>
      <dsp:spPr>
        <a:xfrm>
          <a:off x="97713" y="2686056"/>
          <a:ext cx="994835" cy="9948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157C1-8A6C-4321-846D-B358E31D509E}" type="datetimeFigureOut">
              <a:rPr lang="en-US" smtClean="0"/>
              <a:t>10/7/2022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5D64E-FCB6-4D4F-B94C-7AD7D485FC37}" type="slidenum">
              <a:rPr lang="en-US" smtClean="0"/>
              <a:t>‹#›</a:t>
            </a:fld>
            <a:endParaRPr lang="en-US" dirty="0"/>
          </a:p>
        </p:txBody>
      </p:sp>
    </p:spTree>
    <p:extLst>
      <p:ext uri="{BB962C8B-B14F-4D97-AF65-F5344CB8AC3E}">
        <p14:creationId xmlns:p14="http://schemas.microsoft.com/office/powerpoint/2010/main" val="749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ceq.texas.gov/assets/public/permitting/air/Forms/Title_V/Potential_Requirements/20875.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ceq.texas.gov/assets/public/permitting/air/Guidance/Title_V/periodicm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a:t>Overview of Presentation</a:t>
            </a:r>
          </a:p>
          <a:p>
            <a:pPr>
              <a:buFont typeface="Arial" pitchFamily="34" charset="0"/>
              <a:buNone/>
            </a:pPr>
            <a:endParaRPr lang="en-US" dirty="0"/>
          </a:p>
          <a:p>
            <a:pPr lvl="0"/>
            <a:r>
              <a:rPr lang="en-US" dirty="0"/>
              <a:t>Introduction to the t</a:t>
            </a:r>
            <a:r>
              <a:rPr lang="en-US" sz="1200" dirty="0"/>
              <a:t>erminology used in this presentation</a:t>
            </a:r>
          </a:p>
          <a:p>
            <a:pPr lvl="0"/>
            <a:r>
              <a:rPr lang="en-US" sz="1200" dirty="0"/>
              <a:t>Title V petitions, objections and EPA orders – discussion on statistics and summary of EPA objections that were granted based on claims in the petitions.</a:t>
            </a:r>
          </a:p>
          <a:p>
            <a:pPr lvl="0"/>
            <a:r>
              <a:rPr lang="en-US" sz="1200" dirty="0"/>
              <a:t>NSR permit strategies – discussion on strategies available to applicants to address compliance with the EPA orders</a:t>
            </a:r>
          </a:p>
        </p:txBody>
      </p:sp>
      <p:sp>
        <p:nvSpPr>
          <p:cNvPr id="4" name="Slide Number Placeholder 3"/>
          <p:cNvSpPr>
            <a:spLocks noGrp="1"/>
          </p:cNvSpPr>
          <p:nvPr>
            <p:ph type="sldNum" sz="quarter" idx="5"/>
          </p:nvPr>
        </p:nvSpPr>
        <p:spPr/>
        <p:txBody>
          <a:bodyPr/>
          <a:lstStyle/>
          <a:p>
            <a:fld id="{73A801EE-ADA7-48FD-9251-AE165998E848}" type="slidenum">
              <a:rPr lang="en-US" smtClean="0"/>
              <a:t>2</a:t>
            </a:fld>
            <a:endParaRPr lang="en-US" dirty="0"/>
          </a:p>
        </p:txBody>
      </p:sp>
    </p:spTree>
    <p:extLst>
      <p:ext uri="{BB962C8B-B14F-4D97-AF65-F5344CB8AC3E}">
        <p14:creationId xmlns:p14="http://schemas.microsoft.com/office/powerpoint/2010/main" val="67430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0000"/>
              </a:lnSpc>
              <a:spcBef>
                <a:spcPts val="0"/>
              </a:spcBef>
              <a:buClr>
                <a:srgbClr val="FFC000"/>
              </a:buClr>
              <a:buFont typeface="Arial" panose="020B0604020202020204" pitchFamily="34" charset="0"/>
              <a:buNone/>
              <a:defRPr/>
            </a:pPr>
            <a:r>
              <a:rPr lang="en-US" dirty="0">
                <a:solidFill>
                  <a:prstClr val="black"/>
                </a:solidFill>
              </a:rPr>
              <a:t>Sufficient Monitoring items:</a:t>
            </a:r>
          </a:p>
          <a:p>
            <a:pPr marL="628650" lvl="1" indent="-171450">
              <a:lnSpc>
                <a:spcPct val="100000"/>
              </a:lnSpc>
              <a:spcBef>
                <a:spcPts val="0"/>
              </a:spcBef>
              <a:buClr>
                <a:srgbClr val="FFC000"/>
              </a:buClr>
              <a:buFont typeface="Arial" panose="020B0604020202020204" pitchFamily="34" charset="0"/>
              <a:buChar char="•"/>
              <a:defRPr/>
            </a:pPr>
            <a:r>
              <a:rPr lang="en-US" dirty="0">
                <a:solidFill>
                  <a:prstClr val="black"/>
                </a:solidFill>
              </a:rPr>
              <a:t>Need to include sufficient MRRT requirements in special conditions in permit for demonstrating compliance with annual and hourly emission rates listed in MAERT for each pollutant</a:t>
            </a:r>
          </a:p>
          <a:p>
            <a:pPr marL="628650" lvl="1" indent="-171450">
              <a:lnSpc>
                <a:spcPct val="100000"/>
              </a:lnSpc>
              <a:spcBef>
                <a:spcPts val="0"/>
              </a:spcBef>
              <a:buClr>
                <a:srgbClr val="FFC000"/>
              </a:buClr>
              <a:buFont typeface="Arial" panose="020B0604020202020204" pitchFamily="34" charset="0"/>
              <a:buChar char="•"/>
              <a:defRPr/>
            </a:pPr>
            <a:r>
              <a:rPr lang="en-US" dirty="0">
                <a:solidFill>
                  <a:prstClr val="black"/>
                </a:solidFill>
              </a:rPr>
              <a:t>Flare monitoring - Compliance with 40 CFR 60.18 and 63.11 alone is insufficient</a:t>
            </a:r>
          </a:p>
          <a:p>
            <a:pPr marL="628650" lvl="1" indent="-171450">
              <a:lnSpc>
                <a:spcPct val="100000"/>
              </a:lnSpc>
              <a:spcBef>
                <a:spcPts val="0"/>
              </a:spcBef>
              <a:buClr>
                <a:srgbClr val="FFC000"/>
              </a:buClr>
              <a:buFont typeface="Arial" panose="020B0604020202020204" pitchFamily="34" charset="0"/>
              <a:buChar char="•"/>
              <a:defRPr/>
            </a:pPr>
            <a:r>
              <a:rPr lang="en-US" dirty="0">
                <a:solidFill>
                  <a:prstClr val="black"/>
                </a:solidFill>
              </a:rPr>
              <a:t>Methods of calculating emissions are often not clear and are not explicitly stated in the special conditions</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11</a:t>
            </a:fld>
            <a:endParaRPr lang="en-US" dirty="0"/>
          </a:p>
        </p:txBody>
      </p:sp>
    </p:spTree>
    <p:extLst>
      <p:ext uri="{BB962C8B-B14F-4D97-AF65-F5344CB8AC3E}">
        <p14:creationId xmlns:p14="http://schemas.microsoft.com/office/powerpoint/2010/main" val="83607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0000"/>
              </a:lnSpc>
              <a:spcBef>
                <a:spcPts val="0"/>
              </a:spcBef>
              <a:buClr>
                <a:srgbClr val="FFC000"/>
              </a:buClr>
              <a:buFont typeface="Wingdings" panose="05000000000000000000" pitchFamily="2" charset="2"/>
              <a:buNone/>
              <a:defRPr/>
            </a:pPr>
            <a:r>
              <a:rPr lang="en-US" dirty="0">
                <a:solidFill>
                  <a:prstClr val="black"/>
                </a:solidFill>
              </a:rPr>
              <a:t>More sufficient monitoring items:</a:t>
            </a:r>
          </a:p>
          <a:p>
            <a:pPr marL="800100" lvl="1" indent="-342900">
              <a:lnSpc>
                <a:spcPct val="100000"/>
              </a:lnSpc>
              <a:spcBef>
                <a:spcPts val="0"/>
              </a:spcBef>
              <a:buClr>
                <a:srgbClr val="FFC000"/>
              </a:buClr>
              <a:buFont typeface="Wingdings" panose="05000000000000000000" pitchFamily="2" charset="2"/>
              <a:buChar char="§"/>
              <a:defRPr/>
            </a:pPr>
            <a:r>
              <a:rPr lang="en-US" dirty="0">
                <a:solidFill>
                  <a:prstClr val="black"/>
                </a:solidFill>
              </a:rPr>
              <a:t>Use of emission factors based on “historical” stack tests may be insufficient to demonstrate compliance with allowable hourly emission rate </a:t>
            </a:r>
          </a:p>
          <a:p>
            <a:pPr marL="800100" lvl="1" indent="-342900">
              <a:lnSpc>
                <a:spcPct val="100000"/>
              </a:lnSpc>
              <a:spcBef>
                <a:spcPts val="0"/>
              </a:spcBef>
              <a:buClr>
                <a:srgbClr val="FFC000"/>
              </a:buClr>
              <a:buFont typeface="Wingdings" panose="05000000000000000000" pitchFamily="2" charset="2"/>
              <a:buChar char="§"/>
              <a:defRPr/>
            </a:pPr>
            <a:r>
              <a:rPr lang="en-US" dirty="0">
                <a:solidFill>
                  <a:prstClr val="black"/>
                </a:solidFill>
              </a:rPr>
              <a:t>Sufficient monitoring is needed for MSS to demonstrate compliance with MSS limits/conditions</a:t>
            </a:r>
          </a:p>
          <a:p>
            <a:pPr marL="800100" lvl="1" indent="-342900">
              <a:lnSpc>
                <a:spcPct val="100000"/>
              </a:lnSpc>
              <a:spcBef>
                <a:spcPts val="0"/>
              </a:spcBef>
              <a:buClr>
                <a:srgbClr val="FFC000"/>
              </a:buClr>
              <a:buFont typeface="Wingdings" panose="05000000000000000000" pitchFamily="2" charset="2"/>
              <a:buChar char="§"/>
              <a:defRPr/>
            </a:pPr>
            <a:r>
              <a:rPr lang="en-US" dirty="0">
                <a:solidFill>
                  <a:prstClr val="black"/>
                </a:solidFill>
              </a:rPr>
              <a:t>Special conditions that allow 3-hour averaging to demonstrate compliance with hourly emission rates</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12</a:t>
            </a:fld>
            <a:endParaRPr lang="en-US" dirty="0"/>
          </a:p>
        </p:txBody>
      </p:sp>
    </p:spTree>
    <p:extLst>
      <p:ext uri="{BB962C8B-B14F-4D97-AF65-F5344CB8AC3E}">
        <p14:creationId xmlns:p14="http://schemas.microsoft.com/office/powerpoint/2010/main" val="103132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spcBef>
                <a:spcPts val="1200"/>
              </a:spcBef>
              <a:buClr>
                <a:srgbClr val="FFC000"/>
              </a:buClr>
              <a:buFont typeface="Wingdings" panose="05000000000000000000" pitchFamily="2" charset="2"/>
              <a:buChar char="§"/>
              <a:defRPr/>
            </a:pPr>
            <a:r>
              <a:rPr lang="en-US" dirty="0"/>
              <a:t>Confidential business information (CBI) </a:t>
            </a:r>
            <a:r>
              <a:rPr lang="en-US" sz="1200" b="0" dirty="0">
                <a:solidFill>
                  <a:prstClr val="black"/>
                </a:solidFill>
              </a:rPr>
              <a:t>may not be included in PBR and NSR permit applications if it is necessary to assure compliance with an applicable requirement or permit term</a:t>
            </a:r>
          </a:p>
          <a:p>
            <a:pPr marL="342900" indent="-342900">
              <a:lnSpc>
                <a:spcPct val="100000"/>
              </a:lnSpc>
              <a:spcBef>
                <a:spcPts val="1200"/>
              </a:spcBef>
              <a:buClr>
                <a:srgbClr val="FFC000"/>
              </a:buClr>
              <a:buFont typeface="Wingdings" panose="05000000000000000000" pitchFamily="2" charset="2"/>
              <a:buChar char="§"/>
              <a:defRPr/>
            </a:pPr>
            <a:r>
              <a:rPr lang="en-US" sz="1200" b="0" dirty="0">
                <a:solidFill>
                  <a:prstClr val="black"/>
                </a:solidFill>
              </a:rPr>
              <a:t>Examples include:  Emissions calculations, emission limits, work practice standards, other types of “emissions data”</a:t>
            </a:r>
          </a:p>
        </p:txBody>
      </p:sp>
      <p:sp>
        <p:nvSpPr>
          <p:cNvPr id="4" name="Slide Number Placeholder 3"/>
          <p:cNvSpPr>
            <a:spLocks noGrp="1"/>
          </p:cNvSpPr>
          <p:nvPr>
            <p:ph type="sldNum" sz="quarter" idx="5"/>
          </p:nvPr>
        </p:nvSpPr>
        <p:spPr/>
        <p:txBody>
          <a:bodyPr/>
          <a:lstStyle/>
          <a:p>
            <a:fld id="{CFF5D64E-FCB6-4D4F-B94C-7AD7D485FC37}" type="slidenum">
              <a:rPr lang="en-US" smtClean="0"/>
              <a:t>13</a:t>
            </a:fld>
            <a:endParaRPr lang="en-US" dirty="0"/>
          </a:p>
        </p:txBody>
      </p:sp>
    </p:spTree>
    <p:extLst>
      <p:ext uri="{BB962C8B-B14F-4D97-AF65-F5344CB8AC3E}">
        <p14:creationId xmlns:p14="http://schemas.microsoft.com/office/powerpoint/2010/main" val="396668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Referencing in Title V Permits</a:t>
            </a:r>
          </a:p>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sz="3600" b="1" dirty="0">
                <a:solidFill>
                  <a:prstClr val="black"/>
                </a:solidFill>
              </a:rPr>
              <a:t>Example of ambiguous use of referencing</a:t>
            </a:r>
            <a:endParaRPr lang="en-US" sz="3600" dirty="0">
              <a:solidFill>
                <a:prstClr val="black"/>
              </a:solidFill>
            </a:endParaRPr>
          </a:p>
          <a:p>
            <a:pPr lvl="1"/>
            <a:r>
              <a:rPr lang="en-US" sz="3200" dirty="0"/>
              <a:t>Title V references monitoring requirements for a flare unit in an NSR permit </a:t>
            </a:r>
          </a:p>
          <a:p>
            <a:pPr lvl="1"/>
            <a:r>
              <a:rPr lang="en-US" sz="3200" dirty="0"/>
              <a:t>NSR permit special condition references a flare management plan, but it was not included as an appendix in any NSR permit</a:t>
            </a:r>
          </a:p>
          <a:p>
            <a:pPr lvl="1"/>
            <a:r>
              <a:rPr lang="en-US" sz="3200" dirty="0"/>
              <a:t>The plan was included in an NSR application representation submitted 10 years ago</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14</a:t>
            </a:fld>
            <a:endParaRPr lang="en-US" dirty="0"/>
          </a:p>
        </p:txBody>
      </p:sp>
    </p:spTree>
    <p:extLst>
      <p:ext uri="{BB962C8B-B14F-4D97-AF65-F5344CB8AC3E}">
        <p14:creationId xmlns:p14="http://schemas.microsoft.com/office/powerpoint/2010/main" val="400436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a:t>Overview of Presentation</a:t>
            </a:r>
          </a:p>
          <a:p>
            <a:pPr>
              <a:buFont typeface="Arial"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 discussion on the recent objections</a:t>
            </a:r>
            <a:r>
              <a:rPr lang="en-US" sz="1200" dirty="0"/>
              <a:t>, we will move to discuss strategies available to applicants to address the EPA objections.</a:t>
            </a:r>
          </a:p>
          <a:p>
            <a:pPr marL="800100" lvl="1" indent="-342900">
              <a:lnSpc>
                <a:spcPct val="100000"/>
              </a:lnSpc>
              <a:spcBef>
                <a:spcPts val="0"/>
              </a:spcBef>
              <a:spcAft>
                <a:spcPts val="600"/>
              </a:spcAft>
              <a:buClr>
                <a:srgbClr val="FFC000"/>
              </a:buClr>
              <a:buFont typeface="Wingdings" panose="05000000000000000000" pitchFamily="2" charset="2"/>
              <a:buChar char="§"/>
            </a:pPr>
            <a:r>
              <a:rPr lang="en-US" sz="3800" dirty="0">
                <a:solidFill>
                  <a:prstClr val="black"/>
                </a:solidFill>
              </a:rPr>
              <a:t>Recommended NSR permit actions to address EPA objections</a:t>
            </a:r>
          </a:p>
          <a:p>
            <a:pPr marL="800100" lvl="1" indent="-342900">
              <a:lnSpc>
                <a:spcPct val="100000"/>
              </a:lnSpc>
              <a:spcBef>
                <a:spcPts val="0"/>
              </a:spcBef>
              <a:spcAft>
                <a:spcPts val="600"/>
              </a:spcAft>
              <a:buClr>
                <a:srgbClr val="FFC000"/>
              </a:buClr>
              <a:buFont typeface="Wingdings" panose="05000000000000000000" pitchFamily="2" charset="2"/>
              <a:buChar char="§"/>
            </a:pPr>
            <a:r>
              <a:rPr lang="en-US" sz="3800" dirty="0">
                <a:solidFill>
                  <a:prstClr val="black"/>
                </a:solidFill>
              </a:rPr>
              <a:t>Note, EPA comments on NSR permits may not be in scope of current NSR project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800" dirty="0">
                <a:solidFill>
                  <a:prstClr val="black"/>
                </a:solidFill>
              </a:rPr>
              <a:t>Ongoing discussions between applicant, EPA and TCEQ are related to the NSR permitting issues discussed on slide 7. </a:t>
            </a:r>
            <a:endParaRPr lang="en-US" sz="1200" dirty="0"/>
          </a:p>
          <a:p>
            <a:endParaRPr lang="en-US" dirty="0"/>
          </a:p>
        </p:txBody>
      </p:sp>
      <p:sp>
        <p:nvSpPr>
          <p:cNvPr id="4" name="Slide Number Placeholder 3"/>
          <p:cNvSpPr>
            <a:spLocks noGrp="1"/>
          </p:cNvSpPr>
          <p:nvPr>
            <p:ph type="sldNum" sz="quarter" idx="5"/>
          </p:nvPr>
        </p:nvSpPr>
        <p:spPr/>
        <p:txBody>
          <a:bodyPr/>
          <a:lstStyle/>
          <a:p>
            <a:fld id="{73A801EE-ADA7-48FD-9251-AE165998E848}" type="slidenum">
              <a:rPr lang="en-US" smtClean="0"/>
              <a:t>15</a:t>
            </a:fld>
            <a:endParaRPr lang="en-US" dirty="0"/>
          </a:p>
        </p:txBody>
      </p:sp>
    </p:spTree>
    <p:extLst>
      <p:ext uri="{BB962C8B-B14F-4D97-AF65-F5344CB8AC3E}">
        <p14:creationId xmlns:p14="http://schemas.microsoft.com/office/powerpoint/2010/main" val="2229656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600"/>
              </a:spcAft>
              <a:buClr>
                <a:srgbClr val="FFC000"/>
              </a:buClr>
              <a:buFont typeface="Wingdings" panose="05000000000000000000" pitchFamily="2" charset="2"/>
              <a:buNone/>
              <a:defRPr/>
            </a:pPr>
            <a:r>
              <a:rPr lang="en-US" sz="3200" b="1" dirty="0">
                <a:solidFill>
                  <a:prstClr val="black"/>
                </a:solidFill>
              </a:rPr>
              <a:t>Sufficient Monitoring to Demonstrate Compliance with MAERT – Example 1</a:t>
            </a:r>
          </a:p>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sz="3200" b="1" dirty="0">
                <a:solidFill>
                  <a:prstClr val="black"/>
                </a:solidFill>
              </a:rPr>
              <a:t>Storage Tank Boilerplate – Limiting Table</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b="0" dirty="0">
                <a:solidFill>
                  <a:prstClr val="black"/>
                </a:solidFill>
              </a:rPr>
              <a:t>Current boilerplate language reads: “Storage tank throughput and service shall be limited to the following” and includes a table with the Tank Identifier, Service, Fill / Withdrawal Rate, and Rolling 12-Month Throughput.  </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b="0" dirty="0">
                <a:solidFill>
                  <a:prstClr val="black"/>
                </a:solidFill>
              </a:rPr>
              <a:t>The boilerplate recordkeeping requirement is: “The permit holder shall maintain a record of tank throughput for the previous month and past consecutive 12-month period for each tank.”</a:t>
            </a:r>
          </a:p>
          <a:p>
            <a:pPr marL="457200" lvl="1" indent="0">
              <a:lnSpc>
                <a:spcPct val="100000"/>
              </a:lnSpc>
              <a:spcBef>
                <a:spcPts val="0"/>
              </a:spcBef>
              <a:spcAft>
                <a:spcPts val="600"/>
              </a:spcAft>
              <a:buClr>
                <a:srgbClr val="FFC000"/>
              </a:buClr>
              <a:buFont typeface="Wingdings" panose="05000000000000000000" pitchFamily="2" charset="2"/>
              <a:buNone/>
              <a:defRPr/>
            </a:pPr>
            <a:r>
              <a:rPr lang="en-US" b="0" dirty="0">
                <a:solidFill>
                  <a:prstClr val="black"/>
                </a:solidFill>
              </a:rPr>
              <a:t>This means emissions will be less than the MAERT limits so long as the control, service and throughput requirements are adhered to.</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16</a:t>
            </a:fld>
            <a:endParaRPr lang="en-US" dirty="0"/>
          </a:p>
        </p:txBody>
      </p:sp>
    </p:spTree>
    <p:extLst>
      <p:ext uri="{BB962C8B-B14F-4D97-AF65-F5344CB8AC3E}">
        <p14:creationId xmlns:p14="http://schemas.microsoft.com/office/powerpoint/2010/main" val="3291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Sufficient Monitoring to Demonstrate Compliance with MAERT – Example 1 Clarified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Storage Tank Boilerplate – Clarified Language</a:t>
            </a:r>
          </a:p>
          <a:p>
            <a:r>
              <a:rPr lang="en-US" b="0" dirty="0"/>
              <a:t>- “Storage tanks shall be limited to the following to demonstrate compliance with the emission limits on the MAERT.”  </a:t>
            </a:r>
          </a:p>
          <a:p>
            <a:r>
              <a:rPr lang="en-US" b="0" dirty="0"/>
              <a:t>- The boilerplate table with the </a:t>
            </a:r>
            <a:r>
              <a:rPr lang="en-US" b="0" dirty="0">
                <a:solidFill>
                  <a:prstClr val="black"/>
                </a:solidFill>
              </a:rPr>
              <a:t>Tank Identifier, Service, Fill / Withdrawal Rate, and Rolling 12-Month Throughput shall remain the same.</a:t>
            </a:r>
            <a:endParaRPr lang="en-US" b="0" dirty="0"/>
          </a:p>
          <a:p>
            <a:r>
              <a:rPr lang="en-US" b="0" dirty="0"/>
              <a:t>- The recordkeeping requirement can be better clarified by stating “The permit holder shall maintain a record of tank service, fill/withdrawal rate, and throughput for the previous month and past consecutive 12-month period for each tank”, referring back to all limitations included in the table.</a:t>
            </a:r>
          </a:p>
        </p:txBody>
      </p:sp>
      <p:sp>
        <p:nvSpPr>
          <p:cNvPr id="4" name="Slide Number Placeholder 3"/>
          <p:cNvSpPr>
            <a:spLocks noGrp="1"/>
          </p:cNvSpPr>
          <p:nvPr>
            <p:ph type="sldNum" sz="quarter" idx="5"/>
          </p:nvPr>
        </p:nvSpPr>
        <p:spPr/>
        <p:txBody>
          <a:bodyPr/>
          <a:lstStyle/>
          <a:p>
            <a:fld id="{CFF5D64E-FCB6-4D4F-B94C-7AD7D485FC37}" type="slidenum">
              <a:rPr lang="en-US" smtClean="0"/>
              <a:t>17</a:t>
            </a:fld>
            <a:endParaRPr lang="en-US" dirty="0"/>
          </a:p>
        </p:txBody>
      </p:sp>
    </p:spTree>
    <p:extLst>
      <p:ext uri="{BB962C8B-B14F-4D97-AF65-F5344CB8AC3E}">
        <p14:creationId xmlns:p14="http://schemas.microsoft.com/office/powerpoint/2010/main" val="349075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Sufficient Monitoring to Demonstrate Compliance with MAERT – Example 2</a:t>
            </a:r>
            <a:endParaRPr lang="en-US" b="1" dirty="0"/>
          </a:p>
          <a:p>
            <a:r>
              <a:rPr lang="en-US" b="1" dirty="0"/>
              <a:t>Loading Rate Limiting Table</a:t>
            </a:r>
          </a:p>
          <a:p>
            <a:r>
              <a:rPr lang="en-US" b="0" dirty="0"/>
              <a:t>The current boilerplate CND reads: “Loading operations are limited to the liquids identified below at the rates indicated”, and includes a table listing the Liquid, Gallons per hour, and Gallons per rolling 12 months.</a:t>
            </a:r>
          </a:p>
          <a:p>
            <a:r>
              <a:rPr lang="en-US" b="0" dirty="0"/>
              <a:t>The recordkeeping requirement is: “All loading shall be submerged and rolling 12-month rack throughput records shall be updated on a monthly basis for each product loaded.”</a:t>
            </a:r>
          </a:p>
        </p:txBody>
      </p:sp>
      <p:sp>
        <p:nvSpPr>
          <p:cNvPr id="4" name="Slide Number Placeholder 3"/>
          <p:cNvSpPr>
            <a:spLocks noGrp="1"/>
          </p:cNvSpPr>
          <p:nvPr>
            <p:ph type="sldNum" sz="quarter" idx="5"/>
          </p:nvPr>
        </p:nvSpPr>
        <p:spPr/>
        <p:txBody>
          <a:bodyPr/>
          <a:lstStyle/>
          <a:p>
            <a:fld id="{CFF5D64E-FCB6-4D4F-B94C-7AD7D485FC37}" type="slidenum">
              <a:rPr lang="en-US" smtClean="0"/>
              <a:t>18</a:t>
            </a:fld>
            <a:endParaRPr lang="en-US" dirty="0"/>
          </a:p>
        </p:txBody>
      </p:sp>
    </p:spTree>
    <p:extLst>
      <p:ext uri="{BB962C8B-B14F-4D97-AF65-F5344CB8AC3E}">
        <p14:creationId xmlns:p14="http://schemas.microsoft.com/office/powerpoint/2010/main" val="18324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Sufficient Monitoring to Demonstrate Compliance with MAERT – Example 2 Clarified</a:t>
            </a:r>
            <a:endParaRPr lang="en-US" b="1" dirty="0"/>
          </a:p>
          <a:p>
            <a:r>
              <a:rPr lang="en-US" b="1" dirty="0"/>
              <a:t>Loading Rate Limiting Table - Clarified</a:t>
            </a:r>
          </a:p>
          <a:p>
            <a:r>
              <a:rPr lang="en-US" b="0" dirty="0"/>
              <a:t>- Similar to the tank example, the existing language can be updated to clarify: “Loading operations are limited to the liquids identified below at the rates indicated to demonstrate compliance with the emission limits on the MAERT” and keep the same table identifying the Liquid, Gallons per hour, and Gallons per rolling 12 months.</a:t>
            </a:r>
          </a:p>
          <a:p>
            <a:r>
              <a:rPr lang="en-US" b="0" dirty="0"/>
              <a:t>- The recordkeeping requirement can remain as: “All loading shall be submerged and rolling 12-month rack throughput records shall be updated on a monthly basis for each product loaded.”</a:t>
            </a:r>
          </a:p>
          <a:p>
            <a:endParaRPr lang="en-US" b="1" dirty="0"/>
          </a:p>
        </p:txBody>
      </p:sp>
      <p:sp>
        <p:nvSpPr>
          <p:cNvPr id="4" name="Slide Number Placeholder 3"/>
          <p:cNvSpPr>
            <a:spLocks noGrp="1"/>
          </p:cNvSpPr>
          <p:nvPr>
            <p:ph type="sldNum" sz="quarter" idx="5"/>
          </p:nvPr>
        </p:nvSpPr>
        <p:spPr/>
        <p:txBody>
          <a:bodyPr/>
          <a:lstStyle/>
          <a:p>
            <a:fld id="{CFF5D64E-FCB6-4D4F-B94C-7AD7D485FC37}" type="slidenum">
              <a:rPr lang="en-US" smtClean="0"/>
              <a:t>19</a:t>
            </a:fld>
            <a:endParaRPr lang="en-US" dirty="0"/>
          </a:p>
        </p:txBody>
      </p:sp>
    </p:spTree>
    <p:extLst>
      <p:ext uri="{BB962C8B-B14F-4D97-AF65-F5344CB8AC3E}">
        <p14:creationId xmlns:p14="http://schemas.microsoft.com/office/powerpoint/2010/main" val="358157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Flare Monitoring – 40 CFR 6018 / 63.11 </a:t>
            </a:r>
          </a:p>
          <a:p>
            <a:r>
              <a:rPr lang="en-US" b="0" dirty="0"/>
              <a:t>One of the objections from EPA has been the monitoring requirements for air and steam-assisted flares</a:t>
            </a:r>
          </a:p>
          <a:p>
            <a:r>
              <a:rPr lang="en-US" b="1" dirty="0"/>
              <a:t>Example Solution: </a:t>
            </a:r>
            <a:r>
              <a:rPr lang="en-US" b="0" dirty="0"/>
              <a:t>One example we have seen a company propose is to get an Alternate Method of Control (AMOC) to comply with </a:t>
            </a:r>
            <a:r>
              <a:rPr lang="en-US" b="1" dirty="0"/>
              <a:t>§63.670-671 </a:t>
            </a:r>
            <a:r>
              <a:rPr lang="en-US" b="0" dirty="0"/>
              <a:t>instead.</a:t>
            </a:r>
            <a:endParaRPr lang="en-US" b="1" dirty="0"/>
          </a:p>
          <a:p>
            <a:r>
              <a:rPr lang="en-US" b="0" dirty="0"/>
              <a:t>New parametric requirements have been codified and include adjustments for the addition of steam and air, corrects the heat content for hydrogen, and requires more detailed monitoring of the control device and waste stream.</a:t>
            </a:r>
          </a:p>
        </p:txBody>
      </p:sp>
      <p:sp>
        <p:nvSpPr>
          <p:cNvPr id="4" name="Slide Number Placeholder 3"/>
          <p:cNvSpPr>
            <a:spLocks noGrp="1"/>
          </p:cNvSpPr>
          <p:nvPr>
            <p:ph type="sldNum" sz="quarter" idx="5"/>
          </p:nvPr>
        </p:nvSpPr>
        <p:spPr/>
        <p:txBody>
          <a:bodyPr/>
          <a:lstStyle/>
          <a:p>
            <a:fld id="{CFF5D64E-FCB6-4D4F-B94C-7AD7D485FC37}" type="slidenum">
              <a:rPr lang="en-US" smtClean="0"/>
              <a:t>20</a:t>
            </a:fld>
            <a:endParaRPr lang="en-US" dirty="0"/>
          </a:p>
        </p:txBody>
      </p:sp>
    </p:spTree>
    <p:extLst>
      <p:ext uri="{BB962C8B-B14F-4D97-AF65-F5344CB8AC3E}">
        <p14:creationId xmlns:p14="http://schemas.microsoft.com/office/powerpoint/2010/main" val="297819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800" dirty="0">
                <a:latin typeface="Tahoma" panose="020B0604030504040204" pitchFamily="34" charset="0"/>
                <a:ea typeface="Tahoma" panose="020B0604030504040204" pitchFamily="34" charset="0"/>
                <a:cs typeface="Tahoma" panose="020B0604030504040204" pitchFamily="34" charset="0"/>
              </a:rPr>
              <a:t>As part of the introduction, I would</a:t>
            </a:r>
            <a:r>
              <a:rPr lang="en-US" sz="1800" baseline="0" dirty="0">
                <a:latin typeface="Tahoma" panose="020B0604030504040204" pitchFamily="34" charset="0"/>
                <a:ea typeface="Tahoma" panose="020B0604030504040204" pitchFamily="34" charset="0"/>
                <a:cs typeface="Tahoma" panose="020B0604030504040204" pitchFamily="34" charset="0"/>
              </a:rPr>
              <a:t> like you to become familiar with basic terminology that would be used during this presentation.  30 TAC Chapter 122 Subchapter D contains the Title V requirements for public notice, EPA review, and public petitions. </a:t>
            </a:r>
            <a:r>
              <a:rPr lang="en-US" sz="2800" dirty="0"/>
              <a:t>The executive director shall receive public comment for 30 days after the notice of the public comment period is published. During the comment period, any person may submit written comments on the draft permit. The executive director shall submit the proposed permit to the EPA. The EPA has 45 days to object, in writing, to the issuance of the proposed permit. The EPA may only object to the issuance of any proposed permit which is not in compliance with the applicable requirements or the requirements of chapter 122.</a:t>
            </a:r>
            <a:r>
              <a:rPr lang="en-US" sz="1800" baseline="0" dirty="0">
                <a:latin typeface="Tahoma" panose="020B0604030504040204" pitchFamily="34" charset="0"/>
                <a:ea typeface="Tahoma" panose="020B0604030504040204" pitchFamily="34" charset="0"/>
                <a:cs typeface="Tahoma" panose="020B0604030504040204" pitchFamily="34" charset="0"/>
              </a:rPr>
              <a:t> </a:t>
            </a:r>
            <a:r>
              <a:rPr lang="en-US" sz="2800" dirty="0"/>
              <a:t>If the EPA does not file an objection with the executive director, any person, including the applicant, affected by a decision may petition the EPA to make an objection. A</a:t>
            </a:r>
            <a:r>
              <a:rPr lang="en-US" sz="1800" baseline="0" dirty="0">
                <a:latin typeface="Tahoma" panose="020B0604030504040204" pitchFamily="34" charset="0"/>
                <a:ea typeface="Tahoma" panose="020B0604030504040204" pitchFamily="34" charset="0"/>
                <a:cs typeface="Tahoma" panose="020B0604030504040204" pitchFamily="34" charset="0"/>
              </a:rPr>
              <a:t>  </a:t>
            </a:r>
            <a:r>
              <a:rPr lang="en-US" sz="2800" dirty="0"/>
              <a:t>Petitions shall be based only on objections to the permit that were raised with reasonable specificity during the public comment period. </a:t>
            </a:r>
            <a:r>
              <a:rPr lang="en-US" sz="1800" baseline="0" dirty="0">
                <a:latin typeface="Tahoma" panose="020B0604030504040204" pitchFamily="34" charset="0"/>
                <a:ea typeface="Tahoma" panose="020B0604030504040204" pitchFamily="34" charset="0"/>
                <a:cs typeface="Tahoma" panose="020B0604030504040204" pitchFamily="34" charset="0"/>
              </a:rPr>
              <a:t>A Petition for Objection may include one or more claims.  EPA may grant or deny each claim in the petition for objection.  An Order is issued by EPA for a ‘granted’ claim in the Petition for Objection.</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4A10CC30-A741-4B91-9DA8-5D740CC7F198}" type="slidenum">
              <a:rPr lang="en-US" smtClean="0"/>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Methods of Calculating Emissions / Confidentiality</a:t>
            </a:r>
          </a:p>
          <a:p>
            <a:r>
              <a:rPr lang="en-US" b="0" dirty="0"/>
              <a:t>Related to the variables used to calculate emissions and confidential information relied upon to determine the final emission rates.</a:t>
            </a:r>
          </a:p>
          <a:p>
            <a:r>
              <a:rPr lang="en-US" b="0" dirty="0"/>
              <a:t>Clearly distinguish what is confidential/trade secret, and what is not, rather than making the entire emissions calculations confidential.</a:t>
            </a:r>
          </a:p>
          <a:p>
            <a:r>
              <a:rPr lang="en-US" b="0" dirty="0"/>
              <a:t>If using emissions calculations to demonstrate compliance, the calculations cannot be confidential/redacted.  Otherwise, use an alternative method to monitor for so that it is clear to the public/EPA that the emission limit will be met.</a:t>
            </a:r>
          </a:p>
          <a:p>
            <a:endParaRPr lang="en-US" b="0" dirty="0"/>
          </a:p>
        </p:txBody>
      </p:sp>
      <p:sp>
        <p:nvSpPr>
          <p:cNvPr id="4" name="Slide Number Placeholder 3"/>
          <p:cNvSpPr>
            <a:spLocks noGrp="1"/>
          </p:cNvSpPr>
          <p:nvPr>
            <p:ph type="sldNum" sz="quarter" idx="5"/>
          </p:nvPr>
        </p:nvSpPr>
        <p:spPr/>
        <p:txBody>
          <a:bodyPr/>
          <a:lstStyle/>
          <a:p>
            <a:fld id="{CFF5D64E-FCB6-4D4F-B94C-7AD7D485FC37}" type="slidenum">
              <a:rPr lang="en-US" smtClean="0"/>
              <a:t>21</a:t>
            </a:fld>
            <a:endParaRPr lang="en-US" dirty="0"/>
          </a:p>
        </p:txBody>
      </p:sp>
    </p:spTree>
    <p:extLst>
      <p:ext uri="{BB962C8B-B14F-4D97-AF65-F5344CB8AC3E}">
        <p14:creationId xmlns:p14="http://schemas.microsoft.com/office/powerpoint/2010/main" val="240520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Historical Stack Tests - </a:t>
            </a:r>
            <a:r>
              <a:rPr lang="en-US" b="0" dirty="0"/>
              <a:t>Using emission factors based on historical stack tests.</a:t>
            </a:r>
          </a:p>
          <a:p>
            <a:r>
              <a:rPr lang="en-US" b="0" dirty="0"/>
              <a:t>Stack test required initially and if there’s a modification/change in the process.</a:t>
            </a:r>
          </a:p>
          <a:p>
            <a:r>
              <a:rPr lang="en-US" b="0" dirty="0"/>
              <a:t>EPA concerns regarding source operating for years, especially if a renew cert was utilized.  If the source has been running for 10+ years, recommended to re-stack test.</a:t>
            </a:r>
          </a:p>
          <a:p>
            <a:r>
              <a:rPr lang="en-US" b="0" dirty="0"/>
              <a:t>Note that TCEQ can require an Applicant to stack test at any time.</a:t>
            </a:r>
          </a:p>
          <a:p>
            <a:r>
              <a:rPr lang="en-US" b="0" dirty="0"/>
              <a:t>Would you drive a car for 10+ years without opening the hood, checking the oil, or rotating the tires?</a:t>
            </a:r>
          </a:p>
        </p:txBody>
      </p:sp>
      <p:sp>
        <p:nvSpPr>
          <p:cNvPr id="4" name="Slide Number Placeholder 3"/>
          <p:cNvSpPr>
            <a:spLocks noGrp="1"/>
          </p:cNvSpPr>
          <p:nvPr>
            <p:ph type="sldNum" sz="quarter" idx="5"/>
          </p:nvPr>
        </p:nvSpPr>
        <p:spPr/>
        <p:txBody>
          <a:bodyPr/>
          <a:lstStyle/>
          <a:p>
            <a:fld id="{CFF5D64E-FCB6-4D4F-B94C-7AD7D485FC37}" type="slidenum">
              <a:rPr lang="en-US" smtClean="0"/>
              <a:t>22</a:t>
            </a:fld>
            <a:endParaRPr lang="en-US" dirty="0"/>
          </a:p>
        </p:txBody>
      </p:sp>
    </p:spTree>
    <p:extLst>
      <p:ext uri="{BB962C8B-B14F-4D97-AF65-F5344CB8AC3E}">
        <p14:creationId xmlns:p14="http://schemas.microsoft.com/office/powerpoint/2010/main" val="906274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Enhancing MSS Monitoring Conditions</a:t>
            </a:r>
          </a:p>
          <a:p>
            <a:r>
              <a:rPr lang="en-US" b="0" dirty="0"/>
              <a:t>TCEQ may be updating boilerplate to clarify the specific types of records that need to be kept to demonstrate compliance.</a:t>
            </a:r>
          </a:p>
          <a:p>
            <a:pPr marL="342900" lvl="0" indent="-342900">
              <a:lnSpc>
                <a:spcPct val="100000"/>
              </a:lnSpc>
              <a:spcBef>
                <a:spcPts val="1200"/>
              </a:spcBef>
              <a:buClr>
                <a:srgbClr val="FFC000"/>
              </a:buClr>
              <a:buFont typeface="Wingdings" panose="05000000000000000000" pitchFamily="2" charset="2"/>
              <a:buChar char="§"/>
              <a:defRPr/>
            </a:pPr>
            <a:r>
              <a:rPr lang="en-US" sz="1200" b="1" dirty="0"/>
              <a:t>Example: </a:t>
            </a:r>
            <a:r>
              <a:rPr lang="en-US" sz="1200" dirty="0"/>
              <a:t>“…shall utilize good combustion practices to minimize emissions during startup and shutdowns.”</a:t>
            </a:r>
            <a:endParaRPr lang="en-US" sz="1200" b="1" dirty="0"/>
          </a:p>
          <a:p>
            <a:pPr marL="342900" lvl="0" indent="-342900">
              <a:lnSpc>
                <a:spcPct val="100000"/>
              </a:lnSpc>
              <a:spcBef>
                <a:spcPts val="1200"/>
              </a:spcBef>
              <a:buClr>
                <a:srgbClr val="FFC000"/>
              </a:buClr>
              <a:buFont typeface="Wingdings" panose="05000000000000000000" pitchFamily="2" charset="2"/>
              <a:buChar char="§"/>
              <a:defRPr/>
            </a:pPr>
            <a:r>
              <a:rPr lang="en-US" sz="1200" b="1" dirty="0"/>
              <a:t>A way to address this </a:t>
            </a:r>
            <a:r>
              <a:rPr lang="en-US" sz="1200" dirty="0"/>
              <a:t>can be to identify exactly what the good combustion practices are, and state exactly what is being done to minimize startup and shutdown emissions.</a:t>
            </a:r>
            <a:endParaRPr lang="en-US" i="1" dirty="0">
              <a:solidFill>
                <a:prstClr val="black"/>
              </a:solidFill>
            </a:endParaRPr>
          </a:p>
          <a:p>
            <a:endParaRPr lang="en-US" b="0" dirty="0"/>
          </a:p>
        </p:txBody>
      </p:sp>
      <p:sp>
        <p:nvSpPr>
          <p:cNvPr id="4" name="Slide Number Placeholder 3"/>
          <p:cNvSpPr>
            <a:spLocks noGrp="1"/>
          </p:cNvSpPr>
          <p:nvPr>
            <p:ph type="sldNum" sz="quarter" idx="5"/>
          </p:nvPr>
        </p:nvSpPr>
        <p:spPr/>
        <p:txBody>
          <a:bodyPr/>
          <a:lstStyle/>
          <a:p>
            <a:fld id="{CFF5D64E-FCB6-4D4F-B94C-7AD7D485FC37}" type="slidenum">
              <a:rPr lang="en-US" smtClean="0"/>
              <a:t>23</a:t>
            </a:fld>
            <a:endParaRPr lang="en-US" dirty="0"/>
          </a:p>
        </p:txBody>
      </p:sp>
    </p:spTree>
    <p:extLst>
      <p:ext uri="{BB962C8B-B14F-4D97-AF65-F5344CB8AC3E}">
        <p14:creationId xmlns:p14="http://schemas.microsoft.com/office/powerpoint/2010/main" val="3536548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Enhancing MSS Monitoring Conditions – Attachment C Example</a:t>
            </a:r>
          </a:p>
          <a:p>
            <a:r>
              <a:rPr lang="en-US" b="0" dirty="0"/>
              <a:t>Boilerplate CND reads: “…The emissions shall be estimated using the methods identified in Attachment C.  The record shall include the vapor pressure of the air contaminant…”.</a:t>
            </a:r>
          </a:p>
          <a:p>
            <a:r>
              <a:rPr lang="en-US" b="0" dirty="0"/>
              <a:t>Attachment C- MSS Activity identifies the Facilities, Description and EPN associated with the activity.</a:t>
            </a:r>
          </a:p>
        </p:txBody>
      </p:sp>
      <p:sp>
        <p:nvSpPr>
          <p:cNvPr id="4" name="Slide Number Placeholder 3"/>
          <p:cNvSpPr>
            <a:spLocks noGrp="1"/>
          </p:cNvSpPr>
          <p:nvPr>
            <p:ph type="sldNum" sz="quarter" idx="5"/>
          </p:nvPr>
        </p:nvSpPr>
        <p:spPr/>
        <p:txBody>
          <a:bodyPr/>
          <a:lstStyle/>
          <a:p>
            <a:fld id="{CFF5D64E-FCB6-4D4F-B94C-7AD7D485FC37}" type="slidenum">
              <a:rPr lang="en-US" smtClean="0"/>
              <a:t>24</a:t>
            </a:fld>
            <a:endParaRPr lang="en-US" dirty="0"/>
          </a:p>
        </p:txBody>
      </p:sp>
    </p:spTree>
    <p:extLst>
      <p:ext uri="{BB962C8B-B14F-4D97-AF65-F5344CB8AC3E}">
        <p14:creationId xmlns:p14="http://schemas.microsoft.com/office/powerpoint/2010/main" val="939977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Enhancing MSS Monitoring Conditions – Attachment C Clarified</a:t>
            </a:r>
          </a:p>
          <a:p>
            <a:r>
              <a:rPr lang="en-US" b="0" dirty="0"/>
              <a:t>The MSS Activity Summary can be updated to add a column identifying the calculation method for each MSS activity by identifying the page number, location in the application or NOD response, the PI-1 received date, the specific equation if utilizing AP-42, or refer back to another Special Condition if the method is identified in that condition.</a:t>
            </a:r>
          </a:p>
        </p:txBody>
      </p:sp>
      <p:sp>
        <p:nvSpPr>
          <p:cNvPr id="4" name="Slide Number Placeholder 3"/>
          <p:cNvSpPr>
            <a:spLocks noGrp="1"/>
          </p:cNvSpPr>
          <p:nvPr>
            <p:ph type="sldNum" sz="quarter" idx="5"/>
          </p:nvPr>
        </p:nvSpPr>
        <p:spPr/>
        <p:txBody>
          <a:bodyPr/>
          <a:lstStyle/>
          <a:p>
            <a:fld id="{CFF5D64E-FCB6-4D4F-B94C-7AD7D485FC37}" type="slidenum">
              <a:rPr lang="en-US" smtClean="0"/>
              <a:t>25</a:t>
            </a:fld>
            <a:endParaRPr lang="en-US" dirty="0"/>
          </a:p>
        </p:txBody>
      </p:sp>
    </p:spTree>
    <p:extLst>
      <p:ext uri="{BB962C8B-B14F-4D97-AF65-F5344CB8AC3E}">
        <p14:creationId xmlns:p14="http://schemas.microsoft.com/office/powerpoint/2010/main" val="2455569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3-Hour Averaging</a:t>
            </a:r>
          </a:p>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b="1" dirty="0">
                <a:solidFill>
                  <a:prstClr val="black"/>
                </a:solidFill>
              </a:rPr>
              <a:t>Special Conditions allowing 3-hour averaging to demonstrate compliance with hourly limitations</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800" dirty="0">
                <a:solidFill>
                  <a:prstClr val="black"/>
                </a:solidFill>
              </a:rPr>
              <a:t>EPA asks: How does a 3-hour average demonstrate compliance with an hourly limitation?</a:t>
            </a:r>
          </a:p>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dirty="0">
                <a:solidFill>
                  <a:schemeClr val="tx1">
                    <a:lumMod val="95000"/>
                    <a:lumOff val="5000"/>
                  </a:schemeClr>
                </a:solidFill>
              </a:rPr>
              <a:t>In some historical permits, but not common / boilerplate.  Upon the next renewal/permit action, it is suggested to visit these older conditions to make them clearer or update to require 1-hour rather than 3-hour averaging.</a:t>
            </a:r>
          </a:p>
          <a:p>
            <a:endParaRPr lang="en-US" b="0" dirty="0"/>
          </a:p>
        </p:txBody>
      </p:sp>
      <p:sp>
        <p:nvSpPr>
          <p:cNvPr id="4" name="Slide Number Placeholder 3"/>
          <p:cNvSpPr>
            <a:spLocks noGrp="1"/>
          </p:cNvSpPr>
          <p:nvPr>
            <p:ph type="sldNum" sz="quarter" idx="5"/>
          </p:nvPr>
        </p:nvSpPr>
        <p:spPr/>
        <p:txBody>
          <a:bodyPr/>
          <a:lstStyle/>
          <a:p>
            <a:fld id="{CFF5D64E-FCB6-4D4F-B94C-7AD7D485FC37}" type="slidenum">
              <a:rPr lang="en-US" smtClean="0"/>
              <a:t>26</a:t>
            </a:fld>
            <a:endParaRPr lang="en-US" dirty="0"/>
          </a:p>
        </p:txBody>
      </p:sp>
    </p:spTree>
    <p:extLst>
      <p:ext uri="{BB962C8B-B14F-4D97-AF65-F5344CB8AC3E}">
        <p14:creationId xmlns:p14="http://schemas.microsoft.com/office/powerpoint/2010/main" val="109009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prstClr val="black"/>
                </a:solidFill>
                <a:highlight>
                  <a:srgbClr val="FFFF00"/>
                </a:highlight>
              </a:rPr>
              <a:t>Incorporating authorizations by reference within an NSR permit without providing the specific location of the referenced data </a:t>
            </a:r>
          </a:p>
          <a:p>
            <a:r>
              <a:rPr lang="en-US" b="1" dirty="0"/>
              <a:t>Example:  </a:t>
            </a:r>
            <a:r>
              <a:rPr lang="en-US" dirty="0"/>
              <a:t>“Emission rates shall be determined and recorded using the emission factors and methodologies used in the permit application.”</a:t>
            </a:r>
          </a:p>
          <a:p>
            <a:pPr marL="342900" lvl="0" indent="-342900">
              <a:lnSpc>
                <a:spcPct val="100000"/>
              </a:lnSpc>
              <a:spcBef>
                <a:spcPts val="1200"/>
              </a:spcBef>
              <a:buClr>
                <a:srgbClr val="FFC000"/>
              </a:buClr>
              <a:buFont typeface="Wingdings" panose="05000000000000000000" pitchFamily="2" charset="2"/>
              <a:buChar char="§"/>
              <a:defRPr/>
            </a:pPr>
            <a:r>
              <a:rPr lang="en-US" b="1" dirty="0"/>
              <a:t>Example clarified: </a:t>
            </a:r>
            <a:r>
              <a:rPr lang="en-US" dirty="0"/>
              <a:t>“Emission rates shall be determined and recorded using the emission factors and methodologies used in the permit </a:t>
            </a:r>
            <a:r>
              <a:rPr lang="en-US" u="sng" dirty="0"/>
              <a:t>amendment </a:t>
            </a:r>
            <a:r>
              <a:rPr lang="en-US" dirty="0"/>
              <a:t>application, </a:t>
            </a:r>
            <a:r>
              <a:rPr lang="en-US" u="sng" dirty="0"/>
              <a:t>PI-1 dated January 1, 2022.</a:t>
            </a:r>
            <a:r>
              <a:rPr lang="en-US" dirty="0"/>
              <a:t>”</a:t>
            </a:r>
          </a:p>
          <a:p>
            <a:endParaRPr lang="en-US" b="0" dirty="0"/>
          </a:p>
        </p:txBody>
      </p:sp>
      <p:sp>
        <p:nvSpPr>
          <p:cNvPr id="4" name="Slide Number Placeholder 3"/>
          <p:cNvSpPr>
            <a:spLocks noGrp="1"/>
          </p:cNvSpPr>
          <p:nvPr>
            <p:ph type="sldNum" sz="quarter" idx="5"/>
          </p:nvPr>
        </p:nvSpPr>
        <p:spPr/>
        <p:txBody>
          <a:bodyPr/>
          <a:lstStyle/>
          <a:p>
            <a:fld id="{CFF5D64E-FCB6-4D4F-B94C-7AD7D485FC37}" type="slidenum">
              <a:rPr lang="en-US" smtClean="0"/>
              <a:t>27</a:t>
            </a:fld>
            <a:endParaRPr lang="en-US" dirty="0"/>
          </a:p>
        </p:txBody>
      </p:sp>
    </p:spTree>
    <p:extLst>
      <p:ext uri="{BB962C8B-B14F-4D97-AF65-F5344CB8AC3E}">
        <p14:creationId xmlns:p14="http://schemas.microsoft.com/office/powerpoint/2010/main" val="847758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Referencing Federally Applicable Subparts </a:t>
            </a:r>
          </a:p>
          <a:p>
            <a:r>
              <a:rPr lang="en-US" sz="1400" b="1" dirty="0">
                <a:effectLst/>
                <a:latin typeface="Arial" panose="020B0604020202020204" pitchFamily="34" charset="0"/>
                <a:ea typeface="Calibri" panose="020F0502020204030204" pitchFamily="34" charset="0"/>
              </a:rPr>
              <a:t>Permit SC read “The flares are subject to all applicable requirements of 40 CFR Part 60, Subpart Ja.”</a:t>
            </a:r>
            <a:endParaRPr lang="en-US" b="1" dirty="0">
              <a:solidFill>
                <a:srgbClr val="FF0000"/>
              </a:solidFill>
            </a:endParaRPr>
          </a:p>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sz="2100" b="1" u="sng" dirty="0">
                <a:solidFill>
                  <a:schemeClr val="tx1">
                    <a:lumMod val="95000"/>
                    <a:lumOff val="5000"/>
                  </a:schemeClr>
                </a:solidFill>
              </a:rPr>
              <a:t>EPA Concern: </a:t>
            </a:r>
            <a:r>
              <a:rPr lang="en-US" sz="2100" dirty="0">
                <a:solidFill>
                  <a:schemeClr val="tx1">
                    <a:lumMod val="95000"/>
                    <a:lumOff val="5000"/>
                  </a:schemeClr>
                </a:solidFill>
              </a:rPr>
              <a:t>Not enough to cite requirements of NSPS Ja and NESHAP CC to develop a flare management plan, as these standards also require operational requirements to be included in the plan</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000" b="1" u="sng" dirty="0">
                <a:solidFill>
                  <a:schemeClr val="tx1">
                    <a:lumMod val="95000"/>
                    <a:lumOff val="5000"/>
                  </a:schemeClr>
                </a:solidFill>
              </a:rPr>
              <a:t>Example: </a:t>
            </a:r>
            <a:r>
              <a:rPr lang="en-US" sz="2000" dirty="0">
                <a:solidFill>
                  <a:schemeClr val="tx1">
                    <a:lumMod val="95000"/>
                    <a:lumOff val="5000"/>
                  </a:schemeClr>
                </a:solidFill>
              </a:rPr>
              <a:t>One element of NSPS Ja requires procedures to minimize or eliminate discharge to the flare during the planned startup and shutdown of the refinery process units. EPA determined that the requirement to develop and implement the flare management plan is an applicable requirement and therefore needs to be included as part of the title V permit.</a:t>
            </a:r>
          </a:p>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sz="2100" b="1" u="sng" dirty="0">
                <a:solidFill>
                  <a:schemeClr val="tx1">
                    <a:lumMod val="95000"/>
                    <a:lumOff val="5000"/>
                  </a:schemeClr>
                </a:solidFill>
              </a:rPr>
              <a:t>A way to address:</a:t>
            </a:r>
            <a:r>
              <a:rPr lang="en-US" sz="2100" dirty="0">
                <a:solidFill>
                  <a:schemeClr val="tx1">
                    <a:lumMod val="95000"/>
                    <a:lumOff val="5000"/>
                  </a:schemeClr>
                </a:solidFill>
              </a:rPr>
              <a:t> Include the actual procedures to minimize or eliminate discharge to the flare during the planned startup and shutdown of the refinery units.</a:t>
            </a:r>
          </a:p>
        </p:txBody>
      </p:sp>
      <p:sp>
        <p:nvSpPr>
          <p:cNvPr id="4" name="Slide Number Placeholder 3"/>
          <p:cNvSpPr>
            <a:spLocks noGrp="1"/>
          </p:cNvSpPr>
          <p:nvPr>
            <p:ph type="sldNum" sz="quarter" idx="5"/>
          </p:nvPr>
        </p:nvSpPr>
        <p:spPr/>
        <p:txBody>
          <a:bodyPr/>
          <a:lstStyle/>
          <a:p>
            <a:fld id="{CFF5D64E-FCB6-4D4F-B94C-7AD7D485FC37}" type="slidenum">
              <a:rPr lang="en-US" smtClean="0"/>
              <a:t>28</a:t>
            </a:fld>
            <a:endParaRPr lang="en-US" dirty="0"/>
          </a:p>
        </p:txBody>
      </p:sp>
    </p:spTree>
    <p:extLst>
      <p:ext uri="{BB962C8B-B14F-4D97-AF65-F5344CB8AC3E}">
        <p14:creationId xmlns:p14="http://schemas.microsoft.com/office/powerpoint/2010/main" val="3411303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a:t>
            </a:r>
          </a:p>
          <a:p>
            <a:r>
              <a:rPr lang="en-US" dirty="0"/>
              <a:t>Vasant Chaphekar, P.E.</a:t>
            </a:r>
          </a:p>
          <a:p>
            <a:r>
              <a:rPr lang="en-US" dirty="0"/>
              <a:t>Vasant.Chaphekar@tceq.texas.gov</a:t>
            </a:r>
          </a:p>
          <a:p>
            <a:r>
              <a:rPr lang="en-US" dirty="0"/>
              <a:t>Ariel Ramirez</a:t>
            </a:r>
          </a:p>
          <a:p>
            <a:r>
              <a:rPr lang="en-US" dirty="0"/>
              <a:t>Ariel.Ramirez@tceq.texas.gov</a:t>
            </a:r>
          </a:p>
        </p:txBody>
      </p:sp>
      <p:sp>
        <p:nvSpPr>
          <p:cNvPr id="4" name="Slide Number Placeholder 3"/>
          <p:cNvSpPr>
            <a:spLocks noGrp="1"/>
          </p:cNvSpPr>
          <p:nvPr>
            <p:ph type="sldNum" sz="quarter" idx="5"/>
          </p:nvPr>
        </p:nvSpPr>
        <p:spPr/>
        <p:txBody>
          <a:bodyPr/>
          <a:lstStyle/>
          <a:p>
            <a:fld id="{73A801EE-ADA7-48FD-9251-AE165998E848}" type="slidenum">
              <a:rPr lang="en-US" smtClean="0"/>
              <a:t>29</a:t>
            </a:fld>
            <a:endParaRPr lang="en-US" dirty="0"/>
          </a:p>
        </p:txBody>
      </p:sp>
    </p:spTree>
    <p:extLst>
      <p:ext uri="{BB962C8B-B14F-4D97-AF65-F5344CB8AC3E}">
        <p14:creationId xmlns:p14="http://schemas.microsoft.com/office/powerpoint/2010/main" val="390411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a:t>Overview of Presentation</a:t>
            </a:r>
          </a:p>
          <a:p>
            <a:pPr>
              <a:buFont typeface="Arial" pitchFamily="34" charset="0"/>
              <a:buNone/>
            </a:pPr>
            <a:endParaRPr lang="en-US" dirty="0"/>
          </a:p>
          <a:p>
            <a:pPr lvl="0"/>
            <a:r>
              <a:rPr lang="en-US" dirty="0"/>
              <a:t>After a discussion on the t</a:t>
            </a:r>
            <a:r>
              <a:rPr lang="en-US" sz="1200" dirty="0"/>
              <a:t>erminology used in this presentation, we will now discuss a summary of the recent objections. Finally, we will discuss, strategies available to applicants to address these objections.</a:t>
            </a:r>
          </a:p>
          <a:p>
            <a:endParaRPr lang="en-US" dirty="0"/>
          </a:p>
        </p:txBody>
      </p:sp>
      <p:sp>
        <p:nvSpPr>
          <p:cNvPr id="4" name="Slide Number Placeholder 3"/>
          <p:cNvSpPr>
            <a:spLocks noGrp="1"/>
          </p:cNvSpPr>
          <p:nvPr>
            <p:ph type="sldNum" sz="quarter" idx="5"/>
          </p:nvPr>
        </p:nvSpPr>
        <p:spPr/>
        <p:txBody>
          <a:bodyPr/>
          <a:lstStyle/>
          <a:p>
            <a:fld id="{73A801EE-ADA7-48FD-9251-AE165998E848}" type="slidenum">
              <a:rPr lang="en-US" smtClean="0"/>
              <a:t>4</a:t>
            </a:fld>
            <a:endParaRPr lang="en-US" dirty="0"/>
          </a:p>
        </p:txBody>
      </p:sp>
    </p:spTree>
    <p:extLst>
      <p:ext uri="{BB962C8B-B14F-4D97-AF65-F5344CB8AC3E}">
        <p14:creationId xmlns:p14="http://schemas.microsoft.com/office/powerpoint/2010/main" val="374246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4"/>
              </a:buClr>
              <a:buFont typeface="Wingdings" panose="05000000000000000000" pitchFamily="2" charset="2"/>
              <a:buNone/>
            </a:pPr>
            <a:r>
              <a:rPr lang="en-US" sz="4000" dirty="0"/>
              <a:t>Starting June 2021, EPA has issued orders on 12 Title V permits. One order has been resolved.</a:t>
            </a:r>
          </a:p>
          <a:p>
            <a:pPr marL="0" indent="0">
              <a:buFont typeface="Arial" panose="020B0604020202020204" pitchFamily="34" charset="0"/>
              <a:buNone/>
            </a:pPr>
            <a:r>
              <a:rPr lang="en-US" dirty="0"/>
              <a:t>Recently, EPA has objected to several Title V permits during the 45-day review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Ongoing discussions are occurring between EPA, TCEQ and applicant on resolution of these orders.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5</a:t>
            </a:fld>
            <a:endParaRPr lang="en-US" dirty="0"/>
          </a:p>
        </p:txBody>
      </p:sp>
    </p:spTree>
    <p:extLst>
      <p:ext uri="{BB962C8B-B14F-4D97-AF65-F5344CB8AC3E}">
        <p14:creationId xmlns:p14="http://schemas.microsoft.com/office/powerpoint/2010/main" val="92440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0000"/>
              </a:lnSpc>
              <a:spcBef>
                <a:spcPts val="0"/>
              </a:spcBef>
              <a:spcAft>
                <a:spcPts val="600"/>
              </a:spcAft>
              <a:buClr>
                <a:srgbClr val="FFC000"/>
              </a:buClr>
              <a:buFont typeface="Wingdings" panose="05000000000000000000" pitchFamily="2" charset="2"/>
              <a:buChar char="§"/>
            </a:pPr>
            <a:r>
              <a:rPr lang="en-US" sz="1200" b="0" dirty="0">
                <a:solidFill>
                  <a:prstClr val="black"/>
                </a:solidFill>
              </a:rPr>
              <a:t>Per 30 TAC §122.10(2), all NSR authorizations are “applicable requirements” that become enforceable under the Federal Operating Permit (FOP)</a:t>
            </a:r>
          </a:p>
          <a:p>
            <a:pPr marL="800100" lvl="1" indent="-342900">
              <a:lnSpc>
                <a:spcPct val="100000"/>
              </a:lnSpc>
              <a:spcBef>
                <a:spcPts val="0"/>
              </a:spcBef>
              <a:spcAft>
                <a:spcPts val="600"/>
              </a:spcAft>
              <a:buClr>
                <a:srgbClr val="FFC000"/>
              </a:buClr>
              <a:buFont typeface="Wingdings" panose="05000000000000000000" pitchFamily="2" charset="2"/>
              <a:buChar char="§"/>
            </a:pPr>
            <a:r>
              <a:rPr lang="en-US" sz="1200" dirty="0">
                <a:solidFill>
                  <a:prstClr val="black"/>
                </a:solidFill>
              </a:rPr>
              <a:t>Minor NSR permits and Permits By Rule (PBRs) are incorporated by reference (IBR) in a FOP</a:t>
            </a:r>
          </a:p>
          <a:p>
            <a:pPr marL="800100" lvl="1" indent="-342900">
              <a:lnSpc>
                <a:spcPct val="100000"/>
              </a:lnSpc>
              <a:spcBef>
                <a:spcPts val="0"/>
              </a:spcBef>
              <a:spcAft>
                <a:spcPts val="600"/>
              </a:spcAft>
              <a:buClr>
                <a:srgbClr val="FFC000"/>
              </a:buClr>
              <a:buFont typeface="Wingdings" panose="05000000000000000000" pitchFamily="2" charset="2"/>
              <a:buChar char="§"/>
            </a:pPr>
            <a:r>
              <a:rPr lang="en-US" sz="1200" dirty="0">
                <a:solidFill>
                  <a:prstClr val="black"/>
                </a:solidFill>
              </a:rPr>
              <a:t>Major NSR permits, including Non-Attainment (NA), Prevention of Significant Deterioration (PSD) are appended to the FOP</a:t>
            </a:r>
          </a:p>
          <a:p>
            <a:pPr marL="800100" lvl="1" indent="-342900">
              <a:lnSpc>
                <a:spcPct val="100000"/>
              </a:lnSpc>
              <a:spcBef>
                <a:spcPts val="0"/>
              </a:spcBef>
              <a:spcAft>
                <a:spcPts val="600"/>
              </a:spcAft>
              <a:buClr>
                <a:srgbClr val="FFC000"/>
              </a:buClr>
              <a:buFont typeface="Wingdings" panose="05000000000000000000" pitchFamily="2" charset="2"/>
              <a:buChar char="§"/>
            </a:pPr>
            <a:r>
              <a:rPr lang="en-US" sz="1200" dirty="0">
                <a:solidFill>
                  <a:prstClr val="black"/>
                </a:solidFill>
              </a:rPr>
              <a:t>Plant-wide Applicability Limitation (PAL) permits are also appended to the FOP</a:t>
            </a:r>
            <a:endParaRPr lang="en-US" sz="1200" b="0" dirty="0">
              <a:solidFill>
                <a:prstClr val="black"/>
              </a:solidFill>
            </a:endParaRPr>
          </a:p>
          <a:p>
            <a:pPr marL="342900" lvl="0" indent="-342900">
              <a:lnSpc>
                <a:spcPct val="100000"/>
              </a:lnSpc>
              <a:spcBef>
                <a:spcPts val="0"/>
              </a:spcBef>
              <a:spcAft>
                <a:spcPts val="600"/>
              </a:spcAft>
              <a:buClr>
                <a:srgbClr val="FFC000"/>
              </a:buClr>
              <a:buFont typeface="Wingdings" panose="05000000000000000000" pitchFamily="2" charset="2"/>
              <a:buChar char="§"/>
            </a:pPr>
            <a:r>
              <a:rPr lang="en-US" sz="1200" b="0" dirty="0">
                <a:solidFill>
                  <a:prstClr val="black"/>
                </a:solidFill>
              </a:rPr>
              <a:t>FOPs must include sufficient monitoring, recordkeeping, reporting and testing (MRRT) requirements to assure compliance with the applicable requirements under the Federal Clean Air Act (FCAA)</a:t>
            </a:r>
          </a:p>
        </p:txBody>
      </p:sp>
      <p:sp>
        <p:nvSpPr>
          <p:cNvPr id="4" name="Slide Number Placeholder 3"/>
          <p:cNvSpPr>
            <a:spLocks noGrp="1"/>
          </p:cNvSpPr>
          <p:nvPr>
            <p:ph type="sldNum" sz="quarter" idx="5"/>
          </p:nvPr>
        </p:nvSpPr>
        <p:spPr/>
        <p:txBody>
          <a:bodyPr/>
          <a:lstStyle/>
          <a:p>
            <a:fld id="{CFF5D64E-FCB6-4D4F-B94C-7AD7D485FC37}" type="slidenum">
              <a:rPr lang="en-US" smtClean="0"/>
              <a:t>6</a:t>
            </a:fld>
            <a:endParaRPr lang="en-US" dirty="0"/>
          </a:p>
        </p:txBody>
      </p:sp>
    </p:spTree>
    <p:extLst>
      <p:ext uri="{BB962C8B-B14F-4D97-AF65-F5344CB8AC3E}">
        <p14:creationId xmlns:p14="http://schemas.microsoft.com/office/powerpoint/2010/main" val="229846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0000"/>
              </a:lnSpc>
              <a:spcBef>
                <a:spcPts val="0"/>
              </a:spcBef>
              <a:spcAft>
                <a:spcPts val="600"/>
              </a:spcAft>
              <a:buClr>
                <a:srgbClr val="FFC000"/>
              </a:buClr>
              <a:buFont typeface="Wingdings" panose="05000000000000000000" pitchFamily="2" charset="2"/>
              <a:buChar char="§"/>
            </a:pPr>
            <a:r>
              <a:rPr lang="en-US" sz="3200" b="1" dirty="0">
                <a:solidFill>
                  <a:prstClr val="black"/>
                </a:solidFill>
              </a:rPr>
              <a:t>The orders and objection are focused on the following issues:</a:t>
            </a:r>
          </a:p>
          <a:p>
            <a:pPr marL="800100" lvl="1" indent="-342900">
              <a:lnSpc>
                <a:spcPct val="100000"/>
              </a:lnSpc>
              <a:spcBef>
                <a:spcPts val="0"/>
              </a:spcBef>
              <a:buClr>
                <a:srgbClr val="FFC000"/>
              </a:buClr>
              <a:buFont typeface="Wingdings" panose="05000000000000000000" pitchFamily="2" charset="2"/>
              <a:buChar char="§"/>
            </a:pPr>
            <a:r>
              <a:rPr lang="en-US" sz="3400" dirty="0">
                <a:solidFill>
                  <a:prstClr val="black"/>
                </a:solidFill>
              </a:rPr>
              <a:t>PBR programmatic approach to TV permits</a:t>
            </a:r>
          </a:p>
          <a:p>
            <a:pPr marL="800100" lvl="1" indent="-342900">
              <a:lnSpc>
                <a:spcPct val="100000"/>
              </a:lnSpc>
              <a:spcBef>
                <a:spcPts val="0"/>
              </a:spcBef>
              <a:buClr>
                <a:srgbClr val="FFC000"/>
              </a:buClr>
              <a:buFont typeface="Wingdings" panose="05000000000000000000" pitchFamily="2" charset="2"/>
              <a:buChar char="§"/>
            </a:pPr>
            <a:r>
              <a:rPr lang="en-US" sz="3400" dirty="0">
                <a:solidFill>
                  <a:prstClr val="black"/>
                </a:solidFill>
              </a:rPr>
              <a:t>Sufficient monitoring and demonstration of compliance</a:t>
            </a:r>
          </a:p>
          <a:p>
            <a:pPr marL="800100" lvl="1" indent="-342900">
              <a:lnSpc>
                <a:spcPct val="100000"/>
              </a:lnSpc>
              <a:spcBef>
                <a:spcPts val="0"/>
              </a:spcBef>
              <a:buClr>
                <a:srgbClr val="FFC000"/>
              </a:buClr>
              <a:buFont typeface="Wingdings" panose="05000000000000000000" pitchFamily="2" charset="2"/>
              <a:buChar char="§"/>
            </a:pPr>
            <a:r>
              <a:rPr lang="en-US" sz="3400" dirty="0">
                <a:solidFill>
                  <a:prstClr val="black"/>
                </a:solidFill>
              </a:rPr>
              <a:t>Use of confidential business information (CBI)</a:t>
            </a:r>
          </a:p>
          <a:p>
            <a:pPr marL="800100" lvl="1" indent="-342900">
              <a:lnSpc>
                <a:spcPct val="100000"/>
              </a:lnSpc>
              <a:spcBef>
                <a:spcPts val="0"/>
              </a:spcBef>
              <a:buClr>
                <a:srgbClr val="FFC000"/>
              </a:buClr>
              <a:buFont typeface="Wingdings" panose="05000000000000000000" pitchFamily="2" charset="2"/>
              <a:buChar char="§"/>
            </a:pPr>
            <a:r>
              <a:rPr lang="en-US" sz="3400" dirty="0">
                <a:solidFill>
                  <a:prstClr val="black"/>
                </a:solidFill>
              </a:rPr>
              <a:t>Referencing information without providing details</a:t>
            </a:r>
          </a:p>
          <a:p>
            <a:pPr marL="342900" indent="-342900">
              <a:lnSpc>
                <a:spcPct val="100000"/>
              </a:lnSpc>
              <a:spcBef>
                <a:spcPts val="1200"/>
              </a:spcBef>
              <a:buClr>
                <a:srgbClr val="FFC000"/>
              </a:buClr>
              <a:buFont typeface="Wingdings" panose="05000000000000000000" pitchFamily="2" charset="2"/>
              <a:buChar char="§"/>
            </a:pPr>
            <a:r>
              <a:rPr lang="en-US" sz="1800" dirty="0">
                <a:effectLst/>
                <a:latin typeface="Segoe UI" panose="020B0502040204020203" pitchFamily="34" charset="0"/>
              </a:rPr>
              <a:t>The TCEQ shall have 90 days from the receipt of an EPA objection to resolve any objection. In the event additional information is needed from the permit holder, the executive director may request from EPA a 90-day extension to resolve the objection. </a:t>
            </a:r>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7</a:t>
            </a:fld>
            <a:endParaRPr lang="en-US" dirty="0"/>
          </a:p>
        </p:txBody>
      </p:sp>
    </p:spTree>
    <p:extLst>
      <p:ext uri="{BB962C8B-B14F-4D97-AF65-F5344CB8AC3E}">
        <p14:creationId xmlns:p14="http://schemas.microsoft.com/office/powerpoint/2010/main" val="129229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4"/>
              </a:buClr>
              <a:buFont typeface="Wingdings" panose="05000000000000000000" pitchFamily="2" charset="2"/>
              <a:buChar char="§"/>
            </a:pPr>
            <a:r>
              <a:rPr lang="en-US" sz="4000" dirty="0"/>
              <a:t>Since August 2020, there is a new requirement for initial issuance, significant revisions and renewal project</a:t>
            </a:r>
            <a:r>
              <a:rPr lang="en-US" sz="4000" baseline="0" dirty="0"/>
              <a:t> applications</a:t>
            </a:r>
            <a:r>
              <a:rPr lang="en-US" sz="4000" dirty="0"/>
              <a:t> to document PBRs included in SOPs on the </a:t>
            </a:r>
            <a:r>
              <a:rPr lang="en-US" sz="3600" dirty="0"/>
              <a:t>OP-PBRSUP Table.</a:t>
            </a:r>
          </a:p>
          <a:p>
            <a:pPr marL="342900" indent="-342900">
              <a:lnSpc>
                <a:spcPct val="100000"/>
              </a:lnSpc>
              <a:spcBef>
                <a:spcPts val="600"/>
              </a:spcBef>
              <a:buClr>
                <a:srgbClr val="FFC000"/>
              </a:buClr>
              <a:buFont typeface="Wingdings" panose="05000000000000000000" pitchFamily="2" charset="2"/>
              <a:buChar char="§"/>
            </a:pPr>
            <a:r>
              <a:rPr lang="en-US" sz="1200" b="0" dirty="0">
                <a:solidFill>
                  <a:prstClr val="black"/>
                </a:solidFill>
              </a:rPr>
              <a:t>OP-PBRSUP table (</a:t>
            </a:r>
            <a:r>
              <a:rPr lang="en-US" dirty="0">
                <a:hlinkClick r:id="rId3"/>
              </a:rPr>
              <a:t>TCEQ - Permit By Rule Supplemental Table (texas.gov)</a:t>
            </a:r>
            <a:r>
              <a:rPr lang="en-US" sz="1200" b="0" dirty="0">
                <a:solidFill>
                  <a:prstClr val="black"/>
                </a:solidFill>
              </a:rPr>
              <a:t> is a part of a Title V permit record and is cross-referenced in the permit and statement of basis (SOB). A special condition of the permit will reference the date and project number the OP-PBRSUP table was submitted.</a:t>
            </a:r>
          </a:p>
          <a:p>
            <a:pPr marL="342900" indent="-342900">
              <a:lnSpc>
                <a:spcPct val="100000"/>
              </a:lnSpc>
              <a:spcBef>
                <a:spcPts val="600"/>
              </a:spcBef>
              <a:buClr>
                <a:srgbClr val="FFC000"/>
              </a:buClr>
              <a:buFont typeface="Wingdings" panose="05000000000000000000" pitchFamily="2" charset="2"/>
              <a:buChar char="§"/>
            </a:pPr>
            <a:r>
              <a:rPr lang="en-US" sz="1200" b="0" dirty="0">
                <a:solidFill>
                  <a:prstClr val="black"/>
                </a:solidFill>
              </a:rPr>
              <a:t>OP-PBRSUP table must contain monitoring for registered and claimed PBRs.</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8</a:t>
            </a:fld>
            <a:endParaRPr lang="en-US" dirty="0"/>
          </a:p>
        </p:txBody>
      </p:sp>
    </p:spTree>
    <p:extLst>
      <p:ext uri="{BB962C8B-B14F-4D97-AF65-F5344CB8AC3E}">
        <p14:creationId xmlns:p14="http://schemas.microsoft.com/office/powerpoint/2010/main" val="92440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sz="3200" b="0" dirty="0">
                <a:solidFill>
                  <a:prstClr val="black"/>
                </a:solidFill>
              </a:rPr>
              <a:t>OP-PBRSUP table includes</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3200" dirty="0">
                <a:solidFill>
                  <a:prstClr val="black"/>
                </a:solidFill>
              </a:rPr>
              <a:t>Registered PBRs (Table A)(unit specific), Claimed (not-registered) PBRs (Table B)(unit specific), and Claimed (not-registered) PBRs for insignificant sources (Table C)</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3200" dirty="0">
                <a:solidFill>
                  <a:prstClr val="black"/>
                </a:solidFill>
              </a:rPr>
              <a:t>Monitoring requirements for PBRs included in Tables A and B are listed in Table D.</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9</a:t>
            </a:fld>
            <a:endParaRPr lang="en-US" dirty="0"/>
          </a:p>
        </p:txBody>
      </p:sp>
    </p:spTree>
    <p:extLst>
      <p:ext uri="{BB962C8B-B14F-4D97-AF65-F5344CB8AC3E}">
        <p14:creationId xmlns:p14="http://schemas.microsoft.com/office/powerpoint/2010/main" val="83607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dirty="0">
                <a:solidFill>
                  <a:prstClr val="black"/>
                </a:solidFill>
              </a:rPr>
              <a:t>Monitoring requirements for PBRs must be listed in Table D</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800" dirty="0">
                <a:solidFill>
                  <a:prstClr val="black"/>
                </a:solidFill>
              </a:rPr>
              <a:t>Must include unit specific monitoring and/or recordkeeping requirements sufficient to demonstrate compliance for the registered and claimed PBRs identified in Tables A and B.</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800" dirty="0">
                <a:solidFill>
                  <a:prstClr val="black"/>
                </a:solidFill>
              </a:rPr>
              <a:t>The specificity of the monitoring and/or recordkeeping requirements should to be consistent with the Title V </a:t>
            </a:r>
            <a:r>
              <a:rPr lang="en-US" sz="2800" dirty="0">
                <a:solidFill>
                  <a:prstClr val="black"/>
                </a:solidFill>
                <a:hlinkClick r:id="rId3"/>
              </a:rPr>
              <a:t>Periodic Monitoring Guidance</a:t>
            </a:r>
            <a:r>
              <a:rPr lang="en-US" sz="2800" dirty="0">
                <a:solidFill>
                  <a:prstClr val="black"/>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10</a:t>
            </a:fld>
            <a:endParaRPr lang="en-US" dirty="0"/>
          </a:p>
        </p:txBody>
      </p:sp>
    </p:spTree>
    <p:extLst>
      <p:ext uri="{BB962C8B-B14F-4D97-AF65-F5344CB8AC3E}">
        <p14:creationId xmlns:p14="http://schemas.microsoft.com/office/powerpoint/2010/main" val="1202072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C66E3-5EDE-486C-933E-98B06E87A72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039"/>
          <a:stretch/>
        </p:blipFill>
        <p:spPr>
          <a:xfrm>
            <a:off x="0" y="0"/>
            <a:ext cx="12206352" cy="3243532"/>
          </a:xfrm>
          <a:prstGeom prst="rect">
            <a:avLst/>
          </a:prstGeom>
        </p:spPr>
      </p:pic>
      <p:pic>
        <p:nvPicPr>
          <p:cNvPr id="4" name="Picture 3" descr="TCEQ Logo">
            <a:extLst>
              <a:ext uri="{FF2B5EF4-FFF2-40B4-BE49-F238E27FC236}">
                <a16:creationId xmlns:a16="http://schemas.microsoft.com/office/drawing/2014/main" id="{71A7D89F-DF7E-46C5-83B2-6D7D9701B0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046" y="219912"/>
            <a:ext cx="2730887" cy="2697338"/>
          </a:xfrm>
          <a:prstGeom prst="rect">
            <a:avLst/>
          </a:prstGeom>
        </p:spPr>
      </p:pic>
      <p:pic>
        <p:nvPicPr>
          <p:cNvPr id="5" name="Picture 4">
            <a:extLst>
              <a:ext uri="{FF2B5EF4-FFF2-40B4-BE49-F238E27FC236}">
                <a16:creationId xmlns:a16="http://schemas.microsoft.com/office/drawing/2014/main" id="{16B1895B-CC16-44E6-A9AB-1E9A58327E0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163040"/>
            <a:ext cx="12192000" cy="265177"/>
          </a:xfrm>
          <a:prstGeom prst="rect">
            <a:avLst/>
          </a:prstGeom>
        </p:spPr>
      </p:pic>
      <p:sp>
        <p:nvSpPr>
          <p:cNvPr id="2" name="Title 1">
            <a:extLst>
              <a:ext uri="{FF2B5EF4-FFF2-40B4-BE49-F238E27FC236}">
                <a16:creationId xmlns:a16="http://schemas.microsoft.com/office/drawing/2014/main" id="{E86AAD87-0183-4A1D-8160-1FC035EDAA48}"/>
              </a:ext>
            </a:extLst>
          </p:cNvPr>
          <p:cNvSpPr>
            <a:spLocks noGrp="1"/>
          </p:cNvSpPr>
          <p:nvPr>
            <p:ph type="title"/>
          </p:nvPr>
        </p:nvSpPr>
        <p:spPr>
          <a:xfrm>
            <a:off x="439947" y="3674007"/>
            <a:ext cx="11346115" cy="1867303"/>
          </a:xfrm>
          <a:prstGeom prst="rect">
            <a:avLst/>
          </a:prstGeom>
        </p:spPr>
        <p:txBody>
          <a:bodyPr anchor="ctr" anchorCtr="0"/>
          <a:lstStyle>
            <a:lvl1pPr>
              <a:defRPr b="1">
                <a:solidFill>
                  <a:srgbClr val="27387E"/>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8A94393A-65E1-461B-AFD0-9A58C082F681}"/>
              </a:ext>
            </a:extLst>
          </p:cNvPr>
          <p:cNvSpPr>
            <a:spLocks noGrp="1"/>
          </p:cNvSpPr>
          <p:nvPr>
            <p:ph idx="1"/>
          </p:nvPr>
        </p:nvSpPr>
        <p:spPr>
          <a:xfrm>
            <a:off x="439947" y="5719313"/>
            <a:ext cx="11346115" cy="918775"/>
          </a:xfrm>
          <a:prstGeom prst="rect">
            <a:avLst/>
          </a:prstGeom>
        </p:spPr>
        <p:txBody>
          <a:bodyPr vert="horz" lIns="91440" tIns="45720" rIns="91440" bIns="45720" rtlCol="0">
            <a:normAutofit/>
          </a:bodyPr>
          <a:lstStyle>
            <a:lvl1pPr marL="0" indent="0">
              <a:buNone/>
              <a:defRPr sz="4000"/>
            </a:lvl1pPr>
          </a:lstStyle>
          <a:p>
            <a:pPr lvl="0"/>
            <a:r>
              <a:rPr lang="en-US" dirty="0"/>
              <a:t>Click to edit Master text styles</a:t>
            </a:r>
          </a:p>
        </p:txBody>
      </p:sp>
    </p:spTree>
    <p:extLst>
      <p:ext uri="{BB962C8B-B14F-4D97-AF65-F5344CB8AC3E}">
        <p14:creationId xmlns:p14="http://schemas.microsoft.com/office/powerpoint/2010/main" val="2048813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3E5-D8CF-4D19-9373-D1AD6960B721}"/>
              </a:ext>
            </a:extLst>
          </p:cNvPr>
          <p:cNvSpPr>
            <a:spLocks noGrp="1"/>
          </p:cNvSpPr>
          <p:nvPr>
            <p:ph type="title"/>
          </p:nvPr>
        </p:nvSpPr>
        <p:spPr>
          <a:xfrm>
            <a:off x="268446" y="367213"/>
            <a:ext cx="11362113" cy="1830864"/>
          </a:xfrm>
          <a:prstGeom prst="rect">
            <a:avLst/>
          </a:prstGeom>
        </p:spPr>
        <p:txBody>
          <a:bodyPr/>
          <a:lstStyle>
            <a:lvl1pPr>
              <a:defRPr sz="4400" b="1">
                <a:solidFill>
                  <a:srgbClr val="27387E"/>
                </a:solidFill>
              </a:defRPr>
            </a:lvl1pPr>
          </a:lstStyle>
          <a:p>
            <a:r>
              <a:rPr lang="en-US" dirty="0"/>
              <a:t>Click to edit Master title style</a:t>
            </a:r>
          </a:p>
        </p:txBody>
      </p:sp>
      <p:pic>
        <p:nvPicPr>
          <p:cNvPr id="8" name="Picture 7">
            <a:extLst>
              <a:ext uri="{FF2B5EF4-FFF2-40B4-BE49-F238E27FC236}">
                <a16:creationId xmlns:a16="http://schemas.microsoft.com/office/drawing/2014/main" id="{68696F26-9606-450F-953D-7EB55415C0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717053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Hidden Abov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409276-DC6E-4905-9F7D-8884FD5103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
        <p:nvSpPr>
          <p:cNvPr id="2" name="Title 1">
            <a:extLst>
              <a:ext uri="{FF2B5EF4-FFF2-40B4-BE49-F238E27FC236}">
                <a16:creationId xmlns:a16="http://schemas.microsoft.com/office/drawing/2014/main" id="{64A0816B-33DD-44F5-A8E5-F53036DEC7DA}"/>
              </a:ext>
            </a:extLst>
          </p:cNvPr>
          <p:cNvSpPr>
            <a:spLocks noGrp="1"/>
          </p:cNvSpPr>
          <p:nvPr>
            <p:ph type="title"/>
          </p:nvPr>
        </p:nvSpPr>
        <p:spPr>
          <a:xfrm>
            <a:off x="722878" y="-1448627"/>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66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57A-7CDC-4198-A88C-0C63F55AC0FD}"/>
              </a:ext>
            </a:extLst>
          </p:cNvPr>
          <p:cNvSpPr>
            <a:spLocks noGrp="1"/>
          </p:cNvSpPr>
          <p:nvPr>
            <p:ph type="ctrTitle"/>
          </p:nvPr>
        </p:nvSpPr>
        <p:spPr>
          <a:xfrm>
            <a:off x="633046" y="703385"/>
            <a:ext cx="10920046" cy="2174908"/>
          </a:xfrm>
          <a:prstGeom prst="rect">
            <a:avLst/>
          </a:prstGeom>
        </p:spPr>
        <p:txBody>
          <a:bodyPr anchor="t" anchorCtr="0"/>
          <a:lstStyle>
            <a:lvl1pPr algn="l">
              <a:defRPr sz="4400" b="1">
                <a:solidFill>
                  <a:srgbClr val="27387E"/>
                </a:solidFill>
              </a:defRPr>
            </a:lvl1pPr>
          </a:lstStyle>
          <a:p>
            <a:r>
              <a:rPr lang="en-US" dirty="0"/>
              <a:t>Click to edit Master title style</a:t>
            </a:r>
          </a:p>
        </p:txBody>
      </p:sp>
      <p:sp>
        <p:nvSpPr>
          <p:cNvPr id="3" name="Subtitle 2">
            <a:extLst>
              <a:ext uri="{FF2B5EF4-FFF2-40B4-BE49-F238E27FC236}">
                <a16:creationId xmlns:a16="http://schemas.microsoft.com/office/drawing/2014/main" id="{6F67F6EB-2AA7-427E-826F-1F28813EB55F}"/>
              </a:ext>
            </a:extLst>
          </p:cNvPr>
          <p:cNvSpPr>
            <a:spLocks noGrp="1"/>
          </p:cNvSpPr>
          <p:nvPr>
            <p:ph type="subTitle" idx="1"/>
          </p:nvPr>
        </p:nvSpPr>
        <p:spPr>
          <a:xfrm>
            <a:off x="633045" y="3155894"/>
            <a:ext cx="10920045" cy="2456074"/>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0276FA0-5536-49A6-AA9F-F00C6B1896E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777472258"/>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9CF-CA45-4E03-B725-E361908577C1}"/>
              </a:ext>
            </a:extLst>
          </p:cNvPr>
          <p:cNvSpPr>
            <a:spLocks noGrp="1"/>
          </p:cNvSpPr>
          <p:nvPr>
            <p:ph type="title"/>
          </p:nvPr>
        </p:nvSpPr>
        <p:spPr>
          <a:xfrm>
            <a:off x="609600" y="680946"/>
            <a:ext cx="10961077" cy="1325563"/>
          </a:xfrm>
          <a:prstGeom prst="rect">
            <a:avLst/>
          </a:prstGeom>
        </p:spPr>
        <p:txBody>
          <a:bodyPr/>
          <a:lstStyle>
            <a:lvl1pPr>
              <a:defRPr b="1">
                <a:solidFill>
                  <a:srgbClr val="27387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8E3361C-1846-4ED7-B0F1-0BE490AAE139}"/>
              </a:ext>
            </a:extLst>
          </p:cNvPr>
          <p:cNvSpPr>
            <a:spLocks noGrp="1"/>
          </p:cNvSpPr>
          <p:nvPr>
            <p:ph idx="1"/>
          </p:nvPr>
        </p:nvSpPr>
        <p:spPr>
          <a:xfrm>
            <a:off x="609600" y="2581796"/>
            <a:ext cx="10961077" cy="3329482"/>
          </a:xfrm>
          <a:prstGeom prst="rect">
            <a:avLst/>
          </a:prstGeom>
        </p:spPr>
        <p:txBody>
          <a:bodyPr/>
          <a:lstStyle/>
          <a:p>
            <a:pPr lvl="0"/>
            <a:r>
              <a:rPr lang="en-US" dirty="0"/>
              <a:t>Click to edit Master text styles</a:t>
            </a:r>
          </a:p>
          <a:p>
            <a:pPr lvl="1"/>
            <a:r>
              <a:rPr lang="en-US" dirty="0"/>
              <a:t>Second level</a:t>
            </a:r>
          </a:p>
        </p:txBody>
      </p:sp>
      <p:pic>
        <p:nvPicPr>
          <p:cNvPr id="9" name="Picture 8">
            <a:extLst>
              <a:ext uri="{FF2B5EF4-FFF2-40B4-BE49-F238E27FC236}">
                <a16:creationId xmlns:a16="http://schemas.microsoft.com/office/drawing/2014/main" id="{130A5FD0-1494-4E67-B85C-73EA45E1524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207736593"/>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421181" y="651265"/>
            <a:ext cx="11349640" cy="814961"/>
          </a:xfrm>
          <a:prstGeom prst="rect">
            <a:avLst/>
          </a:prstGeom>
        </p:spPr>
        <p:txBody>
          <a:bodyPr/>
          <a:lstStyle>
            <a:lvl1pPr>
              <a:defRPr b="1">
                <a:solidFill>
                  <a:srgbClr val="27387E"/>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2DAA510-3005-4AE1-AC26-C6AA1DEDF58D}"/>
              </a:ext>
            </a:extLst>
          </p:cNvPr>
          <p:cNvSpPr>
            <a:spLocks noGrp="1"/>
          </p:cNvSpPr>
          <p:nvPr>
            <p:ph type="body" idx="1"/>
          </p:nvPr>
        </p:nvSpPr>
        <p:spPr>
          <a:xfrm>
            <a:off x="42118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C7C7642-EFA0-4D81-9C5A-64ECA8E002B0}"/>
              </a:ext>
            </a:extLst>
          </p:cNvPr>
          <p:cNvSpPr>
            <a:spLocks noGrp="1"/>
          </p:cNvSpPr>
          <p:nvPr>
            <p:ph sz="half" idx="2"/>
          </p:nvPr>
        </p:nvSpPr>
        <p:spPr>
          <a:xfrm>
            <a:off x="421181" y="2680926"/>
            <a:ext cx="5576396" cy="3525809"/>
          </a:xfrm>
          <a:prstGeom prst="rect">
            <a:avLst/>
          </a:prstGeom>
        </p:spPr>
        <p:txBody>
          <a:body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E560E5AA-45B8-48F7-A622-F812EEF6DDBE}"/>
              </a:ext>
            </a:extLst>
          </p:cNvPr>
          <p:cNvSpPr>
            <a:spLocks noGrp="1"/>
          </p:cNvSpPr>
          <p:nvPr>
            <p:ph type="body" sz="quarter" idx="3"/>
          </p:nvPr>
        </p:nvSpPr>
        <p:spPr>
          <a:xfrm>
            <a:off x="617220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67E5416-7E74-4139-A8DF-3655128A4DB7}"/>
              </a:ext>
            </a:extLst>
          </p:cNvPr>
          <p:cNvSpPr>
            <a:spLocks noGrp="1"/>
          </p:cNvSpPr>
          <p:nvPr>
            <p:ph sz="quarter" idx="4"/>
          </p:nvPr>
        </p:nvSpPr>
        <p:spPr>
          <a:xfrm>
            <a:off x="6172201" y="2698511"/>
            <a:ext cx="5598620" cy="3525809"/>
          </a:xfrm>
          <a:prstGeom prst="rect">
            <a:avLst/>
          </a:prstGeom>
        </p:spPr>
        <p:txBody>
          <a:bodyPr/>
          <a:lstStyle>
            <a:lvl3pPr marL="914400" indent="0">
              <a:buNone/>
              <a:defRPr/>
            </a:lvl3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6020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15462" y="681037"/>
            <a:ext cx="10972799" cy="954332"/>
          </a:xfrm>
          <a:prstGeom prst="rect">
            <a:avLst/>
          </a:prstGeom>
        </p:spPr>
        <p:txBody>
          <a:bodyPr/>
          <a:lstStyle>
            <a:lvl1pPr>
              <a:defRPr b="1">
                <a:solidFill>
                  <a:srgbClr val="27387E"/>
                </a:solidFill>
              </a:defRPr>
            </a:lvl1pPr>
          </a:lstStyle>
          <a:p>
            <a:r>
              <a:rPr lang="en-US" dirty="0"/>
              <a:t>Click to edit Master title style</a:t>
            </a:r>
          </a:p>
        </p:txBody>
      </p:sp>
      <p:sp>
        <p:nvSpPr>
          <p:cNvPr id="11" name="Content Placeholder 4">
            <a:extLst>
              <a:ext uri="{FF2B5EF4-FFF2-40B4-BE49-F238E27FC236}">
                <a16:creationId xmlns:a16="http://schemas.microsoft.com/office/drawing/2014/main" id="{5A0DCFB6-7788-416B-9946-CC917D72C647}"/>
              </a:ext>
            </a:extLst>
          </p:cNvPr>
          <p:cNvSpPr>
            <a:spLocks noGrp="1"/>
          </p:cNvSpPr>
          <p:nvPr>
            <p:ph sz="half" idx="1"/>
          </p:nvPr>
        </p:nvSpPr>
        <p:spPr>
          <a:xfrm>
            <a:off x="627185" y="1825625"/>
            <a:ext cx="5181600" cy="4610344"/>
          </a:xfrm>
          <a:prstGeom prst="rect">
            <a:avLst/>
          </a:prstGeom>
        </p:spPr>
        <p:txBody>
          <a:bodyPr/>
          <a:lstStyle/>
          <a:p>
            <a:pPr lvl="0"/>
            <a:r>
              <a:rPr lang="en-US" dirty="0"/>
              <a:t>Click to edit Master text styles</a:t>
            </a:r>
          </a:p>
        </p:txBody>
      </p:sp>
      <p:sp>
        <p:nvSpPr>
          <p:cNvPr id="13" name="Content Placeholder 5">
            <a:extLst>
              <a:ext uri="{FF2B5EF4-FFF2-40B4-BE49-F238E27FC236}">
                <a16:creationId xmlns:a16="http://schemas.microsoft.com/office/drawing/2014/main" id="{12F6ED06-18CA-4425-AB97-BF34FD410E17}"/>
              </a:ext>
            </a:extLst>
          </p:cNvPr>
          <p:cNvSpPr>
            <a:spLocks noGrp="1"/>
          </p:cNvSpPr>
          <p:nvPr>
            <p:ph sz="half" idx="2"/>
          </p:nvPr>
        </p:nvSpPr>
        <p:spPr>
          <a:xfrm>
            <a:off x="6359769" y="1825625"/>
            <a:ext cx="5181600" cy="4610344"/>
          </a:xfrm>
          <a:prstGeom prst="rect">
            <a:avLst/>
          </a:prstGeom>
        </p:spPr>
        <p:txBody>
          <a:bodyPr/>
          <a:lstStyle/>
          <a:p>
            <a:pPr lvl="0"/>
            <a:r>
              <a:rPr lang="en-US"/>
              <a:t>Click to edit Master text styles</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41405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A34A-12AA-40E1-9B7A-9009907B1E2D}"/>
              </a:ext>
            </a:extLst>
          </p:cNvPr>
          <p:cNvSpPr>
            <a:spLocks noGrp="1"/>
          </p:cNvSpPr>
          <p:nvPr>
            <p:ph type="title"/>
          </p:nvPr>
        </p:nvSpPr>
        <p:spPr>
          <a:xfrm>
            <a:off x="839788" y="685800"/>
            <a:ext cx="3932237" cy="1724891"/>
          </a:xfrm>
          <a:prstGeom prst="rect">
            <a:avLst/>
          </a:prstGeom>
        </p:spPr>
        <p:txBody>
          <a:bodyPr anchor="t"/>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7F04512A-3321-4947-AC15-9859C3C25977}"/>
              </a:ext>
            </a:extLst>
          </p:cNvPr>
          <p:cNvSpPr>
            <a:spLocks noGrp="1"/>
          </p:cNvSpPr>
          <p:nvPr>
            <p:ph type="body" sz="half" idx="2"/>
          </p:nvPr>
        </p:nvSpPr>
        <p:spPr>
          <a:xfrm>
            <a:off x="839788" y="2420215"/>
            <a:ext cx="3932237" cy="375198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04C97D3D-59BC-455A-9C3B-9A44B1D8BE9F}"/>
              </a:ext>
            </a:extLst>
          </p:cNvPr>
          <p:cNvSpPr>
            <a:spLocks noGrp="1"/>
          </p:cNvSpPr>
          <p:nvPr>
            <p:ph idx="1"/>
          </p:nvPr>
        </p:nvSpPr>
        <p:spPr>
          <a:xfrm>
            <a:off x="5183188" y="685801"/>
            <a:ext cx="6172200" cy="5503984"/>
          </a:xfrm>
          <a:prstGeom prst="rect">
            <a:avLst/>
          </a:prstGeom>
        </p:spPr>
        <p:txBody>
          <a:bodyPr/>
          <a:lstStyle>
            <a:lvl1pPr>
              <a:defRPr sz="3200">
                <a:solidFill>
                  <a:srgbClr val="27387E"/>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BF13A48D-AABB-4E72-9976-041FAC67579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21900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B22-CCB0-4AB6-89CB-D27CF2EC6947}"/>
              </a:ext>
            </a:extLst>
          </p:cNvPr>
          <p:cNvSpPr>
            <a:spLocks noGrp="1"/>
          </p:cNvSpPr>
          <p:nvPr>
            <p:ph type="title"/>
          </p:nvPr>
        </p:nvSpPr>
        <p:spPr>
          <a:xfrm>
            <a:off x="615462" y="668215"/>
            <a:ext cx="4156563" cy="1299811"/>
          </a:xfrm>
          <a:prstGeom prst="rect">
            <a:avLst/>
          </a:prstGeom>
        </p:spPr>
        <p:txBody>
          <a:bodyPr anchor="b"/>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6BB4825-4F80-4F5E-B945-48B675269633}"/>
              </a:ext>
            </a:extLst>
          </p:cNvPr>
          <p:cNvSpPr>
            <a:spLocks noGrp="1"/>
          </p:cNvSpPr>
          <p:nvPr>
            <p:ph type="body" sz="half" idx="2"/>
          </p:nvPr>
        </p:nvSpPr>
        <p:spPr>
          <a:xfrm>
            <a:off x="615462" y="2064751"/>
            <a:ext cx="4156563" cy="3804238"/>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EB3473F4-60B1-4F2B-9806-C3C502ECE7FB}"/>
              </a:ext>
            </a:extLst>
          </p:cNvPr>
          <p:cNvSpPr>
            <a:spLocks noGrp="1"/>
          </p:cNvSpPr>
          <p:nvPr>
            <p:ph type="pic" idx="1"/>
          </p:nvPr>
        </p:nvSpPr>
        <p:spPr>
          <a:xfrm>
            <a:off x="5183188" y="668215"/>
            <a:ext cx="6393350" cy="51928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0" name="Picture 9">
            <a:extLst>
              <a:ext uri="{FF2B5EF4-FFF2-40B4-BE49-F238E27FC236}">
                <a16:creationId xmlns:a16="http://schemas.microsoft.com/office/drawing/2014/main" id="{2CBC3F8C-CD9D-4409-A897-8924A291DF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65177"/>
          </a:xfrm>
          <a:prstGeom prst="rect">
            <a:avLst/>
          </a:prstGeom>
        </p:spPr>
      </p:pic>
    </p:spTree>
    <p:extLst>
      <p:ext uri="{BB962C8B-B14F-4D97-AF65-F5344CB8AC3E}">
        <p14:creationId xmlns:p14="http://schemas.microsoft.com/office/powerpoint/2010/main" val="24215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68142"/>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9" r:id="rId3"/>
    <p:sldLayoutId id="2147483673" r:id="rId4"/>
    <p:sldLayoutId id="2147483674" r:id="rId5"/>
    <p:sldLayoutId id="2147483677" r:id="rId6"/>
    <p:sldLayoutId id="2147483683" r:id="rId7"/>
    <p:sldLayoutId id="2147483680" r:id="rId8"/>
    <p:sldLayoutId id="214748368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ceq.texas.gov/assets/public/permitting/air/Guidance/Title_V/periodicmon.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8.png"/><Relationship Id="rId3" Type="http://schemas.openxmlformats.org/officeDocument/2006/relationships/image" Target="../media/image10.jpg"/><Relationship Id="rId7" Type="http://schemas.openxmlformats.org/officeDocument/2006/relationships/diagramColors" Target="../diagrams/colors4.xml"/><Relationship Id="rId12" Type="http://schemas.openxmlformats.org/officeDocument/2006/relationships/image" Target="../media/image7.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6.png"/><Relationship Id="rId5" Type="http://schemas.openxmlformats.org/officeDocument/2006/relationships/diagramLayout" Target="../diagrams/layout4.xml"/><Relationship Id="rId10" Type="http://schemas.openxmlformats.org/officeDocument/2006/relationships/image" Target="../media/image5.svg"/><Relationship Id="rId4" Type="http://schemas.openxmlformats.org/officeDocument/2006/relationships/diagramData" Target="../diagrams/data4.xml"/><Relationship Id="rId9" Type="http://schemas.openxmlformats.org/officeDocument/2006/relationships/image" Target="../media/image4.png"/><Relationship Id="rId1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Vasant.Chaphekar@tceq.texas.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8.png"/><Relationship Id="rId3" Type="http://schemas.openxmlformats.org/officeDocument/2006/relationships/image" Target="../media/image10.jpg"/><Relationship Id="rId7" Type="http://schemas.openxmlformats.org/officeDocument/2006/relationships/diagramColors" Target="../diagrams/colors3.xml"/><Relationship Id="rId12"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6.png"/><Relationship Id="rId5" Type="http://schemas.openxmlformats.org/officeDocument/2006/relationships/diagramLayout" Target="../diagrams/layout3.xml"/><Relationship Id="rId10" Type="http://schemas.openxmlformats.org/officeDocument/2006/relationships/image" Target="../media/image5.svg"/><Relationship Id="rId4" Type="http://schemas.openxmlformats.org/officeDocument/2006/relationships/diagramData" Target="../diagrams/data3.xml"/><Relationship Id="rId9" Type="http://schemas.openxmlformats.org/officeDocument/2006/relationships/image" Target="../media/image4.png"/><Relationship Id="rId1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hyperlink" Target="https://www.tceq.texas.gov/assets/public/permitting/air/Forms/Title_V/Potential_Requirements/20875.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06F-DC8A-4937-8E3E-5AB31C62E758}"/>
              </a:ext>
            </a:extLst>
          </p:cNvPr>
          <p:cNvSpPr>
            <a:spLocks noGrp="1"/>
          </p:cNvSpPr>
          <p:nvPr>
            <p:ph type="title"/>
          </p:nvPr>
        </p:nvSpPr>
        <p:spPr>
          <a:xfrm>
            <a:off x="439947" y="3537276"/>
            <a:ext cx="11346115" cy="947175"/>
          </a:xfrm>
        </p:spPr>
        <p:txBody>
          <a:bodyPr lIns="91440" tIns="45720" rIns="91440" bIns="45720" anchor="ctr" anchorCtr="0"/>
          <a:lstStyle/>
          <a:p>
            <a:r>
              <a:rPr lang="en-US" sz="4800" b="1" dirty="0">
                <a:effectLst/>
                <a:ea typeface="Times New Roman" panose="02020603050405020304" pitchFamily="18" charset="0"/>
              </a:rPr>
              <a:t>Title V Actions with NSR Implications</a:t>
            </a:r>
            <a:endParaRPr lang="en-US" sz="4800" dirty="0"/>
          </a:p>
        </p:txBody>
      </p:sp>
      <p:sp>
        <p:nvSpPr>
          <p:cNvPr id="3" name="Content Placeholder 2">
            <a:extLst>
              <a:ext uri="{FF2B5EF4-FFF2-40B4-BE49-F238E27FC236}">
                <a16:creationId xmlns:a16="http://schemas.microsoft.com/office/drawing/2014/main" id="{B0EDB3F5-362C-41EC-A708-F81A661C3ADE}"/>
              </a:ext>
            </a:extLst>
          </p:cNvPr>
          <p:cNvSpPr>
            <a:spLocks noGrp="1"/>
          </p:cNvSpPr>
          <p:nvPr>
            <p:ph idx="1"/>
          </p:nvPr>
        </p:nvSpPr>
        <p:spPr>
          <a:xfrm>
            <a:off x="422942" y="4584192"/>
            <a:ext cx="11346115" cy="2091346"/>
          </a:xfrm>
        </p:spPr>
        <p:txBody>
          <a:bodyPr vert="horz" lIns="91440" tIns="45720" rIns="91440" bIns="45720" rtlCol="0" anchor="t">
            <a:noAutofit/>
          </a:bodyPr>
          <a:lstStyle/>
          <a:p>
            <a:pPr eaLnBrk="1" hangingPunct="1">
              <a:spcBef>
                <a:spcPts val="600"/>
              </a:spcBef>
              <a:spcAft>
                <a:spcPts val="600"/>
              </a:spcAft>
            </a:pPr>
            <a:r>
              <a:rPr lang="en-US" sz="3600" b="1" dirty="0"/>
              <a:t>Vasant Chaphekar, P.E., and Ariel Ramirez</a:t>
            </a:r>
          </a:p>
          <a:p>
            <a:pPr eaLnBrk="1" hangingPunct="1">
              <a:spcBef>
                <a:spcPts val="600"/>
              </a:spcBef>
              <a:spcAft>
                <a:spcPts val="600"/>
              </a:spcAft>
            </a:pPr>
            <a:r>
              <a:rPr lang="en-US" sz="3600" b="1" dirty="0"/>
              <a:t>Air Permits Division</a:t>
            </a:r>
          </a:p>
          <a:p>
            <a:pPr>
              <a:spcBef>
                <a:spcPts val="600"/>
              </a:spcBef>
              <a:spcAft>
                <a:spcPts val="600"/>
              </a:spcAft>
            </a:pPr>
            <a:r>
              <a:rPr lang="en-US" sz="3600" b="1" dirty="0">
                <a:latin typeface="+mn-lt"/>
              </a:rPr>
              <a:t>Advanced Air Permitting Seminar 2022</a:t>
            </a:r>
          </a:p>
          <a:p>
            <a:pPr marL="0" indent="0">
              <a:buNone/>
            </a:pPr>
            <a:endParaRPr lang="en-US" sz="3600" dirty="0">
              <a:latin typeface="+mj-lt"/>
              <a:cs typeface="Arial" panose="020B0604020202020204"/>
            </a:endParaRPr>
          </a:p>
        </p:txBody>
      </p:sp>
    </p:spTree>
    <p:extLst>
      <p:ext uri="{BB962C8B-B14F-4D97-AF65-F5344CB8AC3E}">
        <p14:creationId xmlns:p14="http://schemas.microsoft.com/office/powerpoint/2010/main" val="67918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609599" y="416786"/>
            <a:ext cx="10961077" cy="1027453"/>
          </a:xfrm>
        </p:spPr>
        <p:txBody>
          <a:bodyPr/>
          <a:lstStyle/>
          <a:p>
            <a:pPr algn="ctr"/>
            <a:r>
              <a:rPr lang="en-US" sz="5400" dirty="0">
                <a:ea typeface="Source Sans Pro SemiBold" panose="020B0603030403020204" pitchFamily="34" charset="0"/>
              </a:rPr>
              <a:t>PBR Monitoring Requirements</a:t>
            </a:r>
            <a:endParaRPr lang="en-US" dirty="0"/>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545538" y="1803041"/>
            <a:ext cx="10961077" cy="4347319"/>
          </a:xfrm>
        </p:spPr>
        <p:txBody>
          <a:bodyPr/>
          <a:lstStyle/>
          <a:p>
            <a:pPr marL="342900" lvl="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Listed in Table D of OP-PBRSUP</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Include unit specific monitoring and/or recordkeeping requirements sufficient to demonstrate compliance for PBRs identified in Tables A and B</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Specificity of the monitoring and/or recordkeeping requirements should be consistent with the Title V  </a:t>
            </a:r>
            <a:r>
              <a:rPr lang="en-US" sz="2800" dirty="0">
                <a:solidFill>
                  <a:prstClr val="black"/>
                </a:solidFill>
                <a:hlinkClick r:id="rId3"/>
              </a:rPr>
              <a:t>Periodic Monitoring Guidance</a:t>
            </a:r>
            <a:endParaRPr lang="en-US" dirty="0"/>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070683" y="1444239"/>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Graphic 4" descr="Table">
            <a:extLst>
              <a:ext uri="{FF2B5EF4-FFF2-40B4-BE49-F238E27FC236}">
                <a16:creationId xmlns:a16="http://schemas.microsoft.com/office/drawing/2014/main" id="{8514DF6F-0049-4DC5-AEEF-A6A064E56D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9137" y="5322139"/>
            <a:ext cx="1187022" cy="1187022"/>
          </a:xfrm>
          <a:prstGeom prst="rect">
            <a:avLst/>
          </a:prstGeom>
        </p:spPr>
      </p:pic>
    </p:spTree>
    <p:extLst>
      <p:ext uri="{BB962C8B-B14F-4D97-AF65-F5344CB8AC3E}">
        <p14:creationId xmlns:p14="http://schemas.microsoft.com/office/powerpoint/2010/main" val="171828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609598" y="548805"/>
            <a:ext cx="10961077" cy="941995"/>
          </a:xfrm>
        </p:spPr>
        <p:txBody>
          <a:bodyPr/>
          <a:lstStyle/>
          <a:p>
            <a:pPr algn="ctr"/>
            <a:r>
              <a:rPr lang="en-US" sz="5400" dirty="0"/>
              <a:t>Sufficient Monitoring</a:t>
            </a:r>
            <a:endParaRPr lang="en-US" dirty="0"/>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09597" y="1530499"/>
            <a:ext cx="10961077" cy="4595093"/>
          </a:xfrm>
        </p:spPr>
        <p:txBody>
          <a:bodyPr/>
          <a:lstStyle/>
          <a:p>
            <a:pPr marL="342900" indent="-342900">
              <a:lnSpc>
                <a:spcPct val="100000"/>
              </a:lnSpc>
              <a:spcBef>
                <a:spcPts val="0"/>
              </a:spcBef>
              <a:buClr>
                <a:srgbClr val="FFC000"/>
              </a:buClr>
              <a:buFont typeface="Wingdings" panose="05000000000000000000" pitchFamily="2" charset="2"/>
              <a:buChar char="§"/>
              <a:defRPr/>
            </a:pPr>
            <a:endParaRPr lang="en-US" dirty="0">
              <a:solidFill>
                <a:prstClr val="black"/>
              </a:solidFill>
            </a:endParaRPr>
          </a:p>
          <a:p>
            <a:pPr marL="34290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Sufficient MRRT requirements in special conditions</a:t>
            </a:r>
          </a:p>
          <a:p>
            <a:pPr marL="1257300" lvl="2"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Demonstrate compliance with annual and hourly emission rates listed in MAERT for each pollutant</a:t>
            </a:r>
            <a:endParaRPr lang="en-US" sz="3200" dirty="0">
              <a:solidFill>
                <a:prstClr val="black"/>
              </a:solidFill>
            </a:endParaRPr>
          </a:p>
          <a:p>
            <a:pPr marL="34290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Flare monitoring</a:t>
            </a:r>
          </a:p>
          <a:p>
            <a:pPr marL="34290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Methods of calculating emissions are often not clear and are not explicitly stated in the special conditions</a:t>
            </a:r>
          </a:p>
          <a:p>
            <a:pPr marL="800100" lvl="1" indent="-342900">
              <a:lnSpc>
                <a:spcPct val="100000"/>
              </a:lnSpc>
              <a:spcBef>
                <a:spcPts val="0"/>
              </a:spcBef>
              <a:buClr>
                <a:srgbClr val="FFC000"/>
              </a:buClr>
              <a:buFont typeface="Wingdings" panose="05000000000000000000" pitchFamily="2" charset="2"/>
              <a:buChar char="§"/>
              <a:defRPr/>
            </a:pPr>
            <a:endParaRPr lang="en-US" dirty="0">
              <a:solidFill>
                <a:prstClr val="black"/>
              </a:solidFill>
            </a:endParaRP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510649"/>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64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609598" y="548805"/>
            <a:ext cx="10961077" cy="941995"/>
          </a:xfrm>
        </p:spPr>
        <p:txBody>
          <a:bodyPr/>
          <a:lstStyle/>
          <a:p>
            <a:pPr algn="ctr"/>
            <a:r>
              <a:rPr lang="en-US" sz="5400" dirty="0"/>
              <a:t>Sufficient Monitoring - continued</a:t>
            </a:r>
            <a:endParaRPr lang="en-US" dirty="0"/>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09597" y="1937290"/>
            <a:ext cx="10961077" cy="4188302"/>
          </a:xfrm>
        </p:spPr>
        <p:txBody>
          <a:bodyPr/>
          <a:lstStyle/>
          <a:p>
            <a:pPr marL="34290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Use of emission factors based on “historical” stack tests</a:t>
            </a:r>
          </a:p>
          <a:p>
            <a:pPr marL="34290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Sufficient monitoring is needed for MSS to demonstrate compliance with MSS limits/conditions</a:t>
            </a:r>
            <a:endParaRPr lang="en-US" sz="3200" dirty="0">
              <a:solidFill>
                <a:srgbClr val="FF0000"/>
              </a:solidFill>
            </a:endParaRPr>
          </a:p>
          <a:p>
            <a:pPr marL="342900" indent="-342900">
              <a:lnSpc>
                <a:spcPct val="100000"/>
              </a:lnSpc>
              <a:spcBef>
                <a:spcPts val="1200"/>
              </a:spcBef>
              <a:buClr>
                <a:srgbClr val="FFC000"/>
              </a:buClr>
              <a:buFont typeface="Wingdings" panose="05000000000000000000" pitchFamily="2" charset="2"/>
              <a:buChar char="§"/>
              <a:defRPr/>
            </a:pPr>
            <a:r>
              <a:rPr lang="en-US" sz="3200" dirty="0"/>
              <a:t>Special conditions that allow 3-hour averaging to demonstrate compliance with hourly emission rates </a:t>
            </a:r>
            <a:r>
              <a:rPr lang="en-US" sz="3200" i="1" dirty="0"/>
              <a:t> </a:t>
            </a:r>
          </a:p>
          <a:p>
            <a:pPr marL="800100" lvl="1" indent="-342900">
              <a:lnSpc>
                <a:spcPct val="100000"/>
              </a:lnSpc>
              <a:spcBef>
                <a:spcPts val="0"/>
              </a:spcBef>
              <a:buClr>
                <a:srgbClr val="FFC000"/>
              </a:buClr>
              <a:buFont typeface="Wingdings" panose="05000000000000000000" pitchFamily="2" charset="2"/>
              <a:buChar char="§"/>
              <a:defRPr/>
            </a:pPr>
            <a:endParaRPr lang="en-US" dirty="0">
              <a:solidFill>
                <a:prstClr val="black"/>
              </a:solidFill>
            </a:endParaRP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510649"/>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438912" y="574158"/>
            <a:ext cx="11228831" cy="872838"/>
          </a:xfrm>
        </p:spPr>
        <p:txBody>
          <a:bodyPr/>
          <a:lstStyle/>
          <a:p>
            <a:pPr algn="ctr"/>
            <a:r>
              <a:rPr lang="en-US" dirty="0"/>
              <a:t>Use of Confidential Business Information</a:t>
            </a:r>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09598" y="1653003"/>
            <a:ext cx="10961077" cy="4788210"/>
          </a:xfrm>
        </p:spPr>
        <p:txBody>
          <a:bodyPr/>
          <a:lstStyle/>
          <a:p>
            <a:pPr marL="34290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CBI may not be included in PBR and NSR permit applications if it is necessary to assure compliance with an applicable requirement or permit term</a:t>
            </a:r>
          </a:p>
          <a:p>
            <a:pPr marL="34290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Examples include:</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Emission calculations</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Emission limits</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Work practice standards</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Other types of “emission data”</a:t>
            </a:r>
            <a:endParaRPr lang="en-US" sz="2800" dirty="0">
              <a:solidFill>
                <a:srgbClr val="FF0000"/>
              </a:solidFill>
            </a:endParaRP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446997"/>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252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263793" y="419543"/>
            <a:ext cx="11382669" cy="976178"/>
          </a:xfrm>
        </p:spPr>
        <p:txBody>
          <a:bodyPr/>
          <a:lstStyle/>
          <a:p>
            <a:pPr algn="ctr"/>
            <a:r>
              <a:rPr lang="en-US" dirty="0">
                <a:ea typeface="Source Sans Pro SemiBold" panose="020B0603030403020204" pitchFamily="34" charset="0"/>
              </a:rPr>
              <a:t>Title V Permit References</a:t>
            </a:r>
            <a:endParaRPr lang="en-US" dirty="0"/>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15461" y="1641055"/>
            <a:ext cx="10961077" cy="4978153"/>
          </a:xfrm>
        </p:spPr>
        <p:txBody>
          <a:bodyPr/>
          <a:lstStyle/>
          <a:p>
            <a:pPr marL="342900" lvl="0" indent="-342900">
              <a:lnSpc>
                <a:spcPct val="100000"/>
              </a:lnSpc>
              <a:spcBef>
                <a:spcPts val="1200"/>
              </a:spcBef>
              <a:spcAft>
                <a:spcPts val="600"/>
              </a:spcAft>
              <a:buClr>
                <a:srgbClr val="FFC000"/>
              </a:buClr>
              <a:buFont typeface="Wingdings" panose="05000000000000000000" pitchFamily="2" charset="2"/>
              <a:buChar char="§"/>
              <a:defRPr/>
            </a:pPr>
            <a:r>
              <a:rPr lang="en-US" sz="3200" dirty="0">
                <a:solidFill>
                  <a:prstClr val="black"/>
                </a:solidFill>
              </a:rPr>
              <a:t>Example of ambiguous use of referencing</a:t>
            </a:r>
          </a:p>
          <a:p>
            <a:pPr marL="800100" lvl="1" indent="-342900">
              <a:lnSpc>
                <a:spcPct val="100000"/>
              </a:lnSpc>
              <a:spcBef>
                <a:spcPts val="1200"/>
              </a:spcBef>
              <a:spcAft>
                <a:spcPts val="600"/>
              </a:spcAft>
              <a:buClr>
                <a:srgbClr val="FFC000"/>
              </a:buClr>
              <a:buFont typeface="Wingdings" panose="05000000000000000000" pitchFamily="2" charset="2"/>
              <a:buChar char="§"/>
              <a:defRPr/>
            </a:pPr>
            <a:r>
              <a:rPr lang="en-US" sz="2800" dirty="0"/>
              <a:t>Title V references monitoring requirements for a flare unit in an NSR permit </a:t>
            </a:r>
          </a:p>
          <a:p>
            <a:pPr marL="800100" lvl="1" indent="-342900">
              <a:lnSpc>
                <a:spcPct val="100000"/>
              </a:lnSpc>
              <a:spcBef>
                <a:spcPts val="1200"/>
              </a:spcBef>
              <a:spcAft>
                <a:spcPts val="600"/>
              </a:spcAft>
              <a:buClr>
                <a:srgbClr val="FFC000"/>
              </a:buClr>
              <a:buFont typeface="Wingdings" panose="05000000000000000000" pitchFamily="2" charset="2"/>
              <a:buChar char="§"/>
              <a:defRPr/>
            </a:pPr>
            <a:r>
              <a:rPr lang="en-US" sz="2800" dirty="0"/>
              <a:t>NSR permit special condition references a flare management plan, but it was not included in any NSR permit</a:t>
            </a:r>
          </a:p>
          <a:p>
            <a:pPr marL="800100" lvl="1" indent="-342900">
              <a:lnSpc>
                <a:spcPct val="100000"/>
              </a:lnSpc>
              <a:spcBef>
                <a:spcPts val="1200"/>
              </a:spcBef>
              <a:spcAft>
                <a:spcPts val="600"/>
              </a:spcAft>
              <a:buClr>
                <a:srgbClr val="FFC000"/>
              </a:buClr>
              <a:buFont typeface="Wingdings" panose="05000000000000000000" pitchFamily="2" charset="2"/>
              <a:buChar char="§"/>
              <a:defRPr/>
            </a:pPr>
            <a:r>
              <a:rPr lang="en-US" sz="2800" dirty="0"/>
              <a:t>The plan was included in an NSR application representation submitted 10 years ago</a:t>
            </a: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395721"/>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24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0217CD-FD57-445D-BFF1-BA0A919F58FE}"/>
              </a:ext>
            </a:extLst>
          </p:cNvPr>
          <p:cNvSpPr>
            <a:spLocks noGrp="1"/>
          </p:cNvSpPr>
          <p:nvPr>
            <p:ph type="title"/>
          </p:nvPr>
        </p:nvSpPr>
        <p:spPr>
          <a:xfrm>
            <a:off x="1066800" y="583114"/>
            <a:ext cx="10058400" cy="988108"/>
          </a:xfrm>
        </p:spPr>
        <p:txBody>
          <a:bodyPr>
            <a:normAutofit/>
          </a:bodyPr>
          <a:lstStyle/>
          <a:p>
            <a:pPr algn="ctr"/>
            <a:r>
              <a:rPr lang="en-US" b="1" dirty="0">
                <a:ea typeface="Source Sans Pro SemiBold" panose="020B0603030403020204" pitchFamily="34" charset="0"/>
                <a:cs typeface="Calibri" panose="020F0502020204030204" pitchFamily="34" charset="0"/>
              </a:rPr>
              <a:t>NSR Permit Strategies</a:t>
            </a:r>
          </a:p>
        </p:txBody>
      </p:sp>
      <p:cxnSp>
        <p:nvCxnSpPr>
          <p:cNvPr id="11" name="Straight Connector 10">
            <a:extLst>
              <a:ext uri="{FF2B5EF4-FFF2-40B4-BE49-F238E27FC236}">
                <a16:creationId xmlns:a16="http://schemas.microsoft.com/office/drawing/2014/main" id="{29A145DC-ED08-40B4-9EEF-154C88924A2F}"/>
              </a:ext>
              <a:ext uri="{C183D7F6-B498-43B3-948B-1728B52AA6E4}">
                <adec:decorative xmlns:adec="http://schemas.microsoft.com/office/drawing/2017/decorative" val="1"/>
              </a:ext>
            </a:extLst>
          </p:cNvPr>
          <p:cNvCxnSpPr>
            <a:cxnSpLocks/>
          </p:cNvCxnSpPr>
          <p:nvPr/>
        </p:nvCxnSpPr>
        <p:spPr>
          <a:xfrm>
            <a:off x="1139049" y="1571222"/>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FB770207-372F-4B38-8E0D-8EFD295008C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71234" y="1973228"/>
            <a:ext cx="5076203" cy="4328834"/>
          </a:xfrm>
        </p:spPr>
      </p:pic>
      <p:graphicFrame>
        <p:nvGraphicFramePr>
          <p:cNvPr id="12" name="Content Placeholder 1" descr="Content: Who needs a Title V permit?  What is the Title V permitting process?&#10;Submitting and Accessing Title V permit documents">
            <a:extLst>
              <a:ext uri="{FF2B5EF4-FFF2-40B4-BE49-F238E27FC236}">
                <a16:creationId xmlns:a16="http://schemas.microsoft.com/office/drawing/2014/main" id="{0519EE12-5CC5-48EB-8E2B-1D3170EF8446}"/>
              </a:ext>
            </a:extLst>
          </p:cNvPr>
          <p:cNvGraphicFramePr>
            <a:graphicFrameLocks noGrp="1"/>
          </p:cNvGraphicFramePr>
          <p:nvPr>
            <p:ph sz="half" idx="1"/>
            <p:extLst>
              <p:ext uri="{D42A27DB-BD31-4B8C-83A1-F6EECF244321}">
                <p14:modId xmlns:p14="http://schemas.microsoft.com/office/powerpoint/2010/main" val="1019289091"/>
              </p:ext>
            </p:extLst>
          </p:nvPr>
        </p:nvGraphicFramePr>
        <p:xfrm>
          <a:off x="703518" y="2276662"/>
          <a:ext cx="6212848" cy="3979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Graphic 12">
            <a:extLst>
              <a:ext uri="{FF2B5EF4-FFF2-40B4-BE49-F238E27FC236}">
                <a16:creationId xmlns:a16="http://schemas.microsoft.com/office/drawing/2014/main" id="{4C8703C6-F12D-4B29-8560-39EDCA217F0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7356" y="2742703"/>
            <a:ext cx="681375" cy="681375"/>
          </a:xfrm>
          <a:prstGeom prst="rect">
            <a:avLst/>
          </a:prstGeom>
        </p:spPr>
      </p:pic>
      <p:pic>
        <p:nvPicPr>
          <p:cNvPr id="14" name="Graphic 13">
            <a:extLst>
              <a:ext uri="{FF2B5EF4-FFF2-40B4-BE49-F238E27FC236}">
                <a16:creationId xmlns:a16="http://schemas.microsoft.com/office/drawing/2014/main" id="{18ECCE32-062A-4595-A401-EF44AEE9C09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49052" y="3918189"/>
            <a:ext cx="681376" cy="681376"/>
          </a:xfrm>
          <a:prstGeom prst="rect">
            <a:avLst/>
          </a:prstGeom>
        </p:spPr>
      </p:pic>
      <p:pic>
        <p:nvPicPr>
          <p:cNvPr id="15" name="Graphic 14">
            <a:extLst>
              <a:ext uri="{FF2B5EF4-FFF2-40B4-BE49-F238E27FC236}">
                <a16:creationId xmlns:a16="http://schemas.microsoft.com/office/drawing/2014/main" id="{9B3B3BA5-CD69-4722-8AC0-402E9B20323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4252" y="5137920"/>
            <a:ext cx="681375" cy="681375"/>
          </a:xfrm>
          <a:prstGeom prst="rect">
            <a:avLst/>
          </a:prstGeom>
        </p:spPr>
      </p:pic>
    </p:spTree>
    <p:extLst>
      <p:ext uri="{BB962C8B-B14F-4D97-AF65-F5344CB8AC3E}">
        <p14:creationId xmlns:p14="http://schemas.microsoft.com/office/powerpoint/2010/main" val="3855237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554180" y="293021"/>
            <a:ext cx="10961077" cy="1461988"/>
          </a:xfrm>
        </p:spPr>
        <p:txBody>
          <a:bodyPr/>
          <a:lstStyle/>
          <a:p>
            <a:pPr algn="ctr"/>
            <a:r>
              <a:rPr lang="en-US" dirty="0"/>
              <a:t>Sufficient Monitoring to Demonstrate Compliance with MAERT – Ex. 1</a:t>
            </a:r>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15461" y="1884570"/>
            <a:ext cx="10961077" cy="4261165"/>
          </a:xfrm>
        </p:spPr>
        <p:txBody>
          <a:bodyPr/>
          <a:lstStyle/>
          <a:p>
            <a:pPr marL="0" lvl="0" indent="0">
              <a:lnSpc>
                <a:spcPct val="100000"/>
              </a:lnSpc>
              <a:spcBef>
                <a:spcPts val="1200"/>
              </a:spcBef>
              <a:buClr>
                <a:srgbClr val="FFC000"/>
              </a:buClr>
              <a:buNone/>
              <a:defRPr/>
            </a:pPr>
            <a:r>
              <a:rPr lang="en-US" sz="3200" b="1" dirty="0">
                <a:solidFill>
                  <a:prstClr val="black"/>
                </a:solidFill>
              </a:rPr>
              <a:t>Storage Tanks Limiting Table</a:t>
            </a:r>
          </a:p>
          <a:p>
            <a:pPr marL="0" lvl="0" indent="0">
              <a:lnSpc>
                <a:spcPct val="100000"/>
              </a:lnSpc>
              <a:spcBef>
                <a:spcPts val="1200"/>
              </a:spcBef>
              <a:buClr>
                <a:srgbClr val="FFC000"/>
              </a:buClr>
              <a:buNone/>
              <a:defRPr/>
            </a:pPr>
            <a:r>
              <a:rPr lang="en-US" sz="2800" dirty="0">
                <a:solidFill>
                  <a:prstClr val="black"/>
                </a:solidFill>
              </a:rPr>
              <a:t>“Storage tank throughput and service shall be limited to the following:</a:t>
            </a:r>
          </a:p>
          <a:p>
            <a:pPr marL="342900" lvl="0" indent="-342900">
              <a:lnSpc>
                <a:spcPct val="100000"/>
              </a:lnSpc>
              <a:spcBef>
                <a:spcPts val="1200"/>
              </a:spcBef>
              <a:buClr>
                <a:srgbClr val="FFC000"/>
              </a:buClr>
              <a:buFont typeface="Wingdings" panose="05000000000000000000" pitchFamily="2" charset="2"/>
              <a:buChar char="§"/>
              <a:defRPr/>
            </a:pPr>
            <a:endParaRPr lang="en-US" sz="3200" b="1" dirty="0">
              <a:solidFill>
                <a:prstClr val="black"/>
              </a:solidFill>
            </a:endParaRPr>
          </a:p>
          <a:p>
            <a:pPr marL="342900" lvl="0" indent="-342900">
              <a:lnSpc>
                <a:spcPct val="100000"/>
              </a:lnSpc>
              <a:spcBef>
                <a:spcPts val="1200"/>
              </a:spcBef>
              <a:buClr>
                <a:srgbClr val="FFC000"/>
              </a:buClr>
              <a:buFont typeface="Wingdings" panose="05000000000000000000" pitchFamily="2" charset="2"/>
              <a:buChar char="§"/>
              <a:defRPr/>
            </a:pPr>
            <a:endParaRPr lang="en-US" sz="3200" b="1" dirty="0">
              <a:solidFill>
                <a:prstClr val="black"/>
              </a:solidFill>
            </a:endParaRPr>
          </a:p>
          <a:p>
            <a:pPr marL="0" lvl="0" indent="0">
              <a:lnSpc>
                <a:spcPct val="100000"/>
              </a:lnSpc>
              <a:spcBef>
                <a:spcPts val="1200"/>
              </a:spcBef>
              <a:buClr>
                <a:srgbClr val="FFC000"/>
              </a:buClr>
              <a:buNone/>
              <a:defRPr/>
            </a:pPr>
            <a:r>
              <a:rPr lang="en-US" dirty="0">
                <a:solidFill>
                  <a:prstClr val="black"/>
                </a:solidFill>
              </a:rPr>
              <a:t>The permit holder shall maintain a record of tank throughput for the previous month and past consecutive 12-month period for each tank.”</a:t>
            </a:r>
          </a:p>
          <a:p>
            <a:pPr marL="0" lvl="0" indent="0">
              <a:lnSpc>
                <a:spcPct val="100000"/>
              </a:lnSpc>
              <a:spcBef>
                <a:spcPts val="0"/>
              </a:spcBef>
              <a:spcAft>
                <a:spcPts val="600"/>
              </a:spcAft>
              <a:buClr>
                <a:srgbClr val="FFC000"/>
              </a:buClr>
              <a:buNone/>
              <a:defRPr/>
            </a:pPr>
            <a:endParaRPr lang="en-US" sz="3200" b="1" dirty="0">
              <a:solidFill>
                <a:prstClr val="black"/>
              </a:solidFill>
            </a:endParaRPr>
          </a:p>
          <a:p>
            <a:pPr marL="342900" lvl="0" indent="-342900">
              <a:lnSpc>
                <a:spcPct val="100000"/>
              </a:lnSpc>
              <a:spcBef>
                <a:spcPts val="0"/>
              </a:spcBef>
              <a:spcAft>
                <a:spcPts val="600"/>
              </a:spcAft>
              <a:buClr>
                <a:srgbClr val="FFC000"/>
              </a:buClr>
              <a:buFont typeface="Wingdings" panose="05000000000000000000" pitchFamily="2" charset="2"/>
              <a:buChar char="§"/>
              <a:defRPr/>
            </a:pPr>
            <a:endParaRPr lang="en-US" sz="3200" b="1" dirty="0">
              <a:solidFill>
                <a:prstClr val="black"/>
              </a:solidFill>
            </a:endParaRP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632569"/>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Picture 7" descr="Table with tank identifier, service, fill/withdrawal rate, and rolling 12 month throughput">
            <a:extLst>
              <a:ext uri="{FF2B5EF4-FFF2-40B4-BE49-F238E27FC236}">
                <a16:creationId xmlns:a16="http://schemas.microsoft.com/office/drawing/2014/main" id="{C4DD426B-65F1-4D3C-8F33-5092EE6CE3C2}"/>
              </a:ext>
            </a:extLst>
          </p:cNvPr>
          <p:cNvPicPr>
            <a:picLocks noChangeAspect="1"/>
          </p:cNvPicPr>
          <p:nvPr/>
        </p:nvPicPr>
        <p:blipFill>
          <a:blip r:embed="rId3"/>
          <a:stretch>
            <a:fillRect/>
          </a:stretch>
        </p:blipFill>
        <p:spPr>
          <a:xfrm>
            <a:off x="1380462" y="3526536"/>
            <a:ext cx="9431073" cy="1064357"/>
          </a:xfrm>
          <a:prstGeom prst="rect">
            <a:avLst/>
          </a:prstGeom>
        </p:spPr>
      </p:pic>
    </p:spTree>
    <p:extLst>
      <p:ext uri="{BB962C8B-B14F-4D97-AF65-F5344CB8AC3E}">
        <p14:creationId xmlns:p14="http://schemas.microsoft.com/office/powerpoint/2010/main" val="120873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907F-7BE0-4EC1-B51A-0179B2F8430B}"/>
              </a:ext>
            </a:extLst>
          </p:cNvPr>
          <p:cNvSpPr>
            <a:spLocks noGrp="1"/>
          </p:cNvSpPr>
          <p:nvPr>
            <p:ph type="title"/>
          </p:nvPr>
        </p:nvSpPr>
        <p:spPr>
          <a:xfrm>
            <a:off x="481814" y="355806"/>
            <a:ext cx="11216642" cy="1325563"/>
          </a:xfrm>
        </p:spPr>
        <p:txBody>
          <a:bodyPr/>
          <a:lstStyle/>
          <a:p>
            <a:pPr algn="ctr"/>
            <a:r>
              <a:rPr lang="en-US" dirty="0"/>
              <a:t>Sufficient Monitoring to Demonstrate Compliance with MAERT – Ex. 1 Clarified</a:t>
            </a:r>
          </a:p>
        </p:txBody>
      </p:sp>
      <p:sp>
        <p:nvSpPr>
          <p:cNvPr id="7" name="Content Placeholder 2">
            <a:extLst>
              <a:ext uri="{FF2B5EF4-FFF2-40B4-BE49-F238E27FC236}">
                <a16:creationId xmlns:a16="http://schemas.microsoft.com/office/drawing/2014/main" id="{9E28622E-5E3D-4225-9082-5C104A42CAB3}"/>
              </a:ext>
            </a:extLst>
          </p:cNvPr>
          <p:cNvSpPr>
            <a:spLocks noGrp="1"/>
          </p:cNvSpPr>
          <p:nvPr>
            <p:ph idx="1"/>
          </p:nvPr>
        </p:nvSpPr>
        <p:spPr>
          <a:xfrm>
            <a:off x="609598" y="1681369"/>
            <a:ext cx="10961077" cy="4495685"/>
          </a:xfrm>
        </p:spPr>
        <p:txBody>
          <a:bodyPr/>
          <a:lstStyle/>
          <a:p>
            <a:pPr marL="0" lvl="0" indent="0">
              <a:lnSpc>
                <a:spcPct val="100000"/>
              </a:lnSpc>
              <a:spcBef>
                <a:spcPts val="1200"/>
              </a:spcBef>
              <a:buClr>
                <a:srgbClr val="FFC000"/>
              </a:buClr>
              <a:buNone/>
              <a:defRPr/>
            </a:pPr>
            <a:r>
              <a:rPr lang="en-US" sz="3200" b="1" dirty="0">
                <a:solidFill>
                  <a:prstClr val="black"/>
                </a:solidFill>
              </a:rPr>
              <a:t>Storage Tanks Limiting Table - Clarified Language:</a:t>
            </a:r>
          </a:p>
          <a:p>
            <a:pPr marL="0" lvl="0" indent="0">
              <a:lnSpc>
                <a:spcPct val="100000"/>
              </a:lnSpc>
              <a:spcBef>
                <a:spcPts val="1200"/>
              </a:spcBef>
              <a:buClr>
                <a:srgbClr val="FFC000"/>
              </a:buClr>
              <a:buNone/>
              <a:defRPr/>
            </a:pPr>
            <a:r>
              <a:rPr lang="en-US" sz="2800" dirty="0">
                <a:solidFill>
                  <a:prstClr val="black"/>
                </a:solidFill>
              </a:rPr>
              <a:t>“Storage tanks shall be limited to the following </a:t>
            </a:r>
            <a:r>
              <a:rPr lang="en-US" sz="2800" u="sng" dirty="0">
                <a:solidFill>
                  <a:prstClr val="black"/>
                </a:solidFill>
              </a:rPr>
              <a:t>to demonstrate compliance with the emission limits on the MAERT</a:t>
            </a:r>
            <a:r>
              <a:rPr lang="en-US" sz="2800" dirty="0">
                <a:solidFill>
                  <a:prstClr val="black"/>
                </a:solidFill>
              </a:rPr>
              <a:t>:</a:t>
            </a:r>
          </a:p>
          <a:p>
            <a:pPr marL="342900" lvl="0" indent="-342900">
              <a:lnSpc>
                <a:spcPct val="100000"/>
              </a:lnSpc>
              <a:spcBef>
                <a:spcPts val="1200"/>
              </a:spcBef>
              <a:buClr>
                <a:srgbClr val="FFC000"/>
              </a:buClr>
              <a:buFont typeface="Wingdings" panose="05000000000000000000" pitchFamily="2" charset="2"/>
              <a:buChar char="§"/>
              <a:defRPr/>
            </a:pPr>
            <a:endParaRPr lang="en-US" sz="3200" b="1" dirty="0">
              <a:solidFill>
                <a:prstClr val="black"/>
              </a:solidFill>
            </a:endParaRPr>
          </a:p>
          <a:p>
            <a:pPr marL="342900" lvl="0" indent="-342900">
              <a:lnSpc>
                <a:spcPct val="100000"/>
              </a:lnSpc>
              <a:spcBef>
                <a:spcPts val="1200"/>
              </a:spcBef>
              <a:buClr>
                <a:srgbClr val="FFC000"/>
              </a:buClr>
              <a:buFont typeface="Wingdings" panose="05000000000000000000" pitchFamily="2" charset="2"/>
              <a:buChar char="§"/>
              <a:defRPr/>
            </a:pPr>
            <a:endParaRPr lang="en-US" sz="3200" b="1" dirty="0">
              <a:solidFill>
                <a:prstClr val="black"/>
              </a:solidFill>
            </a:endParaRPr>
          </a:p>
          <a:p>
            <a:pPr marL="0" lvl="0" indent="0">
              <a:lnSpc>
                <a:spcPct val="100000"/>
              </a:lnSpc>
              <a:spcBef>
                <a:spcPts val="1200"/>
              </a:spcBef>
              <a:buClr>
                <a:srgbClr val="FFC000"/>
              </a:buClr>
              <a:buNone/>
              <a:defRPr/>
            </a:pPr>
            <a:endParaRPr lang="en-US" dirty="0">
              <a:solidFill>
                <a:prstClr val="black"/>
              </a:solidFill>
            </a:endParaRPr>
          </a:p>
          <a:p>
            <a:pPr marL="0" lvl="0" indent="0">
              <a:lnSpc>
                <a:spcPct val="100000"/>
              </a:lnSpc>
              <a:spcBef>
                <a:spcPts val="1200"/>
              </a:spcBef>
              <a:buClr>
                <a:srgbClr val="FFC000"/>
              </a:buClr>
              <a:buNone/>
              <a:defRPr/>
            </a:pPr>
            <a:r>
              <a:rPr lang="en-US" dirty="0">
                <a:solidFill>
                  <a:prstClr val="black"/>
                </a:solidFill>
              </a:rPr>
              <a:t>The permit holder shall maintain a record of tank </a:t>
            </a:r>
            <a:r>
              <a:rPr lang="en-US" u="sng" dirty="0">
                <a:solidFill>
                  <a:prstClr val="black"/>
                </a:solidFill>
              </a:rPr>
              <a:t>service, fill/withdrawal rate, and </a:t>
            </a:r>
            <a:r>
              <a:rPr lang="en-US" dirty="0">
                <a:solidFill>
                  <a:prstClr val="black"/>
                </a:solidFill>
              </a:rPr>
              <a:t>throughput for the previous month and past consecutive 12-month period for each tank.”</a:t>
            </a:r>
          </a:p>
          <a:p>
            <a:pPr marL="0" lvl="0" indent="0">
              <a:lnSpc>
                <a:spcPct val="100000"/>
              </a:lnSpc>
              <a:spcBef>
                <a:spcPts val="0"/>
              </a:spcBef>
              <a:spcAft>
                <a:spcPts val="600"/>
              </a:spcAft>
              <a:buClr>
                <a:srgbClr val="FFC000"/>
              </a:buClr>
              <a:buNone/>
              <a:defRPr/>
            </a:pPr>
            <a:endParaRPr lang="en-US" sz="3200" b="1" dirty="0">
              <a:solidFill>
                <a:prstClr val="black"/>
              </a:solidFill>
            </a:endParaRPr>
          </a:p>
          <a:p>
            <a:pPr marL="0" lvl="0" indent="0">
              <a:lnSpc>
                <a:spcPct val="100000"/>
              </a:lnSpc>
              <a:spcBef>
                <a:spcPts val="0"/>
              </a:spcBef>
              <a:spcAft>
                <a:spcPts val="600"/>
              </a:spcAft>
              <a:buClr>
                <a:srgbClr val="FFC000"/>
              </a:buClr>
              <a:buNone/>
              <a:defRPr/>
            </a:pPr>
            <a:endParaRPr lang="en-US" sz="3200" b="1" dirty="0">
              <a:solidFill>
                <a:prstClr val="black"/>
              </a:solidFill>
            </a:endParaRPr>
          </a:p>
          <a:p>
            <a:pPr marL="342900" lvl="0" indent="-342900">
              <a:lnSpc>
                <a:spcPct val="100000"/>
              </a:lnSpc>
              <a:spcBef>
                <a:spcPts val="0"/>
              </a:spcBef>
              <a:spcAft>
                <a:spcPts val="600"/>
              </a:spcAft>
              <a:buClr>
                <a:srgbClr val="FFC000"/>
              </a:buClr>
              <a:buFont typeface="Wingdings" panose="05000000000000000000" pitchFamily="2" charset="2"/>
              <a:buChar char="§"/>
              <a:defRPr/>
            </a:pPr>
            <a:endParaRPr lang="en-US" sz="3200" b="1" dirty="0">
              <a:solidFill>
                <a:prstClr val="black"/>
              </a:solidFill>
            </a:endParaRPr>
          </a:p>
        </p:txBody>
      </p:sp>
      <p:pic>
        <p:nvPicPr>
          <p:cNvPr id="4" name="Picture 3" descr="Table with tank identifier, service, fill/withdrawal rate, and rolling 12 month throughput">
            <a:extLst>
              <a:ext uri="{FF2B5EF4-FFF2-40B4-BE49-F238E27FC236}">
                <a16:creationId xmlns:a16="http://schemas.microsoft.com/office/drawing/2014/main" id="{75D38821-C88C-4FC1-B909-92F96C04F20F}"/>
              </a:ext>
            </a:extLst>
          </p:cNvPr>
          <p:cNvPicPr>
            <a:picLocks noChangeAspect="1"/>
          </p:cNvPicPr>
          <p:nvPr/>
        </p:nvPicPr>
        <p:blipFill>
          <a:blip r:embed="rId3"/>
          <a:stretch>
            <a:fillRect/>
          </a:stretch>
        </p:blipFill>
        <p:spPr>
          <a:xfrm>
            <a:off x="1374599" y="3620563"/>
            <a:ext cx="9431073" cy="1064357"/>
          </a:xfrm>
          <a:prstGeom prst="rect">
            <a:avLst/>
          </a:prstGeom>
        </p:spPr>
      </p:pic>
      <p:cxnSp>
        <p:nvCxnSpPr>
          <p:cNvPr id="5" name="Straight Connector 4">
            <a:extLst>
              <a:ext uri="{FF2B5EF4-FFF2-40B4-BE49-F238E27FC236}">
                <a16:creationId xmlns:a16="http://schemas.microsoft.com/office/drawing/2014/main" id="{D32E046F-68A7-41A8-AD54-2598BDD45D7B}"/>
              </a:ext>
              <a:ext uri="{C183D7F6-B498-43B3-948B-1728B52AA6E4}">
                <adec:decorative xmlns:adec="http://schemas.microsoft.com/office/drawing/2017/decorative" val="1"/>
              </a:ext>
            </a:extLst>
          </p:cNvPr>
          <p:cNvCxnSpPr>
            <a:cxnSpLocks/>
          </p:cNvCxnSpPr>
          <p:nvPr/>
        </p:nvCxnSpPr>
        <p:spPr>
          <a:xfrm>
            <a:off x="1139049" y="1644761"/>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76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907F-7BE0-4EC1-B51A-0179B2F8430B}"/>
              </a:ext>
            </a:extLst>
          </p:cNvPr>
          <p:cNvSpPr>
            <a:spLocks noGrp="1"/>
          </p:cNvSpPr>
          <p:nvPr>
            <p:ph type="title"/>
          </p:nvPr>
        </p:nvSpPr>
        <p:spPr>
          <a:xfrm>
            <a:off x="615461" y="393361"/>
            <a:ext cx="10961077" cy="1325563"/>
          </a:xfrm>
        </p:spPr>
        <p:txBody>
          <a:bodyPr/>
          <a:lstStyle/>
          <a:p>
            <a:pPr algn="ctr"/>
            <a:r>
              <a:rPr lang="en-US" dirty="0"/>
              <a:t>Sufficient Monitoring to Demonstrate Compliance with MAERT – Ex. 2</a:t>
            </a:r>
          </a:p>
        </p:txBody>
      </p:sp>
      <p:sp>
        <p:nvSpPr>
          <p:cNvPr id="7" name="Content Placeholder 2">
            <a:extLst>
              <a:ext uri="{FF2B5EF4-FFF2-40B4-BE49-F238E27FC236}">
                <a16:creationId xmlns:a16="http://schemas.microsoft.com/office/drawing/2014/main" id="{9E28622E-5E3D-4225-9082-5C104A42CAB3}"/>
              </a:ext>
            </a:extLst>
          </p:cNvPr>
          <p:cNvSpPr>
            <a:spLocks noGrp="1"/>
          </p:cNvSpPr>
          <p:nvPr>
            <p:ph idx="1"/>
          </p:nvPr>
        </p:nvSpPr>
        <p:spPr>
          <a:xfrm>
            <a:off x="486671" y="1707697"/>
            <a:ext cx="10961077" cy="4535959"/>
          </a:xfrm>
        </p:spPr>
        <p:txBody>
          <a:bodyPr/>
          <a:lstStyle/>
          <a:p>
            <a:pPr marL="0" lvl="0" indent="0">
              <a:lnSpc>
                <a:spcPct val="100000"/>
              </a:lnSpc>
              <a:spcBef>
                <a:spcPts val="1200"/>
              </a:spcBef>
              <a:buClr>
                <a:srgbClr val="FFC000"/>
              </a:buClr>
              <a:buNone/>
              <a:defRPr/>
            </a:pPr>
            <a:r>
              <a:rPr lang="en-US" sz="3200" b="1" dirty="0">
                <a:solidFill>
                  <a:prstClr val="black"/>
                </a:solidFill>
              </a:rPr>
              <a:t>Loading Rate Limiting Table</a:t>
            </a:r>
          </a:p>
          <a:p>
            <a:pPr marL="0" lvl="0" indent="0">
              <a:lnSpc>
                <a:spcPct val="100000"/>
              </a:lnSpc>
              <a:spcBef>
                <a:spcPts val="1200"/>
              </a:spcBef>
              <a:buClr>
                <a:srgbClr val="FFC000"/>
              </a:buClr>
              <a:buNone/>
              <a:defRPr/>
            </a:pPr>
            <a:r>
              <a:rPr lang="en-US" sz="2800" dirty="0">
                <a:solidFill>
                  <a:prstClr val="black"/>
                </a:solidFill>
              </a:rPr>
              <a:t>“Loading operations are limited to the liquids identified below at the rates indicated:</a:t>
            </a:r>
          </a:p>
          <a:p>
            <a:pPr marL="342900" lvl="0" indent="-342900">
              <a:lnSpc>
                <a:spcPct val="100000"/>
              </a:lnSpc>
              <a:spcBef>
                <a:spcPts val="1200"/>
              </a:spcBef>
              <a:buClr>
                <a:srgbClr val="FFC000"/>
              </a:buClr>
              <a:buFont typeface="Wingdings" panose="05000000000000000000" pitchFamily="2" charset="2"/>
              <a:buChar char="§"/>
              <a:defRPr/>
            </a:pPr>
            <a:endParaRPr lang="en-US" sz="3200" b="1" dirty="0">
              <a:solidFill>
                <a:prstClr val="black"/>
              </a:solidFill>
            </a:endParaRPr>
          </a:p>
          <a:p>
            <a:pPr marL="342900" lvl="0" indent="-342900">
              <a:lnSpc>
                <a:spcPct val="100000"/>
              </a:lnSpc>
              <a:spcBef>
                <a:spcPts val="1200"/>
              </a:spcBef>
              <a:buClr>
                <a:srgbClr val="FFC000"/>
              </a:buClr>
              <a:buFont typeface="Wingdings" panose="05000000000000000000" pitchFamily="2" charset="2"/>
              <a:buChar char="§"/>
              <a:defRPr/>
            </a:pPr>
            <a:endParaRPr lang="en-US" sz="3200" b="1" dirty="0">
              <a:solidFill>
                <a:prstClr val="black"/>
              </a:solidFill>
            </a:endParaRPr>
          </a:p>
          <a:p>
            <a:pPr marL="0" lvl="0" indent="0">
              <a:lnSpc>
                <a:spcPct val="100000"/>
              </a:lnSpc>
              <a:spcBef>
                <a:spcPts val="1200"/>
              </a:spcBef>
              <a:buClr>
                <a:srgbClr val="FFC000"/>
              </a:buClr>
              <a:buNone/>
              <a:defRPr/>
            </a:pPr>
            <a:endParaRPr lang="en-US" dirty="0">
              <a:solidFill>
                <a:prstClr val="black"/>
              </a:solidFill>
            </a:endParaRPr>
          </a:p>
          <a:p>
            <a:pPr marL="0" lvl="0" indent="0">
              <a:lnSpc>
                <a:spcPct val="100000"/>
              </a:lnSpc>
              <a:spcBef>
                <a:spcPts val="1200"/>
              </a:spcBef>
              <a:buClr>
                <a:srgbClr val="FFC000"/>
              </a:buClr>
              <a:buNone/>
              <a:defRPr/>
            </a:pPr>
            <a:r>
              <a:rPr lang="en-US" dirty="0">
                <a:solidFill>
                  <a:prstClr val="black"/>
                </a:solidFill>
              </a:rPr>
              <a:t>All loading shall be submerged and rolling 12-month rack throughput records shall be updated on a monthly basis for each product loaded.”</a:t>
            </a:r>
          </a:p>
          <a:p>
            <a:pPr marL="800100" lvl="1" indent="-342900">
              <a:lnSpc>
                <a:spcPct val="100000"/>
              </a:lnSpc>
              <a:spcBef>
                <a:spcPts val="0"/>
              </a:spcBef>
              <a:spcAft>
                <a:spcPts val="600"/>
              </a:spcAft>
              <a:buClr>
                <a:srgbClr val="FFC000"/>
              </a:buClr>
              <a:buFont typeface="Wingdings" panose="05000000000000000000" pitchFamily="2" charset="2"/>
              <a:buChar char="§"/>
              <a:defRPr/>
            </a:pPr>
            <a:endParaRPr lang="en-US" b="1" dirty="0">
              <a:solidFill>
                <a:prstClr val="black"/>
              </a:solidFill>
            </a:endParaRPr>
          </a:p>
          <a:p>
            <a:pPr marL="0" lvl="0" indent="0">
              <a:lnSpc>
                <a:spcPct val="100000"/>
              </a:lnSpc>
              <a:spcBef>
                <a:spcPts val="0"/>
              </a:spcBef>
              <a:spcAft>
                <a:spcPts val="600"/>
              </a:spcAft>
              <a:buClr>
                <a:srgbClr val="FFC000"/>
              </a:buClr>
              <a:buNone/>
              <a:defRPr/>
            </a:pPr>
            <a:endParaRPr lang="en-US" sz="3200" b="1" dirty="0">
              <a:solidFill>
                <a:prstClr val="black"/>
              </a:solidFill>
            </a:endParaRPr>
          </a:p>
          <a:p>
            <a:pPr marL="342900" lvl="0" indent="-342900">
              <a:lnSpc>
                <a:spcPct val="100000"/>
              </a:lnSpc>
              <a:spcBef>
                <a:spcPts val="0"/>
              </a:spcBef>
              <a:spcAft>
                <a:spcPts val="600"/>
              </a:spcAft>
              <a:buClr>
                <a:srgbClr val="FFC000"/>
              </a:buClr>
              <a:buFont typeface="Wingdings" panose="05000000000000000000" pitchFamily="2" charset="2"/>
              <a:buChar char="§"/>
              <a:defRPr/>
            </a:pPr>
            <a:endParaRPr lang="en-US" sz="3200" b="1" dirty="0">
              <a:solidFill>
                <a:prstClr val="black"/>
              </a:solidFill>
            </a:endParaRPr>
          </a:p>
        </p:txBody>
      </p:sp>
      <p:pic>
        <p:nvPicPr>
          <p:cNvPr id="4" name="Picture 3" descr="Table with columns for Liquid identifier, Gallons per hours, and Gallons per rolling 12 months">
            <a:extLst>
              <a:ext uri="{FF2B5EF4-FFF2-40B4-BE49-F238E27FC236}">
                <a16:creationId xmlns:a16="http://schemas.microsoft.com/office/drawing/2014/main" id="{25A15DE4-33A8-436B-B8BC-AD507A612E9B}"/>
              </a:ext>
            </a:extLst>
          </p:cNvPr>
          <p:cNvPicPr>
            <a:picLocks noChangeAspect="1"/>
          </p:cNvPicPr>
          <p:nvPr/>
        </p:nvPicPr>
        <p:blipFill>
          <a:blip r:embed="rId3"/>
          <a:stretch>
            <a:fillRect/>
          </a:stretch>
        </p:blipFill>
        <p:spPr>
          <a:xfrm>
            <a:off x="1635715" y="3434538"/>
            <a:ext cx="8662988" cy="1545571"/>
          </a:xfrm>
          <a:prstGeom prst="rect">
            <a:avLst/>
          </a:prstGeom>
        </p:spPr>
      </p:pic>
      <p:cxnSp>
        <p:nvCxnSpPr>
          <p:cNvPr id="5" name="Straight Connector 4">
            <a:extLst>
              <a:ext uri="{FF2B5EF4-FFF2-40B4-BE49-F238E27FC236}">
                <a16:creationId xmlns:a16="http://schemas.microsoft.com/office/drawing/2014/main" id="{9646F99C-D968-4511-AA14-502B97F59FD5}"/>
              </a:ext>
              <a:ext uri="{C183D7F6-B498-43B3-948B-1728B52AA6E4}">
                <adec:decorative xmlns:adec="http://schemas.microsoft.com/office/drawing/2017/decorative" val="1"/>
              </a:ext>
            </a:extLst>
          </p:cNvPr>
          <p:cNvCxnSpPr>
            <a:cxnSpLocks/>
          </p:cNvCxnSpPr>
          <p:nvPr/>
        </p:nvCxnSpPr>
        <p:spPr>
          <a:xfrm>
            <a:off x="1139049" y="1681337"/>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09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907F-7BE0-4EC1-B51A-0179B2F8430B}"/>
              </a:ext>
            </a:extLst>
          </p:cNvPr>
          <p:cNvSpPr>
            <a:spLocks noGrp="1"/>
          </p:cNvSpPr>
          <p:nvPr>
            <p:ph type="title"/>
          </p:nvPr>
        </p:nvSpPr>
        <p:spPr>
          <a:xfrm>
            <a:off x="390144" y="382134"/>
            <a:ext cx="11315185" cy="1325563"/>
          </a:xfrm>
        </p:spPr>
        <p:txBody>
          <a:bodyPr/>
          <a:lstStyle/>
          <a:p>
            <a:pPr algn="ctr"/>
            <a:r>
              <a:rPr lang="en-US" dirty="0"/>
              <a:t>Sufficient Monitoring to Demonstrate Compliance with MAERT – Ex. 2 Clarified</a:t>
            </a:r>
          </a:p>
        </p:txBody>
      </p:sp>
      <p:sp>
        <p:nvSpPr>
          <p:cNvPr id="7" name="Content Placeholder 2">
            <a:extLst>
              <a:ext uri="{FF2B5EF4-FFF2-40B4-BE49-F238E27FC236}">
                <a16:creationId xmlns:a16="http://schemas.microsoft.com/office/drawing/2014/main" id="{9E28622E-5E3D-4225-9082-5C104A42CAB3}"/>
              </a:ext>
            </a:extLst>
          </p:cNvPr>
          <p:cNvSpPr>
            <a:spLocks noGrp="1"/>
          </p:cNvSpPr>
          <p:nvPr>
            <p:ph idx="1"/>
          </p:nvPr>
        </p:nvSpPr>
        <p:spPr>
          <a:xfrm>
            <a:off x="486671" y="1707697"/>
            <a:ext cx="10961077" cy="4997903"/>
          </a:xfrm>
        </p:spPr>
        <p:txBody>
          <a:bodyPr/>
          <a:lstStyle/>
          <a:p>
            <a:pPr marL="0" lvl="0" indent="0">
              <a:lnSpc>
                <a:spcPct val="100000"/>
              </a:lnSpc>
              <a:spcBef>
                <a:spcPts val="1200"/>
              </a:spcBef>
              <a:buClr>
                <a:srgbClr val="FFC000"/>
              </a:buClr>
              <a:buNone/>
              <a:defRPr/>
            </a:pPr>
            <a:r>
              <a:rPr lang="en-US" sz="3200" b="1" dirty="0">
                <a:solidFill>
                  <a:prstClr val="black"/>
                </a:solidFill>
              </a:rPr>
              <a:t>Loading Rate Limiting Table – Clarified Language</a:t>
            </a:r>
          </a:p>
          <a:p>
            <a:pPr marL="0" lvl="0" indent="0">
              <a:lnSpc>
                <a:spcPct val="100000"/>
              </a:lnSpc>
              <a:spcBef>
                <a:spcPts val="1200"/>
              </a:spcBef>
              <a:buClr>
                <a:srgbClr val="FFC000"/>
              </a:buClr>
              <a:buNone/>
              <a:defRPr/>
            </a:pPr>
            <a:r>
              <a:rPr lang="en-US" sz="2800" dirty="0">
                <a:solidFill>
                  <a:prstClr val="black"/>
                </a:solidFill>
              </a:rPr>
              <a:t>“Loading operations are limited to the liquids identified below at the rates indicated </a:t>
            </a:r>
            <a:r>
              <a:rPr lang="en-US" sz="2800" u="sng" dirty="0">
                <a:solidFill>
                  <a:prstClr val="black"/>
                </a:solidFill>
              </a:rPr>
              <a:t>to demonstrate compliance with the emission limits on the MAERT</a:t>
            </a:r>
            <a:r>
              <a:rPr lang="en-US" sz="2800" dirty="0">
                <a:solidFill>
                  <a:prstClr val="black"/>
                </a:solidFill>
              </a:rPr>
              <a:t>:</a:t>
            </a:r>
          </a:p>
          <a:p>
            <a:pPr marL="342900" lvl="0" indent="-342900">
              <a:lnSpc>
                <a:spcPct val="100000"/>
              </a:lnSpc>
              <a:spcBef>
                <a:spcPts val="1200"/>
              </a:spcBef>
              <a:buClr>
                <a:srgbClr val="FFC000"/>
              </a:buClr>
              <a:buFont typeface="Wingdings" panose="05000000000000000000" pitchFamily="2" charset="2"/>
              <a:buChar char="§"/>
              <a:defRPr/>
            </a:pPr>
            <a:endParaRPr lang="en-US" sz="3200" b="1" dirty="0">
              <a:solidFill>
                <a:prstClr val="black"/>
              </a:solidFill>
            </a:endParaRPr>
          </a:p>
          <a:p>
            <a:pPr marL="0" lvl="0" indent="0">
              <a:lnSpc>
                <a:spcPct val="100000"/>
              </a:lnSpc>
              <a:spcBef>
                <a:spcPts val="1200"/>
              </a:spcBef>
              <a:buClr>
                <a:srgbClr val="FFC000"/>
              </a:buClr>
              <a:buNone/>
              <a:defRPr/>
            </a:pPr>
            <a:endParaRPr lang="en-US" dirty="0">
              <a:solidFill>
                <a:prstClr val="black"/>
              </a:solidFill>
            </a:endParaRPr>
          </a:p>
          <a:p>
            <a:pPr marL="0" lvl="0" indent="0">
              <a:lnSpc>
                <a:spcPct val="100000"/>
              </a:lnSpc>
              <a:spcBef>
                <a:spcPts val="3000"/>
              </a:spcBef>
              <a:buClr>
                <a:srgbClr val="FFC000"/>
              </a:buClr>
              <a:buNone/>
              <a:defRPr/>
            </a:pPr>
            <a:r>
              <a:rPr lang="en-US" dirty="0">
                <a:solidFill>
                  <a:prstClr val="black"/>
                </a:solidFill>
              </a:rPr>
              <a:t>All loading shall be submerged and rolling 12-month rack throughput records shall be updated on a monthly basis for each product loaded.”</a:t>
            </a:r>
          </a:p>
          <a:p>
            <a:pPr marL="800100" lvl="1" indent="-342900">
              <a:lnSpc>
                <a:spcPct val="100000"/>
              </a:lnSpc>
              <a:spcBef>
                <a:spcPts val="0"/>
              </a:spcBef>
              <a:spcAft>
                <a:spcPts val="600"/>
              </a:spcAft>
              <a:buClr>
                <a:srgbClr val="FFC000"/>
              </a:buClr>
              <a:buFont typeface="Wingdings" panose="05000000000000000000" pitchFamily="2" charset="2"/>
              <a:buChar char="§"/>
              <a:defRPr/>
            </a:pPr>
            <a:endParaRPr lang="en-US" b="1" dirty="0">
              <a:solidFill>
                <a:prstClr val="black"/>
              </a:solidFill>
            </a:endParaRPr>
          </a:p>
          <a:p>
            <a:pPr marL="0" lvl="0" indent="0">
              <a:lnSpc>
                <a:spcPct val="100000"/>
              </a:lnSpc>
              <a:spcBef>
                <a:spcPts val="0"/>
              </a:spcBef>
              <a:spcAft>
                <a:spcPts val="600"/>
              </a:spcAft>
              <a:buClr>
                <a:srgbClr val="FFC000"/>
              </a:buClr>
              <a:buNone/>
              <a:defRPr/>
            </a:pPr>
            <a:endParaRPr lang="en-US" sz="3200" b="1" dirty="0">
              <a:solidFill>
                <a:prstClr val="black"/>
              </a:solidFill>
            </a:endParaRPr>
          </a:p>
          <a:p>
            <a:pPr marL="342900" lvl="0" indent="-342900">
              <a:lnSpc>
                <a:spcPct val="100000"/>
              </a:lnSpc>
              <a:spcBef>
                <a:spcPts val="0"/>
              </a:spcBef>
              <a:spcAft>
                <a:spcPts val="600"/>
              </a:spcAft>
              <a:buClr>
                <a:srgbClr val="FFC000"/>
              </a:buClr>
              <a:buFont typeface="Wingdings" panose="05000000000000000000" pitchFamily="2" charset="2"/>
              <a:buChar char="§"/>
              <a:defRPr/>
            </a:pPr>
            <a:endParaRPr lang="en-US" sz="3200" b="1" dirty="0">
              <a:solidFill>
                <a:prstClr val="black"/>
              </a:solidFill>
            </a:endParaRPr>
          </a:p>
        </p:txBody>
      </p:sp>
      <p:pic>
        <p:nvPicPr>
          <p:cNvPr id="4" name="Picture 3" descr="Table with columns for Liquid identifier, Gallons per hours, and Gallons per rolling 12 months">
            <a:extLst>
              <a:ext uri="{FF2B5EF4-FFF2-40B4-BE49-F238E27FC236}">
                <a16:creationId xmlns:a16="http://schemas.microsoft.com/office/drawing/2014/main" id="{25A15DE4-33A8-436B-B8BC-AD507A612E9B}"/>
              </a:ext>
            </a:extLst>
          </p:cNvPr>
          <p:cNvPicPr>
            <a:picLocks noChangeAspect="1"/>
          </p:cNvPicPr>
          <p:nvPr/>
        </p:nvPicPr>
        <p:blipFill>
          <a:blip r:embed="rId3"/>
          <a:stretch>
            <a:fillRect/>
          </a:stretch>
        </p:blipFill>
        <p:spPr>
          <a:xfrm>
            <a:off x="1635714" y="3714460"/>
            <a:ext cx="8662988" cy="1545571"/>
          </a:xfrm>
          <a:prstGeom prst="rect">
            <a:avLst/>
          </a:prstGeom>
        </p:spPr>
      </p:pic>
      <p:cxnSp>
        <p:nvCxnSpPr>
          <p:cNvPr id="5" name="Straight Connector 4">
            <a:extLst>
              <a:ext uri="{FF2B5EF4-FFF2-40B4-BE49-F238E27FC236}">
                <a16:creationId xmlns:a16="http://schemas.microsoft.com/office/drawing/2014/main" id="{5EF8FC62-8323-4F0A-A5E3-1A7FCC19716A}"/>
              </a:ext>
              <a:ext uri="{C183D7F6-B498-43B3-948B-1728B52AA6E4}">
                <adec:decorative xmlns:adec="http://schemas.microsoft.com/office/drawing/2017/decorative" val="1"/>
              </a:ext>
            </a:extLst>
          </p:cNvPr>
          <p:cNvCxnSpPr>
            <a:cxnSpLocks/>
          </p:cNvCxnSpPr>
          <p:nvPr/>
        </p:nvCxnSpPr>
        <p:spPr>
          <a:xfrm>
            <a:off x="1139049" y="1705721"/>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39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Title V Permitting Overview">
            <a:extLst>
              <a:ext uri="{FF2B5EF4-FFF2-40B4-BE49-F238E27FC236}">
                <a16:creationId xmlns:a16="http://schemas.microsoft.com/office/drawing/2014/main" id="{5F0217CD-FD57-445D-BFF1-BA0A919F58FE}"/>
              </a:ext>
            </a:extLst>
          </p:cNvPr>
          <p:cNvSpPr>
            <a:spLocks noGrp="1"/>
          </p:cNvSpPr>
          <p:nvPr>
            <p:ph type="title"/>
          </p:nvPr>
        </p:nvSpPr>
        <p:spPr>
          <a:xfrm>
            <a:off x="236127" y="410895"/>
            <a:ext cx="5476449" cy="1814144"/>
          </a:xfrm>
        </p:spPr>
        <p:txBody>
          <a:bodyPr vert="horz" lIns="91440" tIns="45720" rIns="91440" bIns="45720" rtlCol="0" anchor="ctr">
            <a:noAutofit/>
          </a:bodyPr>
          <a:lstStyle/>
          <a:p>
            <a:pPr algn="ctr"/>
            <a:r>
              <a:rPr lang="en-US" b="1" dirty="0">
                <a:ea typeface="Source Sans Pro SemiBold" panose="020B0603030403020204" pitchFamily="34" charset="0"/>
              </a:rPr>
              <a:t>Overview</a:t>
            </a:r>
          </a:p>
        </p:txBody>
      </p:sp>
      <p:graphicFrame>
        <p:nvGraphicFramePr>
          <p:cNvPr id="2" name="Content Placeholder 1" descr="Content: Who needs a Title V permit?  What is the Title V permitting process?&#10;Submitting and Accessing Title V permit documents">
            <a:extLst>
              <a:ext uri="{FF2B5EF4-FFF2-40B4-BE49-F238E27FC236}">
                <a16:creationId xmlns:a16="http://schemas.microsoft.com/office/drawing/2014/main" id="{8AEF0797-A8FA-411E-9991-2ECD905574A6}"/>
              </a:ext>
            </a:extLst>
          </p:cNvPr>
          <p:cNvGraphicFramePr>
            <a:graphicFrameLocks noGrp="1"/>
          </p:cNvGraphicFramePr>
          <p:nvPr>
            <p:ph sz="half" idx="1"/>
            <p:extLst>
              <p:ext uri="{D42A27DB-BD31-4B8C-83A1-F6EECF244321}">
                <p14:modId xmlns:p14="http://schemas.microsoft.com/office/powerpoint/2010/main" val="3533431583"/>
              </p:ext>
            </p:extLst>
          </p:nvPr>
        </p:nvGraphicFramePr>
        <p:xfrm>
          <a:off x="236127" y="2551848"/>
          <a:ext cx="6049842" cy="3979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Help">
            <a:extLst>
              <a:ext uri="{FF2B5EF4-FFF2-40B4-BE49-F238E27FC236}">
                <a16:creationId xmlns:a16="http://schemas.microsoft.com/office/drawing/2014/main" id="{AF7609B4-7D87-4552-8AE0-865648384D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965" y="3017889"/>
            <a:ext cx="681375" cy="681375"/>
          </a:xfrm>
          <a:prstGeom prst="rect">
            <a:avLst/>
          </a:prstGeom>
        </p:spPr>
      </p:pic>
      <p:pic>
        <p:nvPicPr>
          <p:cNvPr id="6" name="Graphic 5" descr="Workflow">
            <a:extLst>
              <a:ext uri="{FF2B5EF4-FFF2-40B4-BE49-F238E27FC236}">
                <a16:creationId xmlns:a16="http://schemas.microsoft.com/office/drawing/2014/main" id="{110C7D21-65C7-40AE-B0CD-DBAEAD63A6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1661" y="4193375"/>
            <a:ext cx="681376" cy="681376"/>
          </a:xfrm>
          <a:prstGeom prst="rect">
            <a:avLst/>
          </a:prstGeom>
        </p:spPr>
      </p:pic>
      <p:pic>
        <p:nvPicPr>
          <p:cNvPr id="8" name="Graphic 7" descr="Contract RTL">
            <a:extLst>
              <a:ext uri="{FF2B5EF4-FFF2-40B4-BE49-F238E27FC236}">
                <a16:creationId xmlns:a16="http://schemas.microsoft.com/office/drawing/2014/main" id="{106E48A2-49CF-468E-85DC-5EFB6B2B81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6861" y="5413106"/>
            <a:ext cx="681375" cy="681375"/>
          </a:xfrm>
          <a:prstGeom prst="rect">
            <a:avLst/>
          </a:prstGeom>
        </p:spPr>
      </p:pic>
      <p:pic>
        <p:nvPicPr>
          <p:cNvPr id="10" name="Content Placeholder 9" descr="Image of file folders on shelf">
            <a:extLst>
              <a:ext uri="{FF2B5EF4-FFF2-40B4-BE49-F238E27FC236}">
                <a16:creationId xmlns:a16="http://schemas.microsoft.com/office/drawing/2014/main" id="{FB770207-372F-4B38-8E0D-8EFD295008CF}"/>
              </a:ext>
            </a:extLst>
          </p:cNvPr>
          <p:cNvPicPr>
            <a:picLocks noGrp="1" noChangeAspect="1"/>
          </p:cNvPicPr>
          <p:nvPr>
            <p:ph sz="half" idx="2"/>
          </p:nvPr>
        </p:nvPicPr>
        <p:blipFill rotWithShape="1">
          <a:blip r:embed="rId14">
            <a:extLst>
              <a:ext uri="{28A0092B-C50C-407E-A947-70E740481C1C}">
                <a14:useLocalDpi xmlns:a14="http://schemas.microsoft.com/office/drawing/2010/main" val="0"/>
              </a:ext>
            </a:extLst>
          </a:blip>
          <a:srcRect l="22259" r="16293" b="-1"/>
          <a:stretch/>
        </p:blipFill>
        <p:spPr>
          <a:xfrm>
            <a:off x="6178582" y="286044"/>
            <a:ext cx="6049842" cy="657195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9165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554180" y="293021"/>
            <a:ext cx="10961077" cy="1461988"/>
          </a:xfrm>
        </p:spPr>
        <p:txBody>
          <a:bodyPr/>
          <a:lstStyle/>
          <a:p>
            <a:pPr algn="ctr"/>
            <a:r>
              <a:rPr lang="en-US" dirty="0"/>
              <a:t>Flare Monitoring</a:t>
            </a:r>
            <a:br>
              <a:rPr lang="en-US" dirty="0"/>
            </a:br>
            <a:r>
              <a:rPr lang="en-US" dirty="0"/>
              <a:t>40 CFR 60.18 / 63.11</a:t>
            </a:r>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15461" y="2067450"/>
            <a:ext cx="10961077" cy="4261165"/>
          </a:xfrm>
        </p:spPr>
        <p:txBody>
          <a:bodyPr/>
          <a:lstStyle/>
          <a:p>
            <a:pPr marL="342900" lvl="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Monitoring for air and steam-assisted flares</a:t>
            </a:r>
          </a:p>
          <a:p>
            <a:pPr marL="342900" lvl="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Example Solution: AMOC to comply with §63.670-671</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New parametric requirements have been codified and include adjustments for the addition of steam and air, corrects the heat content for hydrogen, and requires more detailed monitoring of the control device and waste stream.</a:t>
            </a: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632569"/>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22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554180" y="293021"/>
            <a:ext cx="10961077" cy="1461988"/>
          </a:xfrm>
        </p:spPr>
        <p:txBody>
          <a:bodyPr/>
          <a:lstStyle/>
          <a:p>
            <a:pPr algn="ctr"/>
            <a:r>
              <a:rPr lang="en-US" dirty="0"/>
              <a:t>Methods of Calculating Emissions / Confidentiality</a:t>
            </a:r>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541987" y="1813710"/>
            <a:ext cx="10961077" cy="4786686"/>
          </a:xfrm>
        </p:spPr>
        <p:txBody>
          <a:bodyPr/>
          <a:lstStyle/>
          <a:p>
            <a:pPr marL="342900" lvl="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Variables used to calculate emissions and confidential information relied upon to determine emission rates</a:t>
            </a:r>
            <a:endParaRPr lang="en-US" sz="1100" dirty="0">
              <a:solidFill>
                <a:prstClr val="black"/>
              </a:solidFill>
            </a:endParaRP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Clearly distinguish what is confidential/trade secret, and what is not, rather than making the entire emissions calculations confidential.</a:t>
            </a:r>
            <a:endParaRPr lang="en-US" dirty="0">
              <a:solidFill>
                <a:prstClr val="black"/>
              </a:solidFill>
            </a:endParaRP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If using emissions calculations to demonstrate compliance, the calculations cannot be confidential/redacted.  Otherwise, use an alternative method to monitor for so that it is clear to the public/EPA that the emission limit will be met.</a:t>
            </a: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644761"/>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7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575097-E278-4E70-9FD7-2368E309AD49}"/>
              </a:ext>
            </a:extLst>
          </p:cNvPr>
          <p:cNvSpPr>
            <a:spLocks noGrp="1"/>
          </p:cNvSpPr>
          <p:nvPr>
            <p:ph type="title"/>
          </p:nvPr>
        </p:nvSpPr>
        <p:spPr>
          <a:xfrm>
            <a:off x="609600" y="615296"/>
            <a:ext cx="10961688" cy="844961"/>
          </a:xfrm>
        </p:spPr>
        <p:txBody>
          <a:bodyPr/>
          <a:lstStyle/>
          <a:p>
            <a:pPr algn="ctr"/>
            <a:r>
              <a:rPr lang="en-US" dirty="0"/>
              <a:t>Historical Stack Tests</a:t>
            </a:r>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10211" y="1598282"/>
            <a:ext cx="11072708" cy="4914811"/>
          </a:xfrm>
        </p:spPr>
        <p:txBody>
          <a:bodyPr/>
          <a:lstStyle/>
          <a:p>
            <a:pPr marL="342900" lvl="0" indent="-342900">
              <a:lnSpc>
                <a:spcPct val="100000"/>
              </a:lnSpc>
              <a:spcBef>
                <a:spcPts val="1200"/>
              </a:spcBef>
              <a:spcAft>
                <a:spcPts val="600"/>
              </a:spcAft>
              <a:buClr>
                <a:srgbClr val="FFC000"/>
              </a:buClr>
              <a:buFont typeface="Wingdings" panose="05000000000000000000" pitchFamily="2" charset="2"/>
              <a:buChar char="§"/>
              <a:defRPr/>
            </a:pPr>
            <a:r>
              <a:rPr lang="en-US" sz="3200" dirty="0">
                <a:solidFill>
                  <a:prstClr val="black"/>
                </a:solidFill>
              </a:rPr>
              <a:t>Using emission factors based on historical stack tests</a:t>
            </a:r>
          </a:p>
          <a:p>
            <a:pPr marL="800100" lvl="1" indent="-342900">
              <a:lnSpc>
                <a:spcPct val="100000"/>
              </a:lnSpc>
              <a:spcBef>
                <a:spcPts val="1200"/>
              </a:spcBef>
              <a:spcAft>
                <a:spcPts val="600"/>
              </a:spcAft>
              <a:buClr>
                <a:srgbClr val="FFC000"/>
              </a:buClr>
              <a:buFont typeface="Wingdings" panose="05000000000000000000" pitchFamily="2" charset="2"/>
              <a:buChar char="§"/>
              <a:defRPr/>
            </a:pPr>
            <a:r>
              <a:rPr lang="en-US" sz="2800" dirty="0">
                <a:solidFill>
                  <a:prstClr val="black"/>
                </a:solidFill>
              </a:rPr>
              <a:t>Stack test required initially and if there’s a modification / change in the process.</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Concerns regarding a source operating for years, especially if a Renewal Certification was utilized. If the source has been running for 10+ years, recommended to re-stack test.</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The TCEQ may require an Applicant to stack test at any time.</a:t>
            </a:r>
            <a:endParaRPr lang="en-US" b="1" i="1" dirty="0">
              <a:solidFill>
                <a:prstClr val="black"/>
              </a:solidFill>
            </a:endParaRPr>
          </a:p>
          <a:p>
            <a:pPr marL="457200" lvl="1" indent="0">
              <a:lnSpc>
                <a:spcPct val="100000"/>
              </a:lnSpc>
              <a:spcBef>
                <a:spcPts val="1200"/>
              </a:spcBef>
              <a:buClr>
                <a:srgbClr val="FFC000"/>
              </a:buClr>
              <a:buNone/>
              <a:defRPr/>
            </a:pPr>
            <a:r>
              <a:rPr lang="en-US" b="1" i="1" dirty="0">
                <a:solidFill>
                  <a:prstClr val="black"/>
                </a:solidFill>
              </a:rPr>
              <a:t>Would you drive a car for 10+ years without opening the hood, checking the oil, or rotating the tires?</a:t>
            </a:r>
            <a:endParaRPr lang="en-US" b="1" i="1" dirty="0"/>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460556"/>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31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575097-E278-4E70-9FD7-2368E309AD49}"/>
              </a:ext>
            </a:extLst>
          </p:cNvPr>
          <p:cNvSpPr>
            <a:spLocks noGrp="1"/>
          </p:cNvSpPr>
          <p:nvPr>
            <p:ph type="title"/>
          </p:nvPr>
        </p:nvSpPr>
        <p:spPr>
          <a:xfrm>
            <a:off x="533403" y="432487"/>
            <a:ext cx="10961688" cy="864662"/>
          </a:xfrm>
        </p:spPr>
        <p:txBody>
          <a:bodyPr/>
          <a:lstStyle/>
          <a:p>
            <a:pPr algn="ctr"/>
            <a:r>
              <a:rPr lang="en-US" dirty="0"/>
              <a:t>Enhancing MSS Monitoring Conditions</a:t>
            </a:r>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533403" y="1819037"/>
            <a:ext cx="10961077" cy="4606477"/>
          </a:xfrm>
        </p:spPr>
        <p:txBody>
          <a:bodyPr/>
          <a:lstStyle/>
          <a:p>
            <a:pPr marL="0" lvl="0" indent="0">
              <a:lnSpc>
                <a:spcPct val="100000"/>
              </a:lnSpc>
              <a:spcBef>
                <a:spcPts val="1200"/>
              </a:spcBef>
              <a:buClr>
                <a:srgbClr val="FFC000"/>
              </a:buClr>
              <a:buNone/>
              <a:defRPr/>
            </a:pPr>
            <a:r>
              <a:rPr lang="en-US" sz="3200" dirty="0">
                <a:solidFill>
                  <a:prstClr val="black"/>
                </a:solidFill>
              </a:rPr>
              <a:t>TCEQ may be updating boilerplate to clarify the specific types of records that need to be kept to demonstrate compliance.  </a:t>
            </a:r>
            <a:endParaRPr lang="en-US" sz="1200" dirty="0">
              <a:solidFill>
                <a:prstClr val="black"/>
              </a:solidFill>
            </a:endParaRPr>
          </a:p>
          <a:p>
            <a:pPr marL="342900" lvl="0" indent="-342900">
              <a:lnSpc>
                <a:spcPct val="100000"/>
              </a:lnSpc>
              <a:spcBef>
                <a:spcPts val="1200"/>
              </a:spcBef>
              <a:buClr>
                <a:srgbClr val="FFC000"/>
              </a:buClr>
              <a:buFont typeface="Wingdings" panose="05000000000000000000" pitchFamily="2" charset="2"/>
              <a:buChar char="§"/>
              <a:defRPr/>
            </a:pPr>
            <a:r>
              <a:rPr lang="en-US" b="1" dirty="0"/>
              <a:t>Example: </a:t>
            </a:r>
            <a:r>
              <a:rPr lang="en-US" dirty="0"/>
              <a:t>“…shall utilize good combustion practices to minimize emissions during startup and shutdowns.”</a:t>
            </a:r>
            <a:endParaRPr lang="en-US" b="1" dirty="0"/>
          </a:p>
          <a:p>
            <a:pPr marL="342900" lvl="0" indent="-342900">
              <a:lnSpc>
                <a:spcPct val="100000"/>
              </a:lnSpc>
              <a:spcBef>
                <a:spcPts val="1200"/>
              </a:spcBef>
              <a:buClr>
                <a:srgbClr val="FFC000"/>
              </a:buClr>
              <a:buFont typeface="Wingdings" panose="05000000000000000000" pitchFamily="2" charset="2"/>
              <a:buChar char="§"/>
              <a:defRPr/>
            </a:pPr>
            <a:r>
              <a:rPr lang="en-US" b="1" dirty="0"/>
              <a:t>A way to address this </a:t>
            </a:r>
            <a:r>
              <a:rPr lang="en-US" dirty="0"/>
              <a:t>can be to identify exactly what the good combustion practices are, and state exactly what is being done to minimize startup and shutdown emissions.</a:t>
            </a:r>
            <a:endParaRPr lang="en-US" sz="3200" i="1" dirty="0">
              <a:solidFill>
                <a:prstClr val="black"/>
              </a:solidFill>
            </a:endParaRP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472748"/>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78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575097-E278-4E70-9FD7-2368E309AD49}"/>
              </a:ext>
            </a:extLst>
          </p:cNvPr>
          <p:cNvSpPr>
            <a:spLocks noGrp="1"/>
          </p:cNvSpPr>
          <p:nvPr>
            <p:ph type="title"/>
          </p:nvPr>
        </p:nvSpPr>
        <p:spPr>
          <a:xfrm>
            <a:off x="533403" y="242863"/>
            <a:ext cx="10961688" cy="1439282"/>
          </a:xfrm>
        </p:spPr>
        <p:txBody>
          <a:bodyPr/>
          <a:lstStyle/>
          <a:p>
            <a:pPr algn="ctr"/>
            <a:r>
              <a:rPr lang="en-US" dirty="0"/>
              <a:t>Enhancing MSS Monitoring Conditions – Attachment C Example</a:t>
            </a:r>
            <a:br>
              <a:rPr lang="en-US" sz="5400" dirty="0"/>
            </a:br>
            <a:endParaRPr lang="en-US" dirty="0"/>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704396"/>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3C9300C9-3586-4E93-B276-992B62039456}"/>
              </a:ext>
            </a:extLst>
          </p:cNvPr>
          <p:cNvSpPr txBox="1">
            <a:spLocks/>
          </p:cNvSpPr>
          <p:nvPr/>
        </p:nvSpPr>
        <p:spPr>
          <a:xfrm>
            <a:off x="534014" y="1974977"/>
            <a:ext cx="10961077" cy="1584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Clr>
                <a:srgbClr val="FFC000"/>
              </a:buClr>
              <a:buFont typeface="Arial" panose="020B0604020202020204" pitchFamily="34" charset="0"/>
              <a:buNone/>
              <a:defRPr/>
            </a:pPr>
            <a:r>
              <a:rPr lang="en-US" b="1" dirty="0">
                <a:solidFill>
                  <a:prstClr val="black"/>
                </a:solidFill>
              </a:rPr>
              <a:t>Boilerplate CND reads: </a:t>
            </a:r>
            <a:r>
              <a:rPr lang="en-US" dirty="0">
                <a:solidFill>
                  <a:prstClr val="black"/>
                </a:solidFill>
              </a:rPr>
              <a:t>“…The emissions shall be estimated using the methods identified in Attachment C.  The record shall include the vapor pressure of the air contaminant, …”</a:t>
            </a:r>
            <a:endParaRPr lang="en-US" b="1" dirty="0">
              <a:solidFill>
                <a:prstClr val="black"/>
              </a:solidFill>
            </a:endParaRPr>
          </a:p>
        </p:txBody>
      </p:sp>
      <p:sp>
        <p:nvSpPr>
          <p:cNvPr id="5" name="TextBox 4">
            <a:extLst>
              <a:ext uri="{FF2B5EF4-FFF2-40B4-BE49-F238E27FC236}">
                <a16:creationId xmlns:a16="http://schemas.microsoft.com/office/drawing/2014/main" id="{F4CF8857-6280-4C1F-B690-BAAC0F9D9823}"/>
              </a:ext>
            </a:extLst>
          </p:cNvPr>
          <p:cNvSpPr txBox="1"/>
          <p:nvPr/>
        </p:nvSpPr>
        <p:spPr>
          <a:xfrm>
            <a:off x="2911680" y="3519099"/>
            <a:ext cx="5870326" cy="461665"/>
          </a:xfrm>
          <a:prstGeom prst="rect">
            <a:avLst/>
          </a:prstGeom>
          <a:noFill/>
        </p:spPr>
        <p:txBody>
          <a:bodyPr wrap="none" rtlCol="0">
            <a:spAutoFit/>
          </a:bodyPr>
          <a:lstStyle/>
          <a:p>
            <a:pPr algn="ctr"/>
            <a:r>
              <a:rPr lang="en-US" sz="2400" b="1" dirty="0">
                <a:solidFill>
                  <a:sysClr val="windowText" lastClr="000000"/>
                </a:solidFill>
              </a:rPr>
              <a:t>Attachment C – MSS Activity Summary</a:t>
            </a:r>
          </a:p>
        </p:txBody>
      </p:sp>
      <p:graphicFrame>
        <p:nvGraphicFramePr>
          <p:cNvPr id="2" name="Table 4">
            <a:extLst>
              <a:ext uri="{FF2B5EF4-FFF2-40B4-BE49-F238E27FC236}">
                <a16:creationId xmlns:a16="http://schemas.microsoft.com/office/drawing/2014/main" id="{F5E876B4-4C3B-4CD2-9E49-81628C3EB249}"/>
              </a:ext>
            </a:extLst>
          </p:cNvPr>
          <p:cNvGraphicFramePr>
            <a:graphicFrameLocks noGrp="1"/>
          </p:cNvGraphicFramePr>
          <p:nvPr>
            <p:ph idx="1"/>
            <p:extLst>
              <p:ext uri="{D42A27DB-BD31-4B8C-83A1-F6EECF244321}">
                <p14:modId xmlns:p14="http://schemas.microsoft.com/office/powerpoint/2010/main" val="1638468820"/>
              </p:ext>
            </p:extLst>
          </p:nvPr>
        </p:nvGraphicFramePr>
        <p:xfrm>
          <a:off x="621792" y="4045523"/>
          <a:ext cx="10873299" cy="2243726"/>
        </p:xfrm>
        <a:graphic>
          <a:graphicData uri="http://schemas.openxmlformats.org/drawingml/2006/table">
            <a:tbl>
              <a:tblPr firstRow="1" bandRow="1">
                <a:tableStyleId>{5C22544A-7EE6-4342-B048-85BDC9FD1C3A}</a:tableStyleId>
              </a:tblPr>
              <a:tblGrid>
                <a:gridCol w="2601020">
                  <a:extLst>
                    <a:ext uri="{9D8B030D-6E8A-4147-A177-3AD203B41FA5}">
                      <a16:colId xmlns:a16="http://schemas.microsoft.com/office/drawing/2014/main" val="3756378685"/>
                    </a:ext>
                  </a:extLst>
                </a:gridCol>
                <a:gridCol w="6055300">
                  <a:extLst>
                    <a:ext uri="{9D8B030D-6E8A-4147-A177-3AD203B41FA5}">
                      <a16:colId xmlns:a16="http://schemas.microsoft.com/office/drawing/2014/main" val="222579062"/>
                    </a:ext>
                  </a:extLst>
                </a:gridCol>
                <a:gridCol w="2216979">
                  <a:extLst>
                    <a:ext uri="{9D8B030D-6E8A-4147-A177-3AD203B41FA5}">
                      <a16:colId xmlns:a16="http://schemas.microsoft.com/office/drawing/2014/main" val="2408302364"/>
                    </a:ext>
                  </a:extLst>
                </a:gridCol>
              </a:tblGrid>
              <a:tr h="287695">
                <a:tc>
                  <a:txBody>
                    <a:bodyPr/>
                    <a:lstStyle/>
                    <a:p>
                      <a:r>
                        <a:rPr lang="en-US" sz="2400" b="1" dirty="0">
                          <a:solidFill>
                            <a:sysClr val="windowText" lastClr="000000"/>
                          </a:solidFill>
                        </a:rPr>
                        <a:t>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solidFill>
                            <a:sysClr val="windowText" lastClr="000000"/>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solidFill>
                            <a:sysClr val="windowText" lastClr="000000"/>
                          </a:solidFill>
                        </a:rPr>
                        <a:t>EPN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8097664"/>
                  </a:ext>
                </a:extLst>
              </a:tr>
              <a:tr h="466997">
                <a:tc>
                  <a:txBody>
                    <a:bodyPr/>
                    <a:lstStyle/>
                    <a:p>
                      <a:r>
                        <a:rPr lang="en-US" sz="2400" dirty="0">
                          <a:solidFill>
                            <a:sysClr val="windowText" lastClr="000000"/>
                          </a:solidFill>
                        </a:rPr>
                        <a:t>all process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Process unit shutdown/depressurize/drain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ETAFLR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2163"/>
                  </a:ext>
                </a:extLst>
              </a:tr>
              <a:tr h="496569">
                <a:tc>
                  <a:txBody>
                    <a:bodyPr/>
                    <a:lstStyle/>
                    <a:p>
                      <a:r>
                        <a:rPr lang="en-US" sz="2400" dirty="0">
                          <a:solidFill>
                            <a:sysClr val="windowText" lastClr="000000"/>
                          </a:solidFill>
                        </a:rPr>
                        <a:t>All floating roof tanks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Tank roof landing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ETKSATM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9554039"/>
                  </a:ext>
                </a:extLst>
              </a:tr>
              <a:tr h="496569">
                <a:tc>
                  <a:txBody>
                    <a:bodyPr/>
                    <a:lstStyle/>
                    <a:p>
                      <a:r>
                        <a:rPr lang="en-US" sz="2400" dirty="0">
                          <a:solidFill>
                            <a:sysClr val="windowText" lastClr="000000"/>
                          </a:solidFill>
                        </a:rPr>
                        <a:t>See attachment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Miscellaneous low emitting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EATM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576530"/>
                  </a:ext>
                </a:extLst>
              </a:tr>
            </a:tbl>
          </a:graphicData>
        </a:graphic>
      </p:graphicFrame>
    </p:spTree>
    <p:extLst>
      <p:ext uri="{BB962C8B-B14F-4D97-AF65-F5344CB8AC3E}">
        <p14:creationId xmlns:p14="http://schemas.microsoft.com/office/powerpoint/2010/main" val="290150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575097-E278-4E70-9FD7-2368E309AD49}"/>
              </a:ext>
            </a:extLst>
          </p:cNvPr>
          <p:cNvSpPr>
            <a:spLocks noGrp="1"/>
          </p:cNvSpPr>
          <p:nvPr>
            <p:ph type="title"/>
          </p:nvPr>
        </p:nvSpPr>
        <p:spPr>
          <a:xfrm>
            <a:off x="533403" y="242863"/>
            <a:ext cx="10961688" cy="1439282"/>
          </a:xfrm>
        </p:spPr>
        <p:txBody>
          <a:bodyPr/>
          <a:lstStyle/>
          <a:p>
            <a:pPr algn="ctr"/>
            <a:r>
              <a:rPr lang="en-US" dirty="0"/>
              <a:t>Enhancing MSS Monitoring Conditions – Attachment C Clarified</a:t>
            </a:r>
            <a:br>
              <a:rPr lang="en-US" sz="5400" dirty="0"/>
            </a:br>
            <a:endParaRPr lang="en-US" dirty="0"/>
          </a:p>
        </p:txBody>
      </p:sp>
      <p:graphicFrame>
        <p:nvGraphicFramePr>
          <p:cNvPr id="2" name="Table 4">
            <a:extLst>
              <a:ext uri="{FF2B5EF4-FFF2-40B4-BE49-F238E27FC236}">
                <a16:creationId xmlns:a16="http://schemas.microsoft.com/office/drawing/2014/main" id="{F5E876B4-4C3B-4CD2-9E49-81628C3EB249}"/>
              </a:ext>
            </a:extLst>
          </p:cNvPr>
          <p:cNvGraphicFramePr>
            <a:graphicFrameLocks noGrp="1"/>
          </p:cNvGraphicFramePr>
          <p:nvPr>
            <p:ph idx="1"/>
            <p:extLst>
              <p:ext uri="{D42A27DB-BD31-4B8C-83A1-F6EECF244321}">
                <p14:modId xmlns:p14="http://schemas.microsoft.com/office/powerpoint/2010/main" val="2407131171"/>
              </p:ext>
            </p:extLst>
          </p:nvPr>
        </p:nvGraphicFramePr>
        <p:xfrm>
          <a:off x="382525" y="2598275"/>
          <a:ext cx="11426950" cy="4261091"/>
        </p:xfrm>
        <a:graphic>
          <a:graphicData uri="http://schemas.openxmlformats.org/drawingml/2006/table">
            <a:tbl>
              <a:tblPr firstRow="1" bandRow="1">
                <a:tableStyleId>{5C22544A-7EE6-4342-B048-85BDC9FD1C3A}</a:tableStyleId>
              </a:tblPr>
              <a:tblGrid>
                <a:gridCol w="2053144">
                  <a:extLst>
                    <a:ext uri="{9D8B030D-6E8A-4147-A177-3AD203B41FA5}">
                      <a16:colId xmlns:a16="http://schemas.microsoft.com/office/drawing/2014/main" val="3756378685"/>
                    </a:ext>
                  </a:extLst>
                </a:gridCol>
                <a:gridCol w="3508378">
                  <a:extLst>
                    <a:ext uri="{9D8B030D-6E8A-4147-A177-3AD203B41FA5}">
                      <a16:colId xmlns:a16="http://schemas.microsoft.com/office/drawing/2014/main" val="222579062"/>
                    </a:ext>
                  </a:extLst>
                </a:gridCol>
                <a:gridCol w="1727319">
                  <a:extLst>
                    <a:ext uri="{9D8B030D-6E8A-4147-A177-3AD203B41FA5}">
                      <a16:colId xmlns:a16="http://schemas.microsoft.com/office/drawing/2014/main" val="2408302364"/>
                    </a:ext>
                  </a:extLst>
                </a:gridCol>
                <a:gridCol w="4138109">
                  <a:extLst>
                    <a:ext uri="{9D8B030D-6E8A-4147-A177-3AD203B41FA5}">
                      <a16:colId xmlns:a16="http://schemas.microsoft.com/office/drawing/2014/main" val="1394052368"/>
                    </a:ext>
                  </a:extLst>
                </a:gridCol>
              </a:tblGrid>
              <a:tr h="525791">
                <a:tc>
                  <a:txBody>
                    <a:bodyPr/>
                    <a:lstStyle/>
                    <a:p>
                      <a:r>
                        <a:rPr lang="en-US" sz="2400" dirty="0">
                          <a:solidFill>
                            <a:sysClr val="windowText" lastClr="000000"/>
                          </a:solidFill>
                        </a:rPr>
                        <a:t>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ysClr val="windowText" lastClr="000000"/>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ysClr val="windowText" lastClr="000000"/>
                          </a:solidFill>
                        </a:rPr>
                        <a:t>EPN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solidFill>
                            <a:sysClr val="windowText" lastClr="000000"/>
                          </a:solidFill>
                        </a:rPr>
                        <a:t>Calculation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28097664"/>
                  </a:ext>
                </a:extLst>
              </a:tr>
              <a:tr h="1918874">
                <a:tc>
                  <a:txBody>
                    <a:bodyPr/>
                    <a:lstStyle/>
                    <a:p>
                      <a:r>
                        <a:rPr lang="en-US" sz="2400" dirty="0">
                          <a:solidFill>
                            <a:sysClr val="windowText" lastClr="000000"/>
                          </a:solidFill>
                        </a:rPr>
                        <a:t>all process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ysClr val="windowText" lastClr="000000"/>
                          </a:solidFill>
                        </a:rPr>
                        <a:t>Process unit shutdown/depressurize/</a:t>
                      </a:r>
                    </a:p>
                    <a:p>
                      <a:r>
                        <a:rPr lang="en-US" sz="2400" dirty="0">
                          <a:solidFill>
                            <a:sysClr val="windowText" lastClr="000000"/>
                          </a:solidFill>
                        </a:rPr>
                        <a:t>Drain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ysClr val="windowText" lastClr="000000"/>
                          </a:solidFill>
                        </a:rPr>
                        <a:t>ETAFLR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solidFill>
                            <a:sysClr val="windowText" lastClr="000000"/>
                          </a:solidFill>
                        </a:rPr>
                        <a:t>Pg.# (location in application or NOD response)</a:t>
                      </a:r>
                    </a:p>
                    <a:p>
                      <a:r>
                        <a:rPr lang="en-US" sz="2400" b="1" dirty="0">
                          <a:solidFill>
                            <a:sysClr val="windowText" lastClr="000000"/>
                          </a:solidFill>
                        </a:rPr>
                        <a:t>PI-1 received date/NOD submission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09502163"/>
                  </a:ext>
                </a:extLst>
              </a:tr>
              <a:tr h="907530">
                <a:tc>
                  <a:txBody>
                    <a:bodyPr/>
                    <a:lstStyle/>
                    <a:p>
                      <a:r>
                        <a:rPr lang="en-US" sz="2400" dirty="0">
                          <a:solidFill>
                            <a:sysClr val="windowText" lastClr="000000"/>
                          </a:solidFill>
                        </a:rPr>
                        <a:t>All floating roof tanks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ysClr val="windowText" lastClr="000000"/>
                          </a:solidFill>
                        </a:rPr>
                        <a:t>Tank roof landing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ysClr val="windowText" lastClr="000000"/>
                          </a:solidFill>
                        </a:rPr>
                        <a:t>ETKSATM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solidFill>
                            <a:sysClr val="windowText" lastClr="000000"/>
                          </a:solidFill>
                        </a:rPr>
                        <a:t>AP 42, Ch. 7 Equation 2-26 (Section 7.1.3.2.2)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39554039"/>
                  </a:ext>
                </a:extLst>
              </a:tr>
              <a:tr h="907530">
                <a:tc>
                  <a:txBody>
                    <a:bodyPr/>
                    <a:lstStyle/>
                    <a:p>
                      <a:r>
                        <a:rPr lang="en-US" sz="2400" dirty="0">
                          <a:solidFill>
                            <a:sysClr val="windowText" lastClr="000000"/>
                          </a:solidFill>
                        </a:rPr>
                        <a:t>See attachment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ysClr val="windowText" lastClr="000000"/>
                          </a:solidFill>
                        </a:rPr>
                        <a:t>Miscellaneous low emitting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ysClr val="windowText" lastClr="000000"/>
                          </a:solidFill>
                        </a:rPr>
                        <a:t>EATM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solidFill>
                            <a:sysClr val="windowText" lastClr="000000"/>
                          </a:solidFill>
                        </a:rPr>
                        <a:t>Special Condition No. 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408576530"/>
                  </a:ext>
                </a:extLst>
              </a:tr>
            </a:tbl>
          </a:graphicData>
        </a:graphic>
      </p:graphicFrame>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582476"/>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3C9300C9-3586-4E93-B276-992B62039456}"/>
              </a:ext>
            </a:extLst>
          </p:cNvPr>
          <p:cNvSpPr txBox="1">
            <a:spLocks/>
          </p:cNvSpPr>
          <p:nvPr/>
        </p:nvSpPr>
        <p:spPr>
          <a:xfrm>
            <a:off x="534014" y="1652380"/>
            <a:ext cx="10961077" cy="1067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Clr>
                <a:srgbClr val="FFC000"/>
              </a:buClr>
              <a:buFont typeface="Arial" panose="020B0604020202020204" pitchFamily="34" charset="0"/>
              <a:buNone/>
              <a:defRPr/>
            </a:pPr>
            <a:r>
              <a:rPr lang="en-US" dirty="0">
                <a:solidFill>
                  <a:prstClr val="black"/>
                </a:solidFill>
              </a:rPr>
              <a:t>The MSS Activity Summary can be updated to add a column identifying the calculation method for each MSS activity:</a:t>
            </a:r>
            <a:endParaRPr lang="en-US" i="1" dirty="0">
              <a:solidFill>
                <a:prstClr val="black"/>
              </a:solidFill>
            </a:endParaRPr>
          </a:p>
        </p:txBody>
      </p:sp>
    </p:spTree>
    <p:extLst>
      <p:ext uri="{BB962C8B-B14F-4D97-AF65-F5344CB8AC3E}">
        <p14:creationId xmlns:p14="http://schemas.microsoft.com/office/powerpoint/2010/main" val="1777307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575097-E278-4E70-9FD7-2368E309AD49}"/>
              </a:ext>
            </a:extLst>
          </p:cNvPr>
          <p:cNvSpPr>
            <a:spLocks noGrp="1"/>
          </p:cNvSpPr>
          <p:nvPr>
            <p:ph type="title"/>
          </p:nvPr>
        </p:nvSpPr>
        <p:spPr>
          <a:xfrm>
            <a:off x="609600" y="615297"/>
            <a:ext cx="10961688" cy="811168"/>
          </a:xfrm>
        </p:spPr>
        <p:txBody>
          <a:bodyPr/>
          <a:lstStyle/>
          <a:p>
            <a:pPr algn="ctr"/>
            <a:r>
              <a:rPr lang="en-US" dirty="0"/>
              <a:t>3-Hour Averaging </a:t>
            </a:r>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10211" y="1500747"/>
            <a:ext cx="10961077" cy="4572376"/>
          </a:xfrm>
        </p:spPr>
        <p:txBody>
          <a:bodyPr/>
          <a:lstStyle/>
          <a:p>
            <a:pPr marL="342900" lvl="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Special Conditions allowing 3-hour averaging to demonstrate compliance with hourly limitations</a:t>
            </a:r>
          </a:p>
          <a:p>
            <a:pPr marL="800100" lvl="1" indent="-342900">
              <a:lnSpc>
                <a:spcPct val="100000"/>
              </a:lnSpc>
              <a:spcBef>
                <a:spcPts val="1200"/>
              </a:spcBef>
              <a:buClr>
                <a:srgbClr val="FFC000"/>
              </a:buClr>
              <a:buFont typeface="Wingdings" panose="05000000000000000000" pitchFamily="2" charset="2"/>
              <a:buChar char="§"/>
              <a:defRPr/>
            </a:pPr>
            <a:r>
              <a:rPr lang="en-US" sz="2800" dirty="0">
                <a:solidFill>
                  <a:prstClr val="black"/>
                </a:solidFill>
              </a:rPr>
              <a:t>How does a 3-hour average demonstrate compliance with an hourly limitation?</a:t>
            </a:r>
          </a:p>
          <a:p>
            <a:pPr marL="342900" lvl="0" indent="-342900">
              <a:lnSpc>
                <a:spcPct val="100000"/>
              </a:lnSpc>
              <a:spcBef>
                <a:spcPts val="1200"/>
              </a:spcBef>
              <a:buClr>
                <a:srgbClr val="FFC000"/>
              </a:buClr>
              <a:buFont typeface="Wingdings" panose="05000000000000000000" pitchFamily="2" charset="2"/>
              <a:buChar char="§"/>
              <a:defRPr/>
            </a:pPr>
            <a:r>
              <a:rPr lang="en-US" sz="3200" dirty="0">
                <a:solidFill>
                  <a:schemeClr val="tx1">
                    <a:lumMod val="95000"/>
                    <a:lumOff val="5000"/>
                  </a:schemeClr>
                </a:solidFill>
              </a:rPr>
              <a:t>In some historical permits, but not common / boilerplate.  </a:t>
            </a:r>
          </a:p>
          <a:p>
            <a:pPr marL="342900" lvl="0" indent="-342900">
              <a:lnSpc>
                <a:spcPct val="100000"/>
              </a:lnSpc>
              <a:spcBef>
                <a:spcPts val="1200"/>
              </a:spcBef>
              <a:buClr>
                <a:srgbClr val="FFC000"/>
              </a:buClr>
              <a:buFont typeface="Wingdings" panose="05000000000000000000" pitchFamily="2" charset="2"/>
              <a:buChar char="§"/>
              <a:defRPr/>
            </a:pPr>
            <a:r>
              <a:rPr lang="en-US" sz="3200" dirty="0">
                <a:solidFill>
                  <a:schemeClr val="tx1">
                    <a:lumMod val="95000"/>
                    <a:lumOff val="5000"/>
                  </a:schemeClr>
                </a:solidFill>
              </a:rPr>
              <a:t>Upon the next renewal/permit action, it is suggested to visit these older conditions to make them clearer or update to require 1-hour rather than 3-hour averaging.</a:t>
            </a: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423980"/>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422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263793" y="419543"/>
            <a:ext cx="11382669" cy="976178"/>
          </a:xfrm>
        </p:spPr>
        <p:txBody>
          <a:bodyPr/>
          <a:lstStyle/>
          <a:p>
            <a:pPr algn="ctr"/>
            <a:r>
              <a:rPr lang="en-US" dirty="0">
                <a:ea typeface="Source Sans Pro SemiBold" panose="020B0603030403020204" pitchFamily="34" charset="0"/>
              </a:rPr>
              <a:t>Permit Referencing in NSR</a:t>
            </a:r>
            <a:endParaRPr lang="en-US" dirty="0"/>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15461" y="1528669"/>
            <a:ext cx="10961077" cy="4909788"/>
          </a:xfrm>
        </p:spPr>
        <p:txBody>
          <a:bodyPr/>
          <a:lstStyle/>
          <a:p>
            <a:pPr marL="342900" lvl="0" indent="-342900">
              <a:lnSpc>
                <a:spcPct val="100000"/>
              </a:lnSpc>
              <a:spcBef>
                <a:spcPts val="1200"/>
              </a:spcBef>
              <a:buClr>
                <a:srgbClr val="FFC000"/>
              </a:buClr>
              <a:buFont typeface="Wingdings" panose="05000000000000000000" pitchFamily="2" charset="2"/>
              <a:buChar char="§"/>
              <a:defRPr/>
            </a:pPr>
            <a:r>
              <a:rPr lang="en-US" sz="3200" dirty="0">
                <a:solidFill>
                  <a:prstClr val="black"/>
                </a:solidFill>
              </a:rPr>
              <a:t>Incorporating authorizations by reference within an NSR permit without providing the specific location of the referenced data</a:t>
            </a:r>
            <a:endParaRPr lang="en-US" sz="900" i="1" dirty="0">
              <a:solidFill>
                <a:srgbClr val="0070C0"/>
              </a:solidFill>
            </a:endParaRPr>
          </a:p>
          <a:p>
            <a:pPr marL="342900" lvl="0" indent="-342900">
              <a:lnSpc>
                <a:spcPct val="100000"/>
              </a:lnSpc>
              <a:spcBef>
                <a:spcPts val="1200"/>
              </a:spcBef>
              <a:buClr>
                <a:srgbClr val="FFC000"/>
              </a:buClr>
              <a:buFont typeface="Wingdings" panose="05000000000000000000" pitchFamily="2" charset="2"/>
              <a:buChar char="§"/>
              <a:defRPr/>
            </a:pPr>
            <a:r>
              <a:rPr lang="en-US" b="1" dirty="0"/>
              <a:t>Example:  </a:t>
            </a:r>
            <a:r>
              <a:rPr lang="en-US" dirty="0"/>
              <a:t>“Emission rates shall be determined and recorded using the emission factors and methodologies used in the permit application.”</a:t>
            </a:r>
          </a:p>
          <a:p>
            <a:pPr marL="342900" lvl="0" indent="-342900">
              <a:lnSpc>
                <a:spcPct val="100000"/>
              </a:lnSpc>
              <a:spcBef>
                <a:spcPts val="1200"/>
              </a:spcBef>
              <a:buClr>
                <a:srgbClr val="FFC000"/>
              </a:buClr>
              <a:buFont typeface="Wingdings" panose="05000000000000000000" pitchFamily="2" charset="2"/>
              <a:buChar char="§"/>
              <a:defRPr/>
            </a:pPr>
            <a:r>
              <a:rPr lang="en-US" b="1" dirty="0"/>
              <a:t>Example clarified: </a:t>
            </a:r>
            <a:r>
              <a:rPr lang="en-US" dirty="0"/>
              <a:t>“Emission rates shall be determined and recorded using the emission factors and methodologies used in the permit </a:t>
            </a:r>
            <a:r>
              <a:rPr lang="en-US" u="sng" dirty="0"/>
              <a:t>amendment </a:t>
            </a:r>
            <a:r>
              <a:rPr lang="en-US" dirty="0"/>
              <a:t>application, </a:t>
            </a:r>
            <a:r>
              <a:rPr lang="en-US" u="sng" dirty="0"/>
              <a:t>PI-1 dated January 1, 2022.</a:t>
            </a:r>
            <a:r>
              <a:rPr lang="en-US" dirty="0"/>
              <a:t>”</a:t>
            </a: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395721"/>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404664" y="552668"/>
            <a:ext cx="11382669" cy="976178"/>
          </a:xfrm>
        </p:spPr>
        <p:txBody>
          <a:bodyPr/>
          <a:lstStyle/>
          <a:p>
            <a:pPr algn="ctr"/>
            <a:r>
              <a:rPr lang="en-US" sz="4200" dirty="0">
                <a:ea typeface="Source Sans Pro SemiBold" panose="020B0603030403020204" pitchFamily="34" charset="0"/>
              </a:rPr>
              <a:t>Referencing Federally Applicable Subparts</a:t>
            </a:r>
            <a:endParaRPr lang="en-US" sz="4200" dirty="0"/>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15461" y="1460302"/>
            <a:ext cx="11171872" cy="4978153"/>
          </a:xfrm>
        </p:spPr>
        <p:txBody>
          <a:bodyPr/>
          <a:lstStyle/>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sz="3000" dirty="0">
                <a:effectLst/>
                <a:latin typeface="Arial" panose="020B0604020202020204" pitchFamily="34" charset="0"/>
                <a:ea typeface="Calibri" panose="020F0502020204030204" pitchFamily="34" charset="0"/>
              </a:rPr>
              <a:t>Permit SC read “The flares are subject to all applicable requirements of 40 CFR Part 60, Subpart Ja.”</a:t>
            </a:r>
            <a:endParaRPr lang="en-US" sz="3000" dirty="0">
              <a:solidFill>
                <a:srgbClr val="FF0000"/>
              </a:solidFill>
            </a:endParaRP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500" b="1" u="sng" dirty="0">
                <a:solidFill>
                  <a:schemeClr val="tx1">
                    <a:lumMod val="95000"/>
                    <a:lumOff val="5000"/>
                  </a:schemeClr>
                </a:solidFill>
              </a:rPr>
              <a:t>Concern</a:t>
            </a:r>
            <a:r>
              <a:rPr lang="en-US" sz="2500" b="1" dirty="0">
                <a:solidFill>
                  <a:schemeClr val="tx1">
                    <a:lumMod val="95000"/>
                    <a:lumOff val="5000"/>
                  </a:schemeClr>
                </a:solidFill>
              </a:rPr>
              <a:t>: </a:t>
            </a:r>
            <a:r>
              <a:rPr lang="en-US" sz="2500" dirty="0">
                <a:solidFill>
                  <a:schemeClr val="tx1">
                    <a:lumMod val="95000"/>
                    <a:lumOff val="5000"/>
                  </a:schemeClr>
                </a:solidFill>
              </a:rPr>
              <a:t>Not enough to cite requirements of NSPS Ja to develop a flare management plan, as these standards also require operational requirements to be included in the plan.</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500" b="1" u="sng" dirty="0">
                <a:solidFill>
                  <a:schemeClr val="tx1">
                    <a:lumMod val="95000"/>
                    <a:lumOff val="5000"/>
                  </a:schemeClr>
                </a:solidFill>
              </a:rPr>
              <a:t>Example</a:t>
            </a:r>
            <a:r>
              <a:rPr lang="en-US" sz="2500" b="1" dirty="0">
                <a:solidFill>
                  <a:schemeClr val="tx1">
                    <a:lumMod val="95000"/>
                    <a:lumOff val="5000"/>
                  </a:schemeClr>
                </a:solidFill>
              </a:rPr>
              <a:t>: </a:t>
            </a:r>
            <a:r>
              <a:rPr lang="en-US" sz="2500" dirty="0">
                <a:solidFill>
                  <a:schemeClr val="tx1">
                    <a:lumMod val="95000"/>
                    <a:lumOff val="5000"/>
                  </a:schemeClr>
                </a:solidFill>
              </a:rPr>
              <a:t>One element of NSPS Ja requires procedures to minimize or eliminate discharge to the flare during the planned startup and shutdown of the refinery process units. EPA determined this is an applicable requirement and should be included as part of the Title V permit.</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500" b="1" u="sng" dirty="0">
                <a:solidFill>
                  <a:schemeClr val="tx1">
                    <a:lumMod val="95000"/>
                    <a:lumOff val="5000"/>
                  </a:schemeClr>
                </a:solidFill>
              </a:rPr>
              <a:t>A way to address</a:t>
            </a:r>
            <a:r>
              <a:rPr lang="en-US" sz="2500" b="1" dirty="0">
                <a:solidFill>
                  <a:schemeClr val="tx1">
                    <a:lumMod val="95000"/>
                    <a:lumOff val="5000"/>
                  </a:schemeClr>
                </a:solidFill>
              </a:rPr>
              <a:t>:</a:t>
            </a:r>
            <a:r>
              <a:rPr lang="en-US" sz="2500" dirty="0">
                <a:solidFill>
                  <a:schemeClr val="tx1">
                    <a:lumMod val="95000"/>
                    <a:lumOff val="5000"/>
                  </a:schemeClr>
                </a:solidFill>
              </a:rPr>
              <a:t> Include the actual procedures to minimize or eliminate discharge to the flare during the planned startup and shutdown of the refinery units.</a:t>
            </a: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395721"/>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406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descr="Contact Information">
            <a:extLst>
              <a:ext uri="{FF2B5EF4-FFF2-40B4-BE49-F238E27FC236}">
                <a16:creationId xmlns:a16="http://schemas.microsoft.com/office/drawing/2014/main" id="{7DD47564-9494-4815-8675-7A76BC6BD21D}"/>
              </a:ext>
            </a:extLst>
          </p:cNvPr>
          <p:cNvSpPr>
            <a:spLocks noGrp="1"/>
          </p:cNvSpPr>
          <p:nvPr>
            <p:ph type="title"/>
          </p:nvPr>
        </p:nvSpPr>
        <p:spPr>
          <a:xfrm>
            <a:off x="592965" y="556941"/>
            <a:ext cx="11005226" cy="1450757"/>
          </a:xfrm>
        </p:spPr>
        <p:txBody>
          <a:bodyPr>
            <a:noAutofit/>
          </a:bodyPr>
          <a:lstStyle/>
          <a:p>
            <a:pPr algn="ctr"/>
            <a:r>
              <a:rPr lang="en-US" b="1" dirty="0">
                <a:latin typeface="Calibri" panose="020F0502020204030204" pitchFamily="34" charset="0"/>
                <a:ea typeface="Source Sans Pro SemiBold" panose="020B0603030403020204" pitchFamily="34" charset="0"/>
                <a:cs typeface="Calibri" panose="020F0502020204030204" pitchFamily="34" charset="0"/>
              </a:rPr>
              <a:t>Contact Information</a:t>
            </a:r>
          </a:p>
        </p:txBody>
      </p:sp>
      <p:cxnSp>
        <p:nvCxnSpPr>
          <p:cNvPr id="5" name="Straight Connector 4">
            <a:extLst>
              <a:ext uri="{FF2B5EF4-FFF2-40B4-BE49-F238E27FC236}">
                <a16:creationId xmlns:a16="http://schemas.microsoft.com/office/drawing/2014/main" id="{E45807D7-EA38-42B0-B609-A5CCB7BBD2DC}"/>
              </a:ext>
              <a:ext uri="{C183D7F6-B498-43B3-948B-1728B52AA6E4}">
                <adec:decorative xmlns:adec="http://schemas.microsoft.com/office/drawing/2017/decorative" val="1"/>
              </a:ext>
            </a:extLst>
          </p:cNvPr>
          <p:cNvCxnSpPr>
            <a:cxnSpLocks/>
          </p:cNvCxnSpPr>
          <p:nvPr/>
        </p:nvCxnSpPr>
        <p:spPr>
          <a:xfrm>
            <a:off x="1256526" y="1597279"/>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Text Placeholder 7" descr=" General:&#10;airperm@tceq.texas.gov&#10;(512) 239 – 1250&#10; Vasant Chaphekar, P.E.&#10;Vasant.Chaphekar@tceq.texas.gov ">
            <a:extLst>
              <a:ext uri="{FF2B5EF4-FFF2-40B4-BE49-F238E27FC236}">
                <a16:creationId xmlns:a16="http://schemas.microsoft.com/office/drawing/2014/main" id="{B3FC36B8-9A71-4E95-918A-C8D1A397F472}"/>
              </a:ext>
            </a:extLst>
          </p:cNvPr>
          <p:cNvSpPr>
            <a:spLocks noGrp="1"/>
          </p:cNvSpPr>
          <p:nvPr>
            <p:ph sz="half" idx="1"/>
          </p:nvPr>
        </p:nvSpPr>
        <p:spPr>
          <a:xfrm>
            <a:off x="1824177" y="2007698"/>
            <a:ext cx="8136089" cy="3051290"/>
          </a:xfrm>
        </p:spPr>
        <p:txBody>
          <a:bodyPr>
            <a:noAutofit/>
          </a:bodyPr>
          <a:lstStyle/>
          <a:p>
            <a:pPr>
              <a:lnSpc>
                <a:spcPct val="100000"/>
              </a:lnSpc>
              <a:spcBef>
                <a:spcPts val="1200"/>
              </a:spcBef>
            </a:pPr>
            <a:r>
              <a:rPr lang="en-US" sz="3200" b="1" dirty="0"/>
              <a:t>Vasant Chaphekar, P.E.</a:t>
            </a:r>
          </a:p>
          <a:p>
            <a:pPr marL="457200" lvl="1" indent="0">
              <a:lnSpc>
                <a:spcPct val="100000"/>
              </a:lnSpc>
              <a:spcBef>
                <a:spcPts val="1200"/>
              </a:spcBef>
              <a:spcAft>
                <a:spcPts val="1200"/>
              </a:spcAft>
              <a:buNone/>
            </a:pPr>
            <a:r>
              <a:rPr lang="en-US" sz="3000" dirty="0">
                <a:solidFill>
                  <a:srgbClr val="0000FF"/>
                </a:solidFill>
                <a:hlinkClick r:id="rId3">
                  <a:extLst>
                    <a:ext uri="{A12FA001-AC4F-418D-AE19-62706E023703}">
                      <ahyp:hlinkClr xmlns:ahyp="http://schemas.microsoft.com/office/drawing/2018/hyperlinkcolor" val="tx"/>
                    </a:ext>
                  </a:extLst>
                </a:hlinkClick>
              </a:rPr>
              <a:t>Vasant.Chaphekar@tceq.texas.gov</a:t>
            </a:r>
            <a:r>
              <a:rPr lang="en-US" sz="3000" dirty="0">
                <a:solidFill>
                  <a:srgbClr val="0000FF"/>
                </a:solidFill>
              </a:rPr>
              <a:t> </a:t>
            </a:r>
          </a:p>
          <a:p>
            <a:pPr>
              <a:lnSpc>
                <a:spcPct val="100000"/>
              </a:lnSpc>
              <a:spcBef>
                <a:spcPts val="1200"/>
              </a:spcBef>
            </a:pPr>
            <a:r>
              <a:rPr lang="en-US" sz="3200" b="1" dirty="0"/>
              <a:t> Ariel Ramirez</a:t>
            </a:r>
          </a:p>
          <a:p>
            <a:pPr marL="457200" lvl="1" indent="0">
              <a:lnSpc>
                <a:spcPct val="100000"/>
              </a:lnSpc>
              <a:spcBef>
                <a:spcPts val="1200"/>
              </a:spcBef>
              <a:spcAft>
                <a:spcPts val="600"/>
              </a:spcAft>
              <a:buNone/>
            </a:pPr>
            <a:r>
              <a:rPr lang="en-US" sz="3000" dirty="0">
                <a:solidFill>
                  <a:srgbClr val="0000FF"/>
                </a:solidFill>
                <a:hlinkClick r:id="rId3">
                  <a:extLst>
                    <a:ext uri="{A12FA001-AC4F-418D-AE19-62706E023703}">
                      <ahyp:hlinkClr xmlns:ahyp="http://schemas.microsoft.com/office/drawing/2018/hyperlinkcolor" val="tx"/>
                    </a:ext>
                  </a:extLst>
                </a:hlinkClick>
              </a:rPr>
              <a:t>Ariel.Ramirez@tceq.texas.gov</a:t>
            </a:r>
            <a:r>
              <a:rPr lang="en-US" sz="3000" dirty="0">
                <a:solidFill>
                  <a:srgbClr val="0000FF"/>
                </a:solidFill>
              </a:rPr>
              <a:t> </a:t>
            </a:r>
          </a:p>
          <a:p>
            <a:pPr marL="0" indent="0">
              <a:buNone/>
            </a:pPr>
            <a:endParaRPr lang="en-US" sz="3600" dirty="0"/>
          </a:p>
        </p:txBody>
      </p:sp>
      <p:pic>
        <p:nvPicPr>
          <p:cNvPr id="12" name="Graphic 11">
            <a:extLst>
              <a:ext uri="{FF2B5EF4-FFF2-40B4-BE49-F238E27FC236}">
                <a16:creationId xmlns:a16="http://schemas.microsoft.com/office/drawing/2014/main" id="{92E8DE0C-9C97-4C6A-9A5B-21DA30495E9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6526" y="2007698"/>
            <a:ext cx="526365" cy="526365"/>
          </a:xfrm>
          <a:prstGeom prst="rect">
            <a:avLst/>
          </a:prstGeom>
        </p:spPr>
      </p:pic>
      <p:pic>
        <p:nvPicPr>
          <p:cNvPr id="4" name="Picture 3">
            <a:extLst>
              <a:ext uri="{FF2B5EF4-FFF2-40B4-BE49-F238E27FC236}">
                <a16:creationId xmlns:a16="http://schemas.microsoft.com/office/drawing/2014/main" id="{B605EEA1-CDC3-49E3-877B-111E830063B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2999" y="5209490"/>
            <a:ext cx="1155192" cy="1155192"/>
          </a:xfrm>
          <a:prstGeom prst="rect">
            <a:avLst/>
          </a:prstGeom>
        </p:spPr>
      </p:pic>
      <p:pic>
        <p:nvPicPr>
          <p:cNvPr id="9" name="Graphic 8">
            <a:extLst>
              <a:ext uri="{FF2B5EF4-FFF2-40B4-BE49-F238E27FC236}">
                <a16:creationId xmlns:a16="http://schemas.microsoft.com/office/drawing/2014/main" id="{4ED3E52E-E2FE-475A-8357-C40411E09E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6525" y="3427818"/>
            <a:ext cx="526365" cy="526365"/>
          </a:xfrm>
          <a:prstGeom prst="rect">
            <a:avLst/>
          </a:prstGeom>
        </p:spPr>
      </p:pic>
    </p:spTree>
    <p:extLst>
      <p:ext uri="{BB962C8B-B14F-4D97-AF65-F5344CB8AC3E}">
        <p14:creationId xmlns:p14="http://schemas.microsoft.com/office/powerpoint/2010/main" val="214214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80946"/>
            <a:ext cx="10961077" cy="943573"/>
          </a:xfrm>
        </p:spPr>
        <p:txBody>
          <a:bodyPr/>
          <a:lstStyle/>
          <a:p>
            <a:pPr algn="ctr"/>
            <a:r>
              <a:rPr lang="en-US" dirty="0">
                <a:latin typeface="+mn-lt"/>
                <a:ea typeface="Tahoma" panose="020B0604030504040204" pitchFamily="34" charset="0"/>
                <a:cs typeface="Tahoma" panose="020B0604030504040204" pitchFamily="34" charset="0"/>
              </a:rPr>
              <a:t>Terminology</a:t>
            </a:r>
          </a:p>
        </p:txBody>
      </p:sp>
      <p:graphicFrame>
        <p:nvGraphicFramePr>
          <p:cNvPr id="2" name="Diagram 1" descr="Terminology"/>
          <p:cNvGraphicFramePr/>
          <p:nvPr>
            <p:extLst>
              <p:ext uri="{D42A27DB-BD31-4B8C-83A1-F6EECF244321}">
                <p14:modId xmlns:p14="http://schemas.microsoft.com/office/powerpoint/2010/main" val="2304285238"/>
              </p:ext>
            </p:extLst>
          </p:nvPr>
        </p:nvGraphicFramePr>
        <p:xfrm>
          <a:off x="1139049" y="1760707"/>
          <a:ext cx="1043162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9AC1937C-074E-43AF-A1B5-B953B2E6F875}"/>
              </a:ext>
              <a:ext uri="{C183D7F6-B498-43B3-948B-1728B52AA6E4}">
                <adec:decorative xmlns:adec="http://schemas.microsoft.com/office/drawing/2017/decorative" val="1"/>
              </a:ext>
            </a:extLst>
          </p:cNvPr>
          <p:cNvCxnSpPr>
            <a:cxnSpLocks/>
          </p:cNvCxnSpPr>
          <p:nvPr/>
        </p:nvCxnSpPr>
        <p:spPr>
          <a:xfrm>
            <a:off x="1139049" y="1624519"/>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graphicEl>
                                              <a:dgm id="{36AA993B-A375-4D1C-AEA3-C9F4F0847B49}"/>
                                            </p:graphicEl>
                                          </p:spTgt>
                                        </p:tgtEl>
                                        <p:attrNameLst>
                                          <p:attrName>style.visibility</p:attrName>
                                        </p:attrNameLst>
                                      </p:cBhvr>
                                      <p:to>
                                        <p:strVal val="visible"/>
                                      </p:to>
                                    </p:set>
                                    <p:animEffect transition="in" filter="fade">
                                      <p:cBhvr>
                                        <p:cTn id="7" dur="1000"/>
                                        <p:tgtEl>
                                          <p:spTgt spid="2">
                                            <p:graphicEl>
                                              <a:dgm id="{36AA993B-A375-4D1C-AEA3-C9F4F0847B49}"/>
                                            </p:graphicEl>
                                          </p:spTgt>
                                        </p:tgtEl>
                                      </p:cBhvr>
                                    </p:animEffect>
                                    <p:anim calcmode="lin" valueType="num">
                                      <p:cBhvr>
                                        <p:cTn id="8" dur="1000" fill="hold"/>
                                        <p:tgtEl>
                                          <p:spTgt spid="2">
                                            <p:graphicEl>
                                              <a:dgm id="{36AA993B-A375-4D1C-AEA3-C9F4F0847B49}"/>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6AA993B-A375-4D1C-AEA3-C9F4F0847B4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3F7B972E-631E-4711-9563-E670F35EFFBE}"/>
                                            </p:graphicEl>
                                          </p:spTgt>
                                        </p:tgtEl>
                                        <p:attrNameLst>
                                          <p:attrName>style.visibility</p:attrName>
                                        </p:attrNameLst>
                                      </p:cBhvr>
                                      <p:to>
                                        <p:strVal val="visible"/>
                                      </p:to>
                                    </p:set>
                                    <p:animEffect transition="in" filter="fade">
                                      <p:cBhvr>
                                        <p:cTn id="12" dur="1000"/>
                                        <p:tgtEl>
                                          <p:spTgt spid="2">
                                            <p:graphicEl>
                                              <a:dgm id="{3F7B972E-631E-4711-9563-E670F35EFFBE}"/>
                                            </p:graphicEl>
                                          </p:spTgt>
                                        </p:tgtEl>
                                      </p:cBhvr>
                                    </p:animEffect>
                                    <p:anim calcmode="lin" valueType="num">
                                      <p:cBhvr>
                                        <p:cTn id="13" dur="1000" fill="hold"/>
                                        <p:tgtEl>
                                          <p:spTgt spid="2">
                                            <p:graphicEl>
                                              <a:dgm id="{3F7B972E-631E-4711-9563-E670F35EFFBE}"/>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3F7B972E-631E-4711-9563-E670F35EFFBE}"/>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graphicEl>
                                              <a:dgm id="{1E5835F3-4BE8-4598-806C-F07B7673DC31}"/>
                                            </p:graphicEl>
                                          </p:spTgt>
                                        </p:tgtEl>
                                        <p:attrNameLst>
                                          <p:attrName>style.visibility</p:attrName>
                                        </p:attrNameLst>
                                      </p:cBhvr>
                                      <p:to>
                                        <p:strVal val="visible"/>
                                      </p:to>
                                    </p:set>
                                    <p:animEffect transition="in" filter="fade">
                                      <p:cBhvr>
                                        <p:cTn id="18" dur="1000"/>
                                        <p:tgtEl>
                                          <p:spTgt spid="2">
                                            <p:graphicEl>
                                              <a:dgm id="{1E5835F3-4BE8-4598-806C-F07B7673DC31}"/>
                                            </p:graphicEl>
                                          </p:spTgt>
                                        </p:tgtEl>
                                      </p:cBhvr>
                                    </p:animEffect>
                                    <p:anim calcmode="lin" valueType="num">
                                      <p:cBhvr>
                                        <p:cTn id="19" dur="1000" fill="hold"/>
                                        <p:tgtEl>
                                          <p:spTgt spid="2">
                                            <p:graphicEl>
                                              <a:dgm id="{1E5835F3-4BE8-4598-806C-F07B7673DC31}"/>
                                            </p:graphicEl>
                                          </p:spTgt>
                                        </p:tgtEl>
                                        <p:attrNameLst>
                                          <p:attrName>ppt_x</p:attrName>
                                        </p:attrNameLst>
                                      </p:cBhvr>
                                      <p:tavLst>
                                        <p:tav tm="0">
                                          <p:val>
                                            <p:strVal val="#ppt_x"/>
                                          </p:val>
                                        </p:tav>
                                        <p:tav tm="100000">
                                          <p:val>
                                            <p:strVal val="#ppt_x"/>
                                          </p:val>
                                        </p:tav>
                                      </p:tavLst>
                                    </p:anim>
                                    <p:anim calcmode="lin" valueType="num">
                                      <p:cBhvr>
                                        <p:cTn id="20" dur="1000" fill="hold"/>
                                        <p:tgtEl>
                                          <p:spTgt spid="2">
                                            <p:graphicEl>
                                              <a:dgm id="{1E5835F3-4BE8-4598-806C-F07B7673DC31}"/>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
                                            <p:graphicEl>
                                              <a:dgm id="{58AA7DF3-D995-4A48-B2BE-C8F27C4C6482}"/>
                                            </p:graphicEl>
                                          </p:spTgt>
                                        </p:tgtEl>
                                        <p:attrNameLst>
                                          <p:attrName>style.visibility</p:attrName>
                                        </p:attrNameLst>
                                      </p:cBhvr>
                                      <p:to>
                                        <p:strVal val="visible"/>
                                      </p:to>
                                    </p:set>
                                    <p:animEffect transition="in" filter="fade">
                                      <p:cBhvr>
                                        <p:cTn id="23" dur="1000"/>
                                        <p:tgtEl>
                                          <p:spTgt spid="2">
                                            <p:graphicEl>
                                              <a:dgm id="{58AA7DF3-D995-4A48-B2BE-C8F27C4C6482}"/>
                                            </p:graphicEl>
                                          </p:spTgt>
                                        </p:tgtEl>
                                      </p:cBhvr>
                                    </p:animEffect>
                                    <p:anim calcmode="lin" valueType="num">
                                      <p:cBhvr>
                                        <p:cTn id="24" dur="1000" fill="hold"/>
                                        <p:tgtEl>
                                          <p:spTgt spid="2">
                                            <p:graphicEl>
                                              <a:dgm id="{58AA7DF3-D995-4A48-B2BE-C8F27C4C6482}"/>
                                            </p:graphicEl>
                                          </p:spTgt>
                                        </p:tgtEl>
                                        <p:attrNameLst>
                                          <p:attrName>ppt_x</p:attrName>
                                        </p:attrNameLst>
                                      </p:cBhvr>
                                      <p:tavLst>
                                        <p:tav tm="0">
                                          <p:val>
                                            <p:strVal val="#ppt_x"/>
                                          </p:val>
                                        </p:tav>
                                        <p:tav tm="100000">
                                          <p:val>
                                            <p:strVal val="#ppt_x"/>
                                          </p:val>
                                        </p:tav>
                                      </p:tavLst>
                                    </p:anim>
                                    <p:anim calcmode="lin" valueType="num">
                                      <p:cBhvr>
                                        <p:cTn id="25" dur="1000" fill="hold"/>
                                        <p:tgtEl>
                                          <p:spTgt spid="2">
                                            <p:graphicEl>
                                              <a:dgm id="{58AA7DF3-D995-4A48-B2BE-C8F27C4C6482}"/>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
                                            <p:graphicEl>
                                              <a:dgm id="{82547EDC-7DE7-494A-9FE8-079FFC889382}"/>
                                            </p:graphicEl>
                                          </p:spTgt>
                                        </p:tgtEl>
                                        <p:attrNameLst>
                                          <p:attrName>style.visibility</p:attrName>
                                        </p:attrNameLst>
                                      </p:cBhvr>
                                      <p:to>
                                        <p:strVal val="visible"/>
                                      </p:to>
                                    </p:set>
                                    <p:animEffect transition="in" filter="fade">
                                      <p:cBhvr>
                                        <p:cTn id="29" dur="1000"/>
                                        <p:tgtEl>
                                          <p:spTgt spid="2">
                                            <p:graphicEl>
                                              <a:dgm id="{82547EDC-7DE7-494A-9FE8-079FFC889382}"/>
                                            </p:graphicEl>
                                          </p:spTgt>
                                        </p:tgtEl>
                                      </p:cBhvr>
                                    </p:animEffect>
                                    <p:anim calcmode="lin" valueType="num">
                                      <p:cBhvr>
                                        <p:cTn id="30" dur="1000" fill="hold"/>
                                        <p:tgtEl>
                                          <p:spTgt spid="2">
                                            <p:graphicEl>
                                              <a:dgm id="{82547EDC-7DE7-494A-9FE8-079FFC889382}"/>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82547EDC-7DE7-494A-9FE8-079FFC889382}"/>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A3212C74-8EB5-4A02-8D35-F9E8C86AC275}"/>
                                            </p:graphicEl>
                                          </p:spTgt>
                                        </p:tgtEl>
                                        <p:attrNameLst>
                                          <p:attrName>style.visibility</p:attrName>
                                        </p:attrNameLst>
                                      </p:cBhvr>
                                      <p:to>
                                        <p:strVal val="visible"/>
                                      </p:to>
                                    </p:set>
                                    <p:animEffect transition="in" filter="fade">
                                      <p:cBhvr>
                                        <p:cTn id="34" dur="1000"/>
                                        <p:tgtEl>
                                          <p:spTgt spid="2">
                                            <p:graphicEl>
                                              <a:dgm id="{A3212C74-8EB5-4A02-8D35-F9E8C86AC275}"/>
                                            </p:graphicEl>
                                          </p:spTgt>
                                        </p:tgtEl>
                                      </p:cBhvr>
                                    </p:animEffect>
                                    <p:anim calcmode="lin" valueType="num">
                                      <p:cBhvr>
                                        <p:cTn id="35" dur="1000" fill="hold"/>
                                        <p:tgtEl>
                                          <p:spTgt spid="2">
                                            <p:graphicEl>
                                              <a:dgm id="{A3212C74-8EB5-4A02-8D35-F9E8C86AC275}"/>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A3212C74-8EB5-4A02-8D35-F9E8C86AC275}"/>
                                            </p:graphic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
                                            <p:graphicEl>
                                              <a:dgm id="{7B3BAB53-3787-4F89-937A-84E6DEBB2DE9}"/>
                                            </p:graphicEl>
                                          </p:spTgt>
                                        </p:tgtEl>
                                        <p:attrNameLst>
                                          <p:attrName>style.visibility</p:attrName>
                                        </p:attrNameLst>
                                      </p:cBhvr>
                                      <p:to>
                                        <p:strVal val="visible"/>
                                      </p:to>
                                    </p:set>
                                    <p:animEffect transition="in" filter="fade">
                                      <p:cBhvr>
                                        <p:cTn id="40" dur="1000"/>
                                        <p:tgtEl>
                                          <p:spTgt spid="2">
                                            <p:graphicEl>
                                              <a:dgm id="{7B3BAB53-3787-4F89-937A-84E6DEBB2DE9}"/>
                                            </p:graphicEl>
                                          </p:spTgt>
                                        </p:tgtEl>
                                      </p:cBhvr>
                                    </p:animEffect>
                                    <p:anim calcmode="lin" valueType="num">
                                      <p:cBhvr>
                                        <p:cTn id="41" dur="1000" fill="hold"/>
                                        <p:tgtEl>
                                          <p:spTgt spid="2">
                                            <p:graphicEl>
                                              <a:dgm id="{7B3BAB53-3787-4F89-937A-84E6DEBB2DE9}"/>
                                            </p:graphicEl>
                                          </p:spTgt>
                                        </p:tgtEl>
                                        <p:attrNameLst>
                                          <p:attrName>ppt_x</p:attrName>
                                        </p:attrNameLst>
                                      </p:cBhvr>
                                      <p:tavLst>
                                        <p:tav tm="0">
                                          <p:val>
                                            <p:strVal val="#ppt_x"/>
                                          </p:val>
                                        </p:tav>
                                        <p:tav tm="100000">
                                          <p:val>
                                            <p:strVal val="#ppt_x"/>
                                          </p:val>
                                        </p:tav>
                                      </p:tavLst>
                                    </p:anim>
                                    <p:anim calcmode="lin" valueType="num">
                                      <p:cBhvr>
                                        <p:cTn id="42" dur="1000" fill="hold"/>
                                        <p:tgtEl>
                                          <p:spTgt spid="2">
                                            <p:graphicEl>
                                              <a:dgm id="{7B3BAB53-3787-4F89-937A-84E6DEBB2DE9}"/>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
                                            <p:graphicEl>
                                              <a:dgm id="{7F75EA14-57FF-4BBC-80E8-0E69291590D2}"/>
                                            </p:graphicEl>
                                          </p:spTgt>
                                        </p:tgtEl>
                                        <p:attrNameLst>
                                          <p:attrName>style.visibility</p:attrName>
                                        </p:attrNameLst>
                                      </p:cBhvr>
                                      <p:to>
                                        <p:strVal val="visible"/>
                                      </p:to>
                                    </p:set>
                                    <p:animEffect transition="in" filter="fade">
                                      <p:cBhvr>
                                        <p:cTn id="45" dur="1000"/>
                                        <p:tgtEl>
                                          <p:spTgt spid="2">
                                            <p:graphicEl>
                                              <a:dgm id="{7F75EA14-57FF-4BBC-80E8-0E69291590D2}"/>
                                            </p:graphicEl>
                                          </p:spTgt>
                                        </p:tgtEl>
                                      </p:cBhvr>
                                    </p:animEffect>
                                    <p:anim calcmode="lin" valueType="num">
                                      <p:cBhvr>
                                        <p:cTn id="46" dur="1000" fill="hold"/>
                                        <p:tgtEl>
                                          <p:spTgt spid="2">
                                            <p:graphicEl>
                                              <a:dgm id="{7F75EA14-57FF-4BBC-80E8-0E69291590D2}"/>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7F75EA14-57FF-4BBC-80E8-0E69291590D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0217CD-FD57-445D-BFF1-BA0A919F58FE}"/>
              </a:ext>
            </a:extLst>
          </p:cNvPr>
          <p:cNvSpPr>
            <a:spLocks noGrp="1"/>
          </p:cNvSpPr>
          <p:nvPr>
            <p:ph type="title"/>
          </p:nvPr>
        </p:nvSpPr>
        <p:spPr>
          <a:xfrm>
            <a:off x="1066800" y="583114"/>
            <a:ext cx="10058400" cy="1539132"/>
          </a:xfrm>
        </p:spPr>
        <p:txBody>
          <a:bodyPr>
            <a:normAutofit/>
          </a:bodyPr>
          <a:lstStyle/>
          <a:p>
            <a:pPr algn="ctr"/>
            <a:r>
              <a:rPr lang="en-US" b="1" dirty="0">
                <a:ea typeface="Source Sans Pro SemiBold" panose="020B0603030403020204" pitchFamily="34" charset="0"/>
                <a:cs typeface="Calibri" panose="020F0502020204030204" pitchFamily="34" charset="0"/>
              </a:rPr>
              <a:t>Title V Petitions, Objections and </a:t>
            </a:r>
            <a:br>
              <a:rPr lang="en-US" b="1" dirty="0">
                <a:ea typeface="Source Sans Pro SemiBold" panose="020B0603030403020204" pitchFamily="34" charset="0"/>
                <a:cs typeface="Calibri" panose="020F0502020204030204" pitchFamily="34" charset="0"/>
              </a:rPr>
            </a:br>
            <a:r>
              <a:rPr lang="en-US" b="1" dirty="0">
                <a:ea typeface="Source Sans Pro SemiBold" panose="020B0603030403020204" pitchFamily="34" charset="0"/>
                <a:cs typeface="Calibri" panose="020F0502020204030204" pitchFamily="34" charset="0"/>
              </a:rPr>
              <a:t>EPA Orders</a:t>
            </a:r>
          </a:p>
        </p:txBody>
      </p:sp>
      <p:cxnSp>
        <p:nvCxnSpPr>
          <p:cNvPr id="11" name="Straight Connector 10">
            <a:extLst>
              <a:ext uri="{FF2B5EF4-FFF2-40B4-BE49-F238E27FC236}">
                <a16:creationId xmlns:a16="http://schemas.microsoft.com/office/drawing/2014/main" id="{29A145DC-ED08-40B4-9EEF-154C88924A2F}"/>
              </a:ext>
              <a:ext uri="{C183D7F6-B498-43B3-948B-1728B52AA6E4}">
                <adec:decorative xmlns:adec="http://schemas.microsoft.com/office/drawing/2017/decorative" val="1"/>
              </a:ext>
            </a:extLst>
          </p:cNvPr>
          <p:cNvCxnSpPr>
            <a:cxnSpLocks/>
          </p:cNvCxnSpPr>
          <p:nvPr/>
        </p:nvCxnSpPr>
        <p:spPr>
          <a:xfrm>
            <a:off x="1211298" y="2109578"/>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FB770207-372F-4B38-8E0D-8EFD295008C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16366" y="2342602"/>
            <a:ext cx="5076203" cy="4328834"/>
          </a:xfrm>
        </p:spPr>
      </p:pic>
      <p:graphicFrame>
        <p:nvGraphicFramePr>
          <p:cNvPr id="12" name="Content Placeholder 1" descr="Content: Who needs a Title V permit?  What is the Title V permitting process?&#10;Submitting and Accessing Title V permit documents">
            <a:extLst>
              <a:ext uri="{FF2B5EF4-FFF2-40B4-BE49-F238E27FC236}">
                <a16:creationId xmlns:a16="http://schemas.microsoft.com/office/drawing/2014/main" id="{0519EE12-5CC5-48EB-8E2B-1D3170EF8446}"/>
              </a:ext>
            </a:extLst>
          </p:cNvPr>
          <p:cNvGraphicFramePr>
            <a:graphicFrameLocks noGrp="1"/>
          </p:cNvGraphicFramePr>
          <p:nvPr>
            <p:ph sz="half" idx="1"/>
            <p:extLst>
              <p:ext uri="{D42A27DB-BD31-4B8C-83A1-F6EECF244321}">
                <p14:modId xmlns:p14="http://schemas.microsoft.com/office/powerpoint/2010/main" val="1697236938"/>
              </p:ext>
            </p:extLst>
          </p:nvPr>
        </p:nvGraphicFramePr>
        <p:xfrm>
          <a:off x="703518" y="2496118"/>
          <a:ext cx="6212848" cy="3979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Graphic 12">
            <a:extLst>
              <a:ext uri="{FF2B5EF4-FFF2-40B4-BE49-F238E27FC236}">
                <a16:creationId xmlns:a16="http://schemas.microsoft.com/office/drawing/2014/main" id="{4C8703C6-F12D-4B29-8560-39EDCA217F0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7356" y="2962159"/>
            <a:ext cx="681375" cy="681375"/>
          </a:xfrm>
          <a:prstGeom prst="rect">
            <a:avLst/>
          </a:prstGeom>
        </p:spPr>
      </p:pic>
      <p:pic>
        <p:nvPicPr>
          <p:cNvPr id="14" name="Graphic 13">
            <a:extLst>
              <a:ext uri="{FF2B5EF4-FFF2-40B4-BE49-F238E27FC236}">
                <a16:creationId xmlns:a16="http://schemas.microsoft.com/office/drawing/2014/main" id="{18ECCE32-062A-4595-A401-EF44AEE9C09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49052" y="4137645"/>
            <a:ext cx="681376" cy="681376"/>
          </a:xfrm>
          <a:prstGeom prst="rect">
            <a:avLst/>
          </a:prstGeom>
        </p:spPr>
      </p:pic>
      <p:pic>
        <p:nvPicPr>
          <p:cNvPr id="15" name="Graphic 14">
            <a:extLst>
              <a:ext uri="{FF2B5EF4-FFF2-40B4-BE49-F238E27FC236}">
                <a16:creationId xmlns:a16="http://schemas.microsoft.com/office/drawing/2014/main" id="{9B3B3BA5-CD69-4722-8AC0-402E9B20323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4252" y="5357376"/>
            <a:ext cx="681375" cy="681375"/>
          </a:xfrm>
          <a:prstGeom prst="rect">
            <a:avLst/>
          </a:prstGeom>
        </p:spPr>
      </p:pic>
    </p:spTree>
    <p:extLst>
      <p:ext uri="{BB962C8B-B14F-4D97-AF65-F5344CB8AC3E}">
        <p14:creationId xmlns:p14="http://schemas.microsoft.com/office/powerpoint/2010/main" val="247672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B46A-40A6-492A-BAD3-1ED4B97625FB}"/>
              </a:ext>
            </a:extLst>
          </p:cNvPr>
          <p:cNvSpPr>
            <a:spLocks noGrp="1"/>
          </p:cNvSpPr>
          <p:nvPr>
            <p:ph type="title"/>
          </p:nvPr>
        </p:nvSpPr>
        <p:spPr>
          <a:xfrm>
            <a:off x="874325" y="416977"/>
            <a:ext cx="10443350" cy="1123751"/>
          </a:xfrm>
        </p:spPr>
        <p:txBody>
          <a:bodyPr/>
          <a:lstStyle/>
          <a:p>
            <a:pPr lvl="0" algn="ctr">
              <a:lnSpc>
                <a:spcPct val="100000"/>
              </a:lnSpc>
              <a:spcBef>
                <a:spcPts val="0"/>
              </a:spcBef>
            </a:pPr>
            <a:r>
              <a:rPr lang="en-US" b="1" dirty="0">
                <a:ea typeface="Source Sans Pro SemiBold" panose="020B0603030403020204" pitchFamily="34" charset="0"/>
                <a:cs typeface="Calibri" panose="020F0502020204030204" pitchFamily="34" charset="0"/>
              </a:rPr>
              <a:t>Title V Petitions, Objections and </a:t>
            </a:r>
            <a:br>
              <a:rPr lang="en-US" b="1" dirty="0">
                <a:ea typeface="Source Sans Pro SemiBold" panose="020B0603030403020204" pitchFamily="34" charset="0"/>
                <a:cs typeface="Calibri" panose="020F0502020204030204" pitchFamily="34" charset="0"/>
              </a:rPr>
            </a:br>
            <a:r>
              <a:rPr lang="en-US" b="1" dirty="0">
                <a:ea typeface="Source Sans Pro SemiBold" panose="020B0603030403020204" pitchFamily="34" charset="0"/>
                <a:cs typeface="Calibri" panose="020F0502020204030204" pitchFamily="34" charset="0"/>
              </a:rPr>
              <a:t>EPA Orders</a:t>
            </a:r>
            <a:br>
              <a:rPr lang="en-US" sz="5400" dirty="0">
                <a:ea typeface="Source Sans Pro SemiBold" panose="020B0603030403020204" pitchFamily="34" charset="0"/>
                <a:cs typeface="+mn-cs"/>
              </a:rPr>
            </a:br>
            <a:endParaRPr lang="en-US" dirty="0"/>
          </a:p>
        </p:txBody>
      </p:sp>
      <p:sp>
        <p:nvSpPr>
          <p:cNvPr id="3" name="Content Placeholder 2">
            <a:extLst>
              <a:ext uri="{FF2B5EF4-FFF2-40B4-BE49-F238E27FC236}">
                <a16:creationId xmlns:a16="http://schemas.microsoft.com/office/drawing/2014/main" id="{6AFF9754-49DC-4134-95AF-640B9FD6DCA3}"/>
              </a:ext>
            </a:extLst>
          </p:cNvPr>
          <p:cNvSpPr>
            <a:spLocks noGrp="1"/>
          </p:cNvSpPr>
          <p:nvPr>
            <p:ph sz="half" idx="1"/>
          </p:nvPr>
        </p:nvSpPr>
        <p:spPr>
          <a:xfrm>
            <a:off x="617674" y="2461605"/>
            <a:ext cx="10956646" cy="3979418"/>
          </a:xfrm>
        </p:spPr>
        <p:txBody>
          <a:bodyPr/>
          <a:lstStyle/>
          <a:p>
            <a:pPr marL="342900" lvl="0" indent="-342900">
              <a:lnSpc>
                <a:spcPct val="100000"/>
              </a:lnSpc>
              <a:spcBef>
                <a:spcPts val="1200"/>
              </a:spcBef>
              <a:buClr>
                <a:srgbClr val="FFC000"/>
              </a:buClr>
              <a:buFont typeface="Wingdings" panose="05000000000000000000" pitchFamily="2" charset="2"/>
              <a:buChar char="§"/>
            </a:pPr>
            <a:r>
              <a:rPr lang="en-US" sz="3200" dirty="0">
                <a:solidFill>
                  <a:prstClr val="black"/>
                </a:solidFill>
              </a:rPr>
              <a:t>Since June 2021, EPA has issued 12 new orders</a:t>
            </a:r>
          </a:p>
          <a:p>
            <a:pPr marL="342900" indent="-342900">
              <a:lnSpc>
                <a:spcPct val="100000"/>
              </a:lnSpc>
              <a:spcBef>
                <a:spcPts val="1200"/>
              </a:spcBef>
              <a:buClr>
                <a:srgbClr val="FFC000"/>
              </a:buClr>
              <a:buFont typeface="Wingdings" panose="05000000000000000000" pitchFamily="2" charset="2"/>
              <a:buChar char="§"/>
            </a:pPr>
            <a:r>
              <a:rPr lang="en-US" sz="3200" dirty="0"/>
              <a:t>Recently, EPA has objected to several Title V permitting actions during the 45-day review period</a:t>
            </a:r>
          </a:p>
          <a:p>
            <a:pPr marL="800100" lvl="1" indent="-342900">
              <a:lnSpc>
                <a:spcPct val="100000"/>
              </a:lnSpc>
              <a:spcBef>
                <a:spcPts val="1200"/>
              </a:spcBef>
              <a:buClr>
                <a:srgbClr val="FFC000"/>
              </a:buClr>
              <a:buFont typeface="Wingdings" panose="05000000000000000000" pitchFamily="2" charset="2"/>
              <a:buChar char="§"/>
            </a:pPr>
            <a:r>
              <a:rPr lang="en-US" sz="2800" dirty="0">
                <a:solidFill>
                  <a:prstClr val="black"/>
                </a:solidFill>
              </a:rPr>
              <a:t>One order has been resolved</a:t>
            </a:r>
          </a:p>
          <a:p>
            <a:pPr marL="800100" lvl="1" indent="-342900">
              <a:lnSpc>
                <a:spcPct val="100000"/>
              </a:lnSpc>
              <a:spcBef>
                <a:spcPts val="1200"/>
              </a:spcBef>
              <a:buClr>
                <a:srgbClr val="FFC000"/>
              </a:buClr>
              <a:buFont typeface="Wingdings" panose="05000000000000000000" pitchFamily="2" charset="2"/>
              <a:buChar char="§"/>
            </a:pPr>
            <a:r>
              <a:rPr lang="en-US" sz="2800" dirty="0">
                <a:solidFill>
                  <a:prstClr val="black"/>
                </a:solidFill>
              </a:rPr>
              <a:t>Ongoing discussions between EPA, TCEQ and applicants on resolution</a:t>
            </a:r>
          </a:p>
          <a:p>
            <a:pPr marL="342900" lvl="0" indent="-342900">
              <a:lnSpc>
                <a:spcPct val="100000"/>
              </a:lnSpc>
              <a:spcBef>
                <a:spcPts val="1200"/>
              </a:spcBef>
              <a:buClr>
                <a:srgbClr val="FFC000"/>
              </a:buClr>
              <a:buFont typeface="Wingdings" panose="05000000000000000000" pitchFamily="2" charset="2"/>
              <a:buChar char="§"/>
            </a:pPr>
            <a:endParaRPr lang="en-US" sz="3600" b="1" dirty="0">
              <a:solidFill>
                <a:prstClr val="black"/>
              </a:solidFill>
            </a:endParaRPr>
          </a:p>
        </p:txBody>
      </p:sp>
      <p:cxnSp>
        <p:nvCxnSpPr>
          <p:cNvPr id="5" name="Straight Connector 4">
            <a:extLst>
              <a:ext uri="{FF2B5EF4-FFF2-40B4-BE49-F238E27FC236}">
                <a16:creationId xmlns:a16="http://schemas.microsoft.com/office/drawing/2014/main" id="{3F8A69C8-494A-4F27-B1B7-0E5A414DA4F7}"/>
              </a:ext>
              <a:ext uri="{C183D7F6-B498-43B3-948B-1728B52AA6E4}">
                <adec:decorative xmlns:adec="http://schemas.microsoft.com/office/drawing/2017/decorative" val="1"/>
              </a:ext>
            </a:extLst>
          </p:cNvPr>
          <p:cNvCxnSpPr>
            <a:cxnSpLocks/>
          </p:cNvCxnSpPr>
          <p:nvPr/>
        </p:nvCxnSpPr>
        <p:spPr>
          <a:xfrm>
            <a:off x="1139046" y="2138020"/>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Graphic 6" descr="Gavel with solid fill">
            <a:extLst>
              <a:ext uri="{FF2B5EF4-FFF2-40B4-BE49-F238E27FC236}">
                <a16:creationId xmlns:a16="http://schemas.microsoft.com/office/drawing/2014/main" id="{90AD28ED-77A4-493E-A32A-A9D30AA4DD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2162" y="5360777"/>
            <a:ext cx="1224845" cy="1224845"/>
          </a:xfrm>
          <a:prstGeom prst="rect">
            <a:avLst/>
          </a:prstGeom>
        </p:spPr>
      </p:pic>
    </p:spTree>
    <p:extLst>
      <p:ext uri="{BB962C8B-B14F-4D97-AF65-F5344CB8AC3E}">
        <p14:creationId xmlns:p14="http://schemas.microsoft.com/office/powerpoint/2010/main" val="357222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29BCE-4A4F-4198-932B-0243BDC72B6A}"/>
              </a:ext>
            </a:extLst>
          </p:cNvPr>
          <p:cNvSpPr>
            <a:spLocks noGrp="1"/>
          </p:cNvSpPr>
          <p:nvPr>
            <p:ph type="title"/>
          </p:nvPr>
        </p:nvSpPr>
        <p:spPr>
          <a:xfrm>
            <a:off x="609598" y="345857"/>
            <a:ext cx="10961077" cy="731294"/>
          </a:xfrm>
        </p:spPr>
        <p:txBody>
          <a:bodyPr/>
          <a:lstStyle/>
          <a:p>
            <a:pPr algn="ctr"/>
            <a:r>
              <a:rPr lang="en-US" dirty="0">
                <a:ea typeface="Source Sans Pro SemiBold" panose="020B0603030403020204" pitchFamily="34" charset="0"/>
              </a:rPr>
              <a:t>Title V and NSR Permits</a:t>
            </a:r>
            <a:br>
              <a:rPr lang="en-US" dirty="0">
                <a:ea typeface="Source Sans Pro SemiBold" panose="020B0603030403020204" pitchFamily="34" charset="0"/>
              </a:rPr>
            </a:br>
            <a:endParaRPr lang="en-US" dirty="0"/>
          </a:p>
        </p:txBody>
      </p:sp>
      <p:sp>
        <p:nvSpPr>
          <p:cNvPr id="4" name="Content Placeholder 3">
            <a:extLst>
              <a:ext uri="{FF2B5EF4-FFF2-40B4-BE49-F238E27FC236}">
                <a16:creationId xmlns:a16="http://schemas.microsoft.com/office/drawing/2014/main" id="{F1BF2AF2-F396-43D9-9C6E-17BC3E47418B}"/>
              </a:ext>
            </a:extLst>
          </p:cNvPr>
          <p:cNvSpPr>
            <a:spLocks noGrp="1"/>
          </p:cNvSpPr>
          <p:nvPr>
            <p:ph idx="1"/>
          </p:nvPr>
        </p:nvSpPr>
        <p:spPr>
          <a:xfrm>
            <a:off x="609598" y="1187412"/>
            <a:ext cx="10961077" cy="5382147"/>
          </a:xfrm>
        </p:spPr>
        <p:txBody>
          <a:bodyPr/>
          <a:lstStyle/>
          <a:p>
            <a:pPr marL="342900" lvl="0" indent="-342900">
              <a:lnSpc>
                <a:spcPct val="100000"/>
              </a:lnSpc>
              <a:spcBef>
                <a:spcPts val="1200"/>
              </a:spcBef>
              <a:buClr>
                <a:srgbClr val="FFC000"/>
              </a:buClr>
              <a:buFont typeface="Wingdings" panose="05000000000000000000" pitchFamily="2" charset="2"/>
              <a:buChar char="§"/>
            </a:pPr>
            <a:r>
              <a:rPr lang="en-US" sz="3000" dirty="0">
                <a:solidFill>
                  <a:prstClr val="black"/>
                </a:solidFill>
              </a:rPr>
              <a:t>Per 30 TAC §122.10(2), all NSR authorizations are “applicable requirements”</a:t>
            </a:r>
          </a:p>
          <a:p>
            <a:pPr marL="800100" lvl="1" indent="-342900">
              <a:lnSpc>
                <a:spcPct val="100000"/>
              </a:lnSpc>
              <a:spcBef>
                <a:spcPts val="1200"/>
              </a:spcBef>
              <a:buClr>
                <a:srgbClr val="FFC000"/>
              </a:buClr>
              <a:buFont typeface="Wingdings" panose="05000000000000000000" pitchFamily="2" charset="2"/>
              <a:buChar char="§"/>
            </a:pPr>
            <a:r>
              <a:rPr lang="en-US" sz="2600" dirty="0">
                <a:solidFill>
                  <a:prstClr val="black"/>
                </a:solidFill>
              </a:rPr>
              <a:t>Minor NSR permits and Permits by Rule (PBRs) - incorporated by reference (IBR)</a:t>
            </a:r>
          </a:p>
          <a:p>
            <a:pPr marL="800100" lvl="1" indent="-342900">
              <a:lnSpc>
                <a:spcPct val="100000"/>
              </a:lnSpc>
              <a:spcBef>
                <a:spcPts val="1200"/>
              </a:spcBef>
              <a:buClr>
                <a:srgbClr val="FFC000"/>
              </a:buClr>
              <a:buFont typeface="Wingdings" panose="05000000000000000000" pitchFamily="2" charset="2"/>
              <a:buChar char="§"/>
            </a:pPr>
            <a:r>
              <a:rPr lang="en-US" sz="2600" dirty="0">
                <a:solidFill>
                  <a:prstClr val="black"/>
                </a:solidFill>
              </a:rPr>
              <a:t>Major NSR permits, including Non-Attainment (NA) and Prevention of Significant Deterioration (PSD), are appended to the FOP</a:t>
            </a:r>
          </a:p>
          <a:p>
            <a:pPr marL="800100" lvl="1" indent="-342900">
              <a:lnSpc>
                <a:spcPct val="100000"/>
              </a:lnSpc>
              <a:spcBef>
                <a:spcPts val="1200"/>
              </a:spcBef>
              <a:buClr>
                <a:srgbClr val="FFC000"/>
              </a:buClr>
              <a:buFont typeface="Wingdings" panose="05000000000000000000" pitchFamily="2" charset="2"/>
              <a:buChar char="§"/>
            </a:pPr>
            <a:r>
              <a:rPr lang="en-US" sz="2600" dirty="0">
                <a:solidFill>
                  <a:prstClr val="black"/>
                </a:solidFill>
              </a:rPr>
              <a:t>Plant-wide Applicability Limitation (PAL) permits are to be appended to the FOP</a:t>
            </a:r>
          </a:p>
          <a:p>
            <a:pPr marL="342900" lvl="0" indent="-342900">
              <a:lnSpc>
                <a:spcPct val="100000"/>
              </a:lnSpc>
              <a:spcBef>
                <a:spcPts val="1200"/>
              </a:spcBef>
              <a:buClr>
                <a:srgbClr val="FFC000"/>
              </a:buClr>
              <a:buFont typeface="Wingdings" panose="05000000000000000000" pitchFamily="2" charset="2"/>
              <a:buChar char="§"/>
            </a:pPr>
            <a:r>
              <a:rPr lang="en-US" sz="3000" dirty="0">
                <a:solidFill>
                  <a:prstClr val="black"/>
                </a:solidFill>
              </a:rPr>
              <a:t>FOPs must include sufficient monitoring, recordkeeping, reporting and testing (MRRT) requirements to assure compliance with the applicable requirements</a:t>
            </a:r>
          </a:p>
          <a:p>
            <a:endParaRPr lang="en-US" dirty="0"/>
          </a:p>
        </p:txBody>
      </p:sp>
      <p:cxnSp>
        <p:nvCxnSpPr>
          <p:cNvPr id="5" name="Straight Connector 4">
            <a:extLst>
              <a:ext uri="{FF2B5EF4-FFF2-40B4-BE49-F238E27FC236}">
                <a16:creationId xmlns:a16="http://schemas.microsoft.com/office/drawing/2014/main" id="{A432C5D3-C7B3-44CC-AC53-175B72E59759}"/>
              </a:ext>
              <a:ext uri="{C183D7F6-B498-43B3-948B-1728B52AA6E4}">
                <adec:decorative xmlns:adec="http://schemas.microsoft.com/office/drawing/2017/decorative" val="1"/>
              </a:ext>
            </a:extLst>
          </p:cNvPr>
          <p:cNvCxnSpPr>
            <a:cxnSpLocks/>
          </p:cNvCxnSpPr>
          <p:nvPr/>
        </p:nvCxnSpPr>
        <p:spPr>
          <a:xfrm>
            <a:off x="1133185" y="1177164"/>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09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29BCE-4A4F-4198-932B-0243BDC72B6A}"/>
              </a:ext>
            </a:extLst>
          </p:cNvPr>
          <p:cNvSpPr>
            <a:spLocks noGrp="1"/>
          </p:cNvSpPr>
          <p:nvPr>
            <p:ph type="title"/>
          </p:nvPr>
        </p:nvSpPr>
        <p:spPr>
          <a:xfrm>
            <a:off x="609600" y="508227"/>
            <a:ext cx="10961077" cy="731294"/>
          </a:xfrm>
        </p:spPr>
        <p:txBody>
          <a:bodyPr/>
          <a:lstStyle/>
          <a:p>
            <a:pPr algn="ctr"/>
            <a:r>
              <a:rPr lang="en-US" dirty="0">
                <a:ea typeface="Source Sans Pro SemiBold" panose="020B0603030403020204" pitchFamily="34" charset="0"/>
              </a:rPr>
              <a:t>Orders and Objections</a:t>
            </a:r>
            <a:br>
              <a:rPr lang="en-US" dirty="0">
                <a:ea typeface="Source Sans Pro SemiBold" panose="020B0603030403020204" pitchFamily="34" charset="0"/>
              </a:rPr>
            </a:br>
            <a:endParaRPr lang="en-US" dirty="0"/>
          </a:p>
        </p:txBody>
      </p:sp>
      <p:sp>
        <p:nvSpPr>
          <p:cNvPr id="4" name="Content Placeholder 3">
            <a:extLst>
              <a:ext uri="{FF2B5EF4-FFF2-40B4-BE49-F238E27FC236}">
                <a16:creationId xmlns:a16="http://schemas.microsoft.com/office/drawing/2014/main" id="{F1BF2AF2-F396-43D9-9C6E-17BC3E47418B}"/>
              </a:ext>
            </a:extLst>
          </p:cNvPr>
          <p:cNvSpPr>
            <a:spLocks noGrp="1"/>
          </p:cNvSpPr>
          <p:nvPr>
            <p:ph idx="1"/>
          </p:nvPr>
        </p:nvSpPr>
        <p:spPr>
          <a:xfrm>
            <a:off x="609599" y="1671505"/>
            <a:ext cx="10961077" cy="4745124"/>
          </a:xfrm>
        </p:spPr>
        <p:txBody>
          <a:bodyPr/>
          <a:lstStyle/>
          <a:p>
            <a:pPr marL="342900" lvl="0" indent="-342900">
              <a:lnSpc>
                <a:spcPct val="100000"/>
              </a:lnSpc>
              <a:spcBef>
                <a:spcPts val="1200"/>
              </a:spcBef>
              <a:spcAft>
                <a:spcPts val="600"/>
              </a:spcAft>
              <a:buClr>
                <a:srgbClr val="FFC000"/>
              </a:buClr>
              <a:buFont typeface="Wingdings" panose="05000000000000000000" pitchFamily="2" charset="2"/>
              <a:buChar char="§"/>
            </a:pPr>
            <a:r>
              <a:rPr lang="en-US" sz="3200" dirty="0">
                <a:solidFill>
                  <a:prstClr val="black"/>
                </a:solidFill>
              </a:rPr>
              <a:t>Focused on the following:</a:t>
            </a:r>
          </a:p>
          <a:p>
            <a:pPr marL="800100" lvl="1" indent="-342900">
              <a:lnSpc>
                <a:spcPct val="100000"/>
              </a:lnSpc>
              <a:spcBef>
                <a:spcPts val="1200"/>
              </a:spcBef>
              <a:buClr>
                <a:srgbClr val="FFC000"/>
              </a:buClr>
              <a:buFont typeface="Wingdings" panose="05000000000000000000" pitchFamily="2" charset="2"/>
              <a:buChar char="§"/>
            </a:pPr>
            <a:r>
              <a:rPr lang="en-US" sz="2800" dirty="0">
                <a:solidFill>
                  <a:prstClr val="black"/>
                </a:solidFill>
              </a:rPr>
              <a:t>PBR programmatic approach to TV permits</a:t>
            </a:r>
          </a:p>
          <a:p>
            <a:pPr marL="800100" lvl="1" indent="-342900">
              <a:lnSpc>
                <a:spcPct val="100000"/>
              </a:lnSpc>
              <a:spcBef>
                <a:spcPts val="1200"/>
              </a:spcBef>
              <a:buClr>
                <a:srgbClr val="FFC000"/>
              </a:buClr>
              <a:buFont typeface="Wingdings" panose="05000000000000000000" pitchFamily="2" charset="2"/>
              <a:buChar char="§"/>
            </a:pPr>
            <a:r>
              <a:rPr lang="en-US" sz="2800" dirty="0">
                <a:solidFill>
                  <a:prstClr val="black"/>
                </a:solidFill>
              </a:rPr>
              <a:t>Sufficient monitoring and demonstration of compliance</a:t>
            </a:r>
          </a:p>
          <a:p>
            <a:pPr marL="800100" lvl="1" indent="-342900">
              <a:lnSpc>
                <a:spcPct val="100000"/>
              </a:lnSpc>
              <a:spcBef>
                <a:spcPts val="1200"/>
              </a:spcBef>
              <a:buClr>
                <a:srgbClr val="FFC000"/>
              </a:buClr>
              <a:buFont typeface="Wingdings" panose="05000000000000000000" pitchFamily="2" charset="2"/>
              <a:buChar char="§"/>
            </a:pPr>
            <a:r>
              <a:rPr lang="en-US" sz="2800" dirty="0">
                <a:solidFill>
                  <a:prstClr val="black"/>
                </a:solidFill>
              </a:rPr>
              <a:t>Use of confidential business information (CBI)</a:t>
            </a:r>
          </a:p>
          <a:p>
            <a:pPr marL="800100" lvl="1" indent="-342900">
              <a:lnSpc>
                <a:spcPct val="100000"/>
              </a:lnSpc>
              <a:spcBef>
                <a:spcPts val="1200"/>
              </a:spcBef>
              <a:spcAft>
                <a:spcPts val="600"/>
              </a:spcAft>
              <a:buClr>
                <a:srgbClr val="FFC000"/>
              </a:buClr>
              <a:buFont typeface="Wingdings" panose="05000000000000000000" pitchFamily="2" charset="2"/>
              <a:buChar char="§"/>
            </a:pPr>
            <a:r>
              <a:rPr lang="en-US" sz="2800" dirty="0">
                <a:solidFill>
                  <a:prstClr val="black"/>
                </a:solidFill>
              </a:rPr>
              <a:t>Referencing information within NSR permit conditions without providing details</a:t>
            </a:r>
          </a:p>
          <a:p>
            <a:pPr marL="342900" indent="-342900">
              <a:lnSpc>
                <a:spcPct val="100000"/>
              </a:lnSpc>
              <a:spcBef>
                <a:spcPts val="1200"/>
              </a:spcBef>
              <a:buClr>
                <a:srgbClr val="FFC000"/>
              </a:buClr>
              <a:buFont typeface="Wingdings" panose="05000000000000000000" pitchFamily="2" charset="2"/>
              <a:buChar char="§"/>
            </a:pPr>
            <a:r>
              <a:rPr lang="en-US" sz="3200" dirty="0">
                <a:solidFill>
                  <a:prstClr val="black"/>
                </a:solidFill>
              </a:rPr>
              <a:t>90 days to resolve objection or request extension</a:t>
            </a:r>
          </a:p>
        </p:txBody>
      </p:sp>
      <p:cxnSp>
        <p:nvCxnSpPr>
          <p:cNvPr id="5" name="Straight Connector 4">
            <a:extLst>
              <a:ext uri="{FF2B5EF4-FFF2-40B4-BE49-F238E27FC236}">
                <a16:creationId xmlns:a16="http://schemas.microsoft.com/office/drawing/2014/main" id="{A432C5D3-C7B3-44CC-AC53-175B72E59759}"/>
              </a:ext>
              <a:ext uri="{C183D7F6-B498-43B3-948B-1728B52AA6E4}">
                <adec:decorative xmlns:adec="http://schemas.microsoft.com/office/drawing/2017/decorative" val="1"/>
              </a:ext>
            </a:extLst>
          </p:cNvPr>
          <p:cNvCxnSpPr>
            <a:cxnSpLocks/>
          </p:cNvCxnSpPr>
          <p:nvPr/>
        </p:nvCxnSpPr>
        <p:spPr>
          <a:xfrm>
            <a:off x="1139049" y="1399356"/>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Graphic 6" descr="Gavel with solid fill">
            <a:extLst>
              <a:ext uri="{FF2B5EF4-FFF2-40B4-BE49-F238E27FC236}">
                <a16:creationId xmlns:a16="http://schemas.microsoft.com/office/drawing/2014/main" id="{36B57D76-47C0-4799-B64E-48827F6CAB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3271" y="4901384"/>
            <a:ext cx="1321929" cy="1321929"/>
          </a:xfrm>
          <a:prstGeom prst="rect">
            <a:avLst/>
          </a:prstGeom>
        </p:spPr>
      </p:pic>
    </p:spTree>
    <p:extLst>
      <p:ext uri="{BB962C8B-B14F-4D97-AF65-F5344CB8AC3E}">
        <p14:creationId xmlns:p14="http://schemas.microsoft.com/office/powerpoint/2010/main" val="134452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B46A-40A6-492A-BAD3-1ED4B97625FB}"/>
              </a:ext>
            </a:extLst>
          </p:cNvPr>
          <p:cNvSpPr>
            <a:spLocks noGrp="1"/>
          </p:cNvSpPr>
          <p:nvPr>
            <p:ph type="title"/>
          </p:nvPr>
        </p:nvSpPr>
        <p:spPr>
          <a:xfrm>
            <a:off x="874324" y="397400"/>
            <a:ext cx="10443350" cy="1140842"/>
          </a:xfrm>
        </p:spPr>
        <p:txBody>
          <a:bodyPr/>
          <a:lstStyle/>
          <a:p>
            <a:pPr lvl="0" algn="ctr">
              <a:lnSpc>
                <a:spcPct val="100000"/>
              </a:lnSpc>
              <a:spcBef>
                <a:spcPts val="0"/>
              </a:spcBef>
            </a:pPr>
            <a:r>
              <a:rPr lang="en-US" sz="5400" dirty="0">
                <a:ea typeface="Source Sans Pro SemiBold" panose="020B0603030403020204" pitchFamily="34" charset="0"/>
                <a:cs typeface="+mn-cs"/>
              </a:rPr>
              <a:t>PBRs in Title V Permits</a:t>
            </a:r>
            <a:br>
              <a:rPr lang="en-US" sz="5400" dirty="0">
                <a:ea typeface="Source Sans Pro SemiBold" panose="020B0603030403020204" pitchFamily="34" charset="0"/>
                <a:cs typeface="+mn-cs"/>
              </a:rPr>
            </a:br>
            <a:endParaRPr lang="en-US" dirty="0"/>
          </a:p>
        </p:txBody>
      </p:sp>
      <p:sp>
        <p:nvSpPr>
          <p:cNvPr id="3" name="Content Placeholder 2">
            <a:extLst>
              <a:ext uri="{FF2B5EF4-FFF2-40B4-BE49-F238E27FC236}">
                <a16:creationId xmlns:a16="http://schemas.microsoft.com/office/drawing/2014/main" id="{6AFF9754-49DC-4134-95AF-640B9FD6DCA3}"/>
              </a:ext>
            </a:extLst>
          </p:cNvPr>
          <p:cNvSpPr>
            <a:spLocks noGrp="1"/>
          </p:cNvSpPr>
          <p:nvPr>
            <p:ph sz="half" idx="1"/>
          </p:nvPr>
        </p:nvSpPr>
        <p:spPr>
          <a:xfrm>
            <a:off x="736002" y="1758494"/>
            <a:ext cx="10927462" cy="4702101"/>
          </a:xfrm>
        </p:spPr>
        <p:txBody>
          <a:bodyPr/>
          <a:lstStyle/>
          <a:p>
            <a:pPr marL="342900" indent="-342900">
              <a:lnSpc>
                <a:spcPct val="100000"/>
              </a:lnSpc>
              <a:spcBef>
                <a:spcPts val="1200"/>
              </a:spcBef>
              <a:spcAft>
                <a:spcPts val="600"/>
              </a:spcAft>
              <a:buClr>
                <a:srgbClr val="FFC000"/>
              </a:buClr>
              <a:buFont typeface="Wingdings" panose="05000000000000000000" pitchFamily="2" charset="2"/>
              <a:buChar char="§"/>
            </a:pPr>
            <a:r>
              <a:rPr lang="en-US" sz="3200" dirty="0">
                <a:solidFill>
                  <a:prstClr val="black"/>
                </a:solidFill>
              </a:rPr>
              <a:t>FOP application must include an OP-PBRSUP table with all PBRs in the application area listed</a:t>
            </a:r>
          </a:p>
          <a:p>
            <a:pPr marL="342900" indent="-342900">
              <a:lnSpc>
                <a:spcPct val="100000"/>
              </a:lnSpc>
              <a:spcBef>
                <a:spcPts val="1200"/>
              </a:spcBef>
              <a:buClr>
                <a:srgbClr val="FFC000"/>
              </a:buClr>
              <a:buFont typeface="Wingdings" panose="05000000000000000000" pitchFamily="2" charset="2"/>
              <a:buChar char="§"/>
            </a:pPr>
            <a:r>
              <a:rPr lang="en-US" sz="3200" dirty="0">
                <a:solidFill>
                  <a:prstClr val="black"/>
                </a:solidFill>
                <a:hlinkClick r:id="rId3"/>
              </a:rPr>
              <a:t>OP-PBRSUP</a:t>
            </a:r>
            <a:r>
              <a:rPr lang="en-US" sz="3200" dirty="0">
                <a:solidFill>
                  <a:prstClr val="black"/>
                </a:solidFill>
              </a:rPr>
              <a:t> is a part of a Title V permit record and is cross-referenced in the permit and statement of basis</a:t>
            </a:r>
          </a:p>
          <a:p>
            <a:pPr marL="342900" indent="-342900">
              <a:lnSpc>
                <a:spcPct val="100000"/>
              </a:lnSpc>
              <a:spcBef>
                <a:spcPts val="1200"/>
              </a:spcBef>
              <a:buClr>
                <a:srgbClr val="FFC000"/>
              </a:buClr>
              <a:buFont typeface="Wingdings" panose="05000000000000000000" pitchFamily="2" charset="2"/>
              <a:buChar char="§"/>
            </a:pPr>
            <a:r>
              <a:rPr lang="en-US" sz="3200" dirty="0">
                <a:solidFill>
                  <a:prstClr val="black"/>
                </a:solidFill>
              </a:rPr>
              <a:t>OP-PBRSUP must contain monitoring for registered and claimed PBRs</a:t>
            </a:r>
          </a:p>
          <a:p>
            <a:pPr marL="457200" lvl="1" indent="0">
              <a:lnSpc>
                <a:spcPct val="100000"/>
              </a:lnSpc>
              <a:spcBef>
                <a:spcPts val="0"/>
              </a:spcBef>
              <a:buClr>
                <a:srgbClr val="FFC000"/>
              </a:buClr>
              <a:buNone/>
            </a:pPr>
            <a:endParaRPr lang="en-US" sz="3200" dirty="0">
              <a:solidFill>
                <a:prstClr val="black"/>
              </a:solidFill>
            </a:endParaRPr>
          </a:p>
          <a:p>
            <a:endParaRPr lang="en-US" dirty="0"/>
          </a:p>
        </p:txBody>
      </p:sp>
      <p:cxnSp>
        <p:nvCxnSpPr>
          <p:cNvPr id="5" name="Straight Connector 4">
            <a:extLst>
              <a:ext uri="{FF2B5EF4-FFF2-40B4-BE49-F238E27FC236}">
                <a16:creationId xmlns:a16="http://schemas.microsoft.com/office/drawing/2014/main" id="{3F8A69C8-494A-4F27-B1B7-0E5A414DA4F7}"/>
              </a:ext>
              <a:ext uri="{C183D7F6-B498-43B3-948B-1728B52AA6E4}">
                <adec:decorative xmlns:adec="http://schemas.microsoft.com/office/drawing/2017/decorative" val="1"/>
              </a:ext>
            </a:extLst>
          </p:cNvPr>
          <p:cNvCxnSpPr>
            <a:cxnSpLocks/>
          </p:cNvCxnSpPr>
          <p:nvPr/>
        </p:nvCxnSpPr>
        <p:spPr>
          <a:xfrm>
            <a:off x="1139049" y="1615957"/>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Graphic 5" descr="Table">
            <a:extLst>
              <a:ext uri="{FF2B5EF4-FFF2-40B4-BE49-F238E27FC236}">
                <a16:creationId xmlns:a16="http://schemas.microsoft.com/office/drawing/2014/main" id="{4387692A-34A8-4039-8A41-C4614FF444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6709" y="5660057"/>
            <a:ext cx="1321929" cy="1321929"/>
          </a:xfrm>
          <a:prstGeom prst="rect">
            <a:avLst/>
          </a:prstGeom>
        </p:spPr>
      </p:pic>
    </p:spTree>
    <p:extLst>
      <p:ext uri="{BB962C8B-B14F-4D97-AF65-F5344CB8AC3E}">
        <p14:creationId xmlns:p14="http://schemas.microsoft.com/office/powerpoint/2010/main" val="280528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19B3-0659-4047-9616-19206AB6808C}"/>
              </a:ext>
            </a:extLst>
          </p:cNvPr>
          <p:cNvSpPr>
            <a:spLocks noGrp="1"/>
          </p:cNvSpPr>
          <p:nvPr>
            <p:ph type="title"/>
          </p:nvPr>
        </p:nvSpPr>
        <p:spPr>
          <a:xfrm>
            <a:off x="609599" y="416786"/>
            <a:ext cx="10961077" cy="1679690"/>
          </a:xfrm>
        </p:spPr>
        <p:txBody>
          <a:bodyPr/>
          <a:lstStyle/>
          <a:p>
            <a:pPr algn="ctr"/>
            <a:r>
              <a:rPr lang="en-US" sz="5400" dirty="0">
                <a:ea typeface="Source Sans Pro SemiBold" panose="020B0603030403020204" pitchFamily="34" charset="0"/>
              </a:rPr>
              <a:t>PBR Supplemental Table</a:t>
            </a:r>
            <a:endParaRPr lang="en-US" dirty="0"/>
          </a:p>
        </p:txBody>
      </p:sp>
      <p:sp>
        <p:nvSpPr>
          <p:cNvPr id="3" name="Content Placeholder 2">
            <a:extLst>
              <a:ext uri="{FF2B5EF4-FFF2-40B4-BE49-F238E27FC236}">
                <a16:creationId xmlns:a16="http://schemas.microsoft.com/office/drawing/2014/main" id="{0F31D462-C673-43F3-A91D-894036328B84}"/>
              </a:ext>
            </a:extLst>
          </p:cNvPr>
          <p:cNvSpPr>
            <a:spLocks noGrp="1"/>
          </p:cNvSpPr>
          <p:nvPr>
            <p:ph idx="1"/>
          </p:nvPr>
        </p:nvSpPr>
        <p:spPr>
          <a:xfrm>
            <a:off x="609598" y="1924493"/>
            <a:ext cx="11166507" cy="4339574"/>
          </a:xfrm>
        </p:spPr>
        <p:txBody>
          <a:bodyPr/>
          <a:lstStyle/>
          <a:p>
            <a:pPr marL="342900" lvl="0" indent="-342900">
              <a:lnSpc>
                <a:spcPct val="100000"/>
              </a:lnSpc>
              <a:spcBef>
                <a:spcPts val="0"/>
              </a:spcBef>
              <a:spcAft>
                <a:spcPts val="600"/>
              </a:spcAft>
              <a:buClr>
                <a:srgbClr val="FFC000"/>
              </a:buClr>
              <a:buFont typeface="Wingdings" panose="05000000000000000000" pitchFamily="2" charset="2"/>
              <a:buChar char="§"/>
              <a:defRPr/>
            </a:pPr>
            <a:r>
              <a:rPr lang="en-US" sz="3200" dirty="0">
                <a:solidFill>
                  <a:prstClr val="black"/>
                </a:solidFill>
              </a:rPr>
              <a:t>OP-PBRSUP includes:</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800" dirty="0">
                <a:solidFill>
                  <a:prstClr val="black"/>
                </a:solidFill>
              </a:rPr>
              <a:t>Table A - Registered PBRs (unit specific)</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800" dirty="0">
                <a:solidFill>
                  <a:prstClr val="black"/>
                </a:solidFill>
              </a:rPr>
              <a:t>Table B - Claimed (not registered) PBRs (unit specific)</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800" dirty="0">
                <a:solidFill>
                  <a:prstClr val="black"/>
                </a:solidFill>
              </a:rPr>
              <a:t>Table C - Claimed (not registered) PBRs for insignificant sources</a:t>
            </a:r>
          </a:p>
          <a:p>
            <a:pPr marL="800100" lvl="1" indent="-342900">
              <a:lnSpc>
                <a:spcPct val="100000"/>
              </a:lnSpc>
              <a:spcBef>
                <a:spcPts val="0"/>
              </a:spcBef>
              <a:spcAft>
                <a:spcPts val="600"/>
              </a:spcAft>
              <a:buClr>
                <a:srgbClr val="FFC000"/>
              </a:buClr>
              <a:buFont typeface="Wingdings" panose="05000000000000000000" pitchFamily="2" charset="2"/>
              <a:buChar char="§"/>
              <a:defRPr/>
            </a:pPr>
            <a:r>
              <a:rPr lang="en-US" sz="2800" dirty="0">
                <a:solidFill>
                  <a:prstClr val="black"/>
                </a:solidFill>
              </a:rPr>
              <a:t>Table D - Monitoring requirements for PBRs listed in Tables A 			     and B</a:t>
            </a:r>
          </a:p>
        </p:txBody>
      </p:sp>
      <p:cxnSp>
        <p:nvCxnSpPr>
          <p:cNvPr id="4" name="Straight Connector 3">
            <a:extLst>
              <a:ext uri="{FF2B5EF4-FFF2-40B4-BE49-F238E27FC236}">
                <a16:creationId xmlns:a16="http://schemas.microsoft.com/office/drawing/2014/main" id="{76E80C98-FF1C-4040-ACF2-D0B5AD99B6DD}"/>
              </a:ext>
              <a:ext uri="{C183D7F6-B498-43B3-948B-1728B52AA6E4}">
                <adec:decorative xmlns:adec="http://schemas.microsoft.com/office/drawing/2017/decorative" val="1"/>
              </a:ext>
            </a:extLst>
          </p:cNvPr>
          <p:cNvCxnSpPr>
            <a:cxnSpLocks/>
          </p:cNvCxnSpPr>
          <p:nvPr/>
        </p:nvCxnSpPr>
        <p:spPr>
          <a:xfrm>
            <a:off x="1139049" y="1532951"/>
            <a:ext cx="991390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Graphic 4" descr="Table">
            <a:extLst>
              <a:ext uri="{FF2B5EF4-FFF2-40B4-BE49-F238E27FC236}">
                <a16:creationId xmlns:a16="http://schemas.microsoft.com/office/drawing/2014/main" id="{D80E51CC-C008-483B-9E1A-373B97839B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93079" y="5391312"/>
            <a:ext cx="1187022" cy="1187022"/>
          </a:xfrm>
          <a:prstGeom prst="rect">
            <a:avLst/>
          </a:prstGeom>
        </p:spPr>
      </p:pic>
    </p:spTree>
    <p:extLst>
      <p:ext uri="{BB962C8B-B14F-4D97-AF65-F5344CB8AC3E}">
        <p14:creationId xmlns:p14="http://schemas.microsoft.com/office/powerpoint/2010/main" val="217300897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3032F23-8A8A-414A-BB12-6F55226F491C}" vid="{31A4273F-DE06-43CA-AAE0-B29F183E0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953dfc-23f3-41e5-be1d-83837d572b5f">
      <Value>88</Value>
      <Value>23</Value>
      <Value>8</Value>
    </TaxCatchAll>
    <TaxKeywordTaxHTField xmlns="4c953dfc-23f3-41e5-be1d-83837d572b5f">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79d8e413-1cc8-498f-81fe-5396f6ecc37a</TermId>
        </TermInfo>
        <TermInfo xmlns="http://schemas.microsoft.com/office/infopath/2007/PartnerControls">
          <TermName xmlns="http://schemas.microsoft.com/office/infopath/2007/PartnerControls">template</TermName>
          <TermId xmlns="http://schemas.microsoft.com/office/infopath/2007/PartnerControls">f94b7756-8fd5-4978-ba93-6efeac15ca50</TermId>
        </TermInfo>
        <TermInfo xmlns="http://schemas.microsoft.com/office/infopath/2007/PartnerControls">
          <TermName xmlns="http://schemas.microsoft.com/office/infopath/2007/PartnerControls">Air Quality Division</TermName>
          <TermId xmlns="http://schemas.microsoft.com/office/infopath/2007/PartnerControls">495c6654-e036-4bbd-88c8-309b8c7c8ad7</TermId>
        </TermInfo>
      </Term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5BAC2E56DB7549B7EC9C000838CACF" ma:contentTypeVersion="2" ma:contentTypeDescription="Create a new document." ma:contentTypeScope="" ma:versionID="d5090e04edcc5cb86ca78aebc9d8fef2">
  <xsd:schema xmlns:xsd="http://www.w3.org/2001/XMLSchema" xmlns:xs="http://www.w3.org/2001/XMLSchema" xmlns:p="http://schemas.microsoft.com/office/2006/metadata/properties" xmlns:ns2="4c953dfc-23f3-41e5-be1d-83837d572b5f" xmlns:ns3="bfda58fa-4222-4e76-97aa-2e4b0292796e" targetNamespace="http://schemas.microsoft.com/office/2006/metadata/properties" ma:root="true" ma:fieldsID="33c11696a0c89e6abcb9025359742f75" ns2:_="" ns3:_="">
    <xsd:import namespace="4c953dfc-23f3-41e5-be1d-83837d572b5f"/>
    <xsd:import namespace="bfda58fa-4222-4e76-97aa-2e4b0292796e"/>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53dfc-23f3-41e5-be1d-83837d572b5f" elementFormDefault="qualified">
    <xsd:import namespace="http://schemas.microsoft.com/office/2006/documentManagement/types"/>
    <xsd:import namespace="http://schemas.microsoft.com/office/infopath/2007/PartnerControls"/>
    <xsd:element name="TaxKeywordTaxHTField" ma:index="8"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d3ebfdf6-e692-409e-8348-f8a40660d057}" ma:internalName="TaxCatchAll" ma:showField="CatchAllData"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d3ebfdf6-e692-409e-8348-f8a40660d057}" ma:internalName="TaxCatchAllLabel" ma:readOnly="true" ma:showField="CatchAllDataLabel" ma:web="4c953dfc-23f3-41e5-be1d-83837d572b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da58fa-4222-4e76-97aa-2e4b0292796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4B08D3-B950-4FEF-81FA-7DB02828D84E}">
  <ds:schemaRefs>
    <ds:schemaRef ds:uri="http://purl.org/dc/elements/1.1/"/>
    <ds:schemaRef ds:uri="bfda58fa-4222-4e76-97aa-2e4b0292796e"/>
    <ds:schemaRef ds:uri="http://schemas.openxmlformats.org/package/2006/metadata/core-properties"/>
    <ds:schemaRef ds:uri="4c953dfc-23f3-41e5-be1d-83837d572b5f"/>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8F507FE-DEA3-4514-BCF1-34356F2DA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53dfc-23f3-41e5-be1d-83837d572b5f"/>
    <ds:schemaRef ds:uri="bfda58fa-4222-4e76-97aa-2e4b02927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1C5993-A67B-4922-BEAF-51CC6615E1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TCEQ-crosshatch green-light</Template>
  <TotalTime>5771</TotalTime>
  <Words>3991</Words>
  <Application>Microsoft Office PowerPoint</Application>
  <PresentationFormat>Widescreen</PresentationFormat>
  <Paragraphs>319</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Segoe UI</vt:lpstr>
      <vt:lpstr>Tahoma</vt:lpstr>
      <vt:lpstr>Wingdings</vt:lpstr>
      <vt:lpstr>Custom Design</vt:lpstr>
      <vt:lpstr>Title V Actions with NSR Implications</vt:lpstr>
      <vt:lpstr>Overview</vt:lpstr>
      <vt:lpstr>Terminology</vt:lpstr>
      <vt:lpstr>Title V Petitions, Objections and  EPA Orders</vt:lpstr>
      <vt:lpstr>Title V Petitions, Objections and  EPA Orders </vt:lpstr>
      <vt:lpstr>Title V and NSR Permits </vt:lpstr>
      <vt:lpstr>Orders and Objections </vt:lpstr>
      <vt:lpstr>PBRs in Title V Permits </vt:lpstr>
      <vt:lpstr>PBR Supplemental Table</vt:lpstr>
      <vt:lpstr>PBR Monitoring Requirements</vt:lpstr>
      <vt:lpstr>Sufficient Monitoring</vt:lpstr>
      <vt:lpstr>Sufficient Monitoring - continued</vt:lpstr>
      <vt:lpstr>Use of Confidential Business Information</vt:lpstr>
      <vt:lpstr>Title V Permit References</vt:lpstr>
      <vt:lpstr>NSR Permit Strategies</vt:lpstr>
      <vt:lpstr>Sufficient Monitoring to Demonstrate Compliance with MAERT – Ex. 1</vt:lpstr>
      <vt:lpstr>Sufficient Monitoring to Demonstrate Compliance with MAERT – Ex. 1 Clarified</vt:lpstr>
      <vt:lpstr>Sufficient Monitoring to Demonstrate Compliance with MAERT – Ex. 2</vt:lpstr>
      <vt:lpstr>Sufficient Monitoring to Demonstrate Compliance with MAERT – Ex. 2 Clarified</vt:lpstr>
      <vt:lpstr>Flare Monitoring 40 CFR 60.18 / 63.11</vt:lpstr>
      <vt:lpstr>Methods of Calculating Emissions / Confidentiality</vt:lpstr>
      <vt:lpstr>Historical Stack Tests</vt:lpstr>
      <vt:lpstr>Enhancing MSS Monitoring Conditions</vt:lpstr>
      <vt:lpstr>Enhancing MSS Monitoring Conditions – Attachment C Example </vt:lpstr>
      <vt:lpstr>Enhancing MSS Monitoring Conditions – Attachment C Clarified </vt:lpstr>
      <vt:lpstr>3-Hour Averaging </vt:lpstr>
      <vt:lpstr>Permit Referencing in NSR</vt:lpstr>
      <vt:lpstr>Referencing Federally Applicable Subparts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TCEQ - Title V Actions with NSR Implications </dc:title>
  <dc:creator>TCEQ</dc:creator>
  <cp:keywords>Air Quality Division; presentation; template</cp:keywords>
  <cp:lastModifiedBy>Traci Spencer</cp:lastModifiedBy>
  <cp:revision>249</cp:revision>
  <dcterms:created xsi:type="dcterms:W3CDTF">2021-03-05T18:08:18Z</dcterms:created>
  <dcterms:modified xsi:type="dcterms:W3CDTF">2022-10-08T01:15:09Z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0x010100625BAC2E56DB7549B7EC9C000838CACF</vt:lpwstr>
  </property>
  <property fmtid="{D5CDD505-2E9C-101B-9397-08002B2CF9AE}" pid="3" name="TaxKeyword">
    <vt:lpwstr>88;#presentation|79d8e413-1cc8-498f-81fe-5396f6ecc37a;#23;#template|f94b7756-8fd5-4978-ba93-6efeac15ca50;#8;#Air Quality Division|495c6654-e036-4bbd-88c8-309b8c7c8ad7</vt:lpwstr>
  </property>
</Properties>
</file>