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8" autoAdjust="0"/>
    <p:restoredTop sz="86420" autoAdjust="0"/>
  </p:normalViewPr>
  <p:slideViewPr>
    <p:cSldViewPr snapToGrid="0">
      <p:cViewPr>
        <p:scale>
          <a:sx n="100" d="100"/>
          <a:sy n="100" d="100"/>
        </p:scale>
        <p:origin x="-1027" y="-45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F:\Pretreatment%20Stakeholders'%20Meetings\January%202020\Spreadsheet%20for%20Pie%20Charts%20on%20Pretreatment%20Program%20Modifications.xlsx" TargetMode="External"/><Relationship Id="rId4" Type="http://schemas.openxmlformats.org/officeDocument/2006/relationships/themeOverride" Target="../theme/themeOverride1.xm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F:\Pretreatment%20Stakeholders'%20Meetings\January%202020\Spreadsheet%20for%20Pie%20Charts%20on%20Pretreatment%20Program%20Modifications.xlsx" TargetMode="External"/><Relationship Id="rId4" Type="http://schemas.openxmlformats.org/officeDocument/2006/relationships/themeOverride" Target="../theme/themeOverride2.xml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</cx:f>
        <cx:lvl ptCount="4">
          <cx:pt idx="0">Pending Technical Review</cx:pt>
          <cx:pt idx="1">Technical Review in Progress</cx:pt>
          <cx:pt idx="2">NOD Letter Sent</cx:pt>
          <cx:pt idx="3">Tech Complete or Approved</cx:pt>
        </cx:lvl>
      </cx:strDim>
      <cx:numDim type="val">
        <cx:f>Sheet1!$B$2:$B$5</cx:f>
        <cx:lvl ptCount="4" formatCode="General">
          <cx:pt idx="0">65</cx:pt>
          <cx:pt idx="1">0</cx:pt>
          <cx:pt idx="2">0</cx:pt>
          <cx:pt idx="3">0</cx:pt>
        </cx:lvl>
      </cx:numDim>
    </cx:data>
  </cx:chartData>
  <cx:chart>
    <cx:title pos="t" align="ctr" overlay="0">
      <cx:tx>
        <cx:txData>
          <cx:v>Status of Program Modifications in September 2019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800" b="1" i="0" u="none" strike="noStrike" kern="1200" baseline="0">
              <a:solidFill>
                <a:srgbClr val="000000">
                  <a:lumMod val="75000"/>
                  <a:lumOff val="25000"/>
                </a:srgbClr>
              </a:solidFill>
              <a:latin typeface="+mn-lt"/>
              <a:ea typeface="+mn-ea"/>
              <a:cs typeface="+mn-cs"/>
            </a:defRPr>
          </a:pPr>
          <a:r>
            <a: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</a:rPr>
            <a:t>Status of Program Modifications in September 2019</a:t>
          </a:r>
        </a:p>
      </cx:txPr>
    </cx:title>
    <cx:plotArea>
      <cx:plotAreaRegion>
        <cx:series layoutId="clusteredColumn" uniqueId="{DCFBF9E6-427D-4D5F-8F72-27381A8ED91A}" formatIdx="0">
          <cx:dataLabels pos="ctr">
            <cx:visibility seriesName="0" categoryName="0" value="0"/>
          </cx:dataLabels>
          <cx:dataId val="0"/>
          <cx:layoutPr>
            <cx:aggregation/>
          </cx:layoutPr>
        </cx:series>
      </cx:plotAreaRegion>
      <cx:axis id="0">
        <cx:catScaling/>
        <cx:tickLabels/>
      </cx:axis>
      <cx:axis id="1">
        <cx:valScaling/>
        <cx:majorGridlines/>
        <cx:tickLabels/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Sheet1!$A$10:$A$13</cx:f>
        <cx:lvl ptCount="4">
          <cx:pt idx="0">Pending Technical Review</cx:pt>
          <cx:pt idx="1">Technical Review in Progress</cx:pt>
          <cx:pt idx="2">NOD Letter Sent</cx:pt>
          <cx:pt idx="3">Tech Complete or Approved</cx:pt>
        </cx:lvl>
      </cx:strDim>
      <cx:numDim type="val">
        <cx:f>Sheet1!$B$10:$B$13</cx:f>
        <cx:lvl ptCount="4" formatCode="General">
          <cx:pt idx="0">45</cx:pt>
          <cx:pt idx="1">4</cx:pt>
          <cx:pt idx="2">9</cx:pt>
          <cx:pt idx="3">7</cx:pt>
        </cx:lvl>
      </cx:numDim>
    </cx:data>
  </cx:chartData>
  <cx:chart>
    <cx:title pos="t" align="ctr" overlay="0">
      <cx:tx>
        <cx:txData>
          <cx:v>Status of Program Modifications in January 2020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800" b="1" i="0" u="none" strike="noStrike" kern="1200" baseline="0">
              <a:solidFill>
                <a:srgbClr val="000000">
                  <a:lumMod val="75000"/>
                  <a:lumOff val="25000"/>
                </a:srgbClr>
              </a:solidFill>
              <a:latin typeface="+mn-lt"/>
              <a:ea typeface="+mn-ea"/>
              <a:cs typeface="+mn-cs"/>
            </a:defRPr>
          </a:pPr>
          <a:r>
            <a: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Calibri" panose="020F0502020204030204"/>
            </a:rPr>
            <a:t>Status of Program Modifications in January 2020</a:t>
          </a:r>
        </a:p>
      </cx:txPr>
    </cx:title>
    <cx:plotArea>
      <cx:plotAreaRegion>
        <cx:series layoutId="clusteredColumn" uniqueId="{752D371A-06FA-4B9E-B7E4-E45979531C46}" formatIdx="0">
          <cx:tx>
            <cx:txData>
              <cx:f>Sheet1!$B$9</cx:f>
              <cx:v>As of January 2020</cx:v>
            </cx:txData>
          </cx:tx>
          <cx:spPr>
            <a:ln>
              <a:noFill/>
            </a:ln>
          </cx:spPr>
          <cx:dataPt idx="1">
            <cx:spPr>
              <a:solidFill>
                <a:srgbClr val="00B050">
                  <a:lumMod val="75000"/>
                </a:srgbClr>
              </a:solidFill>
            </cx:spPr>
          </cx:dataPt>
          <cx:dataPt idx="2">
            <cx:spPr>
              <a:solidFill>
                <a:srgbClr val="48A1FA">
                  <a:lumMod val="75000"/>
                </a:srgbClr>
              </a:solidFill>
            </cx:spPr>
          </cx:dataPt>
          <cx:dataPt idx="3">
            <cx:spPr>
              <a:solidFill>
                <a:srgbClr val="7030A0">
                  <a:lumMod val="75000"/>
                </a:srgbClr>
              </a:solidFill>
            </cx:spPr>
          </cx:dataPt>
          <cx:dataLabels pos="ctr">
            <cx:visibility seriesName="0" categoryName="0" value="0"/>
          </cx:dataLabels>
          <cx:dataId val="0"/>
          <cx:layoutPr>
            <cx:aggregation/>
          </cx:layoutPr>
        </cx:series>
      </cx:plotAreaRegion>
      <cx:axis id="0">
        <cx:catScaling/>
        <cx:tickLabels/>
      </cx:axis>
      <cx:axis id="1">
        <cx:valScaling max="70"/>
        <cx:majorGridlines/>
        <cx:tickLabels/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7002-1B69-49FC-A23B-3BBEDB750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7E682-AD30-4874-89E9-BC5FBB8B9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E0770-76BB-4461-8F21-48BEC4D6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C5489-3200-47DE-9F49-52B305A7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64C45-CB8F-4C6C-8E4A-561EC52E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9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A6294-62DA-4C8B-BCFE-CEC8B2B5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C0CE3-59D7-4A03-998E-B4F5995C6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82A69-1B30-4067-AB01-8EB8B997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BE79-AA8B-481C-80C0-8461D092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37B50-E166-4A2B-8C1D-2AAB1808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4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FD2F48-74CE-4351-B6D1-62C732093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F387E2-8308-4C76-A8EA-C9F3CE624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4FCF3-8E41-42EA-AA71-3229401A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ECEBD-741D-4FDE-B740-DF19DC93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E93AE-775B-4455-9719-0C46612F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1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BA2AC-6F21-4256-AA81-54048170E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2A419-8D41-4F83-A8DF-33B98B24F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844A2-B9E1-473B-8E9A-436E6440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57736-4F99-4BD6-9177-744A72A6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EA132-25BC-42B6-90D8-ECB58034B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7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3222A-F5DC-42CC-A0BD-E79AC87A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181C4-A36D-4497-B61F-378B99E67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3CD93-7E0B-4473-B9D5-C08A60BB7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231D0-CF65-4A52-86A1-0631501C0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7AE-94E3-4905-A072-534383CAD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3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DD74C-F0A5-46E2-B9DA-57C80DB0D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8C66F-CBB0-402A-B0BB-1CD4EF245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A2815-3C35-46E4-8F4A-C031755AB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004D43-DA71-4071-8FE0-95420DA03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13C38-F67B-4A97-92DF-99685322E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384A5-3260-4C36-9C25-01AA6A391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4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8FEDB-7F37-4C11-A938-0AE56EAB8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5E337-B307-4247-A6AE-D48658307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13EA1-3F7A-4E44-8C30-DEFEB32B1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843F6E-0F7B-45B2-9636-1A4CDE788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E3C98-DB02-471D-8884-D48782307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A80A1C-83DC-4C59-9F13-CF9BEB34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074A7D-5084-459F-870E-92560A88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3D66D1-983F-4FFE-AD79-642F3EE33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8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8B221-2064-4084-BF94-0BBD871F5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EDDBC-FE37-464F-953C-92FA51F4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4FCA4-867B-4D5E-81C2-BF5102C12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8246C1-1DE3-44B3-804B-450B0851E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1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F6C13-DC17-4F66-B98C-DE6EC88EE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2A032B-C9CD-4ED7-B205-2DC69295B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3ADE4-8235-4336-9D43-468CB45D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3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0C865-838E-4E97-899D-D6EFC768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43962-222D-492A-A697-99BACF40F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0C36E-77B6-4248-98C2-A69FA7FF52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AA4C73-2FEC-4748-A1A6-C785A1E7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649A3-F7FE-488C-97F5-662B2DD0C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2105F-538B-4D32-8133-AF9E89084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8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F9351-3D8A-4859-B313-825F5C234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FFBCC7-7EA2-43A9-BDA1-A108702361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BFC14C-88BB-472F-8A63-BBDAE6A47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BF133-39D0-463D-B728-B127CCB53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6B003-6807-4A53-B94D-744569C03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78D89-B82D-4389-AA8F-ACCF3325A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7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A98F2C-7522-4056-9704-3F443AC7F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F4D4-DA8B-4B9C-A01F-F178CEE25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5EA9F-1D77-4AB1-AC2A-8C43655F8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DBD06-EAD2-45E3-8309-B9A2ECBE6742}" type="datetimeFigureOut">
              <a:rPr lang="en-US" smtClean="0"/>
              <a:t>3/21/2022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ADCBE-4448-4D1D-A264-A7BD3CF2F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29978-71FF-4D04-9A74-BC590C534A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D205A-65D1-4F16-8A59-C9E228A6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74000">
              <a:schemeClr val="bg1">
                <a:lumMod val="75000"/>
              </a:schemeClr>
            </a:gs>
            <a:gs pos="83000">
              <a:schemeClr val="bg1">
                <a:lumMod val="75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94E54B0-53C8-477A-8518-543F780B07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</a:t>
            </a:r>
            <a:r>
              <a:rPr lang="en-US" baseline="0" dirty="0"/>
              <a:t> of Program Modifications in September 2019</a:t>
            </a:r>
            <a:endParaRPr lang="en-US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3" name="Chart 2" descr="Status of Program Modifications in September 2019 Bar Graph showing 65 Modifications are Pending Technical Review.&#10;">
                <a:extLst>
                  <a:ext uri="{FF2B5EF4-FFF2-40B4-BE49-F238E27FC236}">
                    <a16:creationId xmlns:a16="http://schemas.microsoft.com/office/drawing/2014/main" id="{933B9070-ACE7-496E-ACA3-56CDBC766D2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172200770"/>
                  </p:ext>
                </p:extLst>
              </p:nvPr>
            </p:nvGraphicFramePr>
            <p:xfrm>
              <a:off x="261257" y="154577"/>
              <a:ext cx="11669486" cy="654884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3" name="Chart 2" descr="Status of Program Modifications in September 2019 Bar Graph showing 65 Modifications are Pending Technical Review.&#10;">
                <a:extLst>
                  <a:ext uri="{FF2B5EF4-FFF2-40B4-BE49-F238E27FC236}">
                    <a16:creationId xmlns:a16="http://schemas.microsoft.com/office/drawing/2014/main" id="{933B9070-ACE7-496E-ACA3-56CDBC766D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1257" y="154577"/>
                <a:ext cx="11669486" cy="654884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931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74000">
              <a:schemeClr val="bg1">
                <a:lumMod val="75000"/>
              </a:schemeClr>
            </a:gs>
            <a:gs pos="83000">
              <a:schemeClr val="bg1">
                <a:lumMod val="75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22AF6-5853-4065-B6E6-7E9060005A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Program Modifications in January 2020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 descr="Bar Graph showing the Status of Program Modifications in January 2020. There are 45 Pending Technical Review; 4 Technical Review in Progress; 9 Notice of Deficiencies and 7 Tech Complete or Approved.">
                <a:extLst>
                  <a:ext uri="{FF2B5EF4-FFF2-40B4-BE49-F238E27FC236}">
                    <a16:creationId xmlns:a16="http://schemas.microsoft.com/office/drawing/2014/main" id="{C065856C-90EB-47F6-8C34-DDB627EDD24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670466482"/>
                  </p:ext>
                </p:extLst>
              </p:nvPr>
            </p:nvGraphicFramePr>
            <p:xfrm>
              <a:off x="217714" y="174171"/>
              <a:ext cx="11747863" cy="651401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4" name="Chart 3" descr="Bar Graph showing the Status of Program Modifications in January 2020. There are 45 Pending Technical Review; 4 Technical Review in Progress; 9 Notice of Deficiencies and 7 Tech Complete or Approved.">
                <a:extLst>
                  <a:ext uri="{FF2B5EF4-FFF2-40B4-BE49-F238E27FC236}">
                    <a16:creationId xmlns:a16="http://schemas.microsoft.com/office/drawing/2014/main" id="{C065856C-90EB-47F6-8C34-DDB627EDD24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7714" y="174171"/>
                <a:ext cx="11747863" cy="651401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1475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ika's Custom Colors - 1">
    <a:dk1>
      <a:srgbClr val="000000"/>
    </a:dk1>
    <a:lt1>
      <a:sysClr val="window" lastClr="FFFFFF"/>
    </a:lt1>
    <a:dk2>
      <a:srgbClr val="44546A"/>
    </a:dk2>
    <a:lt2>
      <a:srgbClr val="E7E6E6"/>
    </a:lt2>
    <a:accent1>
      <a:srgbClr val="FFC000"/>
    </a:accent1>
    <a:accent2>
      <a:srgbClr val="00B050"/>
    </a:accent2>
    <a:accent3>
      <a:srgbClr val="48A1FA"/>
    </a:accent3>
    <a:accent4>
      <a:srgbClr val="7030A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Erika's Custom Colors - 1">
    <a:dk1>
      <a:srgbClr val="000000"/>
    </a:dk1>
    <a:lt1>
      <a:sysClr val="window" lastClr="FFFFFF"/>
    </a:lt1>
    <a:dk2>
      <a:srgbClr val="44546A"/>
    </a:dk2>
    <a:lt2>
      <a:srgbClr val="E7E6E6"/>
    </a:lt2>
    <a:accent1>
      <a:srgbClr val="FFC000"/>
    </a:accent1>
    <a:accent2>
      <a:srgbClr val="00B050"/>
    </a:accent2>
    <a:accent3>
      <a:srgbClr val="48A1FA"/>
    </a:accent3>
    <a:accent4>
      <a:srgbClr val="7030A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Status of Program Modifications in September 2019</vt:lpstr>
      <vt:lpstr>Status of Program Modifications in January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Modifications Bar Graphs</dc:title>
  <dc:subject>Graphs</dc:subject>
  <dc:creator>Erika Crespo</dc:creator>
  <cp:lastModifiedBy>Erin Darling</cp:lastModifiedBy>
  <cp:revision>7</cp:revision>
  <dcterms:created xsi:type="dcterms:W3CDTF">2020-01-08T23:56:41Z</dcterms:created>
  <dcterms:modified xsi:type="dcterms:W3CDTF">2022-03-21T21:59:33Z</dcterms:modified>
</cp:coreProperties>
</file>