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3" r:id="rId6"/>
    <p:sldId id="280" r:id="rId7"/>
    <p:sldId id="260" r:id="rId8"/>
    <p:sldId id="265" r:id="rId9"/>
    <p:sldId id="269" r:id="rId10"/>
    <p:sldId id="289" r:id="rId11"/>
    <p:sldId id="290" r:id="rId12"/>
    <p:sldId id="281" r:id="rId13"/>
    <p:sldId id="264" r:id="rId14"/>
    <p:sldId id="267" r:id="rId15"/>
    <p:sldId id="282" r:id="rId16"/>
    <p:sldId id="268" r:id="rId17"/>
    <p:sldId id="278" r:id="rId18"/>
    <p:sldId id="287" r:id="rId19"/>
    <p:sldId id="276" r:id="rId20"/>
    <p:sldId id="283" r:id="rId21"/>
    <p:sldId id="262" r:id="rId22"/>
    <p:sldId id="288" r:id="rId23"/>
    <p:sldId id="296" r:id="rId24"/>
    <p:sldId id="291" r:id="rId25"/>
    <p:sldId id="292" r:id="rId26"/>
    <p:sldId id="294" r:id="rId27"/>
    <p:sldId id="297" r:id="rId28"/>
    <p:sldId id="284" r:id="rId29"/>
    <p:sldId id="286" r:id="rId30"/>
    <p:sldId id="295" r:id="rId31"/>
    <p:sldId id="285" r:id="rId32"/>
    <p:sldId id="258" r:id="rId33"/>
    <p:sldId id="261"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Hamlin" initials="LH" lastIdx="15" clrIdx="0">
    <p:extLst>
      <p:ext uri="{19B8F6BF-5375-455C-9EA6-DF929625EA0E}">
        <p15:presenceInfo xmlns:p15="http://schemas.microsoft.com/office/powerpoint/2012/main" userId="S::lhamlin@toxstrategies.com::f5de2025-99fa-4ebb-bb43-f4ac026fc190" providerId="AD"/>
      </p:ext>
    </p:extLst>
  </p:cmAuthor>
  <p:cmAuthor id="2" name="Ann Verwiel" initials="AV" lastIdx="1" clrIdx="1">
    <p:extLst>
      <p:ext uri="{19B8F6BF-5375-455C-9EA6-DF929625EA0E}">
        <p15:presenceInfo xmlns:p15="http://schemas.microsoft.com/office/powerpoint/2012/main" userId="S::averwiel@toxstrategies.com::0ccc9caa-9353-45d0-99b0-fdb3154c5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CC93B-147C-9A49-9B32-4B06BA2C79E5}" v="4" dt="2020-12-31T09:48:57.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30"/>
    <p:restoredTop sz="94830"/>
  </p:normalViewPr>
  <p:slideViewPr>
    <p:cSldViewPr snapToGrid="0" snapToObjects="1">
      <p:cViewPr varScale="1">
        <p:scale>
          <a:sx n="68" d="100"/>
          <a:sy n="68" d="100"/>
        </p:scale>
        <p:origin x="5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19C1D-CD96-944B-99F6-FE63BB444EF8}" type="doc">
      <dgm:prSet loTypeId="urn:microsoft.com/office/officeart/2005/8/layout/process1" loCatId="" qsTypeId="urn:microsoft.com/office/officeart/2005/8/quickstyle/simple1" qsCatId="simple" csTypeId="urn:microsoft.com/office/officeart/2005/8/colors/accent5_2" csCatId="accent5" phldr="1"/>
      <dgm:spPr/>
    </dgm:pt>
    <dgm:pt modelId="{B2E1A4EC-149D-4242-AF54-FF7A358C6ABD}">
      <dgm:prSet phldrT="[Text]"/>
      <dgm:spPr>
        <a:solidFill>
          <a:schemeClr val="accent2">
            <a:lumMod val="75000"/>
          </a:schemeClr>
        </a:solidFill>
      </dgm:spPr>
      <dgm:t>
        <a:bodyPr/>
        <a:lstStyle/>
        <a:p>
          <a:pPr algn="ctr"/>
          <a:endParaRPr lang="en-US" sz="1800" dirty="0"/>
        </a:p>
        <a:p>
          <a:pPr algn="ctr"/>
          <a:r>
            <a:rPr lang="en-US" sz="1800" dirty="0"/>
            <a:t>Sewage sludge</a:t>
          </a:r>
        </a:p>
      </dgm:t>
    </dgm:pt>
    <dgm:pt modelId="{B80A420D-E38C-7A43-BD19-5F36AC83AC4E}" type="parTrans" cxnId="{2D0BECAD-C191-A04B-98E4-453008B38A1A}">
      <dgm:prSet/>
      <dgm:spPr/>
      <dgm:t>
        <a:bodyPr/>
        <a:lstStyle/>
        <a:p>
          <a:endParaRPr lang="en-US"/>
        </a:p>
      </dgm:t>
    </dgm:pt>
    <dgm:pt modelId="{833AC4BE-7E5E-7F47-9183-4A30C83EAAC5}" type="sibTrans" cxnId="{2D0BECAD-C191-A04B-98E4-453008B38A1A}">
      <dgm:prSet/>
      <dgm:spPr/>
      <dgm:t>
        <a:bodyPr/>
        <a:lstStyle/>
        <a:p>
          <a:endParaRPr lang="en-US" dirty="0"/>
        </a:p>
      </dgm:t>
    </dgm:pt>
    <dgm:pt modelId="{7A74CCF2-901D-2D4B-875E-5FC6CC4189F7}">
      <dgm:prSet phldrT="[Text]" custT="1"/>
      <dgm:spPr/>
      <dgm:t>
        <a:bodyPr/>
        <a:lstStyle/>
        <a:p>
          <a:pPr algn="ctr"/>
          <a:r>
            <a:rPr lang="en-US" sz="1900" dirty="0"/>
            <a:t>Treatment</a:t>
          </a:r>
        </a:p>
      </dgm:t>
    </dgm:pt>
    <dgm:pt modelId="{FFAFAFF2-6AF5-0147-88B3-161656E82F83}" type="parTrans" cxnId="{BCA338E0-AB02-D747-BFD3-8448C29D5CA1}">
      <dgm:prSet/>
      <dgm:spPr/>
      <dgm:t>
        <a:bodyPr/>
        <a:lstStyle/>
        <a:p>
          <a:endParaRPr lang="en-US"/>
        </a:p>
      </dgm:t>
    </dgm:pt>
    <dgm:pt modelId="{C4DBE1F8-7908-ED4B-8923-D3156EE50907}" type="sibTrans" cxnId="{BCA338E0-AB02-D747-BFD3-8448C29D5CA1}">
      <dgm:prSet/>
      <dgm:spPr/>
      <dgm:t>
        <a:bodyPr/>
        <a:lstStyle/>
        <a:p>
          <a:endParaRPr lang="en-US" dirty="0"/>
        </a:p>
      </dgm:t>
    </dgm:pt>
    <dgm:pt modelId="{EDCCE240-9210-A141-A930-E5C0594BDEF9}">
      <dgm:prSet phldrT="[Text]"/>
      <dgm:spPr>
        <a:solidFill>
          <a:schemeClr val="accent6">
            <a:lumMod val="75000"/>
          </a:schemeClr>
        </a:solidFill>
      </dgm:spPr>
      <dgm:t>
        <a:bodyPr/>
        <a:lstStyle/>
        <a:p>
          <a:pPr algn="l"/>
          <a:endParaRPr lang="en-US" sz="1800" dirty="0"/>
        </a:p>
        <a:p>
          <a:pPr algn="ctr"/>
          <a:r>
            <a:rPr lang="en-US" sz="1800" dirty="0"/>
            <a:t>Biosolid</a:t>
          </a:r>
        </a:p>
      </dgm:t>
    </dgm:pt>
    <dgm:pt modelId="{F1A01028-2C9F-244E-8F8E-AD2C3F41AFAF}" type="parTrans" cxnId="{59C74248-E7D1-4C47-B2B3-88E32288E6A5}">
      <dgm:prSet/>
      <dgm:spPr/>
      <dgm:t>
        <a:bodyPr/>
        <a:lstStyle/>
        <a:p>
          <a:endParaRPr lang="en-US"/>
        </a:p>
      </dgm:t>
    </dgm:pt>
    <dgm:pt modelId="{45AD836D-0699-1F47-92B6-47E7AF98F2F0}" type="sibTrans" cxnId="{59C74248-E7D1-4C47-B2B3-88E32288E6A5}">
      <dgm:prSet/>
      <dgm:spPr/>
      <dgm:t>
        <a:bodyPr/>
        <a:lstStyle/>
        <a:p>
          <a:endParaRPr lang="en-US"/>
        </a:p>
      </dgm:t>
    </dgm:pt>
    <dgm:pt modelId="{100E6613-3CB0-8943-9341-DBF32A629964}">
      <dgm:prSet phldrT="[Text]" custT="1"/>
      <dgm:spPr>
        <a:solidFill>
          <a:schemeClr val="accent2">
            <a:lumMod val="75000"/>
          </a:schemeClr>
        </a:solidFill>
      </dgm:spPr>
      <dgm:t>
        <a:bodyPr/>
        <a:lstStyle/>
        <a:p>
          <a:pPr algn="l"/>
          <a:r>
            <a:rPr lang="en-US" sz="1500" dirty="0"/>
            <a:t>Solid, semi-solid, or liquid residue generated during the treatment of domestic sewage in treatment works. </a:t>
          </a:r>
        </a:p>
      </dgm:t>
    </dgm:pt>
    <dgm:pt modelId="{2DD2A7E2-0EF6-FC41-BFD1-563D1EBF8030}" type="parTrans" cxnId="{569DE085-8575-9540-AB34-D4C49CCA698E}">
      <dgm:prSet/>
      <dgm:spPr/>
      <dgm:t>
        <a:bodyPr/>
        <a:lstStyle/>
        <a:p>
          <a:endParaRPr lang="en-US"/>
        </a:p>
      </dgm:t>
    </dgm:pt>
    <dgm:pt modelId="{3CF435B4-3D73-8E4E-BCD8-99890F4D5491}" type="sibTrans" cxnId="{569DE085-8575-9540-AB34-D4C49CCA698E}">
      <dgm:prSet/>
      <dgm:spPr/>
      <dgm:t>
        <a:bodyPr/>
        <a:lstStyle/>
        <a:p>
          <a:endParaRPr lang="en-US"/>
        </a:p>
      </dgm:t>
    </dgm:pt>
    <dgm:pt modelId="{2B847B44-EB56-F846-A47A-D2683E2CA18C}">
      <dgm:prSet custT="1"/>
      <dgm:spPr>
        <a:solidFill>
          <a:schemeClr val="accent6">
            <a:lumMod val="75000"/>
          </a:schemeClr>
        </a:solidFill>
      </dgm:spPr>
      <dgm:t>
        <a:bodyPr/>
        <a:lstStyle/>
        <a:p>
          <a:pPr algn="l"/>
          <a:r>
            <a:rPr lang="en-US" sz="1500" dirty="0"/>
            <a:t>Sewage sludge that has been treated or processed to meet Class A, Class AB, or Class B pathogen standards for beneficial use.</a:t>
          </a:r>
        </a:p>
      </dgm:t>
    </dgm:pt>
    <dgm:pt modelId="{EEE41BB5-517F-764F-BD10-43FE3FED12BB}" type="parTrans" cxnId="{A1D2F5B7-3142-B446-8233-321A31F5A38B}">
      <dgm:prSet/>
      <dgm:spPr/>
      <dgm:t>
        <a:bodyPr/>
        <a:lstStyle/>
        <a:p>
          <a:endParaRPr lang="en-US"/>
        </a:p>
      </dgm:t>
    </dgm:pt>
    <dgm:pt modelId="{47FF9CFA-DD37-5F44-83C0-0E5B93AA268D}" type="sibTrans" cxnId="{A1D2F5B7-3142-B446-8233-321A31F5A38B}">
      <dgm:prSet/>
      <dgm:spPr/>
      <dgm:t>
        <a:bodyPr/>
        <a:lstStyle/>
        <a:p>
          <a:endParaRPr lang="en-US"/>
        </a:p>
      </dgm:t>
    </dgm:pt>
    <dgm:pt modelId="{F9DA8BF2-1A59-7441-B30A-1EEE9F4BF928}">
      <dgm:prSet phldrT="[Text]" custT="1"/>
      <dgm:spPr/>
      <dgm:t>
        <a:bodyPr/>
        <a:lstStyle/>
        <a:p>
          <a:pPr algn="l"/>
          <a:r>
            <a:rPr lang="en-US" sz="1500" dirty="0"/>
            <a:t>Stabilize, reduce viruses/bacteria, and limit appeal to rodents, insects, etc.</a:t>
          </a:r>
        </a:p>
      </dgm:t>
    </dgm:pt>
    <dgm:pt modelId="{21EB40C5-67E0-5F48-9E31-C4FA466DFE22}" type="parTrans" cxnId="{1D53A9C6-342A-9640-A740-30EFC85881B7}">
      <dgm:prSet/>
      <dgm:spPr/>
      <dgm:t>
        <a:bodyPr/>
        <a:lstStyle/>
        <a:p>
          <a:endParaRPr lang="en-US"/>
        </a:p>
      </dgm:t>
    </dgm:pt>
    <dgm:pt modelId="{58BA02C6-44CB-3D42-B579-D3620FCEC72A}" type="sibTrans" cxnId="{1D53A9C6-342A-9640-A740-30EFC85881B7}">
      <dgm:prSet/>
      <dgm:spPr/>
      <dgm:t>
        <a:bodyPr/>
        <a:lstStyle/>
        <a:p>
          <a:endParaRPr lang="en-US"/>
        </a:p>
      </dgm:t>
    </dgm:pt>
    <dgm:pt modelId="{C01F7A75-5366-4E48-98E7-C07CF7327A4C}" type="pres">
      <dgm:prSet presAssocID="{80519C1D-CD96-944B-99F6-FE63BB444EF8}" presName="Name0" presStyleCnt="0">
        <dgm:presLayoutVars>
          <dgm:dir/>
          <dgm:resizeHandles val="exact"/>
        </dgm:presLayoutVars>
      </dgm:prSet>
      <dgm:spPr/>
    </dgm:pt>
    <dgm:pt modelId="{7119A28D-6F47-424D-B3BA-A703F64A0C55}" type="pres">
      <dgm:prSet presAssocID="{B2E1A4EC-149D-4242-AF54-FF7A358C6ABD}" presName="node" presStyleLbl="node1" presStyleIdx="0" presStyleCnt="3">
        <dgm:presLayoutVars>
          <dgm:bulletEnabled val="1"/>
        </dgm:presLayoutVars>
      </dgm:prSet>
      <dgm:spPr/>
    </dgm:pt>
    <dgm:pt modelId="{A7D499CE-8652-BC45-9AEE-18CBFF5EC1E7}" type="pres">
      <dgm:prSet presAssocID="{833AC4BE-7E5E-7F47-9183-4A30C83EAAC5}" presName="sibTrans" presStyleLbl="sibTrans2D1" presStyleIdx="0" presStyleCnt="2"/>
      <dgm:spPr/>
    </dgm:pt>
    <dgm:pt modelId="{960E546B-6B57-2641-A59E-1A0A1C46C525}" type="pres">
      <dgm:prSet presAssocID="{833AC4BE-7E5E-7F47-9183-4A30C83EAAC5}" presName="connectorText" presStyleLbl="sibTrans2D1" presStyleIdx="0" presStyleCnt="2"/>
      <dgm:spPr/>
    </dgm:pt>
    <dgm:pt modelId="{DA1E54AA-EB43-FE43-B07B-05CD98F5EF69}" type="pres">
      <dgm:prSet presAssocID="{7A74CCF2-901D-2D4B-875E-5FC6CC4189F7}" presName="node" presStyleLbl="node1" presStyleIdx="1" presStyleCnt="3">
        <dgm:presLayoutVars>
          <dgm:bulletEnabled val="1"/>
        </dgm:presLayoutVars>
      </dgm:prSet>
      <dgm:spPr>
        <a:prstGeom prst="hexagon">
          <a:avLst/>
        </a:prstGeom>
      </dgm:spPr>
    </dgm:pt>
    <dgm:pt modelId="{F583E651-A2D2-FF4A-A37D-B72F99D62F1C}" type="pres">
      <dgm:prSet presAssocID="{C4DBE1F8-7908-ED4B-8923-D3156EE50907}" presName="sibTrans" presStyleLbl="sibTrans2D1" presStyleIdx="1" presStyleCnt="2"/>
      <dgm:spPr/>
    </dgm:pt>
    <dgm:pt modelId="{578FEDF3-812B-2649-A051-F3ED18F651D6}" type="pres">
      <dgm:prSet presAssocID="{C4DBE1F8-7908-ED4B-8923-D3156EE50907}" presName="connectorText" presStyleLbl="sibTrans2D1" presStyleIdx="1" presStyleCnt="2"/>
      <dgm:spPr/>
    </dgm:pt>
    <dgm:pt modelId="{E3AFC960-D120-544F-AEF7-1CF4BAB43102}" type="pres">
      <dgm:prSet presAssocID="{EDCCE240-9210-A141-A930-E5C0594BDEF9}" presName="node" presStyleLbl="node1" presStyleIdx="2" presStyleCnt="3">
        <dgm:presLayoutVars>
          <dgm:bulletEnabled val="1"/>
        </dgm:presLayoutVars>
      </dgm:prSet>
      <dgm:spPr/>
    </dgm:pt>
  </dgm:ptLst>
  <dgm:cxnLst>
    <dgm:cxn modelId="{37183E02-6C10-D84F-8C10-BD9FB5C783C7}" type="presOf" srcId="{C4DBE1F8-7908-ED4B-8923-D3156EE50907}" destId="{F583E651-A2D2-FF4A-A37D-B72F99D62F1C}" srcOrd="0" destOrd="0" presId="urn:microsoft.com/office/officeart/2005/8/layout/process1"/>
    <dgm:cxn modelId="{75C22C0E-9A0B-A64E-82C6-929C8F2CE3CE}" type="presOf" srcId="{80519C1D-CD96-944B-99F6-FE63BB444EF8}" destId="{C01F7A75-5366-4E48-98E7-C07CF7327A4C}" srcOrd="0" destOrd="0" presId="urn:microsoft.com/office/officeart/2005/8/layout/process1"/>
    <dgm:cxn modelId="{AFACF116-29E4-0142-8A7F-45150D89296F}" type="presOf" srcId="{833AC4BE-7E5E-7F47-9183-4A30C83EAAC5}" destId="{A7D499CE-8652-BC45-9AEE-18CBFF5EC1E7}" srcOrd="0" destOrd="0" presId="urn:microsoft.com/office/officeart/2005/8/layout/process1"/>
    <dgm:cxn modelId="{2BA77D2F-03F1-2B43-B0AA-E9DA6FA04A03}" type="presOf" srcId="{C4DBE1F8-7908-ED4B-8923-D3156EE50907}" destId="{578FEDF3-812B-2649-A051-F3ED18F651D6}" srcOrd="1" destOrd="0" presId="urn:microsoft.com/office/officeart/2005/8/layout/process1"/>
    <dgm:cxn modelId="{C7E31741-CBB1-8342-89B2-E9350E88B00D}" type="presOf" srcId="{100E6613-3CB0-8943-9341-DBF32A629964}" destId="{7119A28D-6F47-424D-B3BA-A703F64A0C55}" srcOrd="0" destOrd="1" presId="urn:microsoft.com/office/officeart/2005/8/layout/process1"/>
    <dgm:cxn modelId="{59C74248-E7D1-4C47-B2B3-88E32288E6A5}" srcId="{80519C1D-CD96-944B-99F6-FE63BB444EF8}" destId="{EDCCE240-9210-A141-A930-E5C0594BDEF9}" srcOrd="2" destOrd="0" parTransId="{F1A01028-2C9F-244E-8F8E-AD2C3F41AFAF}" sibTransId="{45AD836D-0699-1F47-92B6-47E7AF98F2F0}"/>
    <dgm:cxn modelId="{569DE085-8575-9540-AB34-D4C49CCA698E}" srcId="{B2E1A4EC-149D-4242-AF54-FF7A358C6ABD}" destId="{100E6613-3CB0-8943-9341-DBF32A629964}" srcOrd="0" destOrd="0" parTransId="{2DD2A7E2-0EF6-FC41-BFD1-563D1EBF8030}" sibTransId="{3CF435B4-3D73-8E4E-BCD8-99890F4D5491}"/>
    <dgm:cxn modelId="{108E3D8B-2AF1-B34F-AE7F-0D76EBB0755D}" type="presOf" srcId="{7A74CCF2-901D-2D4B-875E-5FC6CC4189F7}" destId="{DA1E54AA-EB43-FE43-B07B-05CD98F5EF69}" srcOrd="0" destOrd="0" presId="urn:microsoft.com/office/officeart/2005/8/layout/process1"/>
    <dgm:cxn modelId="{B1547B93-1CDA-BC4C-9A36-1072B7F0980B}" type="presOf" srcId="{F9DA8BF2-1A59-7441-B30A-1EEE9F4BF928}" destId="{DA1E54AA-EB43-FE43-B07B-05CD98F5EF69}" srcOrd="0" destOrd="1" presId="urn:microsoft.com/office/officeart/2005/8/layout/process1"/>
    <dgm:cxn modelId="{BC6AACA3-07D2-EC41-AB89-8ECF150F2F4A}" type="presOf" srcId="{EDCCE240-9210-A141-A930-E5C0594BDEF9}" destId="{E3AFC960-D120-544F-AEF7-1CF4BAB43102}" srcOrd="0" destOrd="0" presId="urn:microsoft.com/office/officeart/2005/8/layout/process1"/>
    <dgm:cxn modelId="{2D0BECAD-C191-A04B-98E4-453008B38A1A}" srcId="{80519C1D-CD96-944B-99F6-FE63BB444EF8}" destId="{B2E1A4EC-149D-4242-AF54-FF7A358C6ABD}" srcOrd="0" destOrd="0" parTransId="{B80A420D-E38C-7A43-BD19-5F36AC83AC4E}" sibTransId="{833AC4BE-7E5E-7F47-9183-4A30C83EAAC5}"/>
    <dgm:cxn modelId="{A1D2F5B7-3142-B446-8233-321A31F5A38B}" srcId="{EDCCE240-9210-A141-A930-E5C0594BDEF9}" destId="{2B847B44-EB56-F846-A47A-D2683E2CA18C}" srcOrd="0" destOrd="0" parTransId="{EEE41BB5-517F-764F-BD10-43FE3FED12BB}" sibTransId="{47FF9CFA-DD37-5F44-83C0-0E5B93AA268D}"/>
    <dgm:cxn modelId="{1D53A9C6-342A-9640-A740-30EFC85881B7}" srcId="{7A74CCF2-901D-2D4B-875E-5FC6CC4189F7}" destId="{F9DA8BF2-1A59-7441-B30A-1EEE9F4BF928}" srcOrd="0" destOrd="0" parTransId="{21EB40C5-67E0-5F48-9E31-C4FA466DFE22}" sibTransId="{58BA02C6-44CB-3D42-B579-D3620FCEC72A}"/>
    <dgm:cxn modelId="{584207CC-BA90-3C49-9BDE-39AB4DB7B37A}" type="presOf" srcId="{2B847B44-EB56-F846-A47A-D2683E2CA18C}" destId="{E3AFC960-D120-544F-AEF7-1CF4BAB43102}" srcOrd="0" destOrd="1" presId="urn:microsoft.com/office/officeart/2005/8/layout/process1"/>
    <dgm:cxn modelId="{BCA338E0-AB02-D747-BFD3-8448C29D5CA1}" srcId="{80519C1D-CD96-944B-99F6-FE63BB444EF8}" destId="{7A74CCF2-901D-2D4B-875E-5FC6CC4189F7}" srcOrd="1" destOrd="0" parTransId="{FFAFAFF2-6AF5-0147-88B3-161656E82F83}" sibTransId="{C4DBE1F8-7908-ED4B-8923-D3156EE50907}"/>
    <dgm:cxn modelId="{AB87B1ED-6B96-954D-8383-DEEDCAA87026}" type="presOf" srcId="{833AC4BE-7E5E-7F47-9183-4A30C83EAAC5}" destId="{960E546B-6B57-2641-A59E-1A0A1C46C525}" srcOrd="1" destOrd="0" presId="urn:microsoft.com/office/officeart/2005/8/layout/process1"/>
    <dgm:cxn modelId="{76B6C8F3-2DA0-7B46-905A-B4A0E5C0875D}" type="presOf" srcId="{B2E1A4EC-149D-4242-AF54-FF7A358C6ABD}" destId="{7119A28D-6F47-424D-B3BA-A703F64A0C55}" srcOrd="0" destOrd="0" presId="urn:microsoft.com/office/officeart/2005/8/layout/process1"/>
    <dgm:cxn modelId="{BCD1624F-8906-1D46-B9E0-48D1CAF0DD6C}" type="presParOf" srcId="{C01F7A75-5366-4E48-98E7-C07CF7327A4C}" destId="{7119A28D-6F47-424D-B3BA-A703F64A0C55}" srcOrd="0" destOrd="0" presId="urn:microsoft.com/office/officeart/2005/8/layout/process1"/>
    <dgm:cxn modelId="{4CBC1C1B-A946-1B4F-9A07-50F0A8D79AFB}" type="presParOf" srcId="{C01F7A75-5366-4E48-98E7-C07CF7327A4C}" destId="{A7D499CE-8652-BC45-9AEE-18CBFF5EC1E7}" srcOrd="1" destOrd="0" presId="urn:microsoft.com/office/officeart/2005/8/layout/process1"/>
    <dgm:cxn modelId="{53495F4B-D4A5-DC4E-82CB-042436844F46}" type="presParOf" srcId="{A7D499CE-8652-BC45-9AEE-18CBFF5EC1E7}" destId="{960E546B-6B57-2641-A59E-1A0A1C46C525}" srcOrd="0" destOrd="0" presId="urn:microsoft.com/office/officeart/2005/8/layout/process1"/>
    <dgm:cxn modelId="{D6F63653-1865-6B44-9F76-1F085D1E50FE}" type="presParOf" srcId="{C01F7A75-5366-4E48-98E7-C07CF7327A4C}" destId="{DA1E54AA-EB43-FE43-B07B-05CD98F5EF69}" srcOrd="2" destOrd="0" presId="urn:microsoft.com/office/officeart/2005/8/layout/process1"/>
    <dgm:cxn modelId="{6F16E08A-F0BC-2D49-AD03-DC36D8352B94}" type="presParOf" srcId="{C01F7A75-5366-4E48-98E7-C07CF7327A4C}" destId="{F583E651-A2D2-FF4A-A37D-B72F99D62F1C}" srcOrd="3" destOrd="0" presId="urn:microsoft.com/office/officeart/2005/8/layout/process1"/>
    <dgm:cxn modelId="{FB384A18-6535-F844-9EBE-D32426E74321}" type="presParOf" srcId="{F583E651-A2D2-FF4A-A37D-B72F99D62F1C}" destId="{578FEDF3-812B-2649-A051-F3ED18F651D6}" srcOrd="0" destOrd="0" presId="urn:microsoft.com/office/officeart/2005/8/layout/process1"/>
    <dgm:cxn modelId="{3D051593-C28C-7641-BF69-4462FA67D115}" type="presParOf" srcId="{C01F7A75-5366-4E48-98E7-C07CF7327A4C}" destId="{E3AFC960-D120-544F-AEF7-1CF4BAB4310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9A28D-6F47-424D-B3BA-A703F64A0C55}">
      <dsp:nvSpPr>
        <dsp:cNvPr id="0" name=""/>
        <dsp:cNvSpPr/>
      </dsp:nvSpPr>
      <dsp:spPr>
        <a:xfrm>
          <a:off x="8511" y="1492144"/>
          <a:ext cx="2544027" cy="2313474"/>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Sewage sludge</a:t>
          </a:r>
        </a:p>
        <a:p>
          <a:pPr marL="114300" lvl="1" indent="-114300" algn="l" defTabSz="666750">
            <a:lnSpc>
              <a:spcPct val="90000"/>
            </a:lnSpc>
            <a:spcBef>
              <a:spcPct val="0"/>
            </a:spcBef>
            <a:spcAft>
              <a:spcPct val="15000"/>
            </a:spcAft>
            <a:buChar char="•"/>
          </a:pPr>
          <a:r>
            <a:rPr lang="en-US" sz="1500" kern="1200" dirty="0"/>
            <a:t>Solid, semi-solid, or liquid residue generated during the treatment of domestic sewage in treatment works. </a:t>
          </a:r>
        </a:p>
      </dsp:txBody>
      <dsp:txXfrm>
        <a:off x="76270" y="1559903"/>
        <a:ext cx="2408509" cy="2177956"/>
      </dsp:txXfrm>
    </dsp:sp>
    <dsp:sp modelId="{A7D499CE-8652-BC45-9AEE-18CBFF5EC1E7}">
      <dsp:nvSpPr>
        <dsp:cNvPr id="0" name=""/>
        <dsp:cNvSpPr/>
      </dsp:nvSpPr>
      <dsp:spPr>
        <a:xfrm>
          <a:off x="2806941" y="2333422"/>
          <a:ext cx="539333" cy="63091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2806941" y="2459606"/>
        <a:ext cx="377533" cy="378550"/>
      </dsp:txXfrm>
    </dsp:sp>
    <dsp:sp modelId="{DA1E54AA-EB43-FE43-B07B-05CD98F5EF69}">
      <dsp:nvSpPr>
        <dsp:cNvPr id="0" name=""/>
        <dsp:cNvSpPr/>
      </dsp:nvSpPr>
      <dsp:spPr>
        <a:xfrm>
          <a:off x="3570149" y="1492144"/>
          <a:ext cx="2544027" cy="2313474"/>
        </a:xfrm>
        <a:prstGeom prst="hexag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kern="1200" dirty="0"/>
            <a:t>Treatment</a:t>
          </a:r>
        </a:p>
        <a:p>
          <a:pPr marL="114300" lvl="1" indent="-114300" algn="l" defTabSz="666750">
            <a:lnSpc>
              <a:spcPct val="90000"/>
            </a:lnSpc>
            <a:spcBef>
              <a:spcPct val="0"/>
            </a:spcBef>
            <a:spcAft>
              <a:spcPct val="15000"/>
            </a:spcAft>
            <a:buChar char="•"/>
          </a:pPr>
          <a:r>
            <a:rPr lang="en-US" sz="1500" kern="1200" dirty="0"/>
            <a:t>Stabilize, reduce viruses/bacteria, and limit appeal to rodents, insects, etc.</a:t>
          </a:r>
        </a:p>
      </dsp:txBody>
      <dsp:txXfrm>
        <a:off x="3974941" y="1860251"/>
        <a:ext cx="1734443" cy="1577260"/>
      </dsp:txXfrm>
    </dsp:sp>
    <dsp:sp modelId="{F583E651-A2D2-FF4A-A37D-B72F99D62F1C}">
      <dsp:nvSpPr>
        <dsp:cNvPr id="0" name=""/>
        <dsp:cNvSpPr/>
      </dsp:nvSpPr>
      <dsp:spPr>
        <a:xfrm>
          <a:off x="6368579" y="2333422"/>
          <a:ext cx="539333" cy="63091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6368579" y="2459606"/>
        <a:ext cx="377533" cy="378550"/>
      </dsp:txXfrm>
    </dsp:sp>
    <dsp:sp modelId="{E3AFC960-D120-544F-AEF7-1CF4BAB43102}">
      <dsp:nvSpPr>
        <dsp:cNvPr id="0" name=""/>
        <dsp:cNvSpPr/>
      </dsp:nvSpPr>
      <dsp:spPr>
        <a:xfrm>
          <a:off x="7131788" y="1492144"/>
          <a:ext cx="2544027" cy="2313474"/>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Biosolid</a:t>
          </a:r>
        </a:p>
        <a:p>
          <a:pPr marL="114300" lvl="1" indent="-114300" algn="l" defTabSz="666750">
            <a:lnSpc>
              <a:spcPct val="90000"/>
            </a:lnSpc>
            <a:spcBef>
              <a:spcPct val="0"/>
            </a:spcBef>
            <a:spcAft>
              <a:spcPct val="15000"/>
            </a:spcAft>
            <a:buChar char="•"/>
          </a:pPr>
          <a:r>
            <a:rPr lang="en-US" sz="1500" kern="1200" dirty="0"/>
            <a:t>Sewage sludge that has been treated or processed to meet Class A, Class AB, or Class B pathogen standards for beneficial use.</a:t>
          </a:r>
        </a:p>
      </dsp:txBody>
      <dsp:txXfrm>
        <a:off x="7199547" y="1559903"/>
        <a:ext cx="2408509" cy="21779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C391-AFE6-2647-B8BE-AEC122DD99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F44E29-8160-834B-A399-1481E1309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5030EB-5DAE-F748-B304-D02BCA381E61}"/>
              </a:ext>
            </a:extLst>
          </p:cNvPr>
          <p:cNvSpPr>
            <a:spLocks noGrp="1"/>
          </p:cNvSpPr>
          <p:nvPr>
            <p:ph type="dt" sz="half" idx="10"/>
          </p:nvPr>
        </p:nvSpPr>
        <p:spPr/>
        <p:txBody>
          <a:bodyPr/>
          <a:lstStyle/>
          <a:p>
            <a:fld id="{2FB6AC4C-E9D6-0F4C-A80F-FDDCD45DFE3E}" type="datetimeFigureOut">
              <a:rPr lang="en-US" smtClean="0"/>
              <a:t>5/31/2022</a:t>
            </a:fld>
            <a:endParaRPr lang="en-US" dirty="0"/>
          </a:p>
        </p:txBody>
      </p:sp>
      <p:sp>
        <p:nvSpPr>
          <p:cNvPr id="5" name="Footer Placeholder 4">
            <a:extLst>
              <a:ext uri="{FF2B5EF4-FFF2-40B4-BE49-F238E27FC236}">
                <a16:creationId xmlns:a16="http://schemas.microsoft.com/office/drawing/2014/main" id="{16A294D1-10C8-1D48-A021-B3544F69B9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416B9A-9689-834C-B40A-7402B8C7ADC6}"/>
              </a:ext>
            </a:extLst>
          </p:cNvPr>
          <p:cNvSpPr>
            <a:spLocks noGrp="1"/>
          </p:cNvSpPr>
          <p:nvPr>
            <p:ph type="sldNum" sz="quarter" idx="12"/>
          </p:nvPr>
        </p:nvSpPr>
        <p:spPr/>
        <p:txBody>
          <a:bodyPr/>
          <a:lstStyle/>
          <a:p>
            <a:fld id="{B230435F-6DB2-5648-83B8-65C3C2A54CAF}" type="slidenum">
              <a:rPr lang="en-US" smtClean="0"/>
              <a:t>‹#›</a:t>
            </a:fld>
            <a:endParaRPr lang="en-US" dirty="0"/>
          </a:p>
        </p:txBody>
      </p:sp>
    </p:spTree>
    <p:extLst>
      <p:ext uri="{BB962C8B-B14F-4D97-AF65-F5344CB8AC3E}">
        <p14:creationId xmlns:p14="http://schemas.microsoft.com/office/powerpoint/2010/main" val="162812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85A2-3247-194E-818F-CF912D5DB7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31AF49-9456-F944-85DF-A2F7C98048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4FCEF-F731-1F45-86A6-C32BDFB1EB43}"/>
              </a:ext>
            </a:extLst>
          </p:cNvPr>
          <p:cNvSpPr>
            <a:spLocks noGrp="1"/>
          </p:cNvSpPr>
          <p:nvPr>
            <p:ph type="dt" sz="half" idx="10"/>
          </p:nvPr>
        </p:nvSpPr>
        <p:spPr/>
        <p:txBody>
          <a:bodyPr/>
          <a:lstStyle/>
          <a:p>
            <a:fld id="{2FB6AC4C-E9D6-0F4C-A80F-FDDCD45DFE3E}" type="datetimeFigureOut">
              <a:rPr lang="en-US" smtClean="0"/>
              <a:t>5/31/2022</a:t>
            </a:fld>
            <a:endParaRPr lang="en-US" dirty="0"/>
          </a:p>
        </p:txBody>
      </p:sp>
      <p:sp>
        <p:nvSpPr>
          <p:cNvPr id="5" name="Footer Placeholder 4">
            <a:extLst>
              <a:ext uri="{FF2B5EF4-FFF2-40B4-BE49-F238E27FC236}">
                <a16:creationId xmlns:a16="http://schemas.microsoft.com/office/drawing/2014/main" id="{0840897D-8D51-2046-A5CD-CF761F8511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586722-A635-EF4E-8184-871761D47A5A}"/>
              </a:ext>
            </a:extLst>
          </p:cNvPr>
          <p:cNvSpPr>
            <a:spLocks noGrp="1"/>
          </p:cNvSpPr>
          <p:nvPr>
            <p:ph type="sldNum" sz="quarter" idx="12"/>
          </p:nvPr>
        </p:nvSpPr>
        <p:spPr/>
        <p:txBody>
          <a:bodyPr/>
          <a:lstStyle/>
          <a:p>
            <a:fld id="{B230435F-6DB2-5648-83B8-65C3C2A54CAF}" type="slidenum">
              <a:rPr lang="en-US" smtClean="0"/>
              <a:t>‹#›</a:t>
            </a:fld>
            <a:endParaRPr lang="en-US" dirty="0"/>
          </a:p>
        </p:txBody>
      </p:sp>
    </p:spTree>
    <p:extLst>
      <p:ext uri="{BB962C8B-B14F-4D97-AF65-F5344CB8AC3E}">
        <p14:creationId xmlns:p14="http://schemas.microsoft.com/office/powerpoint/2010/main" val="30053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798E63-BBFE-8A4F-A028-5414D8F4CE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9769F2-DBCB-044A-83BB-3AE8BAAD07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A7DD9-1FE0-6447-98AA-B6AF4EA2C9E1}"/>
              </a:ext>
            </a:extLst>
          </p:cNvPr>
          <p:cNvSpPr>
            <a:spLocks noGrp="1"/>
          </p:cNvSpPr>
          <p:nvPr>
            <p:ph type="dt" sz="half" idx="10"/>
          </p:nvPr>
        </p:nvSpPr>
        <p:spPr/>
        <p:txBody>
          <a:bodyPr/>
          <a:lstStyle/>
          <a:p>
            <a:fld id="{2FB6AC4C-E9D6-0F4C-A80F-FDDCD45DFE3E}" type="datetimeFigureOut">
              <a:rPr lang="en-US" smtClean="0"/>
              <a:t>5/31/2022</a:t>
            </a:fld>
            <a:endParaRPr lang="en-US" dirty="0"/>
          </a:p>
        </p:txBody>
      </p:sp>
      <p:sp>
        <p:nvSpPr>
          <p:cNvPr id="5" name="Footer Placeholder 4">
            <a:extLst>
              <a:ext uri="{FF2B5EF4-FFF2-40B4-BE49-F238E27FC236}">
                <a16:creationId xmlns:a16="http://schemas.microsoft.com/office/drawing/2014/main" id="{64BEC8A0-AC0A-DE4F-B9FD-43A8698B49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04D047-34C4-D445-826D-9F3AEE232899}"/>
              </a:ext>
            </a:extLst>
          </p:cNvPr>
          <p:cNvSpPr>
            <a:spLocks noGrp="1"/>
          </p:cNvSpPr>
          <p:nvPr>
            <p:ph type="sldNum" sz="quarter" idx="12"/>
          </p:nvPr>
        </p:nvSpPr>
        <p:spPr/>
        <p:txBody>
          <a:bodyPr/>
          <a:lstStyle/>
          <a:p>
            <a:fld id="{B230435F-6DB2-5648-83B8-65C3C2A54CAF}" type="slidenum">
              <a:rPr lang="en-US" smtClean="0"/>
              <a:t>‹#›</a:t>
            </a:fld>
            <a:endParaRPr lang="en-US" dirty="0"/>
          </a:p>
        </p:txBody>
      </p:sp>
    </p:spTree>
    <p:extLst>
      <p:ext uri="{BB962C8B-B14F-4D97-AF65-F5344CB8AC3E}">
        <p14:creationId xmlns:p14="http://schemas.microsoft.com/office/powerpoint/2010/main" val="106195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BCDB-0B50-E44F-8487-EA6922263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4A8ED9-C010-BE4D-A5EE-0CC1DB7E91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F1583-7457-3949-AF58-77B240D5C3AF}"/>
              </a:ext>
            </a:extLst>
          </p:cNvPr>
          <p:cNvSpPr>
            <a:spLocks noGrp="1"/>
          </p:cNvSpPr>
          <p:nvPr>
            <p:ph type="dt" sz="half" idx="10"/>
          </p:nvPr>
        </p:nvSpPr>
        <p:spPr/>
        <p:txBody>
          <a:bodyPr/>
          <a:lstStyle/>
          <a:p>
            <a:fld id="{2FB6AC4C-E9D6-0F4C-A80F-FDDCD45DFE3E}" type="datetimeFigureOut">
              <a:rPr lang="en-US" smtClean="0"/>
              <a:t>5/31/2022</a:t>
            </a:fld>
            <a:endParaRPr lang="en-US" dirty="0"/>
          </a:p>
        </p:txBody>
      </p:sp>
      <p:sp>
        <p:nvSpPr>
          <p:cNvPr id="5" name="Footer Placeholder 4">
            <a:extLst>
              <a:ext uri="{FF2B5EF4-FFF2-40B4-BE49-F238E27FC236}">
                <a16:creationId xmlns:a16="http://schemas.microsoft.com/office/drawing/2014/main" id="{00149BDD-1423-9E47-BF03-667923CB31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2E0331-B16C-1A43-96D3-E67CEA90EE27}"/>
              </a:ext>
            </a:extLst>
          </p:cNvPr>
          <p:cNvSpPr>
            <a:spLocks noGrp="1"/>
          </p:cNvSpPr>
          <p:nvPr>
            <p:ph type="sldNum" sz="quarter" idx="12"/>
          </p:nvPr>
        </p:nvSpPr>
        <p:spPr/>
        <p:txBody>
          <a:bodyPr/>
          <a:lstStyle/>
          <a:p>
            <a:fld id="{B230435F-6DB2-5648-83B8-65C3C2A54CAF}" type="slidenum">
              <a:rPr lang="en-US" smtClean="0"/>
              <a:t>‹#›</a:t>
            </a:fld>
            <a:endParaRPr lang="en-US" dirty="0"/>
          </a:p>
        </p:txBody>
      </p:sp>
    </p:spTree>
    <p:extLst>
      <p:ext uri="{BB962C8B-B14F-4D97-AF65-F5344CB8AC3E}">
        <p14:creationId xmlns:p14="http://schemas.microsoft.com/office/powerpoint/2010/main" val="207331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1C67-9A46-1A42-BFA5-4AF56D30E8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4D07C-D3A9-B740-9B19-E63D22576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775F78-1D1C-6C4B-B75B-8ED2B1550E65}"/>
              </a:ext>
            </a:extLst>
          </p:cNvPr>
          <p:cNvSpPr>
            <a:spLocks noGrp="1"/>
          </p:cNvSpPr>
          <p:nvPr>
            <p:ph type="dt" sz="half" idx="10"/>
          </p:nvPr>
        </p:nvSpPr>
        <p:spPr/>
        <p:txBody>
          <a:bodyPr/>
          <a:lstStyle/>
          <a:p>
            <a:fld id="{2FB6AC4C-E9D6-0F4C-A80F-FDDCD45DFE3E}" type="datetimeFigureOut">
              <a:rPr lang="en-US" smtClean="0"/>
              <a:t>5/31/2022</a:t>
            </a:fld>
            <a:endParaRPr lang="en-US" dirty="0"/>
          </a:p>
        </p:txBody>
      </p:sp>
      <p:sp>
        <p:nvSpPr>
          <p:cNvPr id="5" name="Footer Placeholder 4">
            <a:extLst>
              <a:ext uri="{FF2B5EF4-FFF2-40B4-BE49-F238E27FC236}">
                <a16:creationId xmlns:a16="http://schemas.microsoft.com/office/drawing/2014/main" id="{477AFFF4-7931-9D43-B1DB-316E6DB039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72318-D044-1F44-A000-BD27A40C46E3}"/>
              </a:ext>
            </a:extLst>
          </p:cNvPr>
          <p:cNvSpPr>
            <a:spLocks noGrp="1"/>
          </p:cNvSpPr>
          <p:nvPr>
            <p:ph type="sldNum" sz="quarter" idx="12"/>
          </p:nvPr>
        </p:nvSpPr>
        <p:spPr/>
        <p:txBody>
          <a:bodyPr/>
          <a:lstStyle/>
          <a:p>
            <a:fld id="{B230435F-6DB2-5648-83B8-65C3C2A54CAF}" type="slidenum">
              <a:rPr lang="en-US" smtClean="0"/>
              <a:t>‹#›</a:t>
            </a:fld>
            <a:endParaRPr lang="en-US" dirty="0"/>
          </a:p>
        </p:txBody>
      </p:sp>
    </p:spTree>
    <p:extLst>
      <p:ext uri="{BB962C8B-B14F-4D97-AF65-F5344CB8AC3E}">
        <p14:creationId xmlns:p14="http://schemas.microsoft.com/office/powerpoint/2010/main" val="218932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2575-D07A-064E-8387-4EE81C2F56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8EB5F-F276-E241-8084-4896F178B3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0FAA5-067F-8C43-87D2-A7109EA0A1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F626A6-0E2F-9141-B284-89FF805D0484}"/>
              </a:ext>
            </a:extLst>
          </p:cNvPr>
          <p:cNvSpPr>
            <a:spLocks noGrp="1"/>
          </p:cNvSpPr>
          <p:nvPr>
            <p:ph type="dt" sz="half" idx="10"/>
          </p:nvPr>
        </p:nvSpPr>
        <p:spPr/>
        <p:txBody>
          <a:bodyPr/>
          <a:lstStyle/>
          <a:p>
            <a:fld id="{2FB6AC4C-E9D6-0F4C-A80F-FDDCD45DFE3E}" type="datetimeFigureOut">
              <a:rPr lang="en-US" smtClean="0"/>
              <a:t>5/31/2022</a:t>
            </a:fld>
            <a:endParaRPr lang="en-US" dirty="0"/>
          </a:p>
        </p:txBody>
      </p:sp>
      <p:sp>
        <p:nvSpPr>
          <p:cNvPr id="6" name="Footer Placeholder 5">
            <a:extLst>
              <a:ext uri="{FF2B5EF4-FFF2-40B4-BE49-F238E27FC236}">
                <a16:creationId xmlns:a16="http://schemas.microsoft.com/office/drawing/2014/main" id="{4CA1E214-FF93-2E43-98A0-9392B4D4E3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7F6EC4-16FE-DD40-8F33-0B644E032C49}"/>
              </a:ext>
            </a:extLst>
          </p:cNvPr>
          <p:cNvSpPr>
            <a:spLocks noGrp="1"/>
          </p:cNvSpPr>
          <p:nvPr>
            <p:ph type="sldNum" sz="quarter" idx="12"/>
          </p:nvPr>
        </p:nvSpPr>
        <p:spPr/>
        <p:txBody>
          <a:bodyPr/>
          <a:lstStyle/>
          <a:p>
            <a:fld id="{B230435F-6DB2-5648-83B8-65C3C2A54CAF}" type="slidenum">
              <a:rPr lang="en-US" smtClean="0"/>
              <a:t>‹#›</a:t>
            </a:fld>
            <a:endParaRPr lang="en-US" dirty="0"/>
          </a:p>
        </p:txBody>
      </p:sp>
    </p:spTree>
    <p:extLst>
      <p:ext uri="{BB962C8B-B14F-4D97-AF65-F5344CB8AC3E}">
        <p14:creationId xmlns:p14="http://schemas.microsoft.com/office/powerpoint/2010/main" val="356937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BC80-E802-7D4E-960C-F62972F71D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D486B7-2F90-1B47-BD6A-BFAEFF84B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F7800C-EF6E-F646-95DC-7D316275D4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E40F4B-3428-D347-8890-C4E857FE5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B47709-305A-6546-83B5-4AEDEC973A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59B062-1426-A142-B646-F97280228449}"/>
              </a:ext>
            </a:extLst>
          </p:cNvPr>
          <p:cNvSpPr>
            <a:spLocks noGrp="1"/>
          </p:cNvSpPr>
          <p:nvPr>
            <p:ph type="dt" sz="half" idx="10"/>
          </p:nvPr>
        </p:nvSpPr>
        <p:spPr/>
        <p:txBody>
          <a:bodyPr/>
          <a:lstStyle/>
          <a:p>
            <a:fld id="{2FB6AC4C-E9D6-0F4C-A80F-FDDCD45DFE3E}" type="datetimeFigureOut">
              <a:rPr lang="en-US" smtClean="0"/>
              <a:t>5/31/2022</a:t>
            </a:fld>
            <a:endParaRPr lang="en-US" dirty="0"/>
          </a:p>
        </p:txBody>
      </p:sp>
      <p:sp>
        <p:nvSpPr>
          <p:cNvPr id="8" name="Footer Placeholder 7">
            <a:extLst>
              <a:ext uri="{FF2B5EF4-FFF2-40B4-BE49-F238E27FC236}">
                <a16:creationId xmlns:a16="http://schemas.microsoft.com/office/drawing/2014/main" id="{244CB681-5367-1E4E-AAA5-64473F37090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0782B99-9EE0-3A41-B158-CB5039A20B78}"/>
              </a:ext>
            </a:extLst>
          </p:cNvPr>
          <p:cNvSpPr>
            <a:spLocks noGrp="1"/>
          </p:cNvSpPr>
          <p:nvPr>
            <p:ph type="sldNum" sz="quarter" idx="12"/>
          </p:nvPr>
        </p:nvSpPr>
        <p:spPr/>
        <p:txBody>
          <a:bodyPr/>
          <a:lstStyle/>
          <a:p>
            <a:fld id="{B230435F-6DB2-5648-83B8-65C3C2A54CAF}" type="slidenum">
              <a:rPr lang="en-US" smtClean="0"/>
              <a:t>‹#›</a:t>
            </a:fld>
            <a:endParaRPr lang="en-US" dirty="0"/>
          </a:p>
        </p:txBody>
      </p:sp>
    </p:spTree>
    <p:extLst>
      <p:ext uri="{BB962C8B-B14F-4D97-AF65-F5344CB8AC3E}">
        <p14:creationId xmlns:p14="http://schemas.microsoft.com/office/powerpoint/2010/main" val="318604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627A-518A-B042-AE06-F6549AEB65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2EB516-657F-B445-B267-A2C96BBCEE38}"/>
              </a:ext>
            </a:extLst>
          </p:cNvPr>
          <p:cNvSpPr>
            <a:spLocks noGrp="1"/>
          </p:cNvSpPr>
          <p:nvPr>
            <p:ph type="dt" sz="half" idx="10"/>
          </p:nvPr>
        </p:nvSpPr>
        <p:spPr/>
        <p:txBody>
          <a:bodyPr/>
          <a:lstStyle/>
          <a:p>
            <a:fld id="{2FB6AC4C-E9D6-0F4C-A80F-FDDCD45DFE3E}" type="datetimeFigureOut">
              <a:rPr lang="en-US" smtClean="0"/>
              <a:t>5/31/2022</a:t>
            </a:fld>
            <a:endParaRPr lang="en-US" dirty="0"/>
          </a:p>
        </p:txBody>
      </p:sp>
      <p:sp>
        <p:nvSpPr>
          <p:cNvPr id="4" name="Footer Placeholder 3">
            <a:extLst>
              <a:ext uri="{FF2B5EF4-FFF2-40B4-BE49-F238E27FC236}">
                <a16:creationId xmlns:a16="http://schemas.microsoft.com/office/drawing/2014/main" id="{D86DED7E-53B9-3E4B-868D-C9B1523C262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692673-263A-7442-8F12-DF0324DF0501}"/>
              </a:ext>
            </a:extLst>
          </p:cNvPr>
          <p:cNvSpPr>
            <a:spLocks noGrp="1"/>
          </p:cNvSpPr>
          <p:nvPr>
            <p:ph type="sldNum" sz="quarter" idx="12"/>
          </p:nvPr>
        </p:nvSpPr>
        <p:spPr/>
        <p:txBody>
          <a:bodyPr/>
          <a:lstStyle/>
          <a:p>
            <a:fld id="{B230435F-6DB2-5648-83B8-65C3C2A54CAF}" type="slidenum">
              <a:rPr lang="en-US" smtClean="0"/>
              <a:t>‹#›</a:t>
            </a:fld>
            <a:endParaRPr lang="en-US" dirty="0"/>
          </a:p>
        </p:txBody>
      </p:sp>
    </p:spTree>
    <p:extLst>
      <p:ext uri="{BB962C8B-B14F-4D97-AF65-F5344CB8AC3E}">
        <p14:creationId xmlns:p14="http://schemas.microsoft.com/office/powerpoint/2010/main" val="313515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F7312-B681-AB46-A836-49B5D0D267E1}"/>
              </a:ext>
            </a:extLst>
          </p:cNvPr>
          <p:cNvSpPr>
            <a:spLocks noGrp="1"/>
          </p:cNvSpPr>
          <p:nvPr>
            <p:ph type="dt" sz="half" idx="10"/>
          </p:nvPr>
        </p:nvSpPr>
        <p:spPr/>
        <p:txBody>
          <a:bodyPr/>
          <a:lstStyle/>
          <a:p>
            <a:fld id="{2FB6AC4C-E9D6-0F4C-A80F-FDDCD45DFE3E}" type="datetimeFigureOut">
              <a:rPr lang="en-US" smtClean="0"/>
              <a:t>5/31/2022</a:t>
            </a:fld>
            <a:endParaRPr lang="en-US" dirty="0"/>
          </a:p>
        </p:txBody>
      </p:sp>
      <p:sp>
        <p:nvSpPr>
          <p:cNvPr id="3" name="Footer Placeholder 2">
            <a:extLst>
              <a:ext uri="{FF2B5EF4-FFF2-40B4-BE49-F238E27FC236}">
                <a16:creationId xmlns:a16="http://schemas.microsoft.com/office/drawing/2014/main" id="{7F94C6E5-2A0B-BB43-976C-9B8BDE3569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A59350-917A-224F-8A60-8052B6894687}"/>
              </a:ext>
            </a:extLst>
          </p:cNvPr>
          <p:cNvSpPr>
            <a:spLocks noGrp="1"/>
          </p:cNvSpPr>
          <p:nvPr>
            <p:ph type="sldNum" sz="quarter" idx="12"/>
          </p:nvPr>
        </p:nvSpPr>
        <p:spPr/>
        <p:txBody>
          <a:bodyPr/>
          <a:lstStyle/>
          <a:p>
            <a:fld id="{B230435F-6DB2-5648-83B8-65C3C2A54CAF}" type="slidenum">
              <a:rPr lang="en-US" smtClean="0"/>
              <a:t>‹#›</a:t>
            </a:fld>
            <a:endParaRPr lang="en-US" dirty="0"/>
          </a:p>
        </p:txBody>
      </p:sp>
    </p:spTree>
    <p:extLst>
      <p:ext uri="{BB962C8B-B14F-4D97-AF65-F5344CB8AC3E}">
        <p14:creationId xmlns:p14="http://schemas.microsoft.com/office/powerpoint/2010/main" val="198490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FC162-0344-514D-A248-8E1869295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CE002-7530-2D47-AC9B-E966E3E35E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8F7628-783E-9D46-B46E-B2C4BBA13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D4A7B-04D1-364C-8267-30A4DDB3324F}"/>
              </a:ext>
            </a:extLst>
          </p:cNvPr>
          <p:cNvSpPr>
            <a:spLocks noGrp="1"/>
          </p:cNvSpPr>
          <p:nvPr>
            <p:ph type="dt" sz="half" idx="10"/>
          </p:nvPr>
        </p:nvSpPr>
        <p:spPr/>
        <p:txBody>
          <a:bodyPr/>
          <a:lstStyle/>
          <a:p>
            <a:fld id="{2FB6AC4C-E9D6-0F4C-A80F-FDDCD45DFE3E}" type="datetimeFigureOut">
              <a:rPr lang="en-US" smtClean="0"/>
              <a:t>5/31/2022</a:t>
            </a:fld>
            <a:endParaRPr lang="en-US" dirty="0"/>
          </a:p>
        </p:txBody>
      </p:sp>
      <p:sp>
        <p:nvSpPr>
          <p:cNvPr id="6" name="Footer Placeholder 5">
            <a:extLst>
              <a:ext uri="{FF2B5EF4-FFF2-40B4-BE49-F238E27FC236}">
                <a16:creationId xmlns:a16="http://schemas.microsoft.com/office/drawing/2014/main" id="{F22C7337-EF9D-0742-828B-36EFC2F870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FF58F9-7810-CF4C-AADB-0F751D58AAB0}"/>
              </a:ext>
            </a:extLst>
          </p:cNvPr>
          <p:cNvSpPr>
            <a:spLocks noGrp="1"/>
          </p:cNvSpPr>
          <p:nvPr>
            <p:ph type="sldNum" sz="quarter" idx="12"/>
          </p:nvPr>
        </p:nvSpPr>
        <p:spPr/>
        <p:txBody>
          <a:bodyPr/>
          <a:lstStyle/>
          <a:p>
            <a:fld id="{B230435F-6DB2-5648-83B8-65C3C2A54CAF}" type="slidenum">
              <a:rPr lang="en-US" smtClean="0"/>
              <a:t>‹#›</a:t>
            </a:fld>
            <a:endParaRPr lang="en-US" dirty="0"/>
          </a:p>
        </p:txBody>
      </p:sp>
    </p:spTree>
    <p:extLst>
      <p:ext uri="{BB962C8B-B14F-4D97-AF65-F5344CB8AC3E}">
        <p14:creationId xmlns:p14="http://schemas.microsoft.com/office/powerpoint/2010/main" val="161094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A1B5-564A-2347-9069-E4D4E6AE2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E7C67C-0611-9146-8C22-7DC46E185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30C652-C628-664B-ACA8-95A3A7AEE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DA3DB-1C53-D646-B2A4-2696AB026EC4}"/>
              </a:ext>
            </a:extLst>
          </p:cNvPr>
          <p:cNvSpPr>
            <a:spLocks noGrp="1"/>
          </p:cNvSpPr>
          <p:nvPr>
            <p:ph type="dt" sz="half" idx="10"/>
          </p:nvPr>
        </p:nvSpPr>
        <p:spPr/>
        <p:txBody>
          <a:bodyPr/>
          <a:lstStyle/>
          <a:p>
            <a:fld id="{2FB6AC4C-E9D6-0F4C-A80F-FDDCD45DFE3E}" type="datetimeFigureOut">
              <a:rPr lang="en-US" smtClean="0"/>
              <a:t>5/31/2022</a:t>
            </a:fld>
            <a:endParaRPr lang="en-US" dirty="0"/>
          </a:p>
        </p:txBody>
      </p:sp>
      <p:sp>
        <p:nvSpPr>
          <p:cNvPr id="6" name="Footer Placeholder 5">
            <a:extLst>
              <a:ext uri="{FF2B5EF4-FFF2-40B4-BE49-F238E27FC236}">
                <a16:creationId xmlns:a16="http://schemas.microsoft.com/office/drawing/2014/main" id="{97832F10-5203-7441-844E-427EB75A08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48BD50-EE33-5B43-81B9-C6E09D60301F}"/>
              </a:ext>
            </a:extLst>
          </p:cNvPr>
          <p:cNvSpPr>
            <a:spLocks noGrp="1"/>
          </p:cNvSpPr>
          <p:nvPr>
            <p:ph type="sldNum" sz="quarter" idx="12"/>
          </p:nvPr>
        </p:nvSpPr>
        <p:spPr/>
        <p:txBody>
          <a:bodyPr/>
          <a:lstStyle/>
          <a:p>
            <a:fld id="{B230435F-6DB2-5648-83B8-65C3C2A54CAF}" type="slidenum">
              <a:rPr lang="en-US" smtClean="0"/>
              <a:t>‹#›</a:t>
            </a:fld>
            <a:endParaRPr lang="en-US" dirty="0"/>
          </a:p>
        </p:txBody>
      </p:sp>
    </p:spTree>
    <p:extLst>
      <p:ext uri="{BB962C8B-B14F-4D97-AF65-F5344CB8AC3E}">
        <p14:creationId xmlns:p14="http://schemas.microsoft.com/office/powerpoint/2010/main" val="104995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6227F0-ED0E-3742-A8E7-0D245FD3C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76041B-33E6-BA45-A05E-FFDD1D41A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31FD0-638B-C74F-8C80-6B70D929E3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6AC4C-E9D6-0F4C-A80F-FDDCD45DFE3E}" type="datetimeFigureOut">
              <a:rPr lang="en-US" smtClean="0"/>
              <a:t>5/31/2022</a:t>
            </a:fld>
            <a:endParaRPr lang="en-US" dirty="0"/>
          </a:p>
        </p:txBody>
      </p:sp>
      <p:sp>
        <p:nvSpPr>
          <p:cNvPr id="5" name="Footer Placeholder 4">
            <a:extLst>
              <a:ext uri="{FF2B5EF4-FFF2-40B4-BE49-F238E27FC236}">
                <a16:creationId xmlns:a16="http://schemas.microsoft.com/office/drawing/2014/main" id="{FB99DBA2-7F8E-7943-8E00-4609024CE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6B697D-DBA4-C14E-A6A5-9EF769025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0435F-6DB2-5648-83B8-65C3C2A54CAF}" type="slidenum">
              <a:rPr lang="en-US" smtClean="0"/>
              <a:t>‹#›</a:t>
            </a:fld>
            <a:endParaRPr lang="en-US" dirty="0"/>
          </a:p>
        </p:txBody>
      </p:sp>
    </p:spTree>
    <p:extLst>
      <p:ext uri="{BB962C8B-B14F-4D97-AF65-F5344CB8AC3E}">
        <p14:creationId xmlns:p14="http://schemas.microsoft.com/office/powerpoint/2010/main" val="425871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2830D-7057-024A-A685-6FC66D8565C4}"/>
              </a:ext>
            </a:extLst>
          </p:cNvPr>
          <p:cNvSpPr txBox="1"/>
          <p:nvPr/>
        </p:nvSpPr>
        <p:spPr>
          <a:xfrm>
            <a:off x="180304" y="3752849"/>
            <a:ext cx="3915177"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solidFill>
                  <a:srgbClr val="0070C0"/>
                </a:solidFill>
                <a:latin typeface="+mj-lt"/>
                <a:ea typeface="+mj-ea"/>
                <a:cs typeface="+mj-cs"/>
              </a:rPr>
              <a:t>Beneficial Reuse of Biosolids in Texas</a:t>
            </a:r>
          </a:p>
        </p:txBody>
      </p:sp>
      <p:pic>
        <p:nvPicPr>
          <p:cNvPr id="4" name="Picture 2" descr="Picture of staged dry sludge on a grassy field next to a spreader." title="State of Texas Biosolids Program Perspectives intro slide">
            <a:extLst>
              <a:ext uri="{FF2B5EF4-FFF2-40B4-BE49-F238E27FC236}">
                <a16:creationId xmlns:a16="http://schemas.microsoft.com/office/drawing/2014/main" id="{6D18D836-6D77-EF4F-A513-35365F8DB99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7530" b="24730"/>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01B7086-9387-D446-84FC-512C0CE0F108}"/>
              </a:ext>
            </a:extLst>
          </p:cNvPr>
          <p:cNvSpPr txBox="1"/>
          <p:nvPr/>
        </p:nvSpPr>
        <p:spPr>
          <a:xfrm>
            <a:off x="4223982" y="3752850"/>
            <a:ext cx="7485413" cy="2452687"/>
          </a:xfrm>
          <a:prstGeom prst="rect">
            <a:avLst/>
          </a:prstGeom>
        </p:spPr>
        <p:txBody>
          <a:bodyPr vert="horz" lIns="91440" tIns="45720" rIns="91440" bIns="45720" rtlCol="0" anchor="t">
            <a:normAutofit fontScale="92500" lnSpcReduction="20000"/>
          </a:bodyPr>
          <a:lstStyle/>
          <a:p>
            <a:pPr>
              <a:lnSpc>
                <a:spcPct val="90000"/>
              </a:lnSpc>
            </a:pPr>
            <a:endParaRPr lang="en-US" sz="1700" dirty="0"/>
          </a:p>
          <a:p>
            <a:pPr>
              <a:lnSpc>
                <a:spcPct val="110000"/>
              </a:lnSpc>
            </a:pPr>
            <a:r>
              <a:rPr lang="en-US" sz="2000" dirty="0"/>
              <a:t>The reuse of biosolids as fertilizer for farming in Texas has several benefits, including:</a:t>
            </a:r>
          </a:p>
          <a:p>
            <a:pPr indent="-228600">
              <a:lnSpc>
                <a:spcPct val="110000"/>
              </a:lnSpc>
              <a:buFont typeface="Arial" panose="020B0604020202020204" pitchFamily="34" charset="0"/>
              <a:buChar char="•"/>
            </a:pPr>
            <a:endParaRPr lang="en-US" sz="2000" b="1" dirty="0"/>
          </a:p>
          <a:p>
            <a:pPr marL="628650" lvl="1" indent="-228600">
              <a:lnSpc>
                <a:spcPct val="110000"/>
              </a:lnSpc>
              <a:spcAft>
                <a:spcPts val="600"/>
              </a:spcAft>
              <a:buFont typeface="Arial" panose="020B0604020202020204" pitchFamily="34" charset="0"/>
              <a:buChar char="•"/>
            </a:pPr>
            <a:r>
              <a:rPr lang="en-US" sz="2000" dirty="0"/>
              <a:t>Serves as ready source of nutrients for plant growth</a:t>
            </a:r>
          </a:p>
          <a:p>
            <a:pPr marL="628650" lvl="1" indent="-228600">
              <a:lnSpc>
                <a:spcPct val="110000"/>
              </a:lnSpc>
              <a:spcAft>
                <a:spcPts val="600"/>
              </a:spcAft>
              <a:buFont typeface="Arial" panose="020B0604020202020204" pitchFamily="34" charset="0"/>
              <a:buChar char="•"/>
            </a:pPr>
            <a:r>
              <a:rPr lang="en-US" sz="2000" dirty="0"/>
              <a:t>Reduces use of chemical fertilizers</a:t>
            </a:r>
          </a:p>
          <a:p>
            <a:pPr marL="628650" lvl="1" indent="-228600">
              <a:lnSpc>
                <a:spcPct val="110000"/>
              </a:lnSpc>
              <a:spcAft>
                <a:spcPts val="600"/>
              </a:spcAft>
              <a:buFont typeface="Arial" panose="020B0604020202020204" pitchFamily="34" charset="0"/>
              <a:buChar char="•"/>
            </a:pPr>
            <a:r>
              <a:rPr lang="en-US" sz="2000" dirty="0"/>
              <a:t>Reduces costs for sewage treatment facilities</a:t>
            </a:r>
          </a:p>
          <a:p>
            <a:pPr marL="628650" lvl="1" indent="-228600">
              <a:lnSpc>
                <a:spcPct val="110000"/>
              </a:lnSpc>
              <a:spcAft>
                <a:spcPts val="600"/>
              </a:spcAft>
              <a:buFont typeface="Arial" panose="020B0604020202020204" pitchFamily="34" charset="0"/>
              <a:buChar char="•"/>
            </a:pPr>
            <a:r>
              <a:rPr lang="en-US" sz="2000" dirty="0"/>
              <a:t>Reduces disposal of biosolids in landfills</a:t>
            </a:r>
          </a:p>
          <a:p>
            <a:pPr marL="285750" indent="-228600">
              <a:lnSpc>
                <a:spcPct val="90000"/>
              </a:lnSpc>
              <a:spcAft>
                <a:spcPts val="600"/>
              </a:spcAft>
              <a:buFont typeface="Arial" panose="020B0604020202020204" pitchFamily="34" charset="0"/>
              <a:buChar char="•"/>
            </a:pPr>
            <a:endParaRPr lang="en-US" sz="1700" b="1" dirty="0"/>
          </a:p>
          <a:p>
            <a:pPr indent="-228600">
              <a:lnSpc>
                <a:spcPct val="90000"/>
              </a:lnSpc>
              <a:buFont typeface="Arial" panose="020B0604020202020204" pitchFamily="34" charset="0"/>
              <a:buChar char="•"/>
            </a:pPr>
            <a:endParaRPr lang="en-US" sz="1700" b="1" dirty="0"/>
          </a:p>
          <a:p>
            <a:pPr indent="-228600">
              <a:lnSpc>
                <a:spcPct val="90000"/>
              </a:lnSpc>
              <a:buFont typeface="Arial" panose="020B0604020202020204" pitchFamily="34" charset="0"/>
              <a:buChar char="•"/>
            </a:pPr>
            <a:endParaRPr lang="en-US" sz="1700" b="1" dirty="0"/>
          </a:p>
          <a:p>
            <a:pPr indent="-228600">
              <a:lnSpc>
                <a:spcPct val="90000"/>
              </a:lnSpc>
              <a:buFont typeface="Arial" panose="020B0604020202020204" pitchFamily="34" charset="0"/>
              <a:buChar char="•"/>
            </a:pPr>
            <a:endParaRPr lang="en-US" sz="1700" dirty="0"/>
          </a:p>
          <a:p>
            <a:pPr indent="-228600">
              <a:lnSpc>
                <a:spcPct val="90000"/>
              </a:lnSpc>
              <a:buFont typeface="Arial" panose="020B0604020202020204" pitchFamily="34" charset="0"/>
              <a:buChar char="•"/>
            </a:pPr>
            <a:endParaRPr lang="en-US" sz="1700" dirty="0"/>
          </a:p>
        </p:txBody>
      </p:sp>
      <p:sp>
        <p:nvSpPr>
          <p:cNvPr id="7" name="TextBox 6">
            <a:extLst>
              <a:ext uri="{FF2B5EF4-FFF2-40B4-BE49-F238E27FC236}">
                <a16:creationId xmlns:a16="http://schemas.microsoft.com/office/drawing/2014/main" id="{8D5E3425-5547-584F-B8A6-A457940EA82A}"/>
              </a:ext>
            </a:extLst>
          </p:cNvPr>
          <p:cNvSpPr txBox="1"/>
          <p:nvPr/>
        </p:nvSpPr>
        <p:spPr>
          <a:xfrm>
            <a:off x="6930887" y="2103081"/>
            <a:ext cx="5072423" cy="1200329"/>
          </a:xfrm>
          <a:prstGeom prst="rect">
            <a:avLst/>
          </a:prstGeom>
          <a:solidFill>
            <a:schemeClr val="bg1"/>
          </a:solidFill>
        </p:spPr>
        <p:txBody>
          <a:bodyPr wrap="square" rtlCol="0">
            <a:spAutoFit/>
          </a:bodyPr>
          <a:lstStyle/>
          <a:p>
            <a:pPr>
              <a:spcAft>
                <a:spcPts val="600"/>
              </a:spcAft>
            </a:pPr>
            <a:r>
              <a:rPr lang="en-US" b="1" dirty="0"/>
              <a:t>Definition of Biosolids</a:t>
            </a:r>
            <a:r>
              <a:rPr lang="en-US" dirty="0"/>
              <a:t>: Sewage sludge that has been treated or processed to meet Class A, Class AB, or Class B pathogen standards under Texas Administrative Code Chapter 312 for beneficial use. </a:t>
            </a:r>
          </a:p>
        </p:txBody>
      </p:sp>
    </p:spTree>
    <p:extLst>
      <p:ext uri="{BB962C8B-B14F-4D97-AF65-F5344CB8AC3E}">
        <p14:creationId xmlns:p14="http://schemas.microsoft.com/office/powerpoint/2010/main" val="170416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0D7E2B1-C9EB-A145-9972-ED93DD188695}"/>
              </a:ext>
            </a:extLst>
          </p:cNvPr>
          <p:cNvSpPr>
            <a:spLocks noGrp="1"/>
          </p:cNvSpPr>
          <p:nvPr>
            <p:ph type="title"/>
          </p:nvPr>
        </p:nvSpPr>
        <p:spPr>
          <a:xfrm>
            <a:off x="838200" y="963877"/>
            <a:ext cx="3494362" cy="4930246"/>
          </a:xfrm>
        </p:spPr>
        <p:txBody>
          <a:bodyPr vert="horz" lIns="91440" tIns="45720" rIns="91440" bIns="45720" rtlCol="0">
            <a:normAutofit/>
          </a:bodyPr>
          <a:lstStyle/>
          <a:p>
            <a:pPr algn="r">
              <a:spcAft>
                <a:spcPts val="600"/>
              </a:spcAft>
            </a:pPr>
            <a:r>
              <a:rPr lang="en-US" b="1" kern="1200">
                <a:solidFill>
                  <a:schemeClr val="accent1"/>
                </a:solidFill>
                <a:latin typeface="+mj-lt"/>
                <a:ea typeface="+mj-ea"/>
                <a:cs typeface="+mj-cs"/>
              </a:rPr>
              <a:t>How Are Limits on the Amount of Biosolids Estimated?</a:t>
            </a:r>
          </a:p>
        </p:txBody>
      </p:sp>
      <p:cxnSp>
        <p:nvCxnSpPr>
          <p:cNvPr id="28" name="Straight Connector 2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7A4A45A-B2A6-0B4A-A5CE-E5C3C83C5DE7}"/>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en-US" sz="1600"/>
                  <a:t>Biosolids are a source of nitrogen to improve crop growth.  The amount applied is limited to the amount needed for crop growth. </a:t>
                </a:r>
              </a:p>
              <a:p>
                <a:pPr marL="0" indent="0">
                  <a:buNone/>
                </a:pPr>
                <a:endParaRPr lang="en-US" sz="600"/>
              </a:p>
              <a:p>
                <a:pPr marL="0" indent="0">
                  <a:spcAft>
                    <a:spcPts val="600"/>
                  </a:spcAft>
                  <a:buNone/>
                </a:pPr>
                <a:r>
                  <a:rPr lang="en-US" sz="1600"/>
                  <a:t>The amount of nitrogen needed for a specific crop is estimated as:</a:t>
                </a:r>
              </a:p>
              <a:p>
                <a:pPr marL="0" indent="0">
                  <a:buNone/>
                </a:pPr>
                <a:endParaRPr lang="en-US" sz="300" b="1" i="1">
                  <a:solidFill>
                    <a:schemeClr val="accent6">
                      <a:lumMod val="75000"/>
                    </a:schemeClr>
                  </a:solidFill>
                  <a:latin typeface="Cambria Math" panose="02040503050406030204" pitchFamily="18" charset="0"/>
                </a:endParaRPr>
              </a:p>
              <a:p>
                <a:pPr marL="0" indent="0">
                  <a:spcAft>
                    <a:spcPts val="1200"/>
                  </a:spcAft>
                  <a:buNone/>
                </a:pPr>
                <a14:m>
                  <m:oMath xmlns:m="http://schemas.openxmlformats.org/officeDocument/2006/math">
                    <m:r>
                      <a:rPr lang="en-US" sz="1600" i="1" smtClean="0">
                        <a:solidFill>
                          <a:schemeClr val="accent5">
                            <a:lumMod val="75000"/>
                          </a:schemeClr>
                        </a:solidFill>
                        <a:latin typeface="Cambria Math" panose="02040503050406030204" pitchFamily="18" charset="0"/>
                      </a:rPr>
                      <m:t>𝑁𝑖𝑡𝑟𝑜𝑔𝑒𝑛</m:t>
                    </m:r>
                    <m:r>
                      <a:rPr lang="en-US" sz="1600" i="1" smtClean="0">
                        <a:solidFill>
                          <a:schemeClr val="accent5">
                            <a:lumMod val="75000"/>
                          </a:schemeClr>
                        </a:solidFill>
                        <a:latin typeface="Cambria Math" panose="02040503050406030204" pitchFamily="18" charset="0"/>
                      </a:rPr>
                      <m:t> </m:t>
                    </m:r>
                    <m:r>
                      <a:rPr lang="en-US" sz="1600" i="1" smtClean="0">
                        <a:solidFill>
                          <a:schemeClr val="accent5">
                            <a:lumMod val="75000"/>
                          </a:schemeClr>
                        </a:solidFill>
                        <a:latin typeface="Cambria Math" panose="02040503050406030204" pitchFamily="18" charset="0"/>
                      </a:rPr>
                      <m:t>𝑓𝑜𝑟</m:t>
                    </m:r>
                    <m:r>
                      <a:rPr lang="en-US" sz="1600" i="1" smtClean="0">
                        <a:solidFill>
                          <a:schemeClr val="accent5">
                            <a:lumMod val="75000"/>
                          </a:schemeClr>
                        </a:solidFill>
                        <a:latin typeface="Cambria Math" panose="02040503050406030204" pitchFamily="18" charset="0"/>
                      </a:rPr>
                      <m:t> </m:t>
                    </m:r>
                    <m:r>
                      <a:rPr lang="en-US" sz="1600" i="1" smtClean="0">
                        <a:solidFill>
                          <a:schemeClr val="accent5">
                            <a:lumMod val="75000"/>
                          </a:schemeClr>
                        </a:solidFill>
                        <a:latin typeface="Cambria Math" panose="02040503050406030204" pitchFamily="18" charset="0"/>
                      </a:rPr>
                      <m:t>𝑐𝑟𝑜𝑝</m:t>
                    </m:r>
                    <m:r>
                      <a:rPr lang="en-US" sz="1600" i="1" smtClean="0">
                        <a:solidFill>
                          <a:schemeClr val="accent5">
                            <a:lumMod val="75000"/>
                          </a:schemeClr>
                        </a:solidFill>
                        <a:latin typeface="Cambria Math" panose="02040503050406030204" pitchFamily="18" charset="0"/>
                      </a:rPr>
                      <m:t> − </m:t>
                    </m:r>
                    <m:r>
                      <a:rPr lang="en-US" sz="1600" i="1" smtClean="0">
                        <a:solidFill>
                          <a:schemeClr val="accent2">
                            <a:lumMod val="50000"/>
                          </a:schemeClr>
                        </a:solidFill>
                        <a:latin typeface="Cambria Math" panose="02040503050406030204" pitchFamily="18" charset="0"/>
                      </a:rPr>
                      <m:t>𝑁𝑖𝑡𝑟𝑜𝑔𝑒𝑛</m:t>
                    </m:r>
                    <m:r>
                      <a:rPr lang="en-US" sz="1600" i="1" smtClean="0">
                        <a:solidFill>
                          <a:schemeClr val="accent2">
                            <a:lumMod val="50000"/>
                          </a:schemeClr>
                        </a:solidFill>
                        <a:latin typeface="Cambria Math" panose="02040503050406030204" pitchFamily="18" charset="0"/>
                      </a:rPr>
                      <m:t> </m:t>
                    </m:r>
                    <m:r>
                      <a:rPr lang="en-US" sz="1600" i="1" smtClean="0">
                        <a:solidFill>
                          <a:schemeClr val="accent2">
                            <a:lumMod val="50000"/>
                          </a:schemeClr>
                        </a:solidFill>
                        <a:latin typeface="Cambria Math" panose="02040503050406030204" pitchFamily="18" charset="0"/>
                      </a:rPr>
                      <m:t>𝑖𝑛</m:t>
                    </m:r>
                    <m:r>
                      <a:rPr lang="en-US" sz="1600" i="1" smtClean="0">
                        <a:solidFill>
                          <a:schemeClr val="accent2">
                            <a:lumMod val="50000"/>
                          </a:schemeClr>
                        </a:solidFill>
                        <a:latin typeface="Cambria Math" panose="02040503050406030204" pitchFamily="18" charset="0"/>
                      </a:rPr>
                      <m:t> </m:t>
                    </m:r>
                    <m:r>
                      <a:rPr lang="en-US" sz="1600" i="1" smtClean="0">
                        <a:solidFill>
                          <a:schemeClr val="accent2">
                            <a:lumMod val="50000"/>
                          </a:schemeClr>
                        </a:solidFill>
                        <a:latin typeface="Cambria Math" panose="02040503050406030204" pitchFamily="18" charset="0"/>
                      </a:rPr>
                      <m:t>𝑠𝑜𝑖𝑙</m:t>
                    </m:r>
                  </m:oMath>
                </a14:m>
                <a:r>
                  <a:rPr lang="en-US" sz="1600"/>
                  <a:t> = </a:t>
                </a:r>
                <a14:m>
                  <m:oMath xmlns:m="http://schemas.openxmlformats.org/officeDocument/2006/math">
                    <m:r>
                      <a:rPr lang="en-US" sz="1600" b="1" i="1">
                        <a:solidFill>
                          <a:schemeClr val="accent6">
                            <a:lumMod val="75000"/>
                          </a:schemeClr>
                        </a:solidFill>
                        <a:latin typeface="Cambria Math" panose="02040503050406030204" pitchFamily="18" charset="0"/>
                      </a:rPr>
                      <m:t>𝑵𝒊𝒕𝒓𝒐𝒈𝒆𝒏</m:t>
                    </m:r>
                    <m:r>
                      <a:rPr lang="en-US" sz="1600" b="1" i="1">
                        <a:solidFill>
                          <a:schemeClr val="accent6">
                            <a:lumMod val="75000"/>
                          </a:schemeClr>
                        </a:solidFill>
                        <a:latin typeface="Cambria Math" panose="02040503050406030204" pitchFamily="18" charset="0"/>
                      </a:rPr>
                      <m:t> </m:t>
                    </m:r>
                    <m:r>
                      <a:rPr lang="en-US" sz="1600" b="1" i="1">
                        <a:solidFill>
                          <a:schemeClr val="accent6">
                            <a:lumMod val="75000"/>
                          </a:schemeClr>
                        </a:solidFill>
                        <a:latin typeface="Cambria Math" panose="02040503050406030204" pitchFamily="18" charset="0"/>
                      </a:rPr>
                      <m:t>𝒇𝒓𝒐𝒎</m:t>
                    </m:r>
                    <m:r>
                      <a:rPr lang="en-US" sz="1600" b="1" i="1">
                        <a:solidFill>
                          <a:schemeClr val="accent6">
                            <a:lumMod val="75000"/>
                          </a:schemeClr>
                        </a:solidFill>
                        <a:latin typeface="Cambria Math" panose="02040503050406030204" pitchFamily="18" charset="0"/>
                      </a:rPr>
                      <m:t> </m:t>
                    </m:r>
                    <m:r>
                      <a:rPr lang="en-US" sz="1600" b="1" i="1">
                        <a:solidFill>
                          <a:schemeClr val="accent6">
                            <a:lumMod val="75000"/>
                          </a:schemeClr>
                        </a:solidFill>
                        <a:latin typeface="Cambria Math" panose="02040503050406030204" pitchFamily="18" charset="0"/>
                      </a:rPr>
                      <m:t>𝒃𝒊𝒐𝒔𝒐𝒍𝒊𝒅𝒔</m:t>
                    </m:r>
                  </m:oMath>
                </a14:m>
                <a:endParaRPr lang="en-US" sz="1600"/>
              </a:p>
              <a:p>
                <a:pPr marL="514350"/>
                <a:r>
                  <a:rPr lang="en-US" sz="1600">
                    <a:solidFill>
                      <a:schemeClr val="accent1">
                        <a:lumMod val="75000"/>
                      </a:schemeClr>
                    </a:solidFill>
                  </a:rPr>
                  <a:t>Estimate nitrogen needed for planned crop yield (varies by crop and how much will be grown)</a:t>
                </a:r>
              </a:p>
              <a:p>
                <a:pPr marL="514350"/>
                <a:r>
                  <a:rPr lang="en-US" sz="1600">
                    <a:solidFill>
                      <a:schemeClr val="accent2">
                        <a:lumMod val="50000"/>
                      </a:schemeClr>
                    </a:solidFill>
                  </a:rPr>
                  <a:t>Measure/estimate available nitrogen in the soil (0 to 6 inches and 6 to 24 inches)</a:t>
                </a:r>
              </a:p>
              <a:p>
                <a:pPr marL="514350">
                  <a:spcAft>
                    <a:spcPts val="600"/>
                  </a:spcAft>
                </a:pPr>
                <a:r>
                  <a:rPr lang="en-US" sz="1600">
                    <a:solidFill>
                      <a:schemeClr val="accent6">
                        <a:lumMod val="75000"/>
                      </a:schemeClr>
                    </a:solidFill>
                  </a:rPr>
                  <a:t>Difference is the amount of nitrogen need to be added from biosolids </a:t>
                </a:r>
                <a:endParaRPr lang="en-US" sz="1600" b="0" i="1">
                  <a:solidFill>
                    <a:schemeClr val="accent6">
                      <a:lumMod val="75000"/>
                    </a:schemeClr>
                  </a:solidFill>
                </a:endParaRPr>
              </a:p>
            </p:txBody>
          </p:sp>
        </mc:Choice>
        <mc:Fallback xmlns="">
          <p:sp>
            <p:nvSpPr>
              <p:cNvPr id="7" name="Content Placeholder 6">
                <a:extLst>
                  <a:ext uri="{FF2B5EF4-FFF2-40B4-BE49-F238E27FC236}">
                    <a16:creationId xmlns:a16="http://schemas.microsoft.com/office/drawing/2014/main" id="{37A4A45A-B2A6-0B4A-A5CE-E5C3C83C5DE7}"/>
                  </a:ext>
                </a:extLst>
              </p:cNvPr>
              <p:cNvSpPr>
                <a:spLocks noGrp="1" noRot="1" noChangeAspect="1" noMove="1" noResize="1" noEditPoints="1" noAdjustHandles="1" noChangeArrowheads="1" noChangeShapeType="1" noTextEdit="1"/>
              </p:cNvSpPr>
              <p:nvPr>
                <p:ph idx="1"/>
              </p:nvPr>
            </p:nvSpPr>
            <p:spPr>
              <a:xfrm>
                <a:off x="4976031" y="963877"/>
                <a:ext cx="6377769" cy="4930246"/>
              </a:xfrm>
              <a:blipFill>
                <a:blip r:embed="rId2"/>
                <a:stretch>
                  <a:fillRect l="-39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FFB32410-636C-B942-B0E1-2B944B50EB39}"/>
              </a:ext>
            </a:extLst>
          </p:cNvPr>
          <p:cNvSpPr txBox="1"/>
          <p:nvPr/>
        </p:nvSpPr>
        <p:spPr>
          <a:xfrm>
            <a:off x="838200" y="6046764"/>
            <a:ext cx="3816088" cy="338554"/>
          </a:xfrm>
          <a:prstGeom prst="rect">
            <a:avLst/>
          </a:prstGeom>
          <a:noFill/>
        </p:spPr>
        <p:txBody>
          <a:bodyPr wrap="square" rtlCol="0">
            <a:spAutoFit/>
          </a:bodyPr>
          <a:lstStyle/>
          <a:p>
            <a:r>
              <a:rPr lang="en-US" sz="1600"/>
              <a:t>Management requirements in Sect. 312.44</a:t>
            </a:r>
          </a:p>
        </p:txBody>
      </p:sp>
    </p:spTree>
    <p:extLst>
      <p:ext uri="{BB962C8B-B14F-4D97-AF65-F5344CB8AC3E}">
        <p14:creationId xmlns:p14="http://schemas.microsoft.com/office/powerpoint/2010/main" val="230561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2830D-7057-024A-A685-6FC66D8565C4}"/>
              </a:ext>
            </a:extLst>
          </p:cNvPr>
          <p:cNvSpPr txBox="1"/>
          <p:nvPr/>
        </p:nvSpPr>
        <p:spPr>
          <a:xfrm>
            <a:off x="950256" y="398225"/>
            <a:ext cx="10291483" cy="523220"/>
          </a:xfrm>
          <a:prstGeom prst="rect">
            <a:avLst/>
          </a:prstGeom>
          <a:noFill/>
        </p:spPr>
        <p:txBody>
          <a:bodyPr wrap="square" rtlCol="0">
            <a:spAutoFit/>
          </a:bodyPr>
          <a:lstStyle/>
          <a:p>
            <a:pPr algn="ctr"/>
            <a:r>
              <a:rPr lang="en-US" sz="2800" b="1">
                <a:solidFill>
                  <a:srgbClr val="0070C0"/>
                </a:solidFill>
              </a:rPr>
              <a:t>What Are the Pollutant Limits for Biosolids?</a:t>
            </a:r>
          </a:p>
        </p:txBody>
      </p:sp>
      <p:graphicFrame>
        <p:nvGraphicFramePr>
          <p:cNvPr id="4" name="Table 3">
            <a:extLst>
              <a:ext uri="{FF2B5EF4-FFF2-40B4-BE49-F238E27FC236}">
                <a16:creationId xmlns:a16="http://schemas.microsoft.com/office/drawing/2014/main" id="{E5A8072C-0768-F449-B70F-B96DA165DD06}"/>
              </a:ext>
            </a:extLst>
          </p:cNvPr>
          <p:cNvGraphicFramePr>
            <a:graphicFrameLocks noGrp="1"/>
          </p:cNvGraphicFramePr>
          <p:nvPr>
            <p:extLst>
              <p:ext uri="{D42A27DB-BD31-4B8C-83A1-F6EECF244321}">
                <p14:modId xmlns:p14="http://schemas.microsoft.com/office/powerpoint/2010/main" val="934605172"/>
              </p:ext>
            </p:extLst>
          </p:nvPr>
        </p:nvGraphicFramePr>
        <p:xfrm>
          <a:off x="790414" y="921445"/>
          <a:ext cx="10451328" cy="5259870"/>
        </p:xfrm>
        <a:graphic>
          <a:graphicData uri="http://schemas.openxmlformats.org/drawingml/2006/table">
            <a:tbl>
              <a:tblPr firstRow="1" firstCol="1" bandRow="1">
                <a:tableStyleId>{5C22544A-7EE6-4342-B048-85BDC9FD1C3A}</a:tableStyleId>
              </a:tblPr>
              <a:tblGrid>
                <a:gridCol w="1950792">
                  <a:extLst>
                    <a:ext uri="{9D8B030D-6E8A-4147-A177-3AD203B41FA5}">
                      <a16:colId xmlns:a16="http://schemas.microsoft.com/office/drawing/2014/main" val="1816564710"/>
                    </a:ext>
                  </a:extLst>
                </a:gridCol>
                <a:gridCol w="1968456">
                  <a:extLst>
                    <a:ext uri="{9D8B030D-6E8A-4147-A177-3AD203B41FA5}">
                      <a16:colId xmlns:a16="http://schemas.microsoft.com/office/drawing/2014/main" val="1133083243"/>
                    </a:ext>
                  </a:extLst>
                </a:gridCol>
                <a:gridCol w="2177360">
                  <a:extLst>
                    <a:ext uri="{9D8B030D-6E8A-4147-A177-3AD203B41FA5}">
                      <a16:colId xmlns:a16="http://schemas.microsoft.com/office/drawing/2014/main" val="3698542704"/>
                    </a:ext>
                  </a:extLst>
                </a:gridCol>
                <a:gridCol w="2177360">
                  <a:extLst>
                    <a:ext uri="{9D8B030D-6E8A-4147-A177-3AD203B41FA5}">
                      <a16:colId xmlns:a16="http://schemas.microsoft.com/office/drawing/2014/main" val="3389986889"/>
                    </a:ext>
                  </a:extLst>
                </a:gridCol>
                <a:gridCol w="2177360">
                  <a:extLst>
                    <a:ext uri="{9D8B030D-6E8A-4147-A177-3AD203B41FA5}">
                      <a16:colId xmlns:a16="http://schemas.microsoft.com/office/drawing/2014/main" val="3805396084"/>
                    </a:ext>
                  </a:extLst>
                </a:gridCol>
              </a:tblGrid>
              <a:tr h="1001880">
                <a:tc>
                  <a:txBody>
                    <a:bodyPr/>
                    <a:lstStyle/>
                    <a:p>
                      <a:pPr marL="71438" marR="0" indent="0" algn="ctr">
                        <a:spcBef>
                          <a:spcPts val="0"/>
                        </a:spcBef>
                        <a:spcAft>
                          <a:spcPts val="0"/>
                        </a:spcAft>
                        <a:tabLst>
                          <a:tab pos="457200" algn="l"/>
                        </a:tabLst>
                      </a:pPr>
                      <a:r>
                        <a:rPr lang="en-US" sz="1600">
                          <a:effectLst/>
                          <a:latin typeface="+mn-lt"/>
                          <a:cs typeface="Arial" panose="020B0604020202020204" pitchFamily="34" charset="0"/>
                        </a:rPr>
                        <a:t>Metals</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cs typeface="Arial" panose="020B0604020202020204" pitchFamily="34" charset="0"/>
                        </a:rPr>
                        <a:t>Maximum Concentration (milligrams per kilogram) for </a:t>
                      </a:r>
                      <a:endParaRPr lang="en-US" sz="1600">
                        <a:effectLst/>
                        <a:latin typeface="+mn-lt"/>
                        <a:ea typeface="Calibri" panose="020F0502020204030204" pitchFamily="34" charset="0"/>
                        <a:cs typeface="Arial" panose="020B0604020202020204" pitchFamily="34" charset="0"/>
                      </a:endParaRPr>
                    </a:p>
                  </a:txBody>
                  <a:tcPr marL="68580" marR="68580" marT="0" marB="0"/>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Average Concentration (mg/kg)</a:t>
                      </a:r>
                    </a:p>
                  </a:txBody>
                  <a:tcPr marL="68580" marR="68580" marT="0" marB="0"/>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Cumulative metal loading (kilograms per hectare)</a:t>
                      </a:r>
                    </a:p>
                  </a:txBody>
                  <a:tcPr marL="68580" marR="68580" marT="0" marB="0"/>
                </a:tc>
                <a:tc>
                  <a:txBody>
                    <a:bodyPr/>
                    <a:lstStyle/>
                    <a:p>
                      <a:pPr marL="45720" marR="0" lvl="0" indent="0" algn="ctr" defTabSz="914400" rtl="0" eaLnBrk="1" fontAlgn="auto" latinLnBrk="0" hangingPunct="1">
                        <a:lnSpc>
                          <a:spcPct val="100000"/>
                        </a:lnSpc>
                        <a:spcBef>
                          <a:spcPts val="0"/>
                        </a:spcBef>
                        <a:spcAft>
                          <a:spcPts val="0"/>
                        </a:spcAft>
                        <a:buClrTx/>
                        <a:buSzTx/>
                        <a:buFontTx/>
                        <a:buNone/>
                        <a:tabLst>
                          <a:tab pos="457200" algn="l"/>
                          <a:tab pos="457200" algn="l"/>
                        </a:tabLst>
                        <a:defRPr/>
                      </a:pPr>
                      <a:r>
                        <a:rPr lang="en-US" sz="1600">
                          <a:effectLst/>
                          <a:latin typeface="+mn-lt"/>
                          <a:ea typeface="Calibri" panose="020F0502020204030204" pitchFamily="34" charset="0"/>
                          <a:cs typeface="Arial" panose="020B0604020202020204" pitchFamily="34" charset="0"/>
                        </a:rPr>
                        <a:t>Annual Metal Loading Rate (kilograms per hectare)</a:t>
                      </a:r>
                    </a:p>
                  </a:txBody>
                  <a:tcPr marL="68580" marR="68580" marT="0" marB="0"/>
                </a:tc>
                <a:extLst>
                  <a:ext uri="{0D108BD9-81ED-4DB2-BD59-A6C34878D82A}">
                    <a16:rowId xmlns:a16="http://schemas.microsoft.com/office/drawing/2014/main" val="2225611058"/>
                  </a:ext>
                </a:extLst>
              </a:tr>
              <a:tr h="375705">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Arsenic</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75</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41</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41</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2</a:t>
                      </a:r>
                    </a:p>
                  </a:txBody>
                  <a:tcPr marL="68580" marR="68580" marT="0" marB="0" anchor="ctr"/>
                </a:tc>
                <a:extLst>
                  <a:ext uri="{0D108BD9-81ED-4DB2-BD59-A6C34878D82A}">
                    <a16:rowId xmlns:a16="http://schemas.microsoft.com/office/drawing/2014/main" val="609933238"/>
                  </a:ext>
                </a:extLst>
              </a:tr>
              <a:tr h="375705">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Cadmium</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85</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39</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39</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1.9</a:t>
                      </a:r>
                    </a:p>
                  </a:txBody>
                  <a:tcPr marL="68580" marR="68580" marT="0" marB="0" anchor="ctr"/>
                </a:tc>
                <a:extLst>
                  <a:ext uri="{0D108BD9-81ED-4DB2-BD59-A6C34878D82A}">
                    <a16:rowId xmlns:a16="http://schemas.microsoft.com/office/drawing/2014/main" val="492641923"/>
                  </a:ext>
                </a:extLst>
              </a:tr>
              <a:tr h="375705">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Chromium</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3000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1200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3000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150</a:t>
                      </a:r>
                    </a:p>
                  </a:txBody>
                  <a:tcPr marL="68580" marR="68580" marT="0" marB="0" anchor="ctr"/>
                </a:tc>
                <a:extLst>
                  <a:ext uri="{0D108BD9-81ED-4DB2-BD59-A6C34878D82A}">
                    <a16:rowId xmlns:a16="http://schemas.microsoft.com/office/drawing/2014/main" val="2954044631"/>
                  </a:ext>
                </a:extLst>
              </a:tr>
              <a:tr h="375705">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Copper</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4300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1500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1500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75</a:t>
                      </a:r>
                    </a:p>
                  </a:txBody>
                  <a:tcPr marL="68580" marR="68580" marT="0" marB="0" anchor="ctr"/>
                </a:tc>
                <a:extLst>
                  <a:ext uri="{0D108BD9-81ED-4DB2-BD59-A6C34878D82A}">
                    <a16:rowId xmlns:a16="http://schemas.microsoft.com/office/drawing/2014/main" val="91199137"/>
                  </a:ext>
                </a:extLst>
              </a:tr>
              <a:tr h="375705">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Lead</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840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300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300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15</a:t>
                      </a:r>
                    </a:p>
                  </a:txBody>
                  <a:tcPr marL="68580" marR="68580" marT="0" marB="0" anchor="ctr"/>
                </a:tc>
                <a:extLst>
                  <a:ext uri="{0D108BD9-81ED-4DB2-BD59-A6C34878D82A}">
                    <a16:rowId xmlns:a16="http://schemas.microsoft.com/office/drawing/2014/main" val="4130786495"/>
                  </a:ext>
                </a:extLst>
              </a:tr>
              <a:tr h="375705">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Mercury</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57</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17</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17</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0.85</a:t>
                      </a:r>
                    </a:p>
                  </a:txBody>
                  <a:tcPr marL="68580" marR="68580" marT="0" marB="0" anchor="ctr"/>
                </a:tc>
                <a:extLst>
                  <a:ext uri="{0D108BD9-81ED-4DB2-BD59-A6C34878D82A}">
                    <a16:rowId xmlns:a16="http://schemas.microsoft.com/office/drawing/2014/main" val="2588417534"/>
                  </a:ext>
                </a:extLst>
              </a:tr>
              <a:tr h="375705">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Molybdenum</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75</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monitor</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monitor</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monitor</a:t>
                      </a:r>
                    </a:p>
                  </a:txBody>
                  <a:tcPr marL="68580" marR="68580" marT="0" marB="0" anchor="ctr"/>
                </a:tc>
                <a:extLst>
                  <a:ext uri="{0D108BD9-81ED-4DB2-BD59-A6C34878D82A}">
                    <a16:rowId xmlns:a16="http://schemas.microsoft.com/office/drawing/2014/main" val="1221796364"/>
                  </a:ext>
                </a:extLst>
              </a:tr>
              <a:tr h="375705">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Nickel</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420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420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420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21</a:t>
                      </a:r>
                    </a:p>
                  </a:txBody>
                  <a:tcPr marL="68580" marR="68580" marT="0" marB="0" anchor="ctr"/>
                </a:tc>
                <a:extLst>
                  <a:ext uri="{0D108BD9-81ED-4DB2-BD59-A6C34878D82A}">
                    <a16:rowId xmlns:a16="http://schemas.microsoft.com/office/drawing/2014/main" val="4286210768"/>
                  </a:ext>
                </a:extLst>
              </a:tr>
              <a:tr h="375705">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Selenium</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100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36</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100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5</a:t>
                      </a:r>
                    </a:p>
                  </a:txBody>
                  <a:tcPr marL="68580" marR="68580" marT="0" marB="0" anchor="ctr"/>
                </a:tc>
                <a:extLst>
                  <a:ext uri="{0D108BD9-81ED-4DB2-BD59-A6C34878D82A}">
                    <a16:rowId xmlns:a16="http://schemas.microsoft.com/office/drawing/2014/main" val="3227201888"/>
                  </a:ext>
                </a:extLst>
              </a:tr>
              <a:tr h="375705">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Zinc</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7500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2800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280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140</a:t>
                      </a:r>
                    </a:p>
                  </a:txBody>
                  <a:tcPr marL="68580" marR="68580" marT="0" marB="0" anchor="ctr"/>
                </a:tc>
                <a:extLst>
                  <a:ext uri="{0D108BD9-81ED-4DB2-BD59-A6C34878D82A}">
                    <a16:rowId xmlns:a16="http://schemas.microsoft.com/office/drawing/2014/main" val="622837562"/>
                  </a:ext>
                </a:extLst>
              </a:tr>
              <a:tr h="50094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Polychlorinated Biphenyls</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50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Arial" panose="020B0604020202020204" pitchFamily="34" charset="0"/>
                        </a:rPr>
                        <a:t>--</a:t>
                      </a:r>
                    </a:p>
                  </a:txBody>
                  <a:tcPr marL="68580" marR="68580" marT="0" marB="0" anchor="ctr"/>
                </a:tc>
                <a:extLst>
                  <a:ext uri="{0D108BD9-81ED-4DB2-BD59-A6C34878D82A}">
                    <a16:rowId xmlns:a16="http://schemas.microsoft.com/office/drawing/2014/main" val="3062435539"/>
                  </a:ext>
                </a:extLst>
              </a:tr>
            </a:tbl>
          </a:graphicData>
        </a:graphic>
      </p:graphicFrame>
      <p:sp>
        <p:nvSpPr>
          <p:cNvPr id="6" name="TextBox 5">
            <a:extLst>
              <a:ext uri="{FF2B5EF4-FFF2-40B4-BE49-F238E27FC236}">
                <a16:creationId xmlns:a16="http://schemas.microsoft.com/office/drawing/2014/main" id="{43D9B369-8C7A-8541-8510-51E38C49D74F}"/>
              </a:ext>
            </a:extLst>
          </p:cNvPr>
          <p:cNvSpPr txBox="1"/>
          <p:nvPr/>
        </p:nvSpPr>
        <p:spPr>
          <a:xfrm>
            <a:off x="937377" y="6320545"/>
            <a:ext cx="9611898" cy="338554"/>
          </a:xfrm>
          <a:prstGeom prst="rect">
            <a:avLst/>
          </a:prstGeom>
          <a:noFill/>
        </p:spPr>
        <p:txBody>
          <a:bodyPr wrap="square" rtlCol="0">
            <a:spAutoFit/>
          </a:bodyPr>
          <a:lstStyle/>
          <a:p>
            <a:r>
              <a:rPr lang="en-US" sz="1600"/>
              <a:t>Metal limits in Sect. 312.43</a:t>
            </a:r>
          </a:p>
        </p:txBody>
      </p:sp>
    </p:spTree>
    <p:extLst>
      <p:ext uri="{BB962C8B-B14F-4D97-AF65-F5344CB8AC3E}">
        <p14:creationId xmlns:p14="http://schemas.microsoft.com/office/powerpoint/2010/main" val="333947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DD74A2-497F-384C-A696-48467C5049AA}"/>
              </a:ext>
            </a:extLst>
          </p:cNvPr>
          <p:cNvSpPr txBox="1"/>
          <p:nvPr/>
        </p:nvSpPr>
        <p:spPr>
          <a:xfrm>
            <a:off x="5516451" y="2274838"/>
            <a:ext cx="5164899" cy="2308324"/>
          </a:xfrm>
          <a:prstGeom prst="rect">
            <a:avLst/>
          </a:prstGeom>
          <a:noFill/>
        </p:spPr>
        <p:txBody>
          <a:bodyPr wrap="square" rtlCol="0">
            <a:spAutoFit/>
          </a:bodyPr>
          <a:lstStyle/>
          <a:p>
            <a:pPr indent="-858838"/>
            <a:r>
              <a:rPr lang="en-US" sz="4800" b="1">
                <a:solidFill>
                  <a:srgbClr val="0070C0"/>
                </a:solidFill>
              </a:rPr>
              <a:t>Permits, Registrations, </a:t>
            </a:r>
            <a:br>
              <a:rPr lang="en-US" sz="4800" b="1">
                <a:solidFill>
                  <a:srgbClr val="0070C0"/>
                </a:solidFill>
              </a:rPr>
            </a:br>
            <a:r>
              <a:rPr lang="en-US" sz="4800" b="1">
                <a:solidFill>
                  <a:srgbClr val="0070C0"/>
                </a:solidFill>
              </a:rPr>
              <a:t>and Notifications</a:t>
            </a:r>
          </a:p>
        </p:txBody>
      </p:sp>
      <p:pic>
        <p:nvPicPr>
          <p:cNvPr id="5" name="Picture 4" descr="There are four different pictures on this slide.  The bottom right picture is an aerial of a biosolids composting facility that includes green waste for bulking material." title="Pictures of Biosolids Processing Methods">
            <a:extLst>
              <a:ext uri="{FF2B5EF4-FFF2-40B4-BE49-F238E27FC236}">
                <a16:creationId xmlns:a16="http://schemas.microsoft.com/office/drawing/2014/main" id="{9873DB53-8E83-8A4C-93BF-C57BFFBA00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581" r="2957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53209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31085FC-1865-2741-B69D-009F7BFFD50E}"/>
              </a:ext>
            </a:extLst>
          </p:cNvPr>
          <p:cNvSpPr txBox="1"/>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kern="1200">
                <a:solidFill>
                  <a:schemeClr val="accent1"/>
                </a:solidFill>
                <a:latin typeface="+mj-lt"/>
                <a:ea typeface="+mj-ea"/>
                <a:cs typeface="+mj-cs"/>
              </a:rPr>
              <a:t>How Does TCEQ Know Who </a:t>
            </a:r>
            <a:r>
              <a:rPr lang="en-US" sz="4400" b="1">
                <a:solidFill>
                  <a:schemeClr val="accent1"/>
                </a:solidFill>
                <a:latin typeface="+mj-lt"/>
                <a:ea typeface="+mj-ea"/>
                <a:cs typeface="+mj-cs"/>
              </a:rPr>
              <a:t>i</a:t>
            </a:r>
            <a:r>
              <a:rPr lang="en-US" sz="4400" b="1" kern="1200">
                <a:solidFill>
                  <a:schemeClr val="accent1"/>
                </a:solidFill>
                <a:latin typeface="+mj-lt"/>
                <a:ea typeface="+mj-ea"/>
                <a:cs typeface="+mj-cs"/>
              </a:rPr>
              <a:t>s Applying Biosolids?</a:t>
            </a:r>
          </a:p>
        </p:txBody>
      </p:sp>
      <p:cxnSp>
        <p:nvCxnSpPr>
          <p:cNvPr id="7"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BB3B97-8D12-C540-8D14-AA27C9FF5AA9}"/>
              </a:ext>
            </a:extLst>
          </p:cNvPr>
          <p:cNvSpPr txBox="1"/>
          <p:nvPr/>
        </p:nvSpPr>
        <p:spPr>
          <a:xfrm>
            <a:off x="4976029" y="1590749"/>
            <a:ext cx="6377769" cy="1200329"/>
          </a:xfrm>
          <a:prstGeom prst="rect">
            <a:avLst/>
          </a:prstGeom>
        </p:spPr>
        <p:txBody>
          <a:bodyPr vert="horz" lIns="91440" tIns="45720" rIns="91440" bIns="45720" rtlCol="0" anchor="t">
            <a:normAutofit/>
          </a:bodyPr>
          <a:lstStyle/>
          <a:p>
            <a:pPr>
              <a:spcAft>
                <a:spcPts val="600"/>
              </a:spcAft>
            </a:pPr>
            <a:r>
              <a:rPr lang="en-US" sz="1600"/>
              <a:t>TCEQ requires businesses that sell or apply biosolids to provide information so they can make sure land application of biosolids follows regulations. TCEQ requires different types of information to be sent to them depending on the biosolids being applied.</a:t>
            </a:r>
          </a:p>
        </p:txBody>
      </p:sp>
      <p:sp>
        <p:nvSpPr>
          <p:cNvPr id="9" name="TextBox 8">
            <a:extLst>
              <a:ext uri="{FF2B5EF4-FFF2-40B4-BE49-F238E27FC236}">
                <a16:creationId xmlns:a16="http://schemas.microsoft.com/office/drawing/2014/main" id="{2FDCD315-953D-3F47-9C1F-8E4ACC56A04A}"/>
              </a:ext>
            </a:extLst>
          </p:cNvPr>
          <p:cNvSpPr txBox="1"/>
          <p:nvPr/>
        </p:nvSpPr>
        <p:spPr>
          <a:xfrm>
            <a:off x="4976036" y="2908583"/>
            <a:ext cx="6377764" cy="369332"/>
          </a:xfrm>
          <a:prstGeom prst="rect">
            <a:avLst/>
          </a:prstGeom>
          <a:solidFill>
            <a:schemeClr val="accent1">
              <a:lumMod val="40000"/>
              <a:lumOff val="60000"/>
            </a:schemeClr>
          </a:solidFill>
        </p:spPr>
        <p:txBody>
          <a:bodyPr wrap="square" rtlCol="0">
            <a:spAutoFit/>
          </a:bodyPr>
          <a:lstStyle/>
          <a:p>
            <a:r>
              <a:rPr lang="en-US"/>
              <a:t>Permits are required to use Class B biosolids on farmland</a:t>
            </a:r>
          </a:p>
        </p:txBody>
      </p:sp>
      <p:sp>
        <p:nvSpPr>
          <p:cNvPr id="11" name="TextBox 10">
            <a:extLst>
              <a:ext uri="{FF2B5EF4-FFF2-40B4-BE49-F238E27FC236}">
                <a16:creationId xmlns:a16="http://schemas.microsoft.com/office/drawing/2014/main" id="{79DF9A7E-39CB-CF49-832C-2715747FCBE5}"/>
              </a:ext>
            </a:extLst>
          </p:cNvPr>
          <p:cNvSpPr txBox="1"/>
          <p:nvPr/>
        </p:nvSpPr>
        <p:spPr>
          <a:xfrm>
            <a:off x="4976029" y="3497770"/>
            <a:ext cx="6377769" cy="923330"/>
          </a:xfrm>
          <a:prstGeom prst="rect">
            <a:avLst/>
          </a:prstGeom>
          <a:solidFill>
            <a:schemeClr val="accent6">
              <a:lumMod val="40000"/>
              <a:lumOff val="60000"/>
            </a:schemeClr>
          </a:solidFill>
        </p:spPr>
        <p:txBody>
          <a:bodyPr wrap="square" rtlCol="0">
            <a:spAutoFit/>
          </a:bodyPr>
          <a:lstStyle/>
          <a:p>
            <a:r>
              <a:rPr lang="en-US"/>
              <a:t>Notifications are required for generators who plan to store, land apply, or market and distribute biosolids</a:t>
            </a:r>
          </a:p>
          <a:p>
            <a:endParaRPr lang="en-US"/>
          </a:p>
        </p:txBody>
      </p:sp>
      <p:sp>
        <p:nvSpPr>
          <p:cNvPr id="12" name="TextBox 11">
            <a:extLst>
              <a:ext uri="{FF2B5EF4-FFF2-40B4-BE49-F238E27FC236}">
                <a16:creationId xmlns:a16="http://schemas.microsoft.com/office/drawing/2014/main" id="{4D8037F7-C03B-8149-BA5A-34E879840085}"/>
              </a:ext>
            </a:extLst>
          </p:cNvPr>
          <p:cNvSpPr txBox="1"/>
          <p:nvPr/>
        </p:nvSpPr>
        <p:spPr>
          <a:xfrm>
            <a:off x="4976029" y="4640955"/>
            <a:ext cx="6377769" cy="1200329"/>
          </a:xfrm>
          <a:prstGeom prst="rect">
            <a:avLst/>
          </a:prstGeom>
          <a:solidFill>
            <a:schemeClr val="accent5">
              <a:lumMod val="40000"/>
              <a:lumOff val="60000"/>
            </a:schemeClr>
          </a:solidFill>
        </p:spPr>
        <p:txBody>
          <a:bodyPr wrap="square" rtlCol="0">
            <a:spAutoFit/>
          </a:bodyPr>
          <a:lstStyle/>
          <a:p>
            <a:r>
              <a:rPr lang="en-US"/>
              <a:t>Registrations are required to use Class A biosolids, Class AB biosolids, water treatment residuals, or domestic septage on farmland that does not meet metals, pathogen, or vector control requirements</a:t>
            </a:r>
          </a:p>
        </p:txBody>
      </p:sp>
    </p:spTree>
    <p:extLst>
      <p:ext uri="{BB962C8B-B14F-4D97-AF65-F5344CB8AC3E}">
        <p14:creationId xmlns:p14="http://schemas.microsoft.com/office/powerpoint/2010/main" val="16827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31085FC-1865-2741-B69D-009F7BFFD50E}"/>
              </a:ext>
            </a:extLst>
          </p:cNvPr>
          <p:cNvSpPr txBox="1"/>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kern="1200">
                <a:solidFill>
                  <a:schemeClr val="accent1"/>
                </a:solidFill>
                <a:latin typeface="+mj-lt"/>
                <a:ea typeface="+mj-ea"/>
                <a:cs typeface="+mj-cs"/>
              </a:rPr>
              <a:t>What Information is Required on a Permit to Apply Class B Biosolids?</a:t>
            </a:r>
          </a:p>
        </p:txBody>
      </p:sp>
      <p:cxnSp>
        <p:nvCxnSpPr>
          <p:cNvPr id="7"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BB3B97-8D12-C540-8D14-AA27C9FF5AA9}"/>
              </a:ext>
            </a:extLst>
          </p:cNvPr>
          <p:cNvSpPr txBox="1"/>
          <p:nvPr/>
        </p:nvSpPr>
        <p:spPr>
          <a:xfrm>
            <a:off x="4976031" y="796627"/>
            <a:ext cx="6377769" cy="5571516"/>
          </a:xfrm>
          <a:prstGeom prst="rect">
            <a:avLst/>
          </a:prstGeom>
          <a:solidFill>
            <a:schemeClr val="accent1">
              <a:lumMod val="40000"/>
              <a:lumOff val="60000"/>
            </a:schemeClr>
          </a:solidFill>
        </p:spPr>
        <p:txBody>
          <a:bodyPr vert="horz" lIns="91440" tIns="45720" rIns="91440" bIns="45720" rtlCol="0" anchor="t">
            <a:noAutofit/>
          </a:bodyPr>
          <a:lstStyle/>
          <a:p>
            <a:pPr>
              <a:spcAft>
                <a:spcPts val="600"/>
              </a:spcAft>
            </a:pPr>
            <a:r>
              <a:rPr lang="en-US" sz="1600"/>
              <a:t>TCEQ requires permits to use Class B biosolids on farmland. Permits require approval from TCEQ prior to applying biosolids and include the following information: </a:t>
            </a:r>
          </a:p>
          <a:p>
            <a:pPr marL="285750" indent="-228600">
              <a:lnSpc>
                <a:spcPct val="110000"/>
              </a:lnSpc>
              <a:spcAft>
                <a:spcPts val="600"/>
              </a:spcAft>
              <a:buFont typeface="Arial" panose="020B0604020202020204" pitchFamily="34" charset="0"/>
              <a:buChar char="•"/>
            </a:pPr>
            <a:r>
              <a:rPr lang="en-US" sz="1600"/>
              <a:t>Owner/operator of treatment facility or owner of the application site </a:t>
            </a:r>
            <a:br>
              <a:rPr lang="en-US" sz="1600"/>
            </a:br>
            <a:r>
              <a:rPr lang="en-US" sz="1600"/>
              <a:t>(if biosolids from outside Texas) </a:t>
            </a:r>
          </a:p>
          <a:p>
            <a:pPr marL="285750" indent="-228600">
              <a:lnSpc>
                <a:spcPct val="110000"/>
              </a:lnSpc>
              <a:spcAft>
                <a:spcPts val="600"/>
              </a:spcAft>
              <a:buFont typeface="Arial" panose="020B0604020202020204" pitchFamily="34" charset="0"/>
              <a:buChar char="•"/>
            </a:pPr>
            <a:r>
              <a:rPr lang="en-US" sz="1600"/>
              <a:t>A map showing application area boundaries</a:t>
            </a:r>
          </a:p>
          <a:p>
            <a:pPr marL="285750" indent="-228600">
              <a:lnSpc>
                <a:spcPct val="110000"/>
              </a:lnSpc>
              <a:spcAft>
                <a:spcPts val="600"/>
              </a:spcAft>
              <a:buFont typeface="Arial" panose="020B0604020202020204" pitchFamily="34" charset="0"/>
              <a:buChar char="•"/>
            </a:pPr>
            <a:r>
              <a:rPr lang="en-US" sz="1600"/>
              <a:t>List of property owner(s), with an affidavit stating each property owner(s) has agreed to the land application</a:t>
            </a:r>
          </a:p>
          <a:p>
            <a:pPr marL="285750" indent="-228600">
              <a:lnSpc>
                <a:spcPct val="110000"/>
              </a:lnSpc>
              <a:spcAft>
                <a:spcPts val="600"/>
              </a:spcAft>
              <a:buFont typeface="Arial" panose="020B0604020202020204" pitchFamily="34" charset="0"/>
              <a:buChar char="•"/>
            </a:pPr>
            <a:r>
              <a:rPr lang="en-US" sz="1600"/>
              <a:t>List of landowners and addresses within ¼ mile of application area, as well as landowners adjacent to the property</a:t>
            </a:r>
          </a:p>
          <a:p>
            <a:pPr marL="285750" indent="-228600">
              <a:lnSpc>
                <a:spcPct val="110000"/>
              </a:lnSpc>
              <a:spcAft>
                <a:spcPts val="600"/>
              </a:spcAft>
              <a:buFont typeface="Arial" panose="020B0604020202020204" pitchFamily="34" charset="0"/>
              <a:buChar char="•"/>
            </a:pPr>
            <a:r>
              <a:rPr lang="en-US" sz="1600"/>
              <a:t>Maximum amount of biosolids to be applied</a:t>
            </a:r>
          </a:p>
          <a:p>
            <a:pPr marL="285750" indent="-228600">
              <a:lnSpc>
                <a:spcPct val="110000"/>
              </a:lnSpc>
              <a:spcAft>
                <a:spcPts val="600"/>
              </a:spcAft>
              <a:buFont typeface="Arial" panose="020B0604020202020204" pitchFamily="34" charset="0"/>
              <a:buChar char="•"/>
            </a:pPr>
            <a:r>
              <a:rPr lang="en-US" sz="1600"/>
              <a:t>Soil sample results that measure metals and nutrients prior to application</a:t>
            </a:r>
          </a:p>
          <a:p>
            <a:pPr marL="285750" indent="-228600">
              <a:lnSpc>
                <a:spcPct val="110000"/>
              </a:lnSpc>
              <a:spcAft>
                <a:spcPts val="600"/>
              </a:spcAft>
              <a:buFont typeface="Arial" panose="020B0604020202020204" pitchFamily="34" charset="0"/>
              <a:buChar char="•"/>
            </a:pPr>
            <a:r>
              <a:rPr lang="en-US" sz="1600"/>
              <a:t>Information on surface water and groundwater within ¼ mile</a:t>
            </a:r>
          </a:p>
          <a:p>
            <a:pPr marL="285750" indent="-228600">
              <a:lnSpc>
                <a:spcPct val="110000"/>
              </a:lnSpc>
              <a:spcAft>
                <a:spcPts val="600"/>
              </a:spcAft>
              <a:buFont typeface="Arial" panose="020B0604020202020204" pitchFamily="34" charset="0"/>
              <a:buChar char="•"/>
            </a:pPr>
            <a:r>
              <a:rPr lang="en-US" sz="1600"/>
              <a:t>Nutrient management plan to protect surface water </a:t>
            </a:r>
            <a:br>
              <a:rPr lang="en-US" sz="1600"/>
            </a:br>
            <a:r>
              <a:rPr lang="en-US" sz="1600"/>
              <a:t>(if in a major sole-source impairment zone)</a:t>
            </a:r>
          </a:p>
          <a:p>
            <a:pPr marL="285750" indent="-228600">
              <a:lnSpc>
                <a:spcPct val="110000"/>
              </a:lnSpc>
              <a:spcAft>
                <a:spcPts val="600"/>
              </a:spcAft>
              <a:buFont typeface="Arial" panose="020B0604020202020204" pitchFamily="34" charset="0"/>
              <a:buChar char="•"/>
            </a:pPr>
            <a:r>
              <a:rPr lang="en-US" sz="1600"/>
              <a:t>Proof of Liability or Environmental Impairment Insurance</a:t>
            </a:r>
          </a:p>
        </p:txBody>
      </p:sp>
      <p:sp>
        <p:nvSpPr>
          <p:cNvPr id="6" name="Rectangle 5">
            <a:extLst>
              <a:ext uri="{FF2B5EF4-FFF2-40B4-BE49-F238E27FC236}">
                <a16:creationId xmlns:a16="http://schemas.microsoft.com/office/drawing/2014/main" id="{6E39F578-8B75-2841-9DC7-7AA8CBBCE146}"/>
              </a:ext>
            </a:extLst>
          </p:cNvPr>
          <p:cNvSpPr/>
          <p:nvPr/>
        </p:nvSpPr>
        <p:spPr>
          <a:xfrm>
            <a:off x="838200" y="6031375"/>
            <a:ext cx="3182090" cy="338554"/>
          </a:xfrm>
          <a:prstGeom prst="rect">
            <a:avLst/>
          </a:prstGeom>
        </p:spPr>
        <p:txBody>
          <a:bodyPr wrap="none">
            <a:spAutoFit/>
          </a:bodyPr>
          <a:lstStyle/>
          <a:p>
            <a:r>
              <a:rPr lang="en-US" sz="1600"/>
              <a:t>Permit requirements in Sect. 312.11</a:t>
            </a:r>
          </a:p>
        </p:txBody>
      </p:sp>
    </p:spTree>
    <p:extLst>
      <p:ext uri="{BB962C8B-B14F-4D97-AF65-F5344CB8AC3E}">
        <p14:creationId xmlns:p14="http://schemas.microsoft.com/office/powerpoint/2010/main" val="2902793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31085FC-1865-2741-B69D-009F7BFFD50E}"/>
              </a:ext>
            </a:extLst>
          </p:cNvPr>
          <p:cNvSpPr txBox="1"/>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kern="1200">
                <a:solidFill>
                  <a:schemeClr val="accent1"/>
                </a:solidFill>
                <a:latin typeface="+mj-lt"/>
                <a:ea typeface="+mj-ea"/>
                <a:cs typeface="+mj-cs"/>
              </a:rPr>
              <a:t>What Information is Required to Register a Land Application  Area?</a:t>
            </a:r>
          </a:p>
        </p:txBody>
      </p:sp>
      <p:cxnSp>
        <p:nvCxnSpPr>
          <p:cNvPr id="7"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BB3B97-8D12-C540-8D14-AA27C9FF5AA9}"/>
              </a:ext>
            </a:extLst>
          </p:cNvPr>
          <p:cNvSpPr txBox="1"/>
          <p:nvPr/>
        </p:nvSpPr>
        <p:spPr>
          <a:xfrm>
            <a:off x="5011133" y="1192601"/>
            <a:ext cx="6377769" cy="4472797"/>
          </a:xfrm>
          <a:prstGeom prst="rect">
            <a:avLst/>
          </a:prstGeom>
          <a:solidFill>
            <a:schemeClr val="accent5">
              <a:lumMod val="40000"/>
              <a:lumOff val="60000"/>
            </a:schemeClr>
          </a:solidFill>
        </p:spPr>
        <p:txBody>
          <a:bodyPr vert="horz" lIns="91440" tIns="45720" rIns="91440" bIns="45720" rtlCol="0" anchor="t">
            <a:noAutofit/>
          </a:bodyPr>
          <a:lstStyle/>
          <a:p>
            <a:pPr>
              <a:spcAft>
                <a:spcPts val="600"/>
              </a:spcAft>
            </a:pPr>
            <a:r>
              <a:rPr lang="en-US" sz="1600"/>
              <a:t>Registration is required to use Class A biosolids, Class AB biosolids, domestic septage, or water treatment residuals on farmland that meet certain requirements. Registration  provides information that allows TCEQ to track where and when these biosolids are used. Registration includes the following information:</a:t>
            </a:r>
          </a:p>
          <a:p>
            <a:pPr marL="285750" indent="-228600">
              <a:lnSpc>
                <a:spcPct val="110000"/>
              </a:lnSpc>
              <a:spcAft>
                <a:spcPts val="600"/>
              </a:spcAft>
              <a:buFont typeface="Arial" panose="020B0604020202020204" pitchFamily="34" charset="0"/>
              <a:buChar char="•"/>
            </a:pPr>
            <a:r>
              <a:rPr lang="en-US" sz="1600"/>
              <a:t>Description and composition of material to be used on farmland</a:t>
            </a:r>
          </a:p>
          <a:p>
            <a:pPr marL="285750" indent="-228600">
              <a:lnSpc>
                <a:spcPct val="110000"/>
              </a:lnSpc>
              <a:spcAft>
                <a:spcPts val="600"/>
              </a:spcAft>
              <a:buFont typeface="Arial" panose="020B0604020202020204" pitchFamily="34" charset="0"/>
              <a:buChar char="•"/>
            </a:pPr>
            <a:r>
              <a:rPr lang="en-US" sz="1600"/>
              <a:t>Description of processes generating the biosolids</a:t>
            </a:r>
          </a:p>
          <a:p>
            <a:pPr marL="285750" indent="-228600">
              <a:lnSpc>
                <a:spcPct val="110000"/>
              </a:lnSpc>
              <a:spcAft>
                <a:spcPts val="600"/>
              </a:spcAft>
              <a:buFont typeface="Arial" panose="020B0604020202020204" pitchFamily="34" charset="0"/>
              <a:buChar char="•"/>
            </a:pPr>
            <a:r>
              <a:rPr lang="en-US" sz="1600"/>
              <a:t>Information about the site and planned management of the biosolids</a:t>
            </a:r>
          </a:p>
          <a:p>
            <a:pPr marL="285750" indent="-228600">
              <a:lnSpc>
                <a:spcPct val="110000"/>
              </a:lnSpc>
              <a:spcAft>
                <a:spcPts val="600"/>
              </a:spcAft>
              <a:buFont typeface="Arial" panose="020B0604020202020204" pitchFamily="34" charset="0"/>
              <a:buChar char="•"/>
            </a:pPr>
            <a:r>
              <a:rPr lang="en-US" sz="1600"/>
              <a:t>List of property owner(s) where the material is to be applied</a:t>
            </a:r>
          </a:p>
          <a:p>
            <a:pPr marL="285750" indent="-228600">
              <a:lnSpc>
                <a:spcPct val="110000"/>
              </a:lnSpc>
              <a:spcAft>
                <a:spcPts val="600"/>
              </a:spcAft>
              <a:buFont typeface="Arial" panose="020B0604020202020204" pitchFamily="34" charset="0"/>
              <a:buChar char="•"/>
            </a:pPr>
            <a:r>
              <a:rPr lang="en-US" sz="1600"/>
              <a:t>A description of the beneficial use of the biosolids</a:t>
            </a:r>
          </a:p>
          <a:p>
            <a:pPr marL="285750" indent="-228600">
              <a:lnSpc>
                <a:spcPct val="110000"/>
              </a:lnSpc>
              <a:spcAft>
                <a:spcPts val="600"/>
              </a:spcAft>
              <a:buFont typeface="Arial" panose="020B0604020202020204" pitchFamily="34" charset="0"/>
              <a:buChar char="•"/>
            </a:pPr>
            <a:r>
              <a:rPr lang="en-US" sz="1600"/>
              <a:t>List of landowners and addresses within ¼ mile of application area and landowners adjacent to the property</a:t>
            </a:r>
          </a:p>
          <a:p>
            <a:pPr marL="285750" indent="-228600">
              <a:lnSpc>
                <a:spcPct val="110000"/>
              </a:lnSpc>
              <a:spcAft>
                <a:spcPts val="600"/>
              </a:spcAft>
              <a:buFont typeface="Arial" panose="020B0604020202020204" pitchFamily="34" charset="0"/>
              <a:buChar char="•"/>
            </a:pPr>
            <a:r>
              <a:rPr lang="en-US" sz="1600"/>
              <a:t>Soil characteristics and subsurface conditions at each application unit </a:t>
            </a:r>
          </a:p>
          <a:p>
            <a:pPr marL="285750" indent="-228600">
              <a:lnSpc>
                <a:spcPct val="110000"/>
              </a:lnSpc>
              <a:spcAft>
                <a:spcPts val="600"/>
              </a:spcAft>
              <a:buFont typeface="Arial" panose="020B0604020202020204" pitchFamily="34" charset="0"/>
              <a:buChar char="•"/>
            </a:pPr>
            <a:endParaRPr lang="en-US" sz="1600"/>
          </a:p>
        </p:txBody>
      </p:sp>
      <p:sp>
        <p:nvSpPr>
          <p:cNvPr id="6" name="Rectangle 5">
            <a:extLst>
              <a:ext uri="{FF2B5EF4-FFF2-40B4-BE49-F238E27FC236}">
                <a16:creationId xmlns:a16="http://schemas.microsoft.com/office/drawing/2014/main" id="{1AF4816A-C0D2-0044-918B-208F24E3836E}"/>
              </a:ext>
            </a:extLst>
          </p:cNvPr>
          <p:cNvSpPr/>
          <p:nvPr/>
        </p:nvSpPr>
        <p:spPr>
          <a:xfrm>
            <a:off x="838200" y="6031375"/>
            <a:ext cx="3622979" cy="338554"/>
          </a:xfrm>
          <a:prstGeom prst="rect">
            <a:avLst/>
          </a:prstGeom>
        </p:spPr>
        <p:txBody>
          <a:bodyPr wrap="none">
            <a:spAutoFit/>
          </a:bodyPr>
          <a:lstStyle/>
          <a:p>
            <a:r>
              <a:rPr lang="en-US" sz="1600"/>
              <a:t>Registration requirements in Sect. 312.12</a:t>
            </a:r>
          </a:p>
        </p:txBody>
      </p:sp>
    </p:spTree>
    <p:extLst>
      <p:ext uri="{BB962C8B-B14F-4D97-AF65-F5344CB8AC3E}">
        <p14:creationId xmlns:p14="http://schemas.microsoft.com/office/powerpoint/2010/main" val="138558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31085FC-1865-2741-B69D-009F7BFFD50E}"/>
              </a:ext>
            </a:extLst>
          </p:cNvPr>
          <p:cNvSpPr txBox="1"/>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kern="1200">
                <a:solidFill>
                  <a:schemeClr val="accent1"/>
                </a:solidFill>
                <a:latin typeface="+mj-lt"/>
                <a:ea typeface="+mj-ea"/>
                <a:cs typeface="+mj-cs"/>
              </a:rPr>
              <a:t>What Information is Required on a Notification to Apply Biosolids?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BB3B97-8D12-C540-8D14-AA27C9FF5AA9}"/>
              </a:ext>
            </a:extLst>
          </p:cNvPr>
          <p:cNvSpPr txBox="1"/>
          <p:nvPr/>
        </p:nvSpPr>
        <p:spPr>
          <a:xfrm>
            <a:off x="5073482" y="769097"/>
            <a:ext cx="6377769" cy="5125026"/>
          </a:xfrm>
          <a:prstGeom prst="rect">
            <a:avLst/>
          </a:prstGeom>
          <a:solidFill>
            <a:schemeClr val="accent6">
              <a:lumMod val="40000"/>
              <a:lumOff val="60000"/>
            </a:schemeClr>
          </a:solidFill>
        </p:spPr>
        <p:txBody>
          <a:bodyPr vert="horz" lIns="91440" tIns="45720" rIns="91440" bIns="45720" rtlCol="0" anchor="ctr">
            <a:normAutofit fontScale="85000" lnSpcReduction="20000"/>
          </a:bodyPr>
          <a:lstStyle/>
          <a:p>
            <a:pPr>
              <a:lnSpc>
                <a:spcPct val="120000"/>
              </a:lnSpc>
              <a:spcAft>
                <a:spcPts val="600"/>
              </a:spcAft>
            </a:pPr>
            <a:r>
              <a:rPr lang="en-US" sz="1900"/>
              <a:t>Notifications by generators to distribute biosolids (except Class B) provide information that allows TCEQ to track where and when biosolids were applied.  </a:t>
            </a:r>
          </a:p>
          <a:p>
            <a:pPr marL="742950" lvl="1" indent="-228600">
              <a:lnSpc>
                <a:spcPct val="120000"/>
              </a:lnSpc>
              <a:spcAft>
                <a:spcPts val="600"/>
              </a:spcAft>
              <a:buFont typeface="Arial" panose="020B0604020202020204" pitchFamily="34" charset="0"/>
              <a:buChar char="•"/>
            </a:pPr>
            <a:r>
              <a:rPr lang="en-US" sz="1900"/>
              <a:t>Where the biosolids were generated (which treatment facility)</a:t>
            </a:r>
          </a:p>
          <a:p>
            <a:pPr marL="742950" lvl="1" indent="-228600">
              <a:lnSpc>
                <a:spcPct val="110000"/>
              </a:lnSpc>
              <a:spcAft>
                <a:spcPts val="600"/>
              </a:spcAft>
              <a:buFont typeface="Arial" panose="020B0604020202020204" pitchFamily="34" charset="0"/>
              <a:buChar char="•"/>
            </a:pPr>
            <a:r>
              <a:rPr lang="en-US" sz="1900"/>
              <a:t>Who will receive the biosolids</a:t>
            </a:r>
          </a:p>
          <a:p>
            <a:pPr marL="742950" lvl="1" indent="-228600">
              <a:lnSpc>
                <a:spcPct val="110000"/>
              </a:lnSpc>
              <a:spcAft>
                <a:spcPts val="600"/>
              </a:spcAft>
              <a:buFont typeface="Arial" panose="020B0604020202020204" pitchFamily="34" charset="0"/>
              <a:buChar char="•"/>
            </a:pPr>
            <a:r>
              <a:rPr lang="en-US" sz="1900"/>
              <a:t>Description of marketing and distribution plan	</a:t>
            </a:r>
          </a:p>
          <a:p>
            <a:pPr marL="1200150" lvl="2" indent="-228600">
              <a:lnSpc>
                <a:spcPct val="110000"/>
              </a:lnSpc>
              <a:spcAft>
                <a:spcPts val="600"/>
              </a:spcAft>
              <a:buFont typeface="Arial" panose="020B0604020202020204" pitchFamily="34" charset="0"/>
              <a:buChar char="•"/>
            </a:pPr>
            <a:r>
              <a:rPr lang="en-US" sz="1900"/>
              <a:t>Plans to sell or give away biosolids and general proposed uses</a:t>
            </a:r>
          </a:p>
          <a:p>
            <a:pPr marL="1200150" lvl="2" indent="-228600">
              <a:lnSpc>
                <a:spcPct val="110000"/>
              </a:lnSpc>
              <a:spcAft>
                <a:spcPts val="600"/>
              </a:spcAft>
              <a:buFont typeface="Arial" panose="020B0604020202020204" pitchFamily="34" charset="0"/>
              <a:buChar char="•"/>
            </a:pPr>
            <a:r>
              <a:rPr lang="en-US" sz="1900"/>
              <a:t>Methods for distributing, marketing, handling, and transporting</a:t>
            </a:r>
          </a:p>
          <a:p>
            <a:pPr marL="1200150" lvl="2" indent="-228600">
              <a:lnSpc>
                <a:spcPct val="110000"/>
              </a:lnSpc>
              <a:spcAft>
                <a:spcPts val="600"/>
              </a:spcAft>
              <a:buFont typeface="Arial" panose="020B0604020202020204" pitchFamily="34" charset="0"/>
              <a:buChar char="•"/>
            </a:pPr>
            <a:r>
              <a:rPr lang="en-US" sz="1900"/>
              <a:t>Expected quantity to be sold</a:t>
            </a:r>
          </a:p>
          <a:p>
            <a:pPr marL="1200150" lvl="2" indent="-228600">
              <a:lnSpc>
                <a:spcPct val="110000"/>
              </a:lnSpc>
              <a:spcAft>
                <a:spcPts val="600"/>
              </a:spcAft>
              <a:buFont typeface="Arial" panose="020B0604020202020204" pitchFamily="34" charset="0"/>
              <a:buChar char="•"/>
            </a:pPr>
            <a:r>
              <a:rPr lang="en-US" sz="1900"/>
              <a:t>Storage methods to prevent surface water runoff and contamination of groundwater</a:t>
            </a:r>
          </a:p>
          <a:p>
            <a:pPr marL="742950" lvl="1" indent="-228600">
              <a:lnSpc>
                <a:spcPct val="110000"/>
              </a:lnSpc>
              <a:spcAft>
                <a:spcPts val="600"/>
              </a:spcAft>
              <a:buFont typeface="Arial" panose="020B0604020202020204" pitchFamily="34" charset="0"/>
              <a:buChar char="•"/>
            </a:pPr>
            <a:r>
              <a:rPr lang="en-US" sz="1900"/>
              <a:t>Maps showing buffer zone areas for persons who receive Class AB biosolids</a:t>
            </a:r>
          </a:p>
          <a:p>
            <a:pPr marL="742950" lvl="1" indent="-228600">
              <a:lnSpc>
                <a:spcPct val="110000"/>
              </a:lnSpc>
              <a:spcAft>
                <a:spcPts val="600"/>
              </a:spcAft>
              <a:buFont typeface="Arial" panose="020B0604020202020204" pitchFamily="34" charset="0"/>
              <a:buChar char="•"/>
            </a:pPr>
            <a:r>
              <a:rPr lang="en-US" sz="2000"/>
              <a:t>Adverse weather plan</a:t>
            </a:r>
          </a:p>
          <a:p>
            <a:pPr marL="57150">
              <a:lnSpc>
                <a:spcPct val="110000"/>
              </a:lnSpc>
              <a:spcAft>
                <a:spcPts val="600"/>
              </a:spcAft>
            </a:pPr>
            <a:r>
              <a:rPr lang="en-US" sz="1900" b="1"/>
              <a:t>Activities can begin 30 days after notification if TCEQ doesn’t raise an objection.</a:t>
            </a:r>
            <a:endParaRPr lang="en-US" sz="1500"/>
          </a:p>
        </p:txBody>
      </p:sp>
      <p:sp>
        <p:nvSpPr>
          <p:cNvPr id="4" name="Rectangle 3">
            <a:extLst>
              <a:ext uri="{FF2B5EF4-FFF2-40B4-BE49-F238E27FC236}">
                <a16:creationId xmlns:a16="http://schemas.microsoft.com/office/drawing/2014/main" id="{41512293-F2A9-874F-8503-5D841C4027A4}"/>
              </a:ext>
            </a:extLst>
          </p:cNvPr>
          <p:cNvSpPr/>
          <p:nvPr/>
        </p:nvSpPr>
        <p:spPr>
          <a:xfrm>
            <a:off x="838200" y="6031375"/>
            <a:ext cx="3501536" cy="338554"/>
          </a:xfrm>
          <a:prstGeom prst="rect">
            <a:avLst/>
          </a:prstGeom>
        </p:spPr>
        <p:txBody>
          <a:bodyPr wrap="none">
            <a:spAutoFit/>
          </a:bodyPr>
          <a:lstStyle/>
          <a:p>
            <a:r>
              <a:rPr lang="en-US" sz="1600"/>
              <a:t>Notification requirements in Sect. 312.4</a:t>
            </a:r>
          </a:p>
        </p:txBody>
      </p:sp>
    </p:spTree>
    <p:extLst>
      <p:ext uri="{BB962C8B-B14F-4D97-AF65-F5344CB8AC3E}">
        <p14:creationId xmlns:p14="http://schemas.microsoft.com/office/powerpoint/2010/main" val="2886374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DD74A2-497F-384C-A696-48467C5049AA}"/>
              </a:ext>
            </a:extLst>
          </p:cNvPr>
          <p:cNvSpPr txBox="1"/>
          <p:nvPr/>
        </p:nvSpPr>
        <p:spPr>
          <a:xfrm>
            <a:off x="5100034" y="2644170"/>
            <a:ext cx="6248548" cy="830997"/>
          </a:xfrm>
          <a:prstGeom prst="rect">
            <a:avLst/>
          </a:prstGeom>
          <a:noFill/>
        </p:spPr>
        <p:txBody>
          <a:bodyPr wrap="square" rtlCol="0">
            <a:spAutoFit/>
          </a:bodyPr>
          <a:lstStyle/>
          <a:p>
            <a:pPr indent="-920750"/>
            <a:r>
              <a:rPr lang="en-US" sz="4800" b="1">
                <a:solidFill>
                  <a:srgbClr val="0070C0"/>
                </a:solidFill>
              </a:rPr>
              <a:t>Management Practices</a:t>
            </a:r>
          </a:p>
        </p:txBody>
      </p:sp>
      <p:pic>
        <p:nvPicPr>
          <p:cNvPr id="5" name="Picture 4" descr="There are four different pictures on this slide.  The bottom right picture is an aerial of a biosolids composting facility that includes green waste for bulking material." title="Pictures of Biosolids Processing Methods">
            <a:extLst>
              <a:ext uri="{FF2B5EF4-FFF2-40B4-BE49-F238E27FC236}">
                <a16:creationId xmlns:a16="http://schemas.microsoft.com/office/drawing/2014/main" id="{9873DB53-8E83-8A4C-93BF-C57BFFBA00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581" r="2957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516211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2830D-7057-024A-A685-6FC66D8565C4}"/>
              </a:ext>
            </a:extLst>
          </p:cNvPr>
          <p:cNvSpPr txBox="1"/>
          <p:nvPr/>
        </p:nvSpPr>
        <p:spPr>
          <a:xfrm>
            <a:off x="872836" y="537455"/>
            <a:ext cx="10446328" cy="954107"/>
          </a:xfrm>
          <a:prstGeom prst="rect">
            <a:avLst/>
          </a:prstGeom>
          <a:noFill/>
        </p:spPr>
        <p:txBody>
          <a:bodyPr wrap="square" rtlCol="0">
            <a:spAutoFit/>
          </a:bodyPr>
          <a:lstStyle/>
          <a:p>
            <a:pPr algn="ctr"/>
            <a:r>
              <a:rPr lang="en-US" sz="2800" b="1">
                <a:solidFill>
                  <a:srgbClr val="0070C0"/>
                </a:solidFill>
              </a:rPr>
              <a:t>What Management Requirements Are in </a:t>
            </a:r>
            <a:br>
              <a:rPr lang="en-US" sz="2800" b="1">
                <a:solidFill>
                  <a:srgbClr val="0070C0"/>
                </a:solidFill>
              </a:rPr>
            </a:br>
            <a:r>
              <a:rPr lang="en-US" sz="2800" b="1">
                <a:solidFill>
                  <a:srgbClr val="0070C0"/>
                </a:solidFill>
              </a:rPr>
              <a:t>Place for Application of Biosolids?</a:t>
            </a:r>
          </a:p>
        </p:txBody>
      </p:sp>
      <p:graphicFrame>
        <p:nvGraphicFramePr>
          <p:cNvPr id="4" name="Table 3">
            <a:extLst>
              <a:ext uri="{FF2B5EF4-FFF2-40B4-BE49-F238E27FC236}">
                <a16:creationId xmlns:a16="http://schemas.microsoft.com/office/drawing/2014/main" id="{E5A8072C-0768-F449-B70F-B96DA165DD06}"/>
              </a:ext>
            </a:extLst>
          </p:cNvPr>
          <p:cNvGraphicFramePr>
            <a:graphicFrameLocks noGrp="1"/>
          </p:cNvGraphicFramePr>
          <p:nvPr>
            <p:extLst>
              <p:ext uri="{D42A27DB-BD31-4B8C-83A1-F6EECF244321}">
                <p14:modId xmlns:p14="http://schemas.microsoft.com/office/powerpoint/2010/main" val="2785366755"/>
              </p:ext>
            </p:extLst>
          </p:nvPr>
        </p:nvGraphicFramePr>
        <p:xfrm>
          <a:off x="5687878" y="1556830"/>
          <a:ext cx="5827363" cy="4902275"/>
        </p:xfrm>
        <a:graphic>
          <a:graphicData uri="http://schemas.openxmlformats.org/drawingml/2006/table">
            <a:tbl>
              <a:tblPr firstRow="1" firstCol="1" bandRow="1">
                <a:tableStyleId>{5C22544A-7EE6-4342-B048-85BDC9FD1C3A}</a:tableStyleId>
              </a:tblPr>
              <a:tblGrid>
                <a:gridCol w="1629887">
                  <a:extLst>
                    <a:ext uri="{9D8B030D-6E8A-4147-A177-3AD203B41FA5}">
                      <a16:colId xmlns:a16="http://schemas.microsoft.com/office/drawing/2014/main" val="1816564710"/>
                    </a:ext>
                  </a:extLst>
                </a:gridCol>
                <a:gridCol w="4197476">
                  <a:extLst>
                    <a:ext uri="{9D8B030D-6E8A-4147-A177-3AD203B41FA5}">
                      <a16:colId xmlns:a16="http://schemas.microsoft.com/office/drawing/2014/main" val="1955787339"/>
                    </a:ext>
                  </a:extLst>
                </a:gridCol>
              </a:tblGrid>
              <a:tr h="263367">
                <a:tc>
                  <a:txBody>
                    <a:bodyPr/>
                    <a:lstStyle/>
                    <a:p>
                      <a:pPr marL="457200" marR="0">
                        <a:spcBef>
                          <a:spcPts val="0"/>
                        </a:spcBef>
                        <a:spcAft>
                          <a:spcPts val="0"/>
                        </a:spcAft>
                        <a:tabLst>
                          <a:tab pos="457200" algn="l"/>
                          <a:tab pos="457200" algn="l"/>
                        </a:tabLst>
                      </a:pPr>
                      <a:r>
                        <a:rPr lang="en-US" sz="1500">
                          <a:effectLst/>
                          <a:latin typeface="+mn-lt"/>
                        </a:rPr>
                        <a:t> </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a:spcBef>
                          <a:spcPts val="0"/>
                        </a:spcBef>
                        <a:spcAft>
                          <a:spcPts val="0"/>
                        </a:spcAft>
                        <a:tabLst>
                          <a:tab pos="457200" algn="l"/>
                          <a:tab pos="457200" algn="l"/>
                        </a:tabLst>
                      </a:pPr>
                      <a:r>
                        <a:rPr lang="en-US" sz="1500">
                          <a:effectLst/>
                          <a:latin typeface="+mn-lt"/>
                        </a:rPr>
                        <a:t>Specific Requirements By Class</a:t>
                      </a:r>
                      <a:endParaRPr lang="en-US" sz="15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5611058"/>
                  </a:ext>
                </a:extLst>
              </a:tr>
              <a:tr h="526734">
                <a:tc>
                  <a:txBody>
                    <a:bodyPr/>
                    <a:lstStyle/>
                    <a:p>
                      <a:pPr marL="57150" marR="0">
                        <a:spcBef>
                          <a:spcPts val="0"/>
                        </a:spcBef>
                        <a:spcAft>
                          <a:spcPts val="0"/>
                        </a:spcAft>
                        <a:tabLst>
                          <a:tab pos="457200" algn="l"/>
                          <a:tab pos="457200" algn="l"/>
                        </a:tabLst>
                      </a:pPr>
                      <a:r>
                        <a:rPr lang="en-US" sz="1500">
                          <a:effectLst/>
                          <a:latin typeface="+mn-lt"/>
                        </a:rPr>
                        <a:t>Class A</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a:spcBef>
                          <a:spcPts val="0"/>
                        </a:spcBef>
                        <a:spcAft>
                          <a:spcPts val="0"/>
                        </a:spcAft>
                        <a:tabLst>
                          <a:tab pos="457200" algn="l"/>
                          <a:tab pos="457200" algn="l"/>
                        </a:tabLst>
                      </a:pPr>
                      <a:r>
                        <a:rPr lang="en-US" sz="1500">
                          <a:effectLst/>
                          <a:latin typeface="+mn-lt"/>
                        </a:rPr>
                        <a:t>Core Requirements</a:t>
                      </a:r>
                      <a:endParaRPr lang="en-US" sz="15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9933238"/>
                  </a:ext>
                </a:extLst>
              </a:tr>
              <a:tr h="759374">
                <a:tc>
                  <a:txBody>
                    <a:bodyPr/>
                    <a:lstStyle/>
                    <a:p>
                      <a:pPr marL="57150" marR="0">
                        <a:spcBef>
                          <a:spcPts val="0"/>
                        </a:spcBef>
                        <a:spcAft>
                          <a:spcPts val="0"/>
                        </a:spcAft>
                        <a:tabLst>
                          <a:tab pos="457200" algn="l"/>
                          <a:tab pos="457200" algn="l"/>
                        </a:tabLst>
                      </a:pPr>
                      <a:r>
                        <a:rPr lang="en-US" sz="1500">
                          <a:effectLst/>
                          <a:latin typeface="+mn-lt"/>
                        </a:rPr>
                        <a:t>Class AB (incorporated)</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a:spcBef>
                          <a:spcPts val="0"/>
                        </a:spcBef>
                        <a:spcAft>
                          <a:spcPts val="0"/>
                        </a:spcAft>
                        <a:tabLst>
                          <a:tab pos="457200" algn="l"/>
                          <a:tab pos="457200" algn="l"/>
                        </a:tabLst>
                      </a:pPr>
                      <a:r>
                        <a:rPr lang="en-US" sz="1500">
                          <a:effectLst/>
                          <a:latin typeface="+mn-lt"/>
                        </a:rPr>
                        <a:t>Core Requirements only if mixed into soil</a:t>
                      </a:r>
                      <a:endParaRPr lang="en-US" sz="15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2641923"/>
                  </a:ext>
                </a:extLst>
              </a:tr>
              <a:tr h="1667991">
                <a:tc>
                  <a:txBody>
                    <a:bodyPr/>
                    <a:lstStyle/>
                    <a:p>
                      <a:pPr marL="57150" marR="0">
                        <a:spcBef>
                          <a:spcPts val="0"/>
                        </a:spcBef>
                        <a:spcAft>
                          <a:spcPts val="0"/>
                        </a:spcAft>
                        <a:tabLst>
                          <a:tab pos="457200" algn="l"/>
                          <a:tab pos="457200" algn="l"/>
                        </a:tabLst>
                      </a:pPr>
                      <a:r>
                        <a:rPr lang="en-US" sz="1500">
                          <a:effectLst/>
                          <a:latin typeface="+mn-lt"/>
                        </a:rPr>
                        <a:t>Class AB</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marR="0" indent="-240030">
                        <a:spcBef>
                          <a:spcPts val="0"/>
                        </a:spcBef>
                        <a:spcAft>
                          <a:spcPts val="600"/>
                        </a:spcAft>
                        <a:tabLst>
                          <a:tab pos="457200" algn="l"/>
                          <a:tab pos="457200" algn="l"/>
                        </a:tabLst>
                      </a:pPr>
                      <a:r>
                        <a:rPr lang="en-US" sz="1500">
                          <a:effectLst/>
                          <a:latin typeface="+mn-lt"/>
                        </a:rPr>
                        <a:t>Core Requirements plus the following:</a:t>
                      </a:r>
                    </a:p>
                    <a:p>
                      <a:pPr marL="342900" marR="0" lvl="0" indent="-342900">
                        <a:spcBef>
                          <a:spcPts val="0"/>
                        </a:spcBef>
                        <a:spcAft>
                          <a:spcPts val="0"/>
                        </a:spcAft>
                        <a:buFont typeface="+mj-lt"/>
                        <a:buAutoNum type="arabicPeriod"/>
                        <a:tabLst>
                          <a:tab pos="457200" algn="l"/>
                          <a:tab pos="457200" algn="l"/>
                        </a:tabLst>
                      </a:pPr>
                      <a:r>
                        <a:rPr lang="en-US" sz="1500">
                          <a:solidFill>
                            <a:schemeClr val="tx1"/>
                          </a:solidFill>
                          <a:effectLst/>
                          <a:latin typeface="+mn-lt"/>
                        </a:rPr>
                        <a:t>Post signage at application sites</a:t>
                      </a:r>
                    </a:p>
                    <a:p>
                      <a:pPr marL="342900" marR="0" lvl="0" indent="-342900">
                        <a:spcBef>
                          <a:spcPts val="0"/>
                        </a:spcBef>
                        <a:spcAft>
                          <a:spcPts val="0"/>
                        </a:spcAft>
                        <a:buFont typeface="+mj-lt"/>
                        <a:buAutoNum type="arabicPeriod"/>
                        <a:tabLst>
                          <a:tab pos="457200" algn="l"/>
                          <a:tab pos="457200" algn="l"/>
                        </a:tabLst>
                      </a:pPr>
                      <a:r>
                        <a:rPr lang="en-US" sz="1500">
                          <a:solidFill>
                            <a:schemeClr val="tx1"/>
                          </a:solidFill>
                          <a:effectLst/>
                          <a:latin typeface="+mn-lt"/>
                        </a:rPr>
                        <a:t>Buffer zones to odor receptors</a:t>
                      </a:r>
                    </a:p>
                    <a:p>
                      <a:pPr marL="342900" marR="0" lvl="0" indent="-342900">
                        <a:spcBef>
                          <a:spcPts val="0"/>
                        </a:spcBef>
                        <a:spcAft>
                          <a:spcPts val="0"/>
                        </a:spcAft>
                        <a:buFont typeface="+mj-lt"/>
                        <a:buAutoNum type="arabicPeriod"/>
                        <a:tabLst>
                          <a:tab pos="457200" algn="l"/>
                          <a:tab pos="457200" algn="l"/>
                        </a:tabLst>
                      </a:pPr>
                      <a:r>
                        <a:rPr lang="en-US" sz="1500">
                          <a:solidFill>
                            <a:schemeClr val="tx1"/>
                          </a:solidFill>
                          <a:effectLst/>
                          <a:latin typeface="+mn-lt"/>
                        </a:rPr>
                        <a:t>Staging of biosolids away from odor receptors </a:t>
                      </a:r>
                    </a:p>
                    <a:p>
                      <a:pPr marL="342900" marR="0" lvl="0" indent="-342900">
                        <a:spcBef>
                          <a:spcPts val="0"/>
                        </a:spcBef>
                        <a:spcAft>
                          <a:spcPts val="0"/>
                        </a:spcAft>
                        <a:buFont typeface="+mj-lt"/>
                        <a:buAutoNum type="arabicPeriod"/>
                        <a:tabLst>
                          <a:tab pos="457200" algn="l"/>
                          <a:tab pos="457200" algn="l"/>
                        </a:tabLst>
                      </a:pPr>
                      <a:r>
                        <a:rPr lang="en-US" sz="1500">
                          <a:solidFill>
                            <a:schemeClr val="tx1"/>
                          </a:solidFill>
                          <a:effectLst/>
                          <a:latin typeface="+mn-lt"/>
                        </a:rPr>
                        <a:t>Best Management Practices (BMPs) to address tracking biosolids </a:t>
                      </a:r>
                      <a:br>
                        <a:rPr lang="en-US" sz="1500">
                          <a:solidFill>
                            <a:schemeClr val="tx1"/>
                          </a:solidFill>
                          <a:effectLst/>
                          <a:latin typeface="+mn-lt"/>
                        </a:rPr>
                      </a:br>
                      <a:r>
                        <a:rPr lang="en-US" sz="1500">
                          <a:solidFill>
                            <a:schemeClr val="tx1"/>
                          </a:solidFill>
                          <a:effectLst/>
                          <a:latin typeface="+mn-lt"/>
                        </a:rPr>
                        <a:t>off-site </a:t>
                      </a:r>
                      <a:endParaRPr lang="en-US" sz="15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4044631"/>
                  </a:ext>
                </a:extLst>
              </a:tr>
              <a:tr h="1282816">
                <a:tc>
                  <a:txBody>
                    <a:bodyPr/>
                    <a:lstStyle/>
                    <a:p>
                      <a:pPr marL="57150" marR="0">
                        <a:spcBef>
                          <a:spcPts val="0"/>
                        </a:spcBef>
                        <a:spcAft>
                          <a:spcPts val="0"/>
                        </a:spcAft>
                        <a:tabLst>
                          <a:tab pos="457200" algn="l"/>
                          <a:tab pos="457200" algn="l"/>
                        </a:tabLst>
                      </a:pPr>
                      <a:r>
                        <a:rPr lang="en-US" sz="1500">
                          <a:effectLst/>
                          <a:latin typeface="+mn-lt"/>
                        </a:rPr>
                        <a:t>Class B</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marR="0" indent="-240030">
                        <a:spcBef>
                          <a:spcPts val="0"/>
                        </a:spcBef>
                        <a:spcAft>
                          <a:spcPts val="600"/>
                        </a:spcAft>
                        <a:tabLst>
                          <a:tab pos="457200" algn="l"/>
                          <a:tab pos="457200" algn="l"/>
                        </a:tabLst>
                      </a:pPr>
                      <a:r>
                        <a:rPr lang="en-US" sz="1500">
                          <a:effectLst/>
                          <a:latin typeface="+mn-lt"/>
                        </a:rPr>
                        <a:t>Core requirements</a:t>
                      </a:r>
                      <a:endParaRPr lang="en-US" sz="1500">
                        <a:solidFill>
                          <a:srgbClr val="FF0000"/>
                        </a:solidFill>
                        <a:effectLst/>
                        <a:latin typeface="+mn-l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457200" algn="l"/>
                          <a:tab pos="457200" algn="l"/>
                        </a:tabLst>
                        <a:defRPr/>
                      </a:pPr>
                      <a:r>
                        <a:rPr lang="en-US" sz="1500">
                          <a:solidFill>
                            <a:schemeClr val="tx1"/>
                          </a:solidFill>
                          <a:effectLst/>
                          <a:latin typeface="+mn-lt"/>
                        </a:rPr>
                        <a:t>Post signage at application sites</a:t>
                      </a:r>
                    </a:p>
                    <a:p>
                      <a:pPr marL="342900" marR="0" lvl="0" indent="-342900">
                        <a:spcBef>
                          <a:spcPts val="0"/>
                        </a:spcBef>
                        <a:spcAft>
                          <a:spcPts val="0"/>
                        </a:spcAft>
                        <a:buFont typeface="+mj-lt"/>
                        <a:buAutoNum type="arabicPeriod"/>
                        <a:tabLst>
                          <a:tab pos="457200" algn="l"/>
                          <a:tab pos="457200" algn="l"/>
                        </a:tabLst>
                      </a:pPr>
                      <a:r>
                        <a:rPr lang="en-US" sz="1500">
                          <a:effectLst/>
                          <a:latin typeface="+mn-lt"/>
                        </a:rPr>
                        <a:t>Buffer zones to odor receptors</a:t>
                      </a:r>
                    </a:p>
                    <a:p>
                      <a:pPr marL="342900" marR="0" lvl="0" indent="-342900">
                        <a:spcBef>
                          <a:spcPts val="0"/>
                        </a:spcBef>
                        <a:spcAft>
                          <a:spcPts val="0"/>
                        </a:spcAft>
                        <a:buFont typeface="+mj-lt"/>
                        <a:buAutoNum type="arabicPeriod"/>
                        <a:tabLst>
                          <a:tab pos="457200" algn="l"/>
                          <a:tab pos="457200" algn="l"/>
                        </a:tabLst>
                      </a:pPr>
                      <a:r>
                        <a:rPr lang="en-US" sz="1500">
                          <a:effectLst/>
                          <a:latin typeface="+mn-lt"/>
                        </a:rPr>
                        <a:t>Staging of biosolids away from odor receptors </a:t>
                      </a:r>
                    </a:p>
                    <a:p>
                      <a:pPr marL="342900" marR="0" lvl="0" indent="-342900">
                        <a:spcBef>
                          <a:spcPts val="0"/>
                        </a:spcBef>
                        <a:spcAft>
                          <a:spcPts val="0"/>
                        </a:spcAft>
                        <a:buFont typeface="+mj-lt"/>
                        <a:buAutoNum type="arabicPeriod"/>
                        <a:tabLst>
                          <a:tab pos="457200" algn="l"/>
                          <a:tab pos="457200" algn="l"/>
                        </a:tabLst>
                      </a:pPr>
                      <a:r>
                        <a:rPr lang="en-US" sz="1500">
                          <a:effectLst/>
                          <a:latin typeface="+mn-lt"/>
                        </a:rPr>
                        <a:t>BMPs to address tracking biosolids </a:t>
                      </a:r>
                      <a:br>
                        <a:rPr lang="en-US" sz="1500">
                          <a:effectLst/>
                          <a:latin typeface="+mn-lt"/>
                        </a:rPr>
                      </a:br>
                      <a:r>
                        <a:rPr lang="en-US" sz="1500">
                          <a:effectLst/>
                          <a:latin typeface="+mn-lt"/>
                        </a:rPr>
                        <a:t>off-site</a:t>
                      </a:r>
                    </a:p>
                    <a:p>
                      <a:pPr marL="342900" marR="0" lvl="0" indent="-342900">
                        <a:spcBef>
                          <a:spcPts val="0"/>
                        </a:spcBef>
                        <a:spcAft>
                          <a:spcPts val="0"/>
                        </a:spcAft>
                        <a:buFont typeface="+mj-lt"/>
                        <a:buAutoNum type="arabicPeriod"/>
                        <a:tabLst>
                          <a:tab pos="457200" algn="l"/>
                          <a:tab pos="457200" algn="l"/>
                        </a:tabLst>
                      </a:pPr>
                      <a:r>
                        <a:rPr lang="en-US" sz="1500">
                          <a:effectLst/>
                          <a:latin typeface="+mn-lt"/>
                          <a:ea typeface="Calibri" panose="020F0502020204030204" pitchFamily="34" charset="0"/>
                          <a:cs typeface="Times New Roman" panose="02020603050405020304" pitchFamily="18" charset="0"/>
                        </a:rPr>
                        <a:t>Additional restrictions on next slide.</a:t>
                      </a:r>
                    </a:p>
                  </a:txBody>
                  <a:tcPr marL="68580" marR="68580" marT="0" marB="0"/>
                </a:tc>
                <a:extLst>
                  <a:ext uri="{0D108BD9-81ED-4DB2-BD59-A6C34878D82A}">
                    <a16:rowId xmlns:a16="http://schemas.microsoft.com/office/drawing/2014/main" val="622837562"/>
                  </a:ext>
                </a:extLst>
              </a:tr>
            </a:tbl>
          </a:graphicData>
        </a:graphic>
      </p:graphicFrame>
      <p:graphicFrame>
        <p:nvGraphicFramePr>
          <p:cNvPr id="6" name="Table 6">
            <a:extLst>
              <a:ext uri="{FF2B5EF4-FFF2-40B4-BE49-F238E27FC236}">
                <a16:creationId xmlns:a16="http://schemas.microsoft.com/office/drawing/2014/main" id="{4740A1B5-0723-594C-8EB5-2F98B1213228}"/>
              </a:ext>
            </a:extLst>
          </p:cNvPr>
          <p:cNvGraphicFramePr>
            <a:graphicFrameLocks noGrp="1"/>
          </p:cNvGraphicFramePr>
          <p:nvPr>
            <p:extLst>
              <p:ext uri="{D42A27DB-BD31-4B8C-83A1-F6EECF244321}">
                <p14:modId xmlns:p14="http://schemas.microsoft.com/office/powerpoint/2010/main" val="1161760015"/>
              </p:ext>
            </p:extLst>
          </p:nvPr>
        </p:nvGraphicFramePr>
        <p:xfrm>
          <a:off x="872836" y="1556830"/>
          <a:ext cx="4308764" cy="2621280"/>
        </p:xfrm>
        <a:graphic>
          <a:graphicData uri="http://schemas.openxmlformats.org/drawingml/2006/table">
            <a:tbl>
              <a:tblPr firstRow="1" bandRow="1">
                <a:tableStyleId>{5C22544A-7EE6-4342-B048-85BDC9FD1C3A}</a:tableStyleId>
              </a:tblPr>
              <a:tblGrid>
                <a:gridCol w="4308764">
                  <a:extLst>
                    <a:ext uri="{9D8B030D-6E8A-4147-A177-3AD203B41FA5}">
                      <a16:colId xmlns:a16="http://schemas.microsoft.com/office/drawing/2014/main" val="2709187104"/>
                    </a:ext>
                  </a:extLst>
                </a:gridCol>
              </a:tblGrid>
              <a:tr h="321666">
                <a:tc>
                  <a:txBody>
                    <a:bodyPr/>
                    <a:lstStyle/>
                    <a:p>
                      <a:pPr algn="ctr"/>
                      <a:r>
                        <a:rPr lang="en-US" sz="1600"/>
                        <a:t>Core Requirements</a:t>
                      </a:r>
                    </a:p>
                  </a:txBody>
                  <a:tcPr/>
                </a:tc>
                <a:extLst>
                  <a:ext uri="{0D108BD9-81ED-4DB2-BD59-A6C34878D82A}">
                    <a16:rowId xmlns:a16="http://schemas.microsoft.com/office/drawing/2014/main" val="2320874536"/>
                  </a:ext>
                </a:extLst>
              </a:tr>
              <a:tr h="2213316">
                <a:tc>
                  <a:txBody>
                    <a:bodyPr/>
                    <a:lstStyle/>
                    <a:p>
                      <a:pPr marL="342900" indent="-342900">
                        <a:buAutoNum type="arabicPeriod"/>
                      </a:pPr>
                      <a:r>
                        <a:rPr lang="en-US" sz="1600"/>
                        <a:t>Prohibit land application during rain or on to saturated soil</a:t>
                      </a:r>
                    </a:p>
                    <a:p>
                      <a:pPr marL="342900" indent="-342900">
                        <a:buAutoNum type="arabicPeriod"/>
                      </a:pPr>
                      <a:r>
                        <a:rPr lang="en-US" sz="1600"/>
                        <a:t>Require cover on trucks</a:t>
                      </a:r>
                    </a:p>
                    <a:p>
                      <a:pPr marL="342900" indent="-342900">
                        <a:buAutoNum type="arabicPeriod"/>
                      </a:pPr>
                      <a:r>
                        <a:rPr lang="en-US" sz="1600"/>
                        <a:t>Prohibit creating nuisance conditions (trash, odors, dust, and off-site tracking)</a:t>
                      </a:r>
                    </a:p>
                    <a:p>
                      <a:pPr marL="342900" indent="-342900">
                        <a:buAutoNum type="arabicPeriod"/>
                      </a:pPr>
                      <a:r>
                        <a:rPr lang="en-US" sz="1600"/>
                        <a:t>Submit an adverse weather and alternative plan</a:t>
                      </a:r>
                    </a:p>
                    <a:p>
                      <a:pPr marL="342900" indent="-342900">
                        <a:buAutoNum type="arabicPeriod"/>
                      </a:pPr>
                      <a:r>
                        <a:rPr lang="en-US" sz="1600"/>
                        <a:t>Apply when land slopes are less than 8%</a:t>
                      </a:r>
                    </a:p>
                    <a:p>
                      <a:pPr marL="342900" indent="-342900">
                        <a:buAutoNum type="arabicPeriod"/>
                      </a:pPr>
                      <a:r>
                        <a:rPr lang="en-US" sz="1600"/>
                        <a:t>Do not apply in a designated  floodway</a:t>
                      </a:r>
                    </a:p>
                  </a:txBody>
                  <a:tcPr/>
                </a:tc>
                <a:extLst>
                  <a:ext uri="{0D108BD9-81ED-4DB2-BD59-A6C34878D82A}">
                    <a16:rowId xmlns:a16="http://schemas.microsoft.com/office/drawing/2014/main" val="2376701422"/>
                  </a:ext>
                </a:extLst>
              </a:tr>
            </a:tbl>
          </a:graphicData>
        </a:graphic>
      </p:graphicFrame>
      <p:sp>
        <p:nvSpPr>
          <p:cNvPr id="7" name="TextBox 6">
            <a:extLst>
              <a:ext uri="{FF2B5EF4-FFF2-40B4-BE49-F238E27FC236}">
                <a16:creationId xmlns:a16="http://schemas.microsoft.com/office/drawing/2014/main" id="{6D670178-A391-FB4D-9899-3A1694A416B7}"/>
              </a:ext>
            </a:extLst>
          </p:cNvPr>
          <p:cNvSpPr txBox="1"/>
          <p:nvPr/>
        </p:nvSpPr>
        <p:spPr>
          <a:xfrm>
            <a:off x="872836" y="6320545"/>
            <a:ext cx="4149738" cy="338554"/>
          </a:xfrm>
          <a:prstGeom prst="rect">
            <a:avLst/>
          </a:prstGeom>
          <a:noFill/>
        </p:spPr>
        <p:txBody>
          <a:bodyPr wrap="square" rtlCol="0">
            <a:spAutoFit/>
          </a:bodyPr>
          <a:lstStyle/>
          <a:p>
            <a:r>
              <a:rPr lang="en-US" sz="1600"/>
              <a:t>Management requirements in Sect. 312.44</a:t>
            </a:r>
          </a:p>
        </p:txBody>
      </p:sp>
    </p:spTree>
    <p:extLst>
      <p:ext uri="{BB962C8B-B14F-4D97-AF65-F5344CB8AC3E}">
        <p14:creationId xmlns:p14="http://schemas.microsoft.com/office/powerpoint/2010/main" val="174985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7052E3-2F40-0D4B-BCA7-062B5C206269}"/>
              </a:ext>
            </a:extLst>
          </p:cNvPr>
          <p:cNvSpPr txBox="1"/>
          <p:nvPr/>
        </p:nvSpPr>
        <p:spPr>
          <a:xfrm>
            <a:off x="640080" y="243440"/>
            <a:ext cx="4368602" cy="1642307"/>
          </a:xfrm>
          <a:prstGeom prst="rect">
            <a:avLst/>
          </a:prstGeom>
        </p:spPr>
        <p:txBody>
          <a:bodyPr vert="horz" lIns="91440" tIns="45720" rIns="91440" bIns="45720" rtlCol="0" anchor="t">
            <a:normAutofit/>
          </a:bodyPr>
          <a:lstStyle/>
          <a:p>
            <a:pPr>
              <a:spcBef>
                <a:spcPct val="0"/>
              </a:spcBef>
              <a:spcAft>
                <a:spcPts val="600"/>
              </a:spcAft>
            </a:pPr>
            <a:r>
              <a:rPr lang="en-US" sz="3200" b="1">
                <a:solidFill>
                  <a:srgbClr val="0070C0"/>
                </a:solidFill>
                <a:latin typeface="+mj-lt"/>
                <a:ea typeface="+mj-ea"/>
                <a:cs typeface="+mj-cs"/>
              </a:rPr>
              <a:t>Additional Requirements When Using Class B Biosolids</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E58F3F-75EE-FE46-899D-D5ED45991AEA}"/>
              </a:ext>
            </a:extLst>
          </p:cNvPr>
          <p:cNvSpPr txBox="1"/>
          <p:nvPr/>
        </p:nvSpPr>
        <p:spPr>
          <a:xfrm>
            <a:off x="372967" y="1757914"/>
            <a:ext cx="4565769" cy="4546668"/>
          </a:xfrm>
          <a:prstGeom prst="rect">
            <a:avLst/>
          </a:prstGeom>
          <a:solidFill>
            <a:schemeClr val="bg1"/>
          </a:solidFill>
        </p:spPr>
        <p:txBody>
          <a:bodyPr vert="horz" lIns="91440" tIns="45720" rIns="91440" bIns="45720" rtlCol="0">
            <a:noAutofit/>
          </a:bodyPr>
          <a:lstStyle/>
          <a:p>
            <a:pPr marL="285750" lvl="1" indent="-285750">
              <a:lnSpc>
                <a:spcPct val="90000"/>
              </a:lnSpc>
              <a:spcAft>
                <a:spcPts val="1200"/>
              </a:spcAft>
              <a:buFont typeface="Arial" panose="020B0604020202020204" pitchFamily="34" charset="0"/>
              <a:buChar char="•"/>
            </a:pPr>
            <a:r>
              <a:rPr lang="en-US" sz="1600"/>
              <a:t>Above-ground food crops like lettuce may only be harvested 14 months after treatment</a:t>
            </a:r>
          </a:p>
          <a:p>
            <a:pPr marL="285750" lvl="1" indent="-285750">
              <a:lnSpc>
                <a:spcPct val="90000"/>
              </a:lnSpc>
              <a:spcAft>
                <a:spcPts val="1200"/>
              </a:spcAft>
              <a:buFont typeface="Arial" panose="020B0604020202020204" pitchFamily="34" charset="0"/>
              <a:buChar char="•"/>
            </a:pPr>
            <a:r>
              <a:rPr lang="en-US" sz="1600"/>
              <a:t>If biosolids are at the surface for less than 4 months before mixing in soil, below-ground food crops like carrots may only be harvested 38 months after application</a:t>
            </a:r>
          </a:p>
          <a:p>
            <a:pPr marL="285750" lvl="1" indent="-285750">
              <a:lnSpc>
                <a:spcPct val="90000"/>
              </a:lnSpc>
              <a:spcAft>
                <a:spcPts val="1200"/>
              </a:spcAft>
              <a:buFont typeface="Arial" panose="020B0604020202020204" pitchFamily="34" charset="0"/>
              <a:buChar char="•"/>
            </a:pPr>
            <a:r>
              <a:rPr lang="en-US" sz="1600"/>
              <a:t>If biosolids are at the surface for 4 months or longer, below-ground food crops like carrots may only be harvested 20 months after application</a:t>
            </a:r>
          </a:p>
          <a:p>
            <a:pPr marL="285750" lvl="1" indent="-285750">
              <a:lnSpc>
                <a:spcPct val="90000"/>
              </a:lnSpc>
              <a:spcAft>
                <a:spcPts val="1200"/>
              </a:spcAft>
              <a:buFont typeface="Arial" panose="020B0604020202020204" pitchFamily="34" charset="0"/>
              <a:buChar char="•"/>
            </a:pPr>
            <a:r>
              <a:rPr lang="en-US" sz="1600"/>
              <a:t>Food, feed, and fiber crops may only be harvested 30 days after application</a:t>
            </a:r>
          </a:p>
          <a:p>
            <a:pPr marL="285750" lvl="1" indent="-285750">
              <a:lnSpc>
                <a:spcPct val="90000"/>
              </a:lnSpc>
              <a:spcAft>
                <a:spcPts val="1200"/>
              </a:spcAft>
              <a:buFont typeface="Arial" panose="020B0604020202020204" pitchFamily="34" charset="0"/>
              <a:buChar char="•"/>
            </a:pPr>
            <a:r>
              <a:rPr lang="en-US" sz="1600"/>
              <a:t>Domestic livestock may not graze within 30 days of application</a:t>
            </a:r>
          </a:p>
          <a:p>
            <a:pPr marL="285750" lvl="1" indent="-285750">
              <a:lnSpc>
                <a:spcPct val="90000"/>
              </a:lnSpc>
              <a:spcAft>
                <a:spcPts val="1200"/>
              </a:spcAft>
              <a:buFont typeface="Arial" panose="020B0604020202020204" pitchFamily="34" charset="0"/>
              <a:buChar char="•"/>
            </a:pPr>
            <a:r>
              <a:rPr lang="en-US" sz="1600"/>
              <a:t>Turf may only be harvested 1 year after application if turf is used for residences or public access areas. If access to turf is low, turf may be harvested after 30 days</a:t>
            </a:r>
          </a:p>
          <a:p>
            <a:pPr marL="285750" lvl="1" indent="-285750">
              <a:lnSpc>
                <a:spcPct val="90000"/>
              </a:lnSpc>
              <a:spcAft>
                <a:spcPts val="1200"/>
              </a:spcAft>
              <a:buFont typeface="Arial" panose="020B0604020202020204" pitchFamily="34" charset="0"/>
              <a:buChar char="•"/>
            </a:pPr>
            <a:endParaRPr lang="en-US" sz="1600"/>
          </a:p>
        </p:txBody>
      </p:sp>
      <p:pic>
        <p:nvPicPr>
          <p:cNvPr id="9" name="Picture 8" descr="The slide has three different pictures. One vertical and two horizontal. The bottom horizontal picture is of a septic truck depositing liquid septage on a field for agricultural purposes via incorporating it into the soil." title="Land Application of Domestic Septage Pictures">
            <a:extLst>
              <a:ext uri="{FF2B5EF4-FFF2-40B4-BE49-F238E27FC236}">
                <a16:creationId xmlns:a16="http://schemas.microsoft.com/office/drawing/2014/main" id="{ABAE3170-2CB8-734D-B56D-A7BCCAA9B4BC}"/>
              </a:ext>
            </a:extLst>
          </p:cNvPr>
          <p:cNvPicPr>
            <a:picLocks noChangeAspect="1"/>
          </p:cNvPicPr>
          <p:nvPr/>
        </p:nvPicPr>
        <p:blipFill rotWithShape="1">
          <a:blip r:embed="rId2">
            <a:extLst>
              <a:ext uri="{28A0092B-C50C-407E-A947-70E740481C1C}">
                <a14:useLocalDpi xmlns:a14="http://schemas.microsoft.com/office/drawing/2010/main"/>
              </a:ext>
            </a:extLst>
          </a:blip>
          <a:srcRect l="2366" r="1663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28B2830D-7057-024A-A685-6FC66D8565C4}"/>
              </a:ext>
            </a:extLst>
          </p:cNvPr>
          <p:cNvSpPr txBox="1"/>
          <p:nvPr/>
        </p:nvSpPr>
        <p:spPr>
          <a:xfrm>
            <a:off x="1249820" y="-22496"/>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600" b="1">
              <a:solidFill>
                <a:srgbClr val="0070C0"/>
              </a:solidFill>
              <a:latin typeface="+mj-lt"/>
              <a:ea typeface="+mj-ea"/>
              <a:cs typeface="+mj-cs"/>
            </a:endParaRPr>
          </a:p>
        </p:txBody>
      </p:sp>
      <p:sp>
        <p:nvSpPr>
          <p:cNvPr id="8" name="TextBox 7">
            <a:extLst>
              <a:ext uri="{FF2B5EF4-FFF2-40B4-BE49-F238E27FC236}">
                <a16:creationId xmlns:a16="http://schemas.microsoft.com/office/drawing/2014/main" id="{792491F0-D170-4841-AEC6-F8E7302829CD}"/>
              </a:ext>
            </a:extLst>
          </p:cNvPr>
          <p:cNvSpPr txBox="1"/>
          <p:nvPr/>
        </p:nvSpPr>
        <p:spPr>
          <a:xfrm>
            <a:off x="640080" y="6412014"/>
            <a:ext cx="9611898" cy="338554"/>
          </a:xfrm>
          <a:prstGeom prst="rect">
            <a:avLst/>
          </a:prstGeom>
          <a:noFill/>
        </p:spPr>
        <p:txBody>
          <a:bodyPr wrap="square" rtlCol="0">
            <a:spAutoFit/>
          </a:bodyPr>
          <a:lstStyle/>
          <a:p>
            <a:r>
              <a:rPr lang="en-US" sz="1600"/>
              <a:t>Pathogen treatment requirements in Sect. 312.82</a:t>
            </a:r>
          </a:p>
        </p:txBody>
      </p:sp>
    </p:spTree>
    <p:extLst>
      <p:ext uri="{BB962C8B-B14F-4D97-AF65-F5344CB8AC3E}">
        <p14:creationId xmlns:p14="http://schemas.microsoft.com/office/powerpoint/2010/main" val="91479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1E58F3F-75EE-FE46-899D-D5ED45991AEA}"/>
              </a:ext>
            </a:extLst>
          </p:cNvPr>
          <p:cNvSpPr txBox="1"/>
          <p:nvPr/>
        </p:nvSpPr>
        <p:spPr>
          <a:xfrm>
            <a:off x="504760" y="1908185"/>
            <a:ext cx="4781006" cy="4607116"/>
          </a:xfrm>
          <a:prstGeom prst="rect">
            <a:avLst/>
          </a:prstGeom>
          <a:solidFill>
            <a:schemeClr val="bg1"/>
          </a:solidFill>
        </p:spPr>
        <p:txBody>
          <a:bodyPr vert="horz" lIns="91440" tIns="45720" rIns="91440" bIns="45720" rtlCol="0">
            <a:noAutofit/>
          </a:bodyPr>
          <a:lstStyle/>
          <a:p>
            <a:pPr marL="0" lvl="1">
              <a:lnSpc>
                <a:spcPct val="120000"/>
              </a:lnSpc>
              <a:spcAft>
                <a:spcPts val="1200"/>
              </a:spcAft>
            </a:pPr>
            <a:r>
              <a:rPr lang="en-US" sz="1600" dirty="0"/>
              <a:t>The Texas Commission on Environmental Quality (TCEQ) has rules in place (Texas Administrative Code Part 30, Section 312) that provide guidance for the beneficial reuse of biosolids while maintaining public safety.  </a:t>
            </a:r>
          </a:p>
          <a:p>
            <a:pPr marL="514350" indent="-228600">
              <a:lnSpc>
                <a:spcPct val="120000"/>
              </a:lnSpc>
              <a:spcAft>
                <a:spcPts val="600"/>
              </a:spcAft>
              <a:buFont typeface="Arial" panose="020B0604020202020204" pitchFamily="34" charset="0"/>
              <a:buChar char="•"/>
            </a:pPr>
            <a:r>
              <a:rPr lang="en-US" sz="1600" dirty="0"/>
              <a:t>Treatment standards are set so that biosolids are safe when applied to the land</a:t>
            </a:r>
          </a:p>
          <a:p>
            <a:pPr marL="514350" indent="-228600">
              <a:lnSpc>
                <a:spcPct val="120000"/>
              </a:lnSpc>
              <a:spcAft>
                <a:spcPts val="600"/>
              </a:spcAft>
              <a:buFont typeface="Arial" panose="020B0604020202020204" pitchFamily="34" charset="0"/>
              <a:buChar char="•"/>
            </a:pPr>
            <a:r>
              <a:rPr lang="en-US" sz="1600" dirty="0"/>
              <a:t>Pollutant limits are set for biosolids applied to land</a:t>
            </a:r>
          </a:p>
          <a:p>
            <a:pPr marL="514350" indent="-228600">
              <a:lnSpc>
                <a:spcPct val="120000"/>
              </a:lnSpc>
              <a:spcAft>
                <a:spcPts val="600"/>
              </a:spcAft>
              <a:buFont typeface="Arial" panose="020B0604020202020204" pitchFamily="34" charset="0"/>
              <a:buChar char="•"/>
            </a:pPr>
            <a:r>
              <a:rPr lang="en-US" sz="1600" dirty="0"/>
              <a:t>Regulatory agencies are notified or require a permit or registration for biosolid applications</a:t>
            </a:r>
          </a:p>
          <a:p>
            <a:pPr marL="514350" indent="-228600">
              <a:lnSpc>
                <a:spcPct val="120000"/>
              </a:lnSpc>
              <a:spcAft>
                <a:spcPts val="600"/>
              </a:spcAft>
              <a:buFont typeface="Arial" panose="020B0604020202020204" pitchFamily="34" charset="0"/>
              <a:buChar char="•"/>
            </a:pPr>
            <a:r>
              <a:rPr lang="en-US" sz="1600" dirty="0"/>
              <a:t>Management practices for safe reuse are defined</a:t>
            </a:r>
          </a:p>
          <a:p>
            <a:pPr marL="514350" indent="-228600">
              <a:lnSpc>
                <a:spcPct val="120000"/>
              </a:lnSpc>
              <a:spcAft>
                <a:spcPts val="1200"/>
              </a:spcAft>
              <a:buFont typeface="Arial" panose="020B0604020202020204" pitchFamily="34" charset="0"/>
              <a:buChar char="•"/>
            </a:pPr>
            <a:r>
              <a:rPr lang="en-US" sz="1600" dirty="0"/>
              <a:t>TCEQ provides oversight for reuse of biosolids</a:t>
            </a:r>
          </a:p>
        </p:txBody>
      </p:sp>
      <p:pic>
        <p:nvPicPr>
          <p:cNvPr id="6" name="Picture 5" descr="There are four different pictures on this slide.  The top right is of a hopper used to filter lime into liquid sludge at a lime stabilization facility." title="Pictures of Biosolids Processing Methods">
            <a:extLst>
              <a:ext uri="{FF2B5EF4-FFF2-40B4-BE49-F238E27FC236}">
                <a16:creationId xmlns:a16="http://schemas.microsoft.com/office/drawing/2014/main" id="{DDBE35E8-F2CC-F74B-8200-4A6ACC72EE3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784" r="19782" b="-1"/>
          <a:stretch/>
        </p:blipFill>
        <p:spPr>
          <a:xfrm>
            <a:off x="5618422" y="10"/>
            <a:ext cx="657205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28B2830D-7057-024A-A685-6FC66D8565C4}"/>
              </a:ext>
            </a:extLst>
          </p:cNvPr>
          <p:cNvSpPr txBox="1"/>
          <p:nvPr/>
        </p:nvSpPr>
        <p:spPr>
          <a:xfrm>
            <a:off x="1249820" y="-22496"/>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600" b="1" dirty="0">
              <a:solidFill>
                <a:srgbClr val="0070C0"/>
              </a:solidFill>
              <a:latin typeface="+mj-lt"/>
              <a:ea typeface="+mj-ea"/>
              <a:cs typeface="+mj-cs"/>
            </a:endParaRPr>
          </a:p>
        </p:txBody>
      </p:sp>
      <p:sp>
        <p:nvSpPr>
          <p:cNvPr id="3" name="TextBox 2">
            <a:extLst>
              <a:ext uri="{FF2B5EF4-FFF2-40B4-BE49-F238E27FC236}">
                <a16:creationId xmlns:a16="http://schemas.microsoft.com/office/drawing/2014/main" id="{701B7086-9387-D446-84FC-512C0CE0F108}"/>
              </a:ext>
            </a:extLst>
          </p:cNvPr>
          <p:cNvSpPr txBox="1"/>
          <p:nvPr/>
        </p:nvSpPr>
        <p:spPr>
          <a:xfrm>
            <a:off x="878293" y="842211"/>
            <a:ext cx="10539664" cy="723275"/>
          </a:xfrm>
          <a:prstGeom prst="rect">
            <a:avLst/>
          </a:prstGeom>
          <a:noFill/>
        </p:spPr>
        <p:txBody>
          <a:bodyPr wrap="square" rtlCol="0">
            <a:spAutoFit/>
          </a:bodyPr>
          <a:lstStyle/>
          <a:p>
            <a:pPr algn="ctr">
              <a:spcAft>
                <a:spcPts val="600"/>
              </a:spcAft>
            </a:pPr>
            <a:endParaRPr lang="en-US" b="1" dirty="0">
              <a:solidFill>
                <a:schemeClr val="accent6"/>
              </a:solidFill>
            </a:endParaRPr>
          </a:p>
          <a:p>
            <a:pPr>
              <a:spcAft>
                <a:spcPts val="600"/>
              </a:spcAft>
            </a:pPr>
            <a:endParaRPr lang="en-US" dirty="0"/>
          </a:p>
        </p:txBody>
      </p:sp>
      <p:sp>
        <p:nvSpPr>
          <p:cNvPr id="7" name="TextBox 6">
            <a:extLst>
              <a:ext uri="{FF2B5EF4-FFF2-40B4-BE49-F238E27FC236}">
                <a16:creationId xmlns:a16="http://schemas.microsoft.com/office/drawing/2014/main" id="{E17052E3-2F40-0D4B-BCA7-062B5C206269}"/>
              </a:ext>
            </a:extLst>
          </p:cNvPr>
          <p:cNvSpPr txBox="1"/>
          <p:nvPr/>
        </p:nvSpPr>
        <p:spPr>
          <a:xfrm>
            <a:off x="638553" y="496558"/>
            <a:ext cx="4978343" cy="978729"/>
          </a:xfrm>
          <a:prstGeom prst="rect">
            <a:avLst/>
          </a:prstGeom>
          <a:solidFill>
            <a:schemeClr val="bg1"/>
          </a:solidFill>
        </p:spPr>
        <p:txBody>
          <a:bodyPr wrap="square" rtlCol="0">
            <a:spAutoFit/>
          </a:bodyPr>
          <a:lstStyle/>
          <a:p>
            <a:pPr>
              <a:lnSpc>
                <a:spcPct val="90000"/>
              </a:lnSpc>
              <a:spcBef>
                <a:spcPct val="0"/>
              </a:spcBef>
              <a:spcAft>
                <a:spcPts val="600"/>
              </a:spcAft>
            </a:pPr>
            <a:r>
              <a:rPr lang="en-US" sz="3200" b="1" dirty="0">
                <a:solidFill>
                  <a:srgbClr val="0070C0"/>
                </a:solidFill>
              </a:rPr>
              <a:t>How Does TCEQ Ensure the Reuse of Biosolids is Safe?</a:t>
            </a:r>
          </a:p>
        </p:txBody>
      </p:sp>
    </p:spTree>
    <p:extLst>
      <p:ext uri="{BB962C8B-B14F-4D97-AF65-F5344CB8AC3E}">
        <p14:creationId xmlns:p14="http://schemas.microsoft.com/office/powerpoint/2010/main" val="3068545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7052E3-2F40-0D4B-BCA7-062B5C206269}"/>
              </a:ext>
            </a:extLst>
          </p:cNvPr>
          <p:cNvSpPr txBox="1"/>
          <p:nvPr/>
        </p:nvSpPr>
        <p:spPr>
          <a:xfrm>
            <a:off x="643875" y="641008"/>
            <a:ext cx="4368602" cy="11750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a:solidFill>
                  <a:srgbClr val="0070C0"/>
                </a:solidFill>
                <a:latin typeface="+mj-lt"/>
                <a:ea typeface="+mj-ea"/>
                <a:cs typeface="+mj-cs"/>
              </a:rPr>
              <a:t>When are Buffer Zones Required?</a:t>
            </a:r>
          </a:p>
        </p:txBody>
      </p:sp>
      <p:sp>
        <p:nvSpPr>
          <p:cNvPr id="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E58F3F-75EE-FE46-899D-D5ED45991AEA}"/>
              </a:ext>
            </a:extLst>
          </p:cNvPr>
          <p:cNvSpPr txBox="1"/>
          <p:nvPr/>
        </p:nvSpPr>
        <p:spPr>
          <a:xfrm>
            <a:off x="469662" y="2430191"/>
            <a:ext cx="4243589" cy="3320668"/>
          </a:xfrm>
          <a:prstGeom prst="rect">
            <a:avLst/>
          </a:prstGeom>
          <a:solidFill>
            <a:schemeClr val="bg1"/>
          </a:solidFill>
        </p:spPr>
        <p:txBody>
          <a:bodyPr vert="horz" lIns="91440" tIns="45720" rIns="91440" bIns="45720" rtlCol="0">
            <a:normAutofit/>
          </a:bodyPr>
          <a:lstStyle/>
          <a:p>
            <a:pPr marL="285750" lvl="1" indent="-228600">
              <a:lnSpc>
                <a:spcPct val="90000"/>
              </a:lnSpc>
              <a:spcAft>
                <a:spcPts val="1200"/>
              </a:spcAft>
              <a:buFont typeface="Arial" panose="020B0604020202020204" pitchFamily="34" charset="0"/>
              <a:buChar char="•"/>
            </a:pPr>
            <a:r>
              <a:rPr lang="en-US" sz="2000"/>
              <a:t>Buffer zones are required when biosolids applied to land are Class AB or Class B (not Class A) or when domestic septage is applied to land.  </a:t>
            </a:r>
          </a:p>
          <a:p>
            <a:pPr marL="285750" lvl="1" indent="-228600">
              <a:lnSpc>
                <a:spcPct val="90000"/>
              </a:lnSpc>
              <a:spcAft>
                <a:spcPts val="1200"/>
              </a:spcAft>
              <a:buFont typeface="Arial" panose="020B0604020202020204" pitchFamily="34" charset="0"/>
              <a:buChar char="•"/>
            </a:pPr>
            <a:r>
              <a:rPr lang="en-US" sz="2000"/>
              <a:t>Buffer zones are identified during the permit or registration process.</a:t>
            </a:r>
          </a:p>
          <a:p>
            <a:pPr marL="285750" lvl="1" indent="-228600">
              <a:lnSpc>
                <a:spcPct val="90000"/>
              </a:lnSpc>
              <a:spcAft>
                <a:spcPts val="1200"/>
              </a:spcAft>
              <a:buFont typeface="Arial" panose="020B0604020202020204" pitchFamily="34" charset="0"/>
              <a:buChar char="•"/>
            </a:pPr>
            <a:r>
              <a:rPr lang="en-US" sz="2000"/>
              <a:t>Buffer zone requirements are defined on the next page</a:t>
            </a:r>
          </a:p>
        </p:txBody>
      </p:sp>
      <p:pic>
        <p:nvPicPr>
          <p:cNvPr id="18" name="Picture 17" descr="The slide has three different pictures. One vertical and two horizontal. The top horizontal picture is of a septic truck depositing liquid septage on a field for agricultural purposes. " title="Land Application of Domestic Septage Pictures">
            <a:extLst>
              <a:ext uri="{FF2B5EF4-FFF2-40B4-BE49-F238E27FC236}">
                <a16:creationId xmlns:a16="http://schemas.microsoft.com/office/drawing/2014/main" id="{D93A6D09-91BA-4749-9D57-9CD7976F39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638" r="1971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28B2830D-7057-024A-A685-6FC66D8565C4}"/>
              </a:ext>
            </a:extLst>
          </p:cNvPr>
          <p:cNvSpPr txBox="1"/>
          <p:nvPr/>
        </p:nvSpPr>
        <p:spPr>
          <a:xfrm>
            <a:off x="1249820" y="-22496"/>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600" b="1">
              <a:solidFill>
                <a:srgbClr val="0070C0"/>
              </a:solidFill>
              <a:latin typeface="+mj-lt"/>
              <a:ea typeface="+mj-ea"/>
              <a:cs typeface="+mj-cs"/>
            </a:endParaRPr>
          </a:p>
        </p:txBody>
      </p:sp>
      <p:sp>
        <p:nvSpPr>
          <p:cNvPr id="20" name="TextBox 19">
            <a:extLst>
              <a:ext uri="{FF2B5EF4-FFF2-40B4-BE49-F238E27FC236}">
                <a16:creationId xmlns:a16="http://schemas.microsoft.com/office/drawing/2014/main" id="{39AA2EDA-5C71-B948-B5F5-52CE791DB23E}"/>
              </a:ext>
            </a:extLst>
          </p:cNvPr>
          <p:cNvSpPr txBox="1"/>
          <p:nvPr/>
        </p:nvSpPr>
        <p:spPr>
          <a:xfrm>
            <a:off x="640080" y="6412014"/>
            <a:ext cx="9611898" cy="338554"/>
          </a:xfrm>
          <a:prstGeom prst="rect">
            <a:avLst/>
          </a:prstGeom>
          <a:noFill/>
        </p:spPr>
        <p:txBody>
          <a:bodyPr wrap="square" rtlCol="0">
            <a:spAutoFit/>
          </a:bodyPr>
          <a:lstStyle/>
          <a:p>
            <a:r>
              <a:rPr lang="en-US" sz="1600"/>
              <a:t>Management requirements in Sect. 312.44</a:t>
            </a:r>
          </a:p>
        </p:txBody>
      </p:sp>
    </p:spTree>
    <p:extLst>
      <p:ext uri="{BB962C8B-B14F-4D97-AF65-F5344CB8AC3E}">
        <p14:creationId xmlns:p14="http://schemas.microsoft.com/office/powerpoint/2010/main" val="306949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2830D-7057-024A-A685-6FC66D8565C4}"/>
              </a:ext>
            </a:extLst>
          </p:cNvPr>
          <p:cNvSpPr txBox="1"/>
          <p:nvPr/>
        </p:nvSpPr>
        <p:spPr>
          <a:xfrm>
            <a:off x="872836" y="537455"/>
            <a:ext cx="10446328" cy="954107"/>
          </a:xfrm>
          <a:prstGeom prst="rect">
            <a:avLst/>
          </a:prstGeom>
          <a:noFill/>
        </p:spPr>
        <p:txBody>
          <a:bodyPr wrap="square" rtlCol="0">
            <a:spAutoFit/>
          </a:bodyPr>
          <a:lstStyle/>
          <a:p>
            <a:pPr algn="ctr"/>
            <a:r>
              <a:rPr lang="en-US" sz="2800" b="1">
                <a:solidFill>
                  <a:srgbClr val="0070C0"/>
                </a:solidFill>
              </a:rPr>
              <a:t>What are the Buffer Zone Requirements for </a:t>
            </a:r>
            <a:br>
              <a:rPr lang="en-US" sz="2800" b="1">
                <a:solidFill>
                  <a:srgbClr val="0070C0"/>
                </a:solidFill>
              </a:rPr>
            </a:br>
            <a:r>
              <a:rPr lang="en-US" sz="2800" b="1">
                <a:solidFill>
                  <a:srgbClr val="0070C0"/>
                </a:solidFill>
              </a:rPr>
              <a:t>Class AB or Class B Biosolids or Domestic Septage?</a:t>
            </a:r>
          </a:p>
        </p:txBody>
      </p:sp>
      <p:graphicFrame>
        <p:nvGraphicFramePr>
          <p:cNvPr id="4" name="Table 3">
            <a:extLst>
              <a:ext uri="{FF2B5EF4-FFF2-40B4-BE49-F238E27FC236}">
                <a16:creationId xmlns:a16="http://schemas.microsoft.com/office/drawing/2014/main" id="{E5A8072C-0768-F449-B70F-B96DA165DD06}"/>
              </a:ext>
            </a:extLst>
          </p:cNvPr>
          <p:cNvGraphicFramePr>
            <a:graphicFrameLocks noGrp="1"/>
          </p:cNvGraphicFramePr>
          <p:nvPr>
            <p:extLst>
              <p:ext uri="{D42A27DB-BD31-4B8C-83A1-F6EECF244321}">
                <p14:modId xmlns:p14="http://schemas.microsoft.com/office/powerpoint/2010/main" val="3924342864"/>
              </p:ext>
            </p:extLst>
          </p:nvPr>
        </p:nvGraphicFramePr>
        <p:xfrm>
          <a:off x="1753850" y="1692590"/>
          <a:ext cx="8784236" cy="4511045"/>
        </p:xfrm>
        <a:graphic>
          <a:graphicData uri="http://schemas.openxmlformats.org/drawingml/2006/table">
            <a:tbl>
              <a:tblPr firstRow="1" firstCol="1" bandRow="1">
                <a:tableStyleId>{5C22544A-7EE6-4342-B048-85BDC9FD1C3A}</a:tableStyleId>
              </a:tblPr>
              <a:tblGrid>
                <a:gridCol w="3071262">
                  <a:extLst>
                    <a:ext uri="{9D8B030D-6E8A-4147-A177-3AD203B41FA5}">
                      <a16:colId xmlns:a16="http://schemas.microsoft.com/office/drawing/2014/main" val="1955787339"/>
                    </a:ext>
                  </a:extLst>
                </a:gridCol>
                <a:gridCol w="5712974">
                  <a:extLst>
                    <a:ext uri="{9D8B030D-6E8A-4147-A177-3AD203B41FA5}">
                      <a16:colId xmlns:a16="http://schemas.microsoft.com/office/drawing/2014/main" val="1730980304"/>
                    </a:ext>
                  </a:extLst>
                </a:gridCol>
              </a:tblGrid>
              <a:tr h="480984">
                <a:tc>
                  <a:txBody>
                    <a:bodyPr/>
                    <a:lstStyle/>
                    <a:p>
                      <a:pPr marL="217170" marR="0">
                        <a:spcBef>
                          <a:spcPts val="0"/>
                        </a:spcBef>
                        <a:spcAft>
                          <a:spcPts val="0"/>
                        </a:spcAft>
                        <a:tabLst>
                          <a:tab pos="457200" algn="l"/>
                          <a:tab pos="457200" algn="l"/>
                        </a:tabLst>
                      </a:pPr>
                      <a:endParaRPr lang="en-U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lvl="0" indent="0" algn="l" defTabSz="914400" rtl="0" eaLnBrk="1" fontAlgn="auto" latinLnBrk="0" hangingPunct="1">
                        <a:lnSpc>
                          <a:spcPct val="100000"/>
                        </a:lnSpc>
                        <a:spcBef>
                          <a:spcPts val="0"/>
                        </a:spcBef>
                        <a:spcAft>
                          <a:spcPts val="0"/>
                        </a:spcAft>
                        <a:buClrTx/>
                        <a:buSzTx/>
                        <a:buFontTx/>
                        <a:buNone/>
                        <a:tabLst>
                          <a:tab pos="457200" algn="l"/>
                          <a:tab pos="457200" algn="l"/>
                        </a:tabLst>
                        <a:defRPr/>
                      </a:pPr>
                      <a:r>
                        <a:rPr lang="en-US" sz="1600">
                          <a:effectLst/>
                        </a:rPr>
                        <a:t>Buffer Zone for Class AB, Class B, or Domestic Septage </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5611058"/>
                  </a:ext>
                </a:extLst>
              </a:tr>
              <a:tr h="95198">
                <a:tc>
                  <a:txBody>
                    <a:bodyPr/>
                    <a:lstStyle/>
                    <a:p>
                      <a:pPr marL="217170" marR="0">
                        <a:spcBef>
                          <a:spcPts val="0"/>
                        </a:spcBef>
                        <a:spcAft>
                          <a:spcPts val="0"/>
                        </a:spcAft>
                        <a:tabLst>
                          <a:tab pos="457200" algn="l"/>
                          <a:tab pos="457200" algn="l"/>
                        </a:tabLst>
                      </a:pPr>
                      <a:r>
                        <a:rPr lang="en-US" sz="1600" b="0">
                          <a:solidFill>
                            <a:schemeClr val="bg1"/>
                          </a:solidFill>
                          <a:effectLst/>
                        </a:rPr>
                        <a:t>Surface water</a:t>
                      </a:r>
                      <a:endParaRPr lang="en-US" sz="1600" b="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indent="0">
                        <a:spcBef>
                          <a:spcPts val="0"/>
                        </a:spcBef>
                        <a:spcAft>
                          <a:spcPts val="0"/>
                        </a:spcAft>
                        <a:buNone/>
                        <a:tabLst>
                          <a:tab pos="457200" algn="l"/>
                          <a:tab pos="457200" algn="l"/>
                        </a:tabLst>
                      </a:pPr>
                      <a:r>
                        <a:rPr lang="en-US" sz="1600" b="0">
                          <a:solidFill>
                            <a:schemeClr val="tx1"/>
                          </a:solidFill>
                          <a:effectLst/>
                        </a:rPr>
                        <a:t>200 feet if biosolids are not incorporated into soil OR</a:t>
                      </a:r>
                    </a:p>
                    <a:p>
                      <a:pPr marL="217170" marR="0" lvl="0" indent="0" algn="l" defTabSz="914400" rtl="0" eaLnBrk="1" fontAlgn="auto" latinLnBrk="0" hangingPunct="1">
                        <a:lnSpc>
                          <a:spcPct val="100000"/>
                        </a:lnSpc>
                        <a:spcBef>
                          <a:spcPts val="0"/>
                        </a:spcBef>
                        <a:spcAft>
                          <a:spcPts val="0"/>
                        </a:spcAft>
                        <a:buClrTx/>
                        <a:buSzTx/>
                        <a:buFontTx/>
                        <a:buNone/>
                        <a:tabLst>
                          <a:tab pos="457200" algn="l"/>
                          <a:tab pos="457200" algn="l"/>
                        </a:tabLst>
                        <a:defRPr/>
                      </a:pPr>
                      <a:r>
                        <a:rPr lang="en-US" sz="1600" b="0">
                          <a:solidFill>
                            <a:schemeClr val="tx1"/>
                          </a:solidFill>
                          <a:effectLst/>
                        </a:rPr>
                        <a:t>33-foot vegetative buffer if biosolids are incorporated</a:t>
                      </a:r>
                      <a:endParaRPr lang="en-US" sz="1600" b="0">
                        <a:solidFill>
                          <a:schemeClr val="tx1"/>
                        </a:solidFill>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1341851487"/>
                  </a:ext>
                </a:extLst>
              </a:tr>
              <a:tr h="540471">
                <a:tc>
                  <a:txBody>
                    <a:bodyPr/>
                    <a:lstStyle/>
                    <a:p>
                      <a:pPr marL="217170" marR="0">
                        <a:spcBef>
                          <a:spcPts val="0"/>
                        </a:spcBef>
                        <a:spcAft>
                          <a:spcPts val="0"/>
                        </a:spcAft>
                        <a:tabLst>
                          <a:tab pos="457200" algn="l"/>
                          <a:tab pos="457200" algn="l"/>
                        </a:tabLst>
                      </a:pPr>
                      <a:r>
                        <a:rPr lang="en-US" sz="1600" b="0">
                          <a:solidFill>
                            <a:schemeClr val="bg1"/>
                          </a:solidFill>
                          <a:effectLst/>
                        </a:rPr>
                        <a:t>Sole source impairment zone for surface water</a:t>
                      </a:r>
                      <a:endParaRPr lang="en-US" sz="1600" b="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indent="0">
                        <a:spcBef>
                          <a:spcPts val="0"/>
                        </a:spcBef>
                        <a:spcAft>
                          <a:spcPts val="0"/>
                        </a:spcAft>
                        <a:buNone/>
                        <a:tabLst>
                          <a:tab pos="457200" algn="l"/>
                          <a:tab pos="457200" algn="l"/>
                        </a:tabLst>
                      </a:pPr>
                      <a:r>
                        <a:rPr lang="en-US" sz="1600" b="0">
                          <a:solidFill>
                            <a:schemeClr val="tx1"/>
                          </a:solidFill>
                          <a:effectLst/>
                        </a:rPr>
                        <a:t>200-foot vegetative buffer if biosolids are not incorporated</a:t>
                      </a:r>
                    </a:p>
                  </a:txBody>
                  <a:tcPr marL="68580" marR="68580" marT="0" marB="0"/>
                </a:tc>
                <a:extLst>
                  <a:ext uri="{0D108BD9-81ED-4DB2-BD59-A6C34878D82A}">
                    <a16:rowId xmlns:a16="http://schemas.microsoft.com/office/drawing/2014/main" val="727312503"/>
                  </a:ext>
                </a:extLst>
              </a:tr>
              <a:tr h="350286">
                <a:tc>
                  <a:txBody>
                    <a:bodyPr/>
                    <a:lstStyle/>
                    <a:p>
                      <a:pPr marL="217170" marR="0">
                        <a:spcBef>
                          <a:spcPts val="0"/>
                        </a:spcBef>
                        <a:spcAft>
                          <a:spcPts val="0"/>
                        </a:spcAft>
                        <a:tabLst>
                          <a:tab pos="457200" algn="l"/>
                          <a:tab pos="457200" algn="l"/>
                        </a:tabLst>
                      </a:pPr>
                      <a:r>
                        <a:rPr lang="en-US" sz="1600" b="0">
                          <a:solidFill>
                            <a:schemeClr val="bg1"/>
                          </a:solidFill>
                          <a:effectLst/>
                        </a:rPr>
                        <a:t>Private well</a:t>
                      </a:r>
                      <a:endParaRPr lang="en-US" sz="1600" b="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indent="0">
                        <a:spcBef>
                          <a:spcPts val="0"/>
                        </a:spcBef>
                        <a:spcAft>
                          <a:spcPts val="0"/>
                        </a:spcAft>
                        <a:buNone/>
                        <a:tabLst>
                          <a:tab pos="457200" algn="l"/>
                          <a:tab pos="457200" algn="l"/>
                        </a:tabLst>
                      </a:pPr>
                      <a:r>
                        <a:rPr lang="en-US" sz="1600" b="0">
                          <a:solidFill>
                            <a:schemeClr val="tx1"/>
                          </a:solidFill>
                          <a:effectLst/>
                        </a:rPr>
                        <a:t>150 feet </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8202055"/>
                  </a:ext>
                </a:extLst>
              </a:tr>
              <a:tr h="558504">
                <a:tc>
                  <a:txBody>
                    <a:bodyPr/>
                    <a:lstStyle/>
                    <a:p>
                      <a:pPr marL="217170" marR="0">
                        <a:spcBef>
                          <a:spcPts val="0"/>
                        </a:spcBef>
                        <a:spcAft>
                          <a:spcPts val="0"/>
                        </a:spcAft>
                        <a:tabLst>
                          <a:tab pos="457200" algn="l"/>
                          <a:tab pos="457200" algn="l"/>
                        </a:tabLst>
                      </a:pPr>
                      <a:r>
                        <a:rPr lang="en-US" sz="1600" b="0">
                          <a:solidFill>
                            <a:schemeClr val="bg1"/>
                          </a:solidFill>
                          <a:effectLst/>
                        </a:rPr>
                        <a:t>Public water supply well, spring, or intake</a:t>
                      </a:r>
                      <a:endParaRPr lang="en-US" sz="1600" b="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indent="0">
                        <a:spcBef>
                          <a:spcPts val="0"/>
                        </a:spcBef>
                        <a:spcAft>
                          <a:spcPts val="0"/>
                        </a:spcAft>
                        <a:buNone/>
                        <a:tabLst>
                          <a:tab pos="457200" algn="l"/>
                          <a:tab pos="457200" algn="l"/>
                        </a:tabLst>
                      </a:pPr>
                      <a:r>
                        <a:rPr lang="en-US" sz="1600" b="0">
                          <a:solidFill>
                            <a:schemeClr val="tx1"/>
                          </a:solidFill>
                          <a:effectLst/>
                        </a:rPr>
                        <a:t>500 feet</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1014981"/>
                  </a:ext>
                </a:extLst>
              </a:tr>
              <a:tr h="332444">
                <a:tc>
                  <a:txBody>
                    <a:bodyPr/>
                    <a:lstStyle/>
                    <a:p>
                      <a:pPr marL="217170" marR="0">
                        <a:spcBef>
                          <a:spcPts val="0"/>
                        </a:spcBef>
                        <a:spcAft>
                          <a:spcPts val="0"/>
                        </a:spcAft>
                        <a:tabLst>
                          <a:tab pos="457200" algn="l"/>
                          <a:tab pos="457200" algn="l"/>
                        </a:tabLst>
                      </a:pPr>
                      <a:r>
                        <a:rPr lang="en-US" sz="1600" b="0">
                          <a:solidFill>
                            <a:schemeClr val="bg1"/>
                          </a:solidFill>
                          <a:effectLst/>
                        </a:rPr>
                        <a:t>Conduit to groundwater</a:t>
                      </a:r>
                      <a:endParaRPr lang="en-US" sz="1600" b="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indent="0">
                        <a:spcBef>
                          <a:spcPts val="0"/>
                        </a:spcBef>
                        <a:spcAft>
                          <a:spcPts val="0"/>
                        </a:spcAft>
                        <a:buNone/>
                        <a:tabLst>
                          <a:tab pos="457200" algn="l"/>
                          <a:tab pos="457200" algn="l"/>
                        </a:tabLst>
                      </a:pPr>
                      <a:r>
                        <a:rPr lang="en-US" sz="1600" b="0">
                          <a:solidFill>
                            <a:schemeClr val="tx1"/>
                          </a:solidFill>
                          <a:effectLst/>
                        </a:rPr>
                        <a:t>200 feet</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1234839"/>
                  </a:ext>
                </a:extLst>
              </a:tr>
              <a:tr h="675559">
                <a:tc>
                  <a:txBody>
                    <a:bodyPr/>
                    <a:lstStyle/>
                    <a:p>
                      <a:pPr marL="217170" marR="0">
                        <a:spcBef>
                          <a:spcPts val="0"/>
                        </a:spcBef>
                        <a:spcAft>
                          <a:spcPts val="0"/>
                        </a:spcAft>
                        <a:tabLst>
                          <a:tab pos="457200" algn="l"/>
                          <a:tab pos="457200" algn="l"/>
                        </a:tabLst>
                      </a:pPr>
                      <a:r>
                        <a:rPr lang="en-US" sz="1600" b="0">
                          <a:solidFill>
                            <a:schemeClr val="bg1"/>
                          </a:solidFill>
                          <a:effectLst/>
                        </a:rPr>
                        <a:t>School, institution, business, or occupied residence</a:t>
                      </a:r>
                      <a:endParaRPr lang="en-US" sz="1600" b="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indent="0">
                        <a:spcBef>
                          <a:spcPts val="0"/>
                        </a:spcBef>
                        <a:spcAft>
                          <a:spcPts val="0"/>
                        </a:spcAft>
                        <a:buNone/>
                        <a:tabLst>
                          <a:tab pos="457200" algn="l"/>
                          <a:tab pos="457200" algn="l"/>
                        </a:tabLst>
                      </a:pPr>
                      <a:r>
                        <a:rPr lang="en-US" sz="1600" b="0">
                          <a:solidFill>
                            <a:schemeClr val="tx1"/>
                          </a:solidFill>
                          <a:effectLst/>
                        </a:rPr>
                        <a:t>750 feet</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7733518"/>
                  </a:ext>
                </a:extLst>
              </a:tr>
              <a:tr h="673637">
                <a:tc>
                  <a:txBody>
                    <a:bodyPr/>
                    <a:lstStyle/>
                    <a:p>
                      <a:pPr marL="217170" marR="0">
                        <a:spcBef>
                          <a:spcPts val="0"/>
                        </a:spcBef>
                        <a:spcAft>
                          <a:spcPts val="0"/>
                        </a:spcAft>
                        <a:tabLst>
                          <a:tab pos="457200" algn="l"/>
                          <a:tab pos="457200" algn="l"/>
                        </a:tabLst>
                      </a:pPr>
                      <a:r>
                        <a:rPr lang="en-US" sz="1600" b="0">
                          <a:solidFill>
                            <a:schemeClr val="bg1"/>
                          </a:solidFill>
                          <a:effectLst/>
                        </a:rPr>
                        <a:t>Public right-of-way and property boundaries</a:t>
                      </a:r>
                      <a:endParaRPr lang="en-US" sz="1600" b="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indent="0">
                        <a:spcBef>
                          <a:spcPts val="0"/>
                        </a:spcBef>
                        <a:spcAft>
                          <a:spcPts val="0"/>
                        </a:spcAft>
                        <a:buNone/>
                        <a:tabLst>
                          <a:tab pos="457200" algn="l"/>
                          <a:tab pos="457200" algn="l"/>
                        </a:tabLst>
                      </a:pPr>
                      <a:r>
                        <a:rPr lang="en-US" sz="1600" b="0">
                          <a:solidFill>
                            <a:schemeClr val="tx1"/>
                          </a:solidFill>
                          <a:effectLst/>
                        </a:rPr>
                        <a:t>50 feet</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8422246"/>
                  </a:ext>
                </a:extLst>
              </a:tr>
              <a:tr h="411480">
                <a:tc>
                  <a:txBody>
                    <a:bodyPr/>
                    <a:lstStyle/>
                    <a:p>
                      <a:pPr marL="217170" marR="0">
                        <a:spcBef>
                          <a:spcPts val="0"/>
                        </a:spcBef>
                        <a:spcAft>
                          <a:spcPts val="0"/>
                        </a:spcAft>
                        <a:tabLst>
                          <a:tab pos="457200" algn="l"/>
                          <a:tab pos="457200" algn="l"/>
                        </a:tabLst>
                      </a:pPr>
                      <a:r>
                        <a:rPr lang="en-US" sz="1600" b="0">
                          <a:solidFill>
                            <a:schemeClr val="bg1"/>
                          </a:solidFill>
                          <a:effectLst/>
                        </a:rPr>
                        <a:t>Irrigation conveyance</a:t>
                      </a:r>
                      <a:endParaRPr lang="en-US" sz="1600" b="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17170" marR="0" indent="0">
                        <a:spcBef>
                          <a:spcPts val="0"/>
                        </a:spcBef>
                        <a:spcAft>
                          <a:spcPts val="0"/>
                        </a:spcAft>
                        <a:buNone/>
                        <a:tabLst>
                          <a:tab pos="457200" algn="l"/>
                          <a:tab pos="457200" algn="l"/>
                        </a:tabLst>
                      </a:pPr>
                      <a:r>
                        <a:rPr lang="en-US" sz="1600" b="0">
                          <a:solidFill>
                            <a:schemeClr val="tx1"/>
                          </a:solidFill>
                          <a:effectLst/>
                        </a:rPr>
                        <a:t>10 feet</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1614102"/>
                  </a:ext>
                </a:extLst>
              </a:tr>
            </a:tbl>
          </a:graphicData>
        </a:graphic>
      </p:graphicFrame>
      <p:sp>
        <p:nvSpPr>
          <p:cNvPr id="7" name="TextBox 6">
            <a:extLst>
              <a:ext uri="{FF2B5EF4-FFF2-40B4-BE49-F238E27FC236}">
                <a16:creationId xmlns:a16="http://schemas.microsoft.com/office/drawing/2014/main" id="{6D670178-A391-FB4D-9899-3A1694A416B7}"/>
              </a:ext>
            </a:extLst>
          </p:cNvPr>
          <p:cNvSpPr txBox="1"/>
          <p:nvPr/>
        </p:nvSpPr>
        <p:spPr>
          <a:xfrm>
            <a:off x="1676576" y="6320545"/>
            <a:ext cx="6607256" cy="338554"/>
          </a:xfrm>
          <a:prstGeom prst="rect">
            <a:avLst/>
          </a:prstGeom>
          <a:noFill/>
        </p:spPr>
        <p:txBody>
          <a:bodyPr wrap="square" rtlCol="0">
            <a:spAutoFit/>
          </a:bodyPr>
          <a:lstStyle/>
          <a:p>
            <a:r>
              <a:rPr lang="en-US" sz="1600"/>
              <a:t>Management requirements in Sect. 312.44</a:t>
            </a:r>
          </a:p>
        </p:txBody>
      </p:sp>
    </p:spTree>
    <p:extLst>
      <p:ext uri="{BB962C8B-B14F-4D97-AF65-F5344CB8AC3E}">
        <p14:creationId xmlns:p14="http://schemas.microsoft.com/office/powerpoint/2010/main" val="3400671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2830D-7057-024A-A685-6FC66D8565C4}"/>
              </a:ext>
            </a:extLst>
          </p:cNvPr>
          <p:cNvSpPr txBox="1"/>
          <p:nvPr/>
        </p:nvSpPr>
        <p:spPr>
          <a:xfrm>
            <a:off x="872836" y="537455"/>
            <a:ext cx="10446328" cy="523220"/>
          </a:xfrm>
          <a:prstGeom prst="rect">
            <a:avLst/>
          </a:prstGeom>
          <a:noFill/>
        </p:spPr>
        <p:txBody>
          <a:bodyPr wrap="square" rtlCol="0">
            <a:spAutoFit/>
          </a:bodyPr>
          <a:lstStyle/>
          <a:p>
            <a:pPr algn="ctr"/>
            <a:r>
              <a:rPr lang="en-US" sz="2800" b="1">
                <a:solidFill>
                  <a:srgbClr val="0070C0"/>
                </a:solidFill>
              </a:rPr>
              <a:t>What Other Requirements are in Place for Application of Biosolids?</a:t>
            </a:r>
          </a:p>
        </p:txBody>
      </p:sp>
      <p:graphicFrame>
        <p:nvGraphicFramePr>
          <p:cNvPr id="6" name="Table 6">
            <a:extLst>
              <a:ext uri="{FF2B5EF4-FFF2-40B4-BE49-F238E27FC236}">
                <a16:creationId xmlns:a16="http://schemas.microsoft.com/office/drawing/2014/main" id="{4740A1B5-0723-594C-8EB5-2F98B1213228}"/>
              </a:ext>
            </a:extLst>
          </p:cNvPr>
          <p:cNvGraphicFramePr>
            <a:graphicFrameLocks noGrp="1"/>
          </p:cNvGraphicFramePr>
          <p:nvPr>
            <p:extLst>
              <p:ext uri="{D42A27DB-BD31-4B8C-83A1-F6EECF244321}">
                <p14:modId xmlns:p14="http://schemas.microsoft.com/office/powerpoint/2010/main" val="2423061721"/>
              </p:ext>
            </p:extLst>
          </p:nvPr>
        </p:nvGraphicFramePr>
        <p:xfrm>
          <a:off x="6389215" y="1409256"/>
          <a:ext cx="4613563" cy="3029311"/>
        </p:xfrm>
        <a:graphic>
          <a:graphicData uri="http://schemas.openxmlformats.org/drawingml/2006/table">
            <a:tbl>
              <a:tblPr firstRow="1" bandRow="1">
                <a:tableStyleId>{5C22544A-7EE6-4342-B048-85BDC9FD1C3A}</a:tableStyleId>
              </a:tblPr>
              <a:tblGrid>
                <a:gridCol w="4613563">
                  <a:extLst>
                    <a:ext uri="{9D8B030D-6E8A-4147-A177-3AD203B41FA5}">
                      <a16:colId xmlns:a16="http://schemas.microsoft.com/office/drawing/2014/main" val="2709187104"/>
                    </a:ext>
                  </a:extLst>
                </a:gridCol>
              </a:tblGrid>
              <a:tr h="414445">
                <a:tc>
                  <a:txBody>
                    <a:bodyPr/>
                    <a:lstStyle/>
                    <a:p>
                      <a:pPr algn="ctr"/>
                      <a:r>
                        <a:rPr lang="en-US"/>
                        <a:t>Groundwater </a:t>
                      </a:r>
                    </a:p>
                  </a:txBody>
                  <a:tcPr/>
                </a:tc>
                <a:extLst>
                  <a:ext uri="{0D108BD9-81ED-4DB2-BD59-A6C34878D82A}">
                    <a16:rowId xmlns:a16="http://schemas.microsoft.com/office/drawing/2014/main" val="2320874536"/>
                  </a:ext>
                </a:extLst>
              </a:tr>
              <a:tr h="2614866">
                <a:tc>
                  <a:txBody>
                    <a:bodyPr/>
                    <a:lstStyle/>
                    <a:p>
                      <a:pPr marL="342900" indent="-342900">
                        <a:buAutoNum type="arabicPeriod"/>
                      </a:pPr>
                      <a:r>
                        <a:rPr lang="en-US"/>
                        <a:t>Groundwater should be more than 3 feet below ground surface for soil with low permeability</a:t>
                      </a:r>
                    </a:p>
                    <a:p>
                      <a:pPr marL="342900" indent="-342900">
                        <a:buAutoNum type="arabicPeriod"/>
                      </a:pPr>
                      <a:r>
                        <a:rPr lang="en-US"/>
                        <a:t>Groundwater should be more than 4 feet below ground surface for soil that is highly permeable</a:t>
                      </a:r>
                    </a:p>
                    <a:p>
                      <a:pPr marL="342900" indent="-342900">
                        <a:buAutoNum type="arabicPeriod"/>
                      </a:pPr>
                      <a:r>
                        <a:rPr lang="en-US"/>
                        <a:t>Apply biosolids uniformly across site</a:t>
                      </a:r>
                    </a:p>
                    <a:p>
                      <a:pPr marL="342900" indent="-342900">
                        <a:buAutoNum type="arabicPeriod"/>
                      </a:pPr>
                      <a:endParaRPr lang="en-US"/>
                    </a:p>
                  </a:txBody>
                  <a:tcPr>
                    <a:solidFill>
                      <a:schemeClr val="accent1">
                        <a:lumMod val="20000"/>
                        <a:lumOff val="80000"/>
                      </a:schemeClr>
                    </a:solidFill>
                  </a:tcPr>
                </a:tc>
                <a:extLst>
                  <a:ext uri="{0D108BD9-81ED-4DB2-BD59-A6C34878D82A}">
                    <a16:rowId xmlns:a16="http://schemas.microsoft.com/office/drawing/2014/main" val="2376701422"/>
                  </a:ext>
                </a:extLst>
              </a:tr>
            </a:tbl>
          </a:graphicData>
        </a:graphic>
      </p:graphicFrame>
      <p:sp>
        <p:nvSpPr>
          <p:cNvPr id="7" name="TextBox 6">
            <a:extLst>
              <a:ext uri="{FF2B5EF4-FFF2-40B4-BE49-F238E27FC236}">
                <a16:creationId xmlns:a16="http://schemas.microsoft.com/office/drawing/2014/main" id="{6D670178-A391-FB4D-9899-3A1694A416B7}"/>
              </a:ext>
            </a:extLst>
          </p:cNvPr>
          <p:cNvSpPr txBox="1"/>
          <p:nvPr/>
        </p:nvSpPr>
        <p:spPr>
          <a:xfrm>
            <a:off x="872836" y="6151268"/>
            <a:ext cx="4252956" cy="338554"/>
          </a:xfrm>
          <a:prstGeom prst="rect">
            <a:avLst/>
          </a:prstGeom>
          <a:noFill/>
        </p:spPr>
        <p:txBody>
          <a:bodyPr wrap="square" rtlCol="0">
            <a:spAutoFit/>
          </a:bodyPr>
          <a:lstStyle/>
          <a:p>
            <a:r>
              <a:rPr lang="en-US" sz="1600"/>
              <a:t>Management requirements in Sect. 312.44</a:t>
            </a:r>
          </a:p>
        </p:txBody>
      </p:sp>
      <p:graphicFrame>
        <p:nvGraphicFramePr>
          <p:cNvPr id="8" name="Table 6">
            <a:extLst>
              <a:ext uri="{FF2B5EF4-FFF2-40B4-BE49-F238E27FC236}">
                <a16:creationId xmlns:a16="http://schemas.microsoft.com/office/drawing/2014/main" id="{A6D7F8BC-8DDB-2A44-BBE6-D74B95FD17F0}"/>
              </a:ext>
            </a:extLst>
          </p:cNvPr>
          <p:cNvGraphicFramePr>
            <a:graphicFrameLocks noGrp="1"/>
          </p:cNvGraphicFramePr>
          <p:nvPr>
            <p:extLst>
              <p:ext uri="{D42A27DB-BD31-4B8C-83A1-F6EECF244321}">
                <p14:modId xmlns:p14="http://schemas.microsoft.com/office/powerpoint/2010/main" val="2441463680"/>
              </p:ext>
            </p:extLst>
          </p:nvPr>
        </p:nvGraphicFramePr>
        <p:xfrm>
          <a:off x="872836" y="1409255"/>
          <a:ext cx="4613564" cy="3029312"/>
        </p:xfrm>
        <a:graphic>
          <a:graphicData uri="http://schemas.openxmlformats.org/drawingml/2006/table">
            <a:tbl>
              <a:tblPr firstRow="1" bandRow="1">
                <a:tableStyleId>{5C22544A-7EE6-4342-B048-85BDC9FD1C3A}</a:tableStyleId>
              </a:tblPr>
              <a:tblGrid>
                <a:gridCol w="4613564">
                  <a:extLst>
                    <a:ext uri="{9D8B030D-6E8A-4147-A177-3AD203B41FA5}">
                      <a16:colId xmlns:a16="http://schemas.microsoft.com/office/drawing/2014/main" val="2709187104"/>
                    </a:ext>
                  </a:extLst>
                </a:gridCol>
              </a:tblGrid>
              <a:tr h="470654">
                <a:tc>
                  <a:txBody>
                    <a:bodyPr/>
                    <a:lstStyle/>
                    <a:p>
                      <a:pPr algn="ctr"/>
                      <a:r>
                        <a:rPr lang="en-US"/>
                        <a:t>Ecological</a:t>
                      </a:r>
                    </a:p>
                  </a:txBody>
                  <a:tcPr/>
                </a:tc>
                <a:extLst>
                  <a:ext uri="{0D108BD9-81ED-4DB2-BD59-A6C34878D82A}">
                    <a16:rowId xmlns:a16="http://schemas.microsoft.com/office/drawing/2014/main" val="2320874536"/>
                  </a:ext>
                </a:extLst>
              </a:tr>
              <a:tr h="2558658">
                <a:tc>
                  <a:txBody>
                    <a:bodyPr/>
                    <a:lstStyle/>
                    <a:p>
                      <a:pPr marL="342900" indent="-342900">
                        <a:buAutoNum type="arabicPeriod"/>
                      </a:pPr>
                      <a:r>
                        <a:rPr lang="en-US"/>
                        <a:t>Application should not harm threatened or endangered species or destroy critical habitat</a:t>
                      </a:r>
                    </a:p>
                    <a:p>
                      <a:pPr marL="342900" indent="-342900">
                        <a:buAutoNum type="arabicPeriod"/>
                      </a:pPr>
                      <a:r>
                        <a:rPr lang="en-US"/>
                        <a:t>Do not apply when land is flooded, frozen, or snow-covered to prevent impacts to wetlands</a:t>
                      </a:r>
                    </a:p>
                    <a:p>
                      <a:pPr marL="342900" indent="-342900">
                        <a:buAutoNum type="arabicPeriod"/>
                      </a:pPr>
                      <a:endParaRPr lang="en-US"/>
                    </a:p>
                    <a:p>
                      <a:pPr marL="342900" indent="-342900">
                        <a:buAutoNum type="arabicPeriod"/>
                      </a:pPr>
                      <a:endParaRPr lang="en-US"/>
                    </a:p>
                  </a:txBody>
                  <a:tcPr>
                    <a:solidFill>
                      <a:schemeClr val="accent1">
                        <a:lumMod val="20000"/>
                        <a:lumOff val="80000"/>
                      </a:schemeClr>
                    </a:solidFill>
                  </a:tcPr>
                </a:tc>
                <a:extLst>
                  <a:ext uri="{0D108BD9-81ED-4DB2-BD59-A6C34878D82A}">
                    <a16:rowId xmlns:a16="http://schemas.microsoft.com/office/drawing/2014/main" val="2376701422"/>
                  </a:ext>
                </a:extLst>
              </a:tr>
            </a:tbl>
          </a:graphicData>
        </a:graphic>
      </p:graphicFrame>
    </p:spTree>
    <p:extLst>
      <p:ext uri="{BB962C8B-B14F-4D97-AF65-F5344CB8AC3E}">
        <p14:creationId xmlns:p14="http://schemas.microsoft.com/office/powerpoint/2010/main" val="2103122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0D7E2B1-C9EB-A145-9972-ED93DD188695}"/>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spcAft>
                <a:spcPts val="600"/>
              </a:spcAft>
            </a:pPr>
            <a:r>
              <a:rPr lang="en-US" b="1" kern="1200">
                <a:solidFill>
                  <a:schemeClr val="accent1"/>
                </a:solidFill>
                <a:latin typeface="+mj-lt"/>
                <a:ea typeface="+mj-ea"/>
                <a:cs typeface="+mj-cs"/>
              </a:rPr>
              <a:t>How are Biosolids Monitored?</a:t>
            </a:r>
          </a:p>
        </p:txBody>
      </p:sp>
      <p:cxnSp>
        <p:nvCxnSpPr>
          <p:cNvPr id="16" name="Straight Connector 15">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37A4A45A-B2A6-0B4A-A5CE-E5C3C83C5DE7}"/>
              </a:ext>
            </a:extLst>
          </p:cNvPr>
          <p:cNvSpPr>
            <a:spLocks noGrp="1"/>
          </p:cNvSpPr>
          <p:nvPr>
            <p:ph idx="1"/>
          </p:nvPr>
        </p:nvSpPr>
        <p:spPr>
          <a:xfrm>
            <a:off x="4951613" y="852943"/>
            <a:ext cx="6250940" cy="1349687"/>
          </a:xfrm>
        </p:spPr>
        <p:txBody>
          <a:bodyPr vert="horz" lIns="91440" tIns="45720" rIns="91440" bIns="45720" rtlCol="0" anchor="b">
            <a:normAutofit/>
          </a:bodyPr>
          <a:lstStyle/>
          <a:p>
            <a:pPr marL="0"/>
            <a:endParaRPr lang="en-US" sz="1700"/>
          </a:p>
          <a:p>
            <a:pPr marL="0"/>
            <a:endParaRPr lang="en-US" sz="1700"/>
          </a:p>
          <a:p>
            <a:pPr marL="0"/>
            <a:endParaRPr lang="en-US" sz="1700"/>
          </a:p>
          <a:p>
            <a:pPr marL="0" indent="0">
              <a:buNone/>
            </a:pPr>
            <a:r>
              <a:rPr lang="en-US" sz="1700"/>
              <a:t>Monitoring of biosolids for metals, pathogen density, and vector attraction reduction depends on the amount of biosolids applied per year.  Monitoring frequency is presented below.  Monitoring may be increased or reduced after 2 years by TCEQ.  </a:t>
            </a:r>
          </a:p>
        </p:txBody>
      </p:sp>
      <p:sp>
        <p:nvSpPr>
          <p:cNvPr id="9" name="TextBox 8">
            <a:extLst>
              <a:ext uri="{FF2B5EF4-FFF2-40B4-BE49-F238E27FC236}">
                <a16:creationId xmlns:a16="http://schemas.microsoft.com/office/drawing/2014/main" id="{9363B3C4-BD27-5F46-9DB8-7A452CF74CA2}"/>
              </a:ext>
            </a:extLst>
          </p:cNvPr>
          <p:cNvSpPr txBox="1"/>
          <p:nvPr/>
        </p:nvSpPr>
        <p:spPr>
          <a:xfrm>
            <a:off x="469477" y="5921937"/>
            <a:ext cx="4482136" cy="443953"/>
          </a:xfrm>
          <a:prstGeom prst="rect">
            <a:avLst/>
          </a:prstGeom>
        </p:spPr>
        <p:txBody>
          <a:bodyPr vert="horz" lIns="91440" tIns="45720" rIns="91440" bIns="45720" rtlCol="0">
            <a:normAutofit/>
          </a:bodyPr>
          <a:lstStyle/>
          <a:p>
            <a:pPr>
              <a:lnSpc>
                <a:spcPct val="90000"/>
              </a:lnSpc>
              <a:spcAft>
                <a:spcPts val="600"/>
              </a:spcAft>
            </a:pPr>
            <a:r>
              <a:rPr lang="en-US" sz="2000"/>
              <a:t>Monitoring requirements in Sect. 312.46</a:t>
            </a:r>
          </a:p>
        </p:txBody>
      </p:sp>
      <p:graphicFrame>
        <p:nvGraphicFramePr>
          <p:cNvPr id="10" name="Table 9">
            <a:extLst>
              <a:ext uri="{FF2B5EF4-FFF2-40B4-BE49-F238E27FC236}">
                <a16:creationId xmlns:a16="http://schemas.microsoft.com/office/drawing/2014/main" id="{CCB4B51B-BE76-5440-9C02-4009AE5D308E}"/>
              </a:ext>
            </a:extLst>
          </p:cNvPr>
          <p:cNvGraphicFramePr>
            <a:graphicFrameLocks noGrp="1"/>
          </p:cNvGraphicFramePr>
          <p:nvPr>
            <p:extLst>
              <p:ext uri="{D42A27DB-BD31-4B8C-83A1-F6EECF244321}">
                <p14:modId xmlns:p14="http://schemas.microsoft.com/office/powerpoint/2010/main" val="257283973"/>
              </p:ext>
            </p:extLst>
          </p:nvPr>
        </p:nvGraphicFramePr>
        <p:xfrm>
          <a:off x="4976031" y="2399570"/>
          <a:ext cx="5978037" cy="3002776"/>
        </p:xfrm>
        <a:graphic>
          <a:graphicData uri="http://schemas.openxmlformats.org/drawingml/2006/table">
            <a:tbl>
              <a:tblPr firstRow="1" firstCol="1" bandRow="1">
                <a:tableStyleId>{5C22544A-7EE6-4342-B048-85BDC9FD1C3A}</a:tableStyleId>
              </a:tblPr>
              <a:tblGrid>
                <a:gridCol w="3043707">
                  <a:extLst>
                    <a:ext uri="{9D8B030D-6E8A-4147-A177-3AD203B41FA5}">
                      <a16:colId xmlns:a16="http://schemas.microsoft.com/office/drawing/2014/main" val="1270971959"/>
                    </a:ext>
                  </a:extLst>
                </a:gridCol>
                <a:gridCol w="2934330">
                  <a:extLst>
                    <a:ext uri="{9D8B030D-6E8A-4147-A177-3AD203B41FA5}">
                      <a16:colId xmlns:a16="http://schemas.microsoft.com/office/drawing/2014/main" val="2006826239"/>
                    </a:ext>
                  </a:extLst>
                </a:gridCol>
              </a:tblGrid>
              <a:tr h="719266">
                <a:tc>
                  <a:txBody>
                    <a:bodyPr/>
                    <a:lstStyle/>
                    <a:p>
                      <a:pPr marL="0" marR="0" algn="ctr">
                        <a:lnSpc>
                          <a:spcPct val="100000"/>
                        </a:lnSpc>
                        <a:spcBef>
                          <a:spcPts val="0"/>
                        </a:spcBef>
                        <a:spcAft>
                          <a:spcPts val="0"/>
                        </a:spcAft>
                      </a:pPr>
                      <a:r>
                        <a:rPr lang="en-US" sz="1600">
                          <a:effectLst/>
                        </a:rPr>
                        <a:t>Amount*</a:t>
                      </a:r>
                    </a:p>
                    <a:p>
                      <a:pPr marL="0" marR="0" algn="ctr">
                        <a:lnSpc>
                          <a:spcPct val="100000"/>
                        </a:lnSpc>
                        <a:spcBef>
                          <a:spcPts val="0"/>
                        </a:spcBef>
                        <a:spcAft>
                          <a:spcPts val="0"/>
                        </a:spcAft>
                      </a:pPr>
                      <a:r>
                        <a:rPr lang="en-US" sz="1600">
                          <a:effectLst/>
                        </a:rPr>
                        <a:t>(metric tons per 365- day period [dry weight])</a:t>
                      </a:r>
                      <a:endParaRPr lang="en-US" sz="1600">
                        <a:effectLst/>
                        <a:latin typeface="Lucida Bright" panose="02040602050505020304" pitchFamily="18" charset="77"/>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600">
                          <a:effectLst/>
                        </a:rPr>
                        <a:t>Frequency</a:t>
                      </a:r>
                      <a:endParaRPr lang="en-US" sz="1600">
                        <a:effectLst/>
                        <a:latin typeface="Lucida Bright" panose="02040602050505020304" pitchFamily="18" charset="77"/>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5809796"/>
                  </a:ext>
                </a:extLst>
              </a:tr>
              <a:tr h="481035">
                <a:tc>
                  <a:txBody>
                    <a:bodyPr/>
                    <a:lstStyle/>
                    <a:p>
                      <a:pPr marL="0" marR="0">
                        <a:lnSpc>
                          <a:spcPct val="200000"/>
                        </a:lnSpc>
                        <a:spcBef>
                          <a:spcPts val="0"/>
                        </a:spcBef>
                        <a:spcAft>
                          <a:spcPts val="0"/>
                        </a:spcAft>
                      </a:pPr>
                      <a:r>
                        <a:rPr lang="en-US" sz="1600">
                          <a:effectLst/>
                        </a:rPr>
                        <a:t>0 to less than 290</a:t>
                      </a:r>
                      <a:endParaRPr lang="en-US" sz="1600">
                        <a:effectLst/>
                        <a:latin typeface="Lucida Bright" panose="02040602050505020304" pitchFamily="18" charset="77"/>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200000"/>
                        </a:lnSpc>
                        <a:spcBef>
                          <a:spcPts val="0"/>
                        </a:spcBef>
                        <a:spcAft>
                          <a:spcPts val="0"/>
                        </a:spcAft>
                      </a:pPr>
                      <a:r>
                        <a:rPr lang="en-US" sz="1600">
                          <a:effectLst/>
                        </a:rPr>
                        <a:t>once per year</a:t>
                      </a:r>
                      <a:endParaRPr lang="en-US" sz="1600">
                        <a:effectLst/>
                        <a:latin typeface="Lucida Bright" panose="02040602050505020304" pitchFamily="18" charset="77"/>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9748109"/>
                  </a:ext>
                </a:extLst>
              </a:tr>
              <a:tr h="664235">
                <a:tc>
                  <a:txBody>
                    <a:bodyPr/>
                    <a:lstStyle/>
                    <a:p>
                      <a:pPr marL="0" marR="0">
                        <a:lnSpc>
                          <a:spcPct val="200000"/>
                        </a:lnSpc>
                        <a:spcBef>
                          <a:spcPts val="0"/>
                        </a:spcBef>
                        <a:spcAft>
                          <a:spcPts val="0"/>
                        </a:spcAft>
                      </a:pPr>
                      <a:r>
                        <a:rPr lang="en-US" sz="1600">
                          <a:effectLst/>
                        </a:rPr>
                        <a:t>290 to less than 1,500</a:t>
                      </a:r>
                      <a:endParaRPr lang="en-US" sz="1600">
                        <a:effectLst/>
                        <a:latin typeface="Lucida Bright" panose="02040602050505020304" pitchFamily="18" charset="77"/>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200000"/>
                        </a:lnSpc>
                        <a:spcBef>
                          <a:spcPts val="0"/>
                        </a:spcBef>
                        <a:spcAft>
                          <a:spcPts val="0"/>
                        </a:spcAft>
                      </a:pPr>
                      <a:r>
                        <a:rPr lang="en-US" sz="1600">
                          <a:effectLst/>
                        </a:rPr>
                        <a:t>once per quarter </a:t>
                      </a:r>
                      <a:endParaRPr lang="en-US" sz="1600">
                        <a:effectLst/>
                        <a:latin typeface="Lucida Bright" panose="02040602050505020304" pitchFamily="18" charset="77"/>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8598827"/>
                  </a:ext>
                </a:extLst>
              </a:tr>
              <a:tr h="664235">
                <a:tc>
                  <a:txBody>
                    <a:bodyPr/>
                    <a:lstStyle/>
                    <a:p>
                      <a:pPr marL="0" marR="0">
                        <a:lnSpc>
                          <a:spcPct val="200000"/>
                        </a:lnSpc>
                        <a:spcBef>
                          <a:spcPts val="0"/>
                        </a:spcBef>
                        <a:spcAft>
                          <a:spcPts val="0"/>
                        </a:spcAft>
                      </a:pPr>
                      <a:r>
                        <a:rPr lang="en-US" sz="1600">
                          <a:effectLst/>
                        </a:rPr>
                        <a:t>1,500 to less than 15,000</a:t>
                      </a:r>
                      <a:endParaRPr lang="en-US" sz="1600">
                        <a:effectLst/>
                        <a:latin typeface="Lucida Bright" panose="02040602050505020304" pitchFamily="18" charset="77"/>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200000"/>
                        </a:lnSpc>
                        <a:spcBef>
                          <a:spcPts val="0"/>
                        </a:spcBef>
                        <a:spcAft>
                          <a:spcPts val="0"/>
                        </a:spcAft>
                      </a:pPr>
                      <a:r>
                        <a:rPr lang="en-US" sz="1600">
                          <a:effectLst/>
                        </a:rPr>
                        <a:t>once per 60 days </a:t>
                      </a:r>
                      <a:endParaRPr lang="en-US" sz="1600">
                        <a:effectLst/>
                        <a:latin typeface="Lucida Bright" panose="02040602050505020304" pitchFamily="18" charset="77"/>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0826864"/>
                  </a:ext>
                </a:extLst>
              </a:tr>
              <a:tr h="461751">
                <a:tc>
                  <a:txBody>
                    <a:bodyPr/>
                    <a:lstStyle/>
                    <a:p>
                      <a:pPr marL="0" marR="0">
                        <a:lnSpc>
                          <a:spcPct val="200000"/>
                        </a:lnSpc>
                        <a:spcBef>
                          <a:spcPts val="0"/>
                        </a:spcBef>
                        <a:spcAft>
                          <a:spcPts val="0"/>
                        </a:spcAft>
                      </a:pPr>
                      <a:r>
                        <a:rPr lang="en-US" sz="1600">
                          <a:effectLst/>
                        </a:rPr>
                        <a:t>15,000 or greater</a:t>
                      </a:r>
                      <a:endParaRPr lang="en-US" sz="1600">
                        <a:effectLst/>
                        <a:latin typeface="Lucida Bright" panose="02040602050505020304" pitchFamily="18" charset="77"/>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200000"/>
                        </a:lnSpc>
                        <a:spcBef>
                          <a:spcPts val="0"/>
                        </a:spcBef>
                        <a:spcAft>
                          <a:spcPts val="0"/>
                        </a:spcAft>
                      </a:pPr>
                      <a:r>
                        <a:rPr lang="en-US" sz="1600">
                          <a:effectLst/>
                        </a:rPr>
                        <a:t>once per month </a:t>
                      </a:r>
                      <a:endParaRPr lang="en-US" sz="1600">
                        <a:effectLst/>
                        <a:latin typeface="Lucida Bright" panose="02040602050505020304" pitchFamily="18" charset="77"/>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4833220"/>
                  </a:ext>
                </a:extLst>
              </a:tr>
            </a:tbl>
          </a:graphicData>
        </a:graphic>
      </p:graphicFrame>
      <p:sp>
        <p:nvSpPr>
          <p:cNvPr id="3" name="TextBox 2">
            <a:extLst>
              <a:ext uri="{FF2B5EF4-FFF2-40B4-BE49-F238E27FC236}">
                <a16:creationId xmlns:a16="http://schemas.microsoft.com/office/drawing/2014/main" id="{A10AE65F-BD6E-1C4E-812B-7A86EBC2C1B1}"/>
              </a:ext>
            </a:extLst>
          </p:cNvPr>
          <p:cNvSpPr txBox="1"/>
          <p:nvPr/>
        </p:nvSpPr>
        <p:spPr>
          <a:xfrm>
            <a:off x="4951613" y="5522297"/>
            <a:ext cx="7066736" cy="1477328"/>
          </a:xfrm>
          <a:prstGeom prst="rect">
            <a:avLst/>
          </a:prstGeom>
          <a:noFill/>
        </p:spPr>
        <p:txBody>
          <a:bodyPr wrap="square" rtlCol="0">
            <a:spAutoFit/>
          </a:bodyPr>
          <a:lstStyle/>
          <a:p>
            <a:r>
              <a:rPr lang="en-US"/>
              <a:t>* Based on amount of bulk biosolids land applied or the amount of biosolids received by a person who prepares the biosolids for sale or give away in a bag or other container for land application </a:t>
            </a:r>
          </a:p>
          <a:p>
            <a:endParaRPr lang="en-US"/>
          </a:p>
          <a:p>
            <a:endParaRPr lang="en-US"/>
          </a:p>
        </p:txBody>
      </p:sp>
    </p:spTree>
    <p:extLst>
      <p:ext uri="{BB962C8B-B14F-4D97-AF65-F5344CB8AC3E}">
        <p14:creationId xmlns:p14="http://schemas.microsoft.com/office/powerpoint/2010/main" val="188161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20D7E2B1-C9EB-A145-9972-ED93DD188695}"/>
              </a:ext>
            </a:extLst>
          </p:cNvPr>
          <p:cNvSpPr>
            <a:spLocks noGrp="1"/>
          </p:cNvSpPr>
          <p:nvPr>
            <p:ph type="title"/>
          </p:nvPr>
        </p:nvSpPr>
        <p:spPr>
          <a:xfrm>
            <a:off x="704540" y="963877"/>
            <a:ext cx="3628022" cy="4930246"/>
          </a:xfrm>
        </p:spPr>
        <p:txBody>
          <a:bodyPr vert="horz" lIns="91440" tIns="45720" rIns="91440" bIns="45720" rtlCol="0">
            <a:normAutofit/>
          </a:bodyPr>
          <a:lstStyle/>
          <a:p>
            <a:pPr algn="r">
              <a:spcAft>
                <a:spcPts val="600"/>
              </a:spcAft>
            </a:pPr>
            <a:r>
              <a:rPr lang="en-US" b="1" dirty="0">
                <a:solidFill>
                  <a:srgbClr val="0070C0"/>
                </a:solidFill>
              </a:rPr>
              <a:t>What Testing is Required for Farmland?</a:t>
            </a:r>
          </a:p>
        </p:txBody>
      </p:sp>
      <p:cxnSp>
        <p:nvCxnSpPr>
          <p:cNvPr id="28" name="Straight Connector 2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37A4A45A-B2A6-0B4A-A5CE-E5C3C83C5DE7}"/>
              </a:ext>
            </a:extLst>
          </p:cNvPr>
          <p:cNvSpPr>
            <a:spLocks noGrp="1"/>
          </p:cNvSpPr>
          <p:nvPr>
            <p:ph idx="1"/>
          </p:nvPr>
        </p:nvSpPr>
        <p:spPr>
          <a:xfrm>
            <a:off x="4976031" y="2218935"/>
            <a:ext cx="6377769" cy="2102052"/>
          </a:xfrm>
        </p:spPr>
        <p:txBody>
          <a:bodyPr vert="horz" lIns="91440" tIns="45720" rIns="91440" bIns="45720" rtlCol="0" anchor="t">
            <a:normAutofit fontScale="92500" lnSpcReduction="20000"/>
          </a:bodyPr>
          <a:lstStyle/>
          <a:p>
            <a:pPr marL="0" indent="0">
              <a:buNone/>
            </a:pPr>
            <a:r>
              <a:rPr lang="en-US" sz="1700" dirty="0"/>
              <a:t>Permits or registrations specify the testing requirements.</a:t>
            </a:r>
          </a:p>
          <a:p>
            <a:r>
              <a:rPr lang="en-US" sz="1700" dirty="0"/>
              <a:t>Testing frequency should consider common testing done at farmland for determining crop needs, soil pH, regulated metals, and other parameters.</a:t>
            </a:r>
          </a:p>
          <a:p>
            <a:r>
              <a:rPr lang="en-US" sz="1700" dirty="0"/>
              <a:t>Testing is required at most once every five years.</a:t>
            </a:r>
          </a:p>
          <a:p>
            <a:r>
              <a:rPr lang="en-US" sz="1700" dirty="0"/>
              <a:t>TCEQ can require more frequent testing as appropriate based on specific conditions.</a:t>
            </a:r>
          </a:p>
          <a:p>
            <a:pPr marL="0" indent="0">
              <a:buNone/>
            </a:pPr>
            <a:endParaRPr lang="en-US" sz="1600" dirty="0"/>
          </a:p>
          <a:p>
            <a:pPr marL="0" indent="0">
              <a:buNone/>
            </a:pPr>
            <a:endParaRPr lang="en-US" sz="1600" dirty="0"/>
          </a:p>
        </p:txBody>
      </p:sp>
      <p:sp>
        <p:nvSpPr>
          <p:cNvPr id="8" name="TextBox 7">
            <a:extLst>
              <a:ext uri="{FF2B5EF4-FFF2-40B4-BE49-F238E27FC236}">
                <a16:creationId xmlns:a16="http://schemas.microsoft.com/office/drawing/2014/main" id="{6461088D-EF06-514A-905B-CB8F8DC5AC84}"/>
              </a:ext>
            </a:extLst>
          </p:cNvPr>
          <p:cNvSpPr txBox="1"/>
          <p:nvPr/>
        </p:nvSpPr>
        <p:spPr>
          <a:xfrm>
            <a:off x="704540" y="5942325"/>
            <a:ext cx="3949756" cy="584775"/>
          </a:xfrm>
          <a:prstGeom prst="rect">
            <a:avLst/>
          </a:prstGeom>
          <a:noFill/>
        </p:spPr>
        <p:txBody>
          <a:bodyPr wrap="square" rtlCol="0">
            <a:spAutoFit/>
          </a:bodyPr>
          <a:lstStyle/>
          <a:p>
            <a:r>
              <a:rPr lang="en-US" sz="1600" dirty="0"/>
              <a:t>Management requirements in Sect. 312.47 and 312.48</a:t>
            </a:r>
          </a:p>
        </p:txBody>
      </p:sp>
    </p:spTree>
    <p:extLst>
      <p:ext uri="{BB962C8B-B14F-4D97-AF65-F5344CB8AC3E}">
        <p14:creationId xmlns:p14="http://schemas.microsoft.com/office/powerpoint/2010/main" val="1825439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DD74A2-497F-384C-A696-48467C5049AA}"/>
              </a:ext>
            </a:extLst>
          </p:cNvPr>
          <p:cNvSpPr txBox="1"/>
          <p:nvPr/>
        </p:nvSpPr>
        <p:spPr>
          <a:xfrm>
            <a:off x="5153372" y="2850232"/>
            <a:ext cx="5164899" cy="830997"/>
          </a:xfrm>
          <a:prstGeom prst="rect">
            <a:avLst/>
          </a:prstGeom>
          <a:noFill/>
        </p:spPr>
        <p:txBody>
          <a:bodyPr wrap="square" rtlCol="0">
            <a:spAutoFit/>
          </a:bodyPr>
          <a:lstStyle/>
          <a:p>
            <a:pPr marL="920750" indent="-920750"/>
            <a:r>
              <a:rPr lang="en-US" sz="4800" b="1" dirty="0">
                <a:solidFill>
                  <a:srgbClr val="0070C0"/>
                </a:solidFill>
              </a:rPr>
              <a:t>TCEQ Oversight</a:t>
            </a:r>
          </a:p>
        </p:txBody>
      </p:sp>
      <p:pic>
        <p:nvPicPr>
          <p:cNvPr id="5" name="Picture 4" descr="There are four different pictures on this slide.  The bottom right picture is an aerial of a biosolids composting facility that includes green waste for bulking material." title="Pictures of Biosolids Processing Methods">
            <a:extLst>
              <a:ext uri="{FF2B5EF4-FFF2-40B4-BE49-F238E27FC236}">
                <a16:creationId xmlns:a16="http://schemas.microsoft.com/office/drawing/2014/main" id="{9873DB53-8E83-8A4C-93BF-C57BFFBA00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581" r="2957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58722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20D7E2B1-C9EB-A145-9972-ED93DD188695}"/>
              </a:ext>
            </a:extLst>
          </p:cNvPr>
          <p:cNvSpPr>
            <a:spLocks noGrp="1"/>
          </p:cNvSpPr>
          <p:nvPr>
            <p:ph type="title"/>
          </p:nvPr>
        </p:nvSpPr>
        <p:spPr>
          <a:xfrm>
            <a:off x="704540" y="963877"/>
            <a:ext cx="3628022" cy="4930246"/>
          </a:xfrm>
        </p:spPr>
        <p:txBody>
          <a:bodyPr vert="horz" lIns="91440" tIns="45720" rIns="91440" bIns="45720" rtlCol="0">
            <a:normAutofit/>
          </a:bodyPr>
          <a:lstStyle/>
          <a:p>
            <a:pPr algn="r">
              <a:spcAft>
                <a:spcPts val="600"/>
              </a:spcAft>
            </a:pPr>
            <a:r>
              <a:rPr lang="en-US" b="1" dirty="0">
                <a:solidFill>
                  <a:srgbClr val="0070C0"/>
                </a:solidFill>
              </a:rPr>
              <a:t>What Recordkeeping and Reporting is Required?</a:t>
            </a:r>
          </a:p>
        </p:txBody>
      </p:sp>
      <p:cxnSp>
        <p:nvCxnSpPr>
          <p:cNvPr id="28" name="Straight Connector 2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37A4A45A-B2A6-0B4A-A5CE-E5C3C83C5DE7}"/>
              </a:ext>
            </a:extLst>
          </p:cNvPr>
          <p:cNvSpPr>
            <a:spLocks noGrp="1"/>
          </p:cNvSpPr>
          <p:nvPr>
            <p:ph idx="1"/>
          </p:nvPr>
        </p:nvSpPr>
        <p:spPr>
          <a:xfrm>
            <a:off x="4976031" y="963877"/>
            <a:ext cx="6377769" cy="5317002"/>
          </a:xfrm>
        </p:spPr>
        <p:txBody>
          <a:bodyPr vert="horz" lIns="91440" tIns="45720" rIns="91440" bIns="45720" rtlCol="0" anchor="t">
            <a:normAutofit fontScale="92500" lnSpcReduction="20000"/>
          </a:bodyPr>
          <a:lstStyle/>
          <a:p>
            <a:pPr marL="0" indent="0">
              <a:buNone/>
            </a:pPr>
            <a:r>
              <a:rPr lang="en-US" sz="1700" dirty="0"/>
              <a:t>Generators of biosolids maintain records for:</a:t>
            </a:r>
          </a:p>
          <a:p>
            <a:r>
              <a:rPr lang="en-US" sz="1700" dirty="0"/>
              <a:t>Metals concentrations in biosolids;</a:t>
            </a:r>
          </a:p>
          <a:p>
            <a:r>
              <a:rPr lang="en-US" sz="1700" dirty="0"/>
              <a:t>Description of how pathogen requirements are met;</a:t>
            </a:r>
          </a:p>
          <a:p>
            <a:r>
              <a:rPr lang="en-US" sz="1700" dirty="0"/>
              <a:t>Description of how vector attraction requirements are met; and</a:t>
            </a:r>
          </a:p>
          <a:p>
            <a:r>
              <a:rPr lang="en-US" sz="1700" dirty="0"/>
              <a:t>Certifications that vector attraction and pathogen requirements have been met.</a:t>
            </a:r>
          </a:p>
          <a:p>
            <a:endParaRPr lang="en-US" sz="1700" dirty="0"/>
          </a:p>
          <a:p>
            <a:pPr marL="0" indent="0">
              <a:lnSpc>
                <a:spcPct val="110000"/>
              </a:lnSpc>
              <a:buNone/>
            </a:pPr>
            <a:r>
              <a:rPr lang="en-US" sz="1700" dirty="0"/>
              <a:t>When applying biosolids through the notification process, the following information is recorded and reported to TCEQ annually:</a:t>
            </a:r>
          </a:p>
          <a:p>
            <a:r>
              <a:rPr lang="en-US" sz="1700" dirty="0"/>
              <a:t>Description of how management practice requirements are met for each location where biosolids are applied</a:t>
            </a:r>
          </a:p>
          <a:p>
            <a:r>
              <a:rPr lang="en-US" sz="1700" dirty="0"/>
              <a:t>Location and size of area of where biosolids are applied</a:t>
            </a:r>
          </a:p>
          <a:p>
            <a:r>
              <a:rPr lang="en-US" sz="1700" dirty="0"/>
              <a:t>Amount of biosolids applied to each site</a:t>
            </a:r>
          </a:p>
          <a:p>
            <a:r>
              <a:rPr lang="en-US" sz="1700" dirty="0"/>
              <a:t>Date and time biosolids are applied to each site</a:t>
            </a:r>
          </a:p>
          <a:p>
            <a:r>
              <a:rPr lang="en-US" sz="1700" dirty="0"/>
              <a:t>Description of how vector attraction requirements are met</a:t>
            </a:r>
          </a:p>
          <a:p>
            <a:r>
              <a:rPr lang="en-US" sz="1700" dirty="0"/>
              <a:t>Metal concentrations and total metals applied</a:t>
            </a:r>
          </a:p>
          <a:p>
            <a:r>
              <a:rPr lang="en-US" sz="1700" dirty="0"/>
              <a:t>Certification that vector attraction and pathogen requirements have been met</a:t>
            </a:r>
          </a:p>
          <a:p>
            <a:endParaRPr lang="en-US" sz="1600" dirty="0"/>
          </a:p>
          <a:p>
            <a:pPr marL="0" indent="0">
              <a:buNone/>
            </a:pPr>
            <a:endParaRPr lang="en-US" sz="1600" dirty="0"/>
          </a:p>
          <a:p>
            <a:pPr marL="0" indent="0">
              <a:buNone/>
            </a:pPr>
            <a:endParaRPr lang="en-US" sz="1600" dirty="0"/>
          </a:p>
          <a:p>
            <a:pPr marL="0" indent="0">
              <a:buNone/>
            </a:pPr>
            <a:endParaRPr lang="en-US" sz="1600" dirty="0"/>
          </a:p>
        </p:txBody>
      </p:sp>
      <p:sp>
        <p:nvSpPr>
          <p:cNvPr id="8" name="TextBox 7">
            <a:extLst>
              <a:ext uri="{FF2B5EF4-FFF2-40B4-BE49-F238E27FC236}">
                <a16:creationId xmlns:a16="http://schemas.microsoft.com/office/drawing/2014/main" id="{6461088D-EF06-514A-905B-CB8F8DC5AC84}"/>
              </a:ext>
            </a:extLst>
          </p:cNvPr>
          <p:cNvSpPr txBox="1"/>
          <p:nvPr/>
        </p:nvSpPr>
        <p:spPr>
          <a:xfrm>
            <a:off x="704540" y="5942325"/>
            <a:ext cx="3949756" cy="584775"/>
          </a:xfrm>
          <a:prstGeom prst="rect">
            <a:avLst/>
          </a:prstGeom>
          <a:noFill/>
        </p:spPr>
        <p:txBody>
          <a:bodyPr wrap="square" rtlCol="0">
            <a:spAutoFit/>
          </a:bodyPr>
          <a:lstStyle/>
          <a:p>
            <a:r>
              <a:rPr lang="en-US" sz="1600" dirty="0"/>
              <a:t>Management requirements in Sect. 312.47 and 312.48</a:t>
            </a:r>
          </a:p>
        </p:txBody>
      </p:sp>
    </p:spTree>
    <p:extLst>
      <p:ext uri="{BB962C8B-B14F-4D97-AF65-F5344CB8AC3E}">
        <p14:creationId xmlns:p14="http://schemas.microsoft.com/office/powerpoint/2010/main" val="106616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20D7E2B1-C9EB-A145-9972-ED93DD188695}"/>
              </a:ext>
            </a:extLst>
          </p:cNvPr>
          <p:cNvSpPr>
            <a:spLocks noGrp="1"/>
          </p:cNvSpPr>
          <p:nvPr>
            <p:ph type="title"/>
          </p:nvPr>
        </p:nvSpPr>
        <p:spPr>
          <a:xfrm>
            <a:off x="704540" y="963877"/>
            <a:ext cx="3628022" cy="4930246"/>
          </a:xfrm>
        </p:spPr>
        <p:txBody>
          <a:bodyPr vert="horz" lIns="91440" tIns="45720" rIns="91440" bIns="45720" rtlCol="0">
            <a:normAutofit/>
          </a:bodyPr>
          <a:lstStyle/>
          <a:p>
            <a:pPr algn="r">
              <a:spcAft>
                <a:spcPts val="600"/>
              </a:spcAft>
            </a:pPr>
            <a:r>
              <a:rPr lang="en-US" b="1" dirty="0">
                <a:solidFill>
                  <a:srgbClr val="0070C0"/>
                </a:solidFill>
              </a:rPr>
              <a:t>Which TCEQ Staff Monitor Are Responsible for Overseeing Reuse of Biosolids?</a:t>
            </a:r>
          </a:p>
        </p:txBody>
      </p:sp>
      <p:cxnSp>
        <p:nvCxnSpPr>
          <p:cNvPr id="28" name="Straight Connector 2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37A4A45A-B2A6-0B4A-A5CE-E5C3C83C5DE7}"/>
              </a:ext>
            </a:extLst>
          </p:cNvPr>
          <p:cNvSpPr>
            <a:spLocks noGrp="1"/>
          </p:cNvSpPr>
          <p:nvPr>
            <p:ph idx="1"/>
          </p:nvPr>
        </p:nvSpPr>
        <p:spPr>
          <a:xfrm>
            <a:off x="4976031" y="1197735"/>
            <a:ext cx="6377769" cy="5083144"/>
          </a:xfrm>
        </p:spPr>
        <p:txBody>
          <a:bodyPr vert="horz" lIns="91440" tIns="45720" rIns="91440" bIns="45720" rtlCol="0" anchor="t">
            <a:normAutofit/>
          </a:bodyPr>
          <a:lstStyle/>
          <a:p>
            <a:pPr marL="0" indent="0">
              <a:buNone/>
            </a:pPr>
            <a:r>
              <a:rPr lang="en-US" sz="1600" b="1" dirty="0"/>
              <a:t>Permitting staff</a:t>
            </a:r>
          </a:p>
          <a:p>
            <a:r>
              <a:rPr lang="en-US" sz="1600" dirty="0"/>
              <a:t>Technical review for permits, notifications, and registrations</a:t>
            </a:r>
          </a:p>
          <a:p>
            <a:r>
              <a:rPr lang="en-US" sz="1600" dirty="0"/>
              <a:t>Provide technical assistance with permitting</a:t>
            </a:r>
          </a:p>
          <a:p>
            <a:r>
              <a:rPr lang="en-US" sz="1600" dirty="0"/>
              <a:t>Work with reporting and rule making</a:t>
            </a:r>
          </a:p>
          <a:p>
            <a:endParaRPr lang="en-US" sz="1600" dirty="0"/>
          </a:p>
          <a:p>
            <a:pPr marL="0" indent="0">
              <a:buNone/>
            </a:pPr>
            <a:r>
              <a:rPr lang="en-US" sz="1600" b="1" dirty="0"/>
              <a:t>Legal Staff</a:t>
            </a:r>
          </a:p>
          <a:p>
            <a:r>
              <a:rPr lang="en-US" sz="1600" dirty="0"/>
              <a:t>Provide expertise on both state and federal regulations to permitting staff, the regulated community, and the public</a:t>
            </a:r>
          </a:p>
          <a:p>
            <a:pPr marL="0" indent="0">
              <a:buNone/>
            </a:pPr>
            <a:endParaRPr lang="en-US" sz="1600" dirty="0"/>
          </a:p>
          <a:p>
            <a:pPr marL="0" indent="0">
              <a:buNone/>
            </a:pPr>
            <a:r>
              <a:rPr lang="en-US" sz="1600" b="1" dirty="0"/>
              <a:t>Field Operations Investigators</a:t>
            </a:r>
          </a:p>
          <a:p>
            <a:r>
              <a:rPr lang="en-US" sz="1600" dirty="0"/>
              <a:t>Conduct site assessment evaluation for proposed sites</a:t>
            </a:r>
          </a:p>
          <a:p>
            <a:r>
              <a:rPr lang="en-US" sz="1600" dirty="0"/>
              <a:t>Inspect sites annually</a:t>
            </a:r>
          </a:p>
          <a:p>
            <a:r>
              <a:rPr lang="en-US" sz="1600" dirty="0"/>
              <a:t>Investigate public complaints</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504961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DD74A2-497F-384C-A696-48467C5049AA}"/>
              </a:ext>
            </a:extLst>
          </p:cNvPr>
          <p:cNvSpPr txBox="1"/>
          <p:nvPr/>
        </p:nvSpPr>
        <p:spPr>
          <a:xfrm>
            <a:off x="6183682" y="2644170"/>
            <a:ext cx="5164899" cy="830997"/>
          </a:xfrm>
          <a:prstGeom prst="rect">
            <a:avLst/>
          </a:prstGeom>
          <a:noFill/>
        </p:spPr>
        <p:txBody>
          <a:bodyPr wrap="square" rtlCol="0">
            <a:spAutoFit/>
          </a:bodyPr>
          <a:lstStyle/>
          <a:p>
            <a:pPr marL="920750" indent="-920750"/>
            <a:r>
              <a:rPr lang="en-US" sz="4800" b="1" dirty="0">
                <a:solidFill>
                  <a:srgbClr val="0070C0"/>
                </a:solidFill>
              </a:rPr>
              <a:t>Key Definitions</a:t>
            </a:r>
          </a:p>
        </p:txBody>
      </p:sp>
      <p:pic>
        <p:nvPicPr>
          <p:cNvPr id="5" name="Picture 4" descr="There are four different pictures on this slide.  The bottom right picture is an aerial of a biosolids composting facility that includes green waste for bulking material." title="Pictures of Biosolids Processing Methods">
            <a:extLst>
              <a:ext uri="{FF2B5EF4-FFF2-40B4-BE49-F238E27FC236}">
                <a16:creationId xmlns:a16="http://schemas.microsoft.com/office/drawing/2014/main" id="{9873DB53-8E83-8A4C-93BF-C57BFFBA00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581" r="2957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65855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1B7086-9387-D446-84FC-512C0CE0F108}"/>
              </a:ext>
            </a:extLst>
          </p:cNvPr>
          <p:cNvSpPr txBox="1"/>
          <p:nvPr/>
        </p:nvSpPr>
        <p:spPr>
          <a:xfrm>
            <a:off x="2521240" y="952889"/>
            <a:ext cx="3122639" cy="238526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0070C0"/>
                </a:solidFill>
              </a:rPr>
              <a:t>Agricultural land </a:t>
            </a:r>
            <a:r>
              <a:rPr lang="en-US" dirty="0">
                <a:solidFill>
                  <a:srgbClr val="0070C0"/>
                </a:solidFill>
              </a:rPr>
              <a:t>– Land on which food, feed for animals, or fiber (like cotton) is grown.</a:t>
            </a:r>
            <a:endParaRPr lang="en-US" b="1" dirty="0">
              <a:solidFill>
                <a:srgbClr val="0070C0"/>
              </a:solidFill>
            </a:endParaRPr>
          </a:p>
          <a:p>
            <a:endParaRPr lang="en-US" b="1" dirty="0">
              <a:solidFill>
                <a:srgbClr val="0070C0"/>
              </a:solidFill>
            </a:endParaRPr>
          </a:p>
          <a:p>
            <a:endParaRPr lang="en-US" b="1" dirty="0">
              <a:solidFill>
                <a:srgbClr val="0070C0"/>
              </a:solidFill>
            </a:endParaRPr>
          </a:p>
          <a:p>
            <a:endParaRPr lang="en-US" dirty="0">
              <a:solidFill>
                <a:srgbClr val="0070C0"/>
              </a:solidFill>
            </a:endParaRPr>
          </a:p>
          <a:p>
            <a:endParaRPr lang="en-US" dirty="0">
              <a:solidFill>
                <a:srgbClr val="0070C0"/>
              </a:solidFill>
            </a:endParaRPr>
          </a:p>
        </p:txBody>
      </p:sp>
      <p:sp>
        <p:nvSpPr>
          <p:cNvPr id="5" name="TextBox 4">
            <a:extLst>
              <a:ext uri="{FF2B5EF4-FFF2-40B4-BE49-F238E27FC236}">
                <a16:creationId xmlns:a16="http://schemas.microsoft.com/office/drawing/2014/main" id="{28B2830D-7057-024A-A685-6FC66D8565C4}"/>
              </a:ext>
            </a:extLst>
          </p:cNvPr>
          <p:cNvSpPr txBox="1"/>
          <p:nvPr/>
        </p:nvSpPr>
        <p:spPr>
          <a:xfrm>
            <a:off x="0" y="2474893"/>
            <a:ext cx="2775540" cy="954107"/>
          </a:xfrm>
          <a:prstGeom prst="rect">
            <a:avLst/>
          </a:prstGeom>
          <a:noFill/>
        </p:spPr>
        <p:txBody>
          <a:bodyPr wrap="square" rtlCol="0">
            <a:spAutoFit/>
          </a:bodyPr>
          <a:lstStyle/>
          <a:p>
            <a:pPr algn="ctr"/>
            <a:r>
              <a:rPr lang="en-US" sz="2800" b="1" dirty="0">
                <a:solidFill>
                  <a:srgbClr val="0070C0"/>
                </a:solidFill>
              </a:rPr>
              <a:t>Key</a:t>
            </a:r>
          </a:p>
          <a:p>
            <a:pPr algn="ctr"/>
            <a:r>
              <a:rPr lang="en-US" sz="2800" b="1" dirty="0">
                <a:solidFill>
                  <a:srgbClr val="0070C0"/>
                </a:solidFill>
              </a:rPr>
              <a:t> Definitions</a:t>
            </a:r>
          </a:p>
        </p:txBody>
      </p:sp>
      <p:sp>
        <p:nvSpPr>
          <p:cNvPr id="2" name="TextBox 1">
            <a:extLst>
              <a:ext uri="{FF2B5EF4-FFF2-40B4-BE49-F238E27FC236}">
                <a16:creationId xmlns:a16="http://schemas.microsoft.com/office/drawing/2014/main" id="{4731FD6C-CED9-5645-B982-AC3567DD4E9E}"/>
              </a:ext>
            </a:extLst>
          </p:cNvPr>
          <p:cNvSpPr txBox="1"/>
          <p:nvPr/>
        </p:nvSpPr>
        <p:spPr>
          <a:xfrm>
            <a:off x="5573702" y="952889"/>
            <a:ext cx="3122638" cy="258532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0070C0"/>
                </a:solidFill>
              </a:rPr>
              <a:t>Agricultural management unit</a:t>
            </a:r>
            <a:r>
              <a:rPr lang="en-US" dirty="0">
                <a:solidFill>
                  <a:srgbClr val="0070C0"/>
                </a:solidFill>
              </a:rPr>
              <a:t> – Area of agricultural land that has defined boundaries like a road, river or fence and is usually growing the same crop.  A single farm could be an agricultural management unit.</a:t>
            </a:r>
          </a:p>
        </p:txBody>
      </p:sp>
      <p:sp>
        <p:nvSpPr>
          <p:cNvPr id="6" name="TextBox 5">
            <a:extLst>
              <a:ext uri="{FF2B5EF4-FFF2-40B4-BE49-F238E27FC236}">
                <a16:creationId xmlns:a16="http://schemas.microsoft.com/office/drawing/2014/main" id="{9DBD7F7E-2B85-B24E-A81A-3BB370EDB6C7}"/>
              </a:ext>
            </a:extLst>
          </p:cNvPr>
          <p:cNvSpPr txBox="1"/>
          <p:nvPr/>
        </p:nvSpPr>
        <p:spPr>
          <a:xfrm>
            <a:off x="2483516" y="3873786"/>
            <a:ext cx="3122638" cy="203132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0070C0"/>
                </a:solidFill>
              </a:rPr>
              <a:t>Agronomic rate </a:t>
            </a:r>
            <a:r>
              <a:rPr lang="en-US" dirty="0">
                <a:solidFill>
                  <a:srgbClr val="0070C0"/>
                </a:solidFill>
              </a:rPr>
              <a:t>– Amount of nitrogen needed to support crop growth that won’t result in extra nitrogen that may move to groundwater it it is unused by the crop.</a:t>
            </a:r>
          </a:p>
        </p:txBody>
      </p:sp>
      <p:sp>
        <p:nvSpPr>
          <p:cNvPr id="7" name="TextBox 6">
            <a:extLst>
              <a:ext uri="{FF2B5EF4-FFF2-40B4-BE49-F238E27FC236}">
                <a16:creationId xmlns:a16="http://schemas.microsoft.com/office/drawing/2014/main" id="{CD0E6582-D4B7-5E4F-AE36-ABFCBD0755C3}"/>
              </a:ext>
            </a:extLst>
          </p:cNvPr>
          <p:cNvSpPr txBox="1"/>
          <p:nvPr/>
        </p:nvSpPr>
        <p:spPr>
          <a:xfrm>
            <a:off x="5554838" y="3634750"/>
            <a:ext cx="3122638"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0070C0"/>
                </a:solidFill>
              </a:rPr>
              <a:t>Beneficial use </a:t>
            </a:r>
            <a:r>
              <a:rPr lang="en-US" dirty="0">
                <a:solidFill>
                  <a:srgbClr val="0070C0"/>
                </a:solidFill>
              </a:rPr>
              <a:t>– Application of biosolids, water treatment residuals, or domestic septage below the agronomic rate.</a:t>
            </a:r>
          </a:p>
        </p:txBody>
      </p:sp>
      <p:sp>
        <p:nvSpPr>
          <p:cNvPr id="8" name="TextBox 7">
            <a:extLst>
              <a:ext uri="{FF2B5EF4-FFF2-40B4-BE49-F238E27FC236}">
                <a16:creationId xmlns:a16="http://schemas.microsoft.com/office/drawing/2014/main" id="{9B9346F8-EA69-9C4E-BF2B-B2F45A37FC8A}"/>
              </a:ext>
            </a:extLst>
          </p:cNvPr>
          <p:cNvSpPr txBox="1"/>
          <p:nvPr/>
        </p:nvSpPr>
        <p:spPr>
          <a:xfrm>
            <a:off x="2521241" y="2430217"/>
            <a:ext cx="3122638" cy="120032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0070C0"/>
                </a:solidFill>
              </a:rPr>
              <a:t>Annual metal loading </a:t>
            </a:r>
            <a:r>
              <a:rPr lang="en-US" dirty="0">
                <a:solidFill>
                  <a:srgbClr val="0070C0"/>
                </a:solidFill>
              </a:rPr>
              <a:t>– The maximum amount of a metal that could be applied to land in 365 days.</a:t>
            </a:r>
          </a:p>
        </p:txBody>
      </p:sp>
      <p:sp>
        <p:nvSpPr>
          <p:cNvPr id="10" name="TextBox 9">
            <a:extLst>
              <a:ext uri="{FF2B5EF4-FFF2-40B4-BE49-F238E27FC236}">
                <a16:creationId xmlns:a16="http://schemas.microsoft.com/office/drawing/2014/main" id="{FD369189-3312-844B-8DAD-A7B7D18A9977}"/>
              </a:ext>
            </a:extLst>
          </p:cNvPr>
          <p:cNvSpPr txBox="1"/>
          <p:nvPr/>
        </p:nvSpPr>
        <p:spPr>
          <a:xfrm>
            <a:off x="8588436" y="952889"/>
            <a:ext cx="3122639"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0070C0"/>
                </a:solidFill>
              </a:rPr>
              <a:t>Cumulative metal loading rate </a:t>
            </a:r>
            <a:r>
              <a:rPr lang="en-US" dirty="0">
                <a:solidFill>
                  <a:srgbClr val="0070C0"/>
                </a:solidFill>
              </a:rPr>
              <a:t>– The maximum amount of metal that may be applied to any specific area.</a:t>
            </a:r>
          </a:p>
        </p:txBody>
      </p:sp>
      <p:sp>
        <p:nvSpPr>
          <p:cNvPr id="11" name="TextBox 10">
            <a:extLst>
              <a:ext uri="{FF2B5EF4-FFF2-40B4-BE49-F238E27FC236}">
                <a16:creationId xmlns:a16="http://schemas.microsoft.com/office/drawing/2014/main" id="{6A6D7AFB-6389-0949-9245-2D41901DFCF3}"/>
              </a:ext>
            </a:extLst>
          </p:cNvPr>
          <p:cNvSpPr txBox="1"/>
          <p:nvPr/>
        </p:nvSpPr>
        <p:spPr>
          <a:xfrm>
            <a:off x="8588437" y="2445846"/>
            <a:ext cx="3122638"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70C0"/>
                </a:solidFill>
              </a:rPr>
              <a:t>Domestic septage </a:t>
            </a:r>
            <a:r>
              <a:rPr lang="en-US" dirty="0">
                <a:solidFill>
                  <a:srgbClr val="0070C0"/>
                </a:solidFill>
              </a:rPr>
              <a:t>– Either a liquid or solid material removed from a septic system that does not include material from commercial or industrial sources or grease</a:t>
            </a:r>
          </a:p>
        </p:txBody>
      </p:sp>
      <p:sp>
        <p:nvSpPr>
          <p:cNvPr id="12" name="TextBox 11">
            <a:extLst>
              <a:ext uri="{FF2B5EF4-FFF2-40B4-BE49-F238E27FC236}">
                <a16:creationId xmlns:a16="http://schemas.microsoft.com/office/drawing/2014/main" id="{C143964C-9FF3-BC44-85F4-225F194F10D8}"/>
              </a:ext>
            </a:extLst>
          </p:cNvPr>
          <p:cNvSpPr txBox="1"/>
          <p:nvPr/>
        </p:nvSpPr>
        <p:spPr>
          <a:xfrm>
            <a:off x="8588436" y="4530567"/>
            <a:ext cx="2946845" cy="203132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0070C0"/>
                </a:solidFill>
              </a:rPr>
              <a:t>Grease/grit trap waste</a:t>
            </a:r>
            <a:r>
              <a:rPr lang="en-US" dirty="0">
                <a:solidFill>
                  <a:srgbClr val="0070C0"/>
                </a:solidFill>
              </a:rPr>
              <a:t> – Specific collectors in place to collect waste from food services, automotive repair and service, laundries, and other similar operations </a:t>
            </a:r>
          </a:p>
        </p:txBody>
      </p:sp>
    </p:spTree>
    <p:extLst>
      <p:ext uri="{BB962C8B-B14F-4D97-AF65-F5344CB8AC3E}">
        <p14:creationId xmlns:p14="http://schemas.microsoft.com/office/powerpoint/2010/main" val="28011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DD74A2-497F-384C-A696-48467C5049AA}"/>
              </a:ext>
            </a:extLst>
          </p:cNvPr>
          <p:cNvSpPr txBox="1"/>
          <p:nvPr/>
        </p:nvSpPr>
        <p:spPr>
          <a:xfrm>
            <a:off x="4958366" y="2274838"/>
            <a:ext cx="5937161" cy="2308324"/>
          </a:xfrm>
          <a:prstGeom prst="rect">
            <a:avLst/>
          </a:prstGeom>
          <a:noFill/>
        </p:spPr>
        <p:txBody>
          <a:bodyPr wrap="square" rtlCol="0">
            <a:spAutoFit/>
          </a:bodyPr>
          <a:lstStyle/>
          <a:p>
            <a:pPr indent="-449263"/>
            <a:r>
              <a:rPr lang="en-US" sz="4800" b="1" dirty="0">
                <a:solidFill>
                  <a:srgbClr val="0070C0"/>
                </a:solidFill>
              </a:rPr>
              <a:t>Treatment and Classification of Biosolids</a:t>
            </a:r>
          </a:p>
        </p:txBody>
      </p:sp>
      <p:pic>
        <p:nvPicPr>
          <p:cNvPr id="5" name="Picture 4" descr="There are four different pictures on this slide.  The bottom right picture is an aerial of a biosolids composting facility that includes green waste for bulking material." title="Pictures of Biosolids Processing Methods">
            <a:extLst>
              <a:ext uri="{FF2B5EF4-FFF2-40B4-BE49-F238E27FC236}">
                <a16:creationId xmlns:a16="http://schemas.microsoft.com/office/drawing/2014/main" id="{9873DB53-8E83-8A4C-93BF-C57BFFBA00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581" r="2957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980606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2830D-7057-024A-A685-6FC66D8565C4}"/>
              </a:ext>
            </a:extLst>
          </p:cNvPr>
          <p:cNvSpPr txBox="1"/>
          <p:nvPr/>
        </p:nvSpPr>
        <p:spPr>
          <a:xfrm>
            <a:off x="15063" y="2631668"/>
            <a:ext cx="2636360" cy="954107"/>
          </a:xfrm>
          <a:prstGeom prst="rect">
            <a:avLst/>
          </a:prstGeom>
          <a:noFill/>
        </p:spPr>
        <p:txBody>
          <a:bodyPr wrap="square" rtlCol="0">
            <a:spAutoFit/>
          </a:bodyPr>
          <a:lstStyle/>
          <a:p>
            <a:pPr algn="ctr"/>
            <a:r>
              <a:rPr lang="en-US" sz="2800" b="1" dirty="0">
                <a:solidFill>
                  <a:srgbClr val="0070C0"/>
                </a:solidFill>
              </a:rPr>
              <a:t>Key</a:t>
            </a:r>
          </a:p>
          <a:p>
            <a:pPr algn="ctr"/>
            <a:r>
              <a:rPr lang="en-US" sz="2800" b="1" dirty="0">
                <a:solidFill>
                  <a:srgbClr val="0070C0"/>
                </a:solidFill>
              </a:rPr>
              <a:t> Definitions</a:t>
            </a:r>
          </a:p>
        </p:txBody>
      </p:sp>
      <p:sp>
        <p:nvSpPr>
          <p:cNvPr id="2" name="TextBox 1">
            <a:extLst>
              <a:ext uri="{FF2B5EF4-FFF2-40B4-BE49-F238E27FC236}">
                <a16:creationId xmlns:a16="http://schemas.microsoft.com/office/drawing/2014/main" id="{4731FD6C-CED9-5645-B982-AC3567DD4E9E}"/>
              </a:ext>
            </a:extLst>
          </p:cNvPr>
          <p:cNvSpPr txBox="1"/>
          <p:nvPr/>
        </p:nvSpPr>
        <p:spPr>
          <a:xfrm>
            <a:off x="2539430" y="3873781"/>
            <a:ext cx="2946845"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0070C0"/>
                </a:solidFill>
              </a:rPr>
              <a:t>Land application unit </a:t>
            </a:r>
            <a:r>
              <a:rPr lang="en-US" dirty="0">
                <a:solidFill>
                  <a:srgbClr val="0070C0"/>
                </a:solidFill>
              </a:rPr>
              <a:t>– An area where biosolids are applied onto or in soil within 5 feet of the surface</a:t>
            </a:r>
          </a:p>
        </p:txBody>
      </p:sp>
      <p:sp>
        <p:nvSpPr>
          <p:cNvPr id="6" name="TextBox 5">
            <a:extLst>
              <a:ext uri="{FF2B5EF4-FFF2-40B4-BE49-F238E27FC236}">
                <a16:creationId xmlns:a16="http://schemas.microsoft.com/office/drawing/2014/main" id="{9DBD7F7E-2B85-B24E-A81A-3BB370EDB6C7}"/>
              </a:ext>
            </a:extLst>
          </p:cNvPr>
          <p:cNvSpPr txBox="1"/>
          <p:nvPr/>
        </p:nvSpPr>
        <p:spPr>
          <a:xfrm>
            <a:off x="2539430" y="843677"/>
            <a:ext cx="3002653" cy="258532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0070C0"/>
                </a:solidFill>
              </a:rPr>
              <a:t>Land application </a:t>
            </a:r>
            <a:r>
              <a:rPr lang="en-US" dirty="0">
                <a:solidFill>
                  <a:srgbClr val="0070C0"/>
                </a:solidFill>
              </a:rPr>
              <a:t>– Spraying or spreading of biosolids, domestic septage, or water treatment residuals to condition the soil or fertilize crops.  It can also include injection beneath the grounds surface.</a:t>
            </a:r>
          </a:p>
        </p:txBody>
      </p:sp>
      <p:sp>
        <p:nvSpPr>
          <p:cNvPr id="12" name="Rectangle 11">
            <a:extLst>
              <a:ext uri="{FF2B5EF4-FFF2-40B4-BE49-F238E27FC236}">
                <a16:creationId xmlns:a16="http://schemas.microsoft.com/office/drawing/2014/main" id="{83536EA5-2CDB-554B-AEF2-EF4FB88D0FF6}"/>
              </a:ext>
            </a:extLst>
          </p:cNvPr>
          <p:cNvSpPr/>
          <p:nvPr/>
        </p:nvSpPr>
        <p:spPr>
          <a:xfrm>
            <a:off x="5542083" y="838538"/>
            <a:ext cx="3089151" cy="1477328"/>
          </a:xfrm>
          <a:prstGeom prst="rect">
            <a:avLst/>
          </a:prstGeom>
        </p:spPr>
        <p:txBody>
          <a:bodyPr wrap="square">
            <a:spAutoFit/>
          </a:bodyPr>
          <a:lstStyle/>
          <a:p>
            <a:pPr marL="285750" indent="-285750">
              <a:buFont typeface="Arial" panose="020B0604020202020204" pitchFamily="34" charset="0"/>
              <a:buChar char="•"/>
            </a:pPr>
            <a:r>
              <a:rPr lang="en-US" b="1" dirty="0">
                <a:solidFill>
                  <a:srgbClr val="0070C0"/>
                </a:solidFill>
              </a:rPr>
              <a:t>Stabilization –</a:t>
            </a:r>
            <a:r>
              <a:rPr lang="en-US" dirty="0">
                <a:solidFill>
                  <a:srgbClr val="0070C0"/>
                </a:solidFill>
              </a:rPr>
              <a:t> Biological or chemical treatment processes that minimize issues from breakdown of organic compounds. </a:t>
            </a:r>
            <a:endParaRPr lang="en-US" b="1" dirty="0">
              <a:solidFill>
                <a:srgbClr val="0070C0"/>
              </a:solidFill>
            </a:endParaRPr>
          </a:p>
        </p:txBody>
      </p:sp>
      <p:sp>
        <p:nvSpPr>
          <p:cNvPr id="16" name="TextBox 15">
            <a:extLst>
              <a:ext uri="{FF2B5EF4-FFF2-40B4-BE49-F238E27FC236}">
                <a16:creationId xmlns:a16="http://schemas.microsoft.com/office/drawing/2014/main" id="{02872EF9-9C69-E844-8969-5A9936F57EC3}"/>
              </a:ext>
            </a:extLst>
          </p:cNvPr>
          <p:cNvSpPr txBox="1"/>
          <p:nvPr/>
        </p:nvSpPr>
        <p:spPr>
          <a:xfrm>
            <a:off x="5542083" y="4066466"/>
            <a:ext cx="3089151"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70C0"/>
                </a:solidFill>
              </a:rPr>
              <a:t>Temporary storage – </a:t>
            </a:r>
            <a:r>
              <a:rPr lang="en-US" dirty="0">
                <a:solidFill>
                  <a:srgbClr val="0070C0"/>
                </a:solidFill>
              </a:rPr>
              <a:t>Storage of waste regulated approved in writing by the agency.</a:t>
            </a:r>
          </a:p>
          <a:p>
            <a:endParaRPr lang="en-US" dirty="0">
              <a:solidFill>
                <a:srgbClr val="0070C0"/>
              </a:solidFill>
            </a:endParaRPr>
          </a:p>
        </p:txBody>
      </p:sp>
      <p:sp>
        <p:nvSpPr>
          <p:cNvPr id="17" name="TextBox 16">
            <a:extLst>
              <a:ext uri="{FF2B5EF4-FFF2-40B4-BE49-F238E27FC236}">
                <a16:creationId xmlns:a16="http://schemas.microsoft.com/office/drawing/2014/main" id="{F19F33E6-3889-BE4C-828C-13A1AAC30BC7}"/>
              </a:ext>
            </a:extLst>
          </p:cNvPr>
          <p:cNvSpPr txBox="1"/>
          <p:nvPr/>
        </p:nvSpPr>
        <p:spPr>
          <a:xfrm>
            <a:off x="8597050" y="800398"/>
            <a:ext cx="3089151"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70C0"/>
                </a:solidFill>
              </a:rPr>
              <a:t>Treat or treatment </a:t>
            </a:r>
            <a:r>
              <a:rPr lang="en-US" dirty="0">
                <a:solidFill>
                  <a:srgbClr val="0070C0"/>
                </a:solidFill>
              </a:rPr>
              <a:t>– Preparation of sewage sludge for final use or disposal, which includes stabilization, addition of materials to control pathogens and vectors, and dewatering.        </a:t>
            </a:r>
          </a:p>
        </p:txBody>
      </p:sp>
      <p:sp>
        <p:nvSpPr>
          <p:cNvPr id="18" name="TextBox 17">
            <a:extLst>
              <a:ext uri="{FF2B5EF4-FFF2-40B4-BE49-F238E27FC236}">
                <a16:creationId xmlns:a16="http://schemas.microsoft.com/office/drawing/2014/main" id="{43BFAABD-AD68-384E-8EE8-D170F0973CC8}"/>
              </a:ext>
            </a:extLst>
          </p:cNvPr>
          <p:cNvSpPr txBox="1"/>
          <p:nvPr/>
        </p:nvSpPr>
        <p:spPr>
          <a:xfrm>
            <a:off x="8631234" y="3235962"/>
            <a:ext cx="3089151"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70C0"/>
                </a:solidFill>
              </a:rPr>
              <a:t>Vector attraction - </a:t>
            </a:r>
            <a:r>
              <a:rPr lang="en-US" dirty="0">
                <a:solidFill>
                  <a:srgbClr val="0070C0"/>
                </a:solidFill>
              </a:rPr>
              <a:t> The characteristic of sewage sludge, biosolids, and domestic septage that attracts rodents, flies, mosquitoes or other organisms capable of transporting infectious agents.</a:t>
            </a:r>
          </a:p>
        </p:txBody>
      </p:sp>
      <p:sp>
        <p:nvSpPr>
          <p:cNvPr id="13" name="TextBox 12">
            <a:extLst>
              <a:ext uri="{FF2B5EF4-FFF2-40B4-BE49-F238E27FC236}">
                <a16:creationId xmlns:a16="http://schemas.microsoft.com/office/drawing/2014/main" id="{44213915-703A-9648-9A64-FFD6A896E5C6}"/>
              </a:ext>
            </a:extLst>
          </p:cNvPr>
          <p:cNvSpPr txBox="1"/>
          <p:nvPr/>
        </p:nvSpPr>
        <p:spPr>
          <a:xfrm>
            <a:off x="5542082" y="2447554"/>
            <a:ext cx="3089151"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70C0"/>
                </a:solidFill>
              </a:rPr>
              <a:t>Sole Source Surface Drinking Water Supply – </a:t>
            </a:r>
            <a:r>
              <a:rPr lang="en-US" dirty="0">
                <a:solidFill>
                  <a:srgbClr val="0070C0"/>
                </a:solidFill>
              </a:rPr>
              <a:t>Surface water that is sole source of supply of a public water supply system</a:t>
            </a:r>
          </a:p>
        </p:txBody>
      </p:sp>
    </p:spTree>
    <p:extLst>
      <p:ext uri="{BB962C8B-B14F-4D97-AF65-F5344CB8AC3E}">
        <p14:creationId xmlns:p14="http://schemas.microsoft.com/office/powerpoint/2010/main" val="2243547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69F42EA-1F9C-944F-8048-9703B359C4C0}"/>
              </a:ext>
            </a:extLst>
          </p:cNvPr>
          <p:cNvSpPr/>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kern="1200" dirty="0">
                <a:solidFill>
                  <a:schemeClr val="accent1"/>
                </a:solidFill>
                <a:latin typeface="+mj-lt"/>
                <a:ea typeface="+mj-ea"/>
                <a:cs typeface="+mj-cs"/>
              </a:rPr>
              <a:t>Notice</a:t>
            </a:r>
            <a:endParaRPr lang="en-US" sz="4400" kern="1200" dirty="0">
              <a:solidFill>
                <a:schemeClr val="accent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BC9340D-8673-EE4A-8F3A-33445976F884}"/>
              </a:ext>
            </a:extLst>
          </p:cNvPr>
          <p:cNvSpPr txBox="1"/>
          <p:nvPr/>
        </p:nvSpPr>
        <p:spPr>
          <a:xfrm>
            <a:off x="4976031" y="963877"/>
            <a:ext cx="6377769" cy="4930246"/>
          </a:xfrm>
          <a:prstGeom prst="rect">
            <a:avLst/>
          </a:prstGeom>
        </p:spPr>
        <p:txBody>
          <a:bodyPr vert="horz" lIns="91440" tIns="45720" rIns="91440" bIns="45720" rtlCol="0" anchor="ctr">
            <a:normAutofit/>
          </a:bodyPr>
          <a:lstStyle/>
          <a:p>
            <a:pPr>
              <a:lnSpc>
                <a:spcPct val="90000"/>
              </a:lnSpc>
              <a:spcAft>
                <a:spcPts val="600"/>
              </a:spcAft>
            </a:pPr>
            <a:r>
              <a:rPr lang="en-US" sz="2400" dirty="0"/>
              <a:t>This information package provides general information regarding the regulation of biosolids in Texas but is not intended to precisely reflect all the details and requirements of the regulations.  </a:t>
            </a:r>
          </a:p>
          <a:p>
            <a:pPr>
              <a:lnSpc>
                <a:spcPct val="90000"/>
              </a:lnSpc>
              <a:spcAft>
                <a:spcPts val="600"/>
              </a:spcAft>
            </a:pPr>
            <a:r>
              <a:rPr lang="en-US" sz="2400" dirty="0"/>
              <a:t>For any questions regarding specific regulatory requirements, the reader is directed to the Texas Commission on Environmental Quality Regulations, Chapter 312 – Sludge Use, Disposal, and Transportation.</a:t>
            </a:r>
          </a:p>
        </p:txBody>
      </p:sp>
    </p:spTree>
    <p:extLst>
      <p:ext uri="{BB962C8B-B14F-4D97-AF65-F5344CB8AC3E}">
        <p14:creationId xmlns:p14="http://schemas.microsoft.com/office/powerpoint/2010/main" val="85442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2830D-7057-024A-A685-6FC66D8565C4}"/>
              </a:ext>
            </a:extLst>
          </p:cNvPr>
          <p:cNvSpPr txBox="1"/>
          <p:nvPr/>
        </p:nvSpPr>
        <p:spPr>
          <a:xfrm>
            <a:off x="1787881" y="1025236"/>
            <a:ext cx="8720488" cy="523220"/>
          </a:xfrm>
          <a:prstGeom prst="rect">
            <a:avLst/>
          </a:prstGeom>
          <a:noFill/>
        </p:spPr>
        <p:txBody>
          <a:bodyPr wrap="square" rtlCol="0">
            <a:spAutoFit/>
          </a:bodyPr>
          <a:lstStyle/>
          <a:p>
            <a:pPr algn="ctr"/>
            <a:r>
              <a:rPr lang="en-US" sz="2800" b="1" dirty="0">
                <a:solidFill>
                  <a:srgbClr val="0070C0"/>
                </a:solidFill>
              </a:rPr>
              <a:t>How Does Sewage Sludge Become a Biosolid?</a:t>
            </a:r>
          </a:p>
        </p:txBody>
      </p:sp>
      <p:graphicFrame>
        <p:nvGraphicFramePr>
          <p:cNvPr id="2" name="Diagram 1">
            <a:extLst>
              <a:ext uri="{FF2B5EF4-FFF2-40B4-BE49-F238E27FC236}">
                <a16:creationId xmlns:a16="http://schemas.microsoft.com/office/drawing/2014/main" id="{8D5CF0DB-2DEA-1644-8395-49C59ED08ADC}"/>
              </a:ext>
            </a:extLst>
          </p:cNvPr>
          <p:cNvGraphicFramePr/>
          <p:nvPr>
            <p:extLst>
              <p:ext uri="{D42A27DB-BD31-4B8C-83A1-F6EECF244321}">
                <p14:modId xmlns:p14="http://schemas.microsoft.com/office/powerpoint/2010/main" val="2734941227"/>
              </p:ext>
            </p:extLst>
          </p:nvPr>
        </p:nvGraphicFramePr>
        <p:xfrm>
          <a:off x="1385455" y="1025236"/>
          <a:ext cx="9684327" cy="529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6346648-50B3-3C46-A4A3-078E07C3BAAB}"/>
              </a:ext>
            </a:extLst>
          </p:cNvPr>
          <p:cNvSpPr txBox="1"/>
          <p:nvPr/>
        </p:nvSpPr>
        <p:spPr>
          <a:xfrm>
            <a:off x="2390724" y="5886374"/>
            <a:ext cx="7673788" cy="369332"/>
          </a:xfrm>
          <a:prstGeom prst="rect">
            <a:avLst/>
          </a:prstGeom>
          <a:noFill/>
        </p:spPr>
        <p:txBody>
          <a:bodyPr wrap="square" rtlCol="0">
            <a:spAutoFit/>
          </a:bodyPr>
          <a:lstStyle/>
          <a:p>
            <a:r>
              <a:rPr lang="en-US" dirty="0"/>
              <a:t>Figure 1.  Definitions of sewage sludge, treatment, and biosolids (Sect. 312.8)</a:t>
            </a:r>
          </a:p>
        </p:txBody>
      </p:sp>
    </p:spTree>
    <p:extLst>
      <p:ext uri="{BB962C8B-B14F-4D97-AF65-F5344CB8AC3E}">
        <p14:creationId xmlns:p14="http://schemas.microsoft.com/office/powerpoint/2010/main" val="312413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2830D-7057-024A-A685-6FC66D8565C4}"/>
              </a:ext>
            </a:extLst>
          </p:cNvPr>
          <p:cNvSpPr txBox="1"/>
          <p:nvPr/>
        </p:nvSpPr>
        <p:spPr>
          <a:xfrm>
            <a:off x="1290050" y="537455"/>
            <a:ext cx="9879973" cy="523220"/>
          </a:xfrm>
          <a:prstGeom prst="rect">
            <a:avLst/>
          </a:prstGeom>
          <a:noFill/>
        </p:spPr>
        <p:txBody>
          <a:bodyPr wrap="square" rtlCol="0">
            <a:spAutoFit/>
          </a:bodyPr>
          <a:lstStyle/>
          <a:p>
            <a:pPr algn="ctr"/>
            <a:r>
              <a:rPr lang="en-US" sz="2800" b="1" dirty="0">
                <a:solidFill>
                  <a:srgbClr val="0070C0"/>
                </a:solidFill>
              </a:rPr>
              <a:t>How Are Biosolids Classified? What Do the Classifications Mean?</a:t>
            </a:r>
          </a:p>
        </p:txBody>
      </p:sp>
      <p:graphicFrame>
        <p:nvGraphicFramePr>
          <p:cNvPr id="4" name="Table 3">
            <a:extLst>
              <a:ext uri="{FF2B5EF4-FFF2-40B4-BE49-F238E27FC236}">
                <a16:creationId xmlns:a16="http://schemas.microsoft.com/office/drawing/2014/main" id="{E5A8072C-0768-F449-B70F-B96DA165DD06}"/>
              </a:ext>
            </a:extLst>
          </p:cNvPr>
          <p:cNvGraphicFramePr>
            <a:graphicFrameLocks noGrp="1"/>
          </p:cNvGraphicFramePr>
          <p:nvPr>
            <p:extLst>
              <p:ext uri="{D42A27DB-BD31-4B8C-83A1-F6EECF244321}">
                <p14:modId xmlns:p14="http://schemas.microsoft.com/office/powerpoint/2010/main" val="3500764022"/>
              </p:ext>
            </p:extLst>
          </p:nvPr>
        </p:nvGraphicFramePr>
        <p:xfrm>
          <a:off x="2796935" y="1322286"/>
          <a:ext cx="7808535" cy="4097099"/>
        </p:xfrm>
        <a:graphic>
          <a:graphicData uri="http://schemas.openxmlformats.org/drawingml/2006/table">
            <a:tbl>
              <a:tblPr firstRow="1" firstCol="1" bandRow="1">
                <a:tableStyleId>{5C22544A-7EE6-4342-B048-85BDC9FD1C3A}</a:tableStyleId>
              </a:tblPr>
              <a:tblGrid>
                <a:gridCol w="2402094">
                  <a:extLst>
                    <a:ext uri="{9D8B030D-6E8A-4147-A177-3AD203B41FA5}">
                      <a16:colId xmlns:a16="http://schemas.microsoft.com/office/drawing/2014/main" val="1816564710"/>
                    </a:ext>
                  </a:extLst>
                </a:gridCol>
                <a:gridCol w="3527469">
                  <a:extLst>
                    <a:ext uri="{9D8B030D-6E8A-4147-A177-3AD203B41FA5}">
                      <a16:colId xmlns:a16="http://schemas.microsoft.com/office/drawing/2014/main" val="1133083243"/>
                    </a:ext>
                  </a:extLst>
                </a:gridCol>
                <a:gridCol w="1878972">
                  <a:extLst>
                    <a:ext uri="{9D8B030D-6E8A-4147-A177-3AD203B41FA5}">
                      <a16:colId xmlns:a16="http://schemas.microsoft.com/office/drawing/2014/main" val="822352433"/>
                    </a:ext>
                  </a:extLst>
                </a:gridCol>
              </a:tblGrid>
              <a:tr h="0">
                <a:tc>
                  <a:txBody>
                    <a:bodyPr/>
                    <a:lstStyle/>
                    <a:p>
                      <a:pPr marL="457200" marR="0" algn="l">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 </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 marR="0">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Treatment Process for Pathogens</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 marR="0">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Bacteria Levels</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25611058"/>
                  </a:ext>
                </a:extLst>
              </a:tr>
              <a:tr h="526734">
                <a:tc>
                  <a:txBody>
                    <a:bodyPr/>
                    <a:lstStyle/>
                    <a:p>
                      <a:pPr marL="57150" marR="0" algn="l">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Class A</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 marR="0">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Pathogen Treatment Alternatives 1, 5, or 6</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 marR="0">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Fecal coliform &lt; 1000</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09933238"/>
                  </a:ext>
                </a:extLst>
              </a:tr>
              <a:tr h="759374">
                <a:tc>
                  <a:txBody>
                    <a:bodyPr/>
                    <a:lstStyle/>
                    <a:p>
                      <a:pPr marL="57150" marR="0" algn="l">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Class AB (incorporated)</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 marR="0">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Pathogen Treatment Alternatives 2 thru 4</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 marR="0">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Fecal coliform &lt; 1000</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92641923"/>
                  </a:ext>
                </a:extLst>
              </a:tr>
              <a:tr h="1667991">
                <a:tc>
                  <a:txBody>
                    <a:bodyPr/>
                    <a:lstStyle/>
                    <a:p>
                      <a:pPr marL="57150" marR="0" algn="l">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Class AB</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 marR="0">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Pathogen Treatment Alternatives 2 thru 4</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 marR="0">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Fecal coliform&lt; 1000 </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954044631"/>
                  </a:ext>
                </a:extLst>
              </a:tr>
              <a:tr h="914400">
                <a:tc>
                  <a:txBody>
                    <a:bodyPr/>
                    <a:lstStyle/>
                    <a:p>
                      <a:pPr marL="57150" marR="0" algn="l">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Class B</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 marR="0">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Alternatives 5 or 6 with additional requirements</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 marR="0">
                        <a:spcBef>
                          <a:spcPts val="0"/>
                        </a:spcBef>
                        <a:spcAft>
                          <a:spcPts val="0"/>
                        </a:spcAft>
                        <a:tabLst>
                          <a:tab pos="457200" algn="l"/>
                          <a:tab pos="457200" algn="l"/>
                        </a:tabLst>
                      </a:pPr>
                      <a:r>
                        <a:rPr lang="en-US" sz="1500" dirty="0">
                          <a:effectLst/>
                          <a:latin typeface="Calibri" panose="020F0502020204030204" pitchFamily="34" charset="0"/>
                          <a:cs typeface="Calibri" panose="020F0502020204030204" pitchFamily="34" charset="0"/>
                        </a:rPr>
                        <a:t>Fecal coliform </a:t>
                      </a:r>
                      <a:br>
                        <a:rPr lang="en-US" sz="1500" dirty="0">
                          <a:effectLst/>
                          <a:latin typeface="Calibri" panose="020F0502020204030204" pitchFamily="34" charset="0"/>
                          <a:cs typeface="Calibri" panose="020F0502020204030204" pitchFamily="34" charset="0"/>
                        </a:rPr>
                      </a:br>
                      <a:r>
                        <a:rPr lang="en-US" sz="1500" dirty="0">
                          <a:effectLst/>
                          <a:latin typeface="Calibri" panose="020F0502020204030204" pitchFamily="34" charset="0"/>
                          <a:cs typeface="Calibri" panose="020F0502020204030204" pitchFamily="34" charset="0"/>
                        </a:rPr>
                        <a:t>&lt; 2 million</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22837562"/>
                  </a:ext>
                </a:extLst>
              </a:tr>
            </a:tbl>
          </a:graphicData>
        </a:graphic>
      </p:graphicFrame>
      <p:cxnSp>
        <p:nvCxnSpPr>
          <p:cNvPr id="6" name="Straight Arrow Connector 5">
            <a:extLst>
              <a:ext uri="{FF2B5EF4-FFF2-40B4-BE49-F238E27FC236}">
                <a16:creationId xmlns:a16="http://schemas.microsoft.com/office/drawing/2014/main" id="{A21517AA-DD79-7846-9588-9BAF4825BF99}"/>
              </a:ext>
            </a:extLst>
          </p:cNvPr>
          <p:cNvCxnSpPr>
            <a:cxnSpLocks/>
          </p:cNvCxnSpPr>
          <p:nvPr/>
        </p:nvCxnSpPr>
        <p:spPr>
          <a:xfrm>
            <a:off x="1909749" y="1322286"/>
            <a:ext cx="0" cy="4705068"/>
          </a:xfrm>
          <a:prstGeom prst="straightConnector1">
            <a:avLst/>
          </a:prstGeom>
          <a:ln w="698500">
            <a:solidFill>
              <a:schemeClr val="accent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1E4219-E9B5-F347-BC83-9434102D9AFC}"/>
              </a:ext>
            </a:extLst>
          </p:cNvPr>
          <p:cNvSpPr txBox="1"/>
          <p:nvPr/>
        </p:nvSpPr>
        <p:spPr>
          <a:xfrm rot="5400000">
            <a:off x="-140706" y="2944506"/>
            <a:ext cx="3848229" cy="738664"/>
          </a:xfrm>
          <a:prstGeom prst="rect">
            <a:avLst/>
          </a:prstGeom>
          <a:noFill/>
        </p:spPr>
        <p:txBody>
          <a:bodyPr wrap="square" rtlCol="0">
            <a:spAutoFit/>
          </a:bodyPr>
          <a:lstStyle/>
          <a:p>
            <a:pPr algn="ctr"/>
            <a:r>
              <a:rPr lang="en-US" sz="2400" dirty="0">
                <a:solidFill>
                  <a:schemeClr val="bg1"/>
                </a:solidFill>
              </a:rPr>
              <a:t>Higher levels of pathogens</a:t>
            </a:r>
          </a:p>
          <a:p>
            <a:pPr algn="ctr"/>
            <a:endParaRPr lang="en-US" dirty="0">
              <a:solidFill>
                <a:schemeClr val="bg1"/>
              </a:solidFill>
            </a:endParaRPr>
          </a:p>
        </p:txBody>
      </p:sp>
    </p:spTree>
    <p:extLst>
      <p:ext uri="{BB962C8B-B14F-4D97-AF65-F5344CB8AC3E}">
        <p14:creationId xmlns:p14="http://schemas.microsoft.com/office/powerpoint/2010/main" val="253996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2830D-7057-024A-A685-6FC66D8565C4}"/>
              </a:ext>
            </a:extLst>
          </p:cNvPr>
          <p:cNvSpPr txBox="1"/>
          <p:nvPr/>
        </p:nvSpPr>
        <p:spPr>
          <a:xfrm>
            <a:off x="1081825" y="537455"/>
            <a:ext cx="10122794" cy="954107"/>
          </a:xfrm>
          <a:prstGeom prst="rect">
            <a:avLst/>
          </a:prstGeom>
          <a:noFill/>
        </p:spPr>
        <p:txBody>
          <a:bodyPr wrap="square" rtlCol="0">
            <a:spAutoFit/>
          </a:bodyPr>
          <a:lstStyle/>
          <a:p>
            <a:pPr algn="ctr"/>
            <a:r>
              <a:rPr lang="en-US" sz="2800" b="1" dirty="0">
                <a:solidFill>
                  <a:srgbClr val="0070C0"/>
                </a:solidFill>
              </a:rPr>
              <a:t>How are Biosolids Treated for Bacteria, Viruses, </a:t>
            </a:r>
            <a:br>
              <a:rPr lang="en-US" sz="2800" b="1" dirty="0">
                <a:solidFill>
                  <a:srgbClr val="0070C0"/>
                </a:solidFill>
              </a:rPr>
            </a:br>
            <a:r>
              <a:rPr lang="en-US" sz="2800" b="1" dirty="0">
                <a:solidFill>
                  <a:srgbClr val="0070C0"/>
                </a:solidFill>
              </a:rPr>
              <a:t>and Other Organisms (Pathogens)?</a:t>
            </a:r>
          </a:p>
        </p:txBody>
      </p:sp>
      <p:graphicFrame>
        <p:nvGraphicFramePr>
          <p:cNvPr id="4" name="Table 3">
            <a:extLst>
              <a:ext uri="{FF2B5EF4-FFF2-40B4-BE49-F238E27FC236}">
                <a16:creationId xmlns:a16="http://schemas.microsoft.com/office/drawing/2014/main" id="{E5A8072C-0768-F449-B70F-B96DA165DD06}"/>
              </a:ext>
            </a:extLst>
          </p:cNvPr>
          <p:cNvGraphicFramePr>
            <a:graphicFrameLocks noGrp="1"/>
          </p:cNvGraphicFramePr>
          <p:nvPr>
            <p:extLst>
              <p:ext uri="{D42A27DB-BD31-4B8C-83A1-F6EECF244321}">
                <p14:modId xmlns:p14="http://schemas.microsoft.com/office/powerpoint/2010/main" val="3323372008"/>
              </p:ext>
            </p:extLst>
          </p:nvPr>
        </p:nvGraphicFramePr>
        <p:xfrm>
          <a:off x="1290051" y="1640910"/>
          <a:ext cx="9611898" cy="4768392"/>
        </p:xfrm>
        <a:graphic>
          <a:graphicData uri="http://schemas.openxmlformats.org/drawingml/2006/table">
            <a:tbl>
              <a:tblPr firstRow="1" firstCol="1" bandRow="1">
                <a:tableStyleId>{5C22544A-7EE6-4342-B048-85BDC9FD1C3A}</a:tableStyleId>
              </a:tblPr>
              <a:tblGrid>
                <a:gridCol w="1764045">
                  <a:extLst>
                    <a:ext uri="{9D8B030D-6E8A-4147-A177-3AD203B41FA5}">
                      <a16:colId xmlns:a16="http://schemas.microsoft.com/office/drawing/2014/main" val="1816564710"/>
                    </a:ext>
                  </a:extLst>
                </a:gridCol>
                <a:gridCol w="7847853">
                  <a:extLst>
                    <a:ext uri="{9D8B030D-6E8A-4147-A177-3AD203B41FA5}">
                      <a16:colId xmlns:a16="http://schemas.microsoft.com/office/drawing/2014/main" val="1133083243"/>
                    </a:ext>
                  </a:extLst>
                </a:gridCol>
              </a:tblGrid>
              <a:tr h="672812">
                <a:tc>
                  <a:txBody>
                    <a:bodyPr/>
                    <a:lstStyle/>
                    <a:p>
                      <a:pPr marL="71438" marR="0" indent="0" algn="ctr">
                        <a:spcBef>
                          <a:spcPts val="0"/>
                        </a:spcBef>
                        <a:spcAft>
                          <a:spcPts val="0"/>
                        </a:spcAft>
                        <a:tabLst>
                          <a:tab pos="457200" algn="l"/>
                        </a:tabLst>
                      </a:pPr>
                      <a:r>
                        <a:rPr lang="en-US" sz="1600" dirty="0">
                          <a:effectLst/>
                        </a:rPr>
                        <a:t>Pathogen Treatment Alternative</a:t>
                      </a:r>
                    </a:p>
                  </a:txBody>
                  <a:tcPr marL="68580" marR="68580" marT="0" marB="0"/>
                </a:tc>
                <a:tc>
                  <a:txBody>
                    <a:bodyPr/>
                    <a:lstStyle/>
                    <a:p>
                      <a:pPr marL="2788920" marR="0" lvl="6" algn="l">
                        <a:spcBef>
                          <a:spcPts val="0"/>
                        </a:spcBef>
                        <a:spcAft>
                          <a:spcPts val="0"/>
                        </a:spcAft>
                        <a:tabLst>
                          <a:tab pos="457200" algn="l"/>
                          <a:tab pos="457200" algn="l"/>
                        </a:tabLst>
                      </a:pPr>
                      <a:r>
                        <a:rPr lang="en-US" sz="1600" dirty="0">
                          <a:effectLst/>
                        </a:rPr>
                        <a:t>Description</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5611058"/>
                  </a:ext>
                </a:extLst>
              </a:tr>
              <a:tr h="672812">
                <a:tc>
                  <a:txBody>
                    <a:bodyPr/>
                    <a:lstStyle/>
                    <a:p>
                      <a:pPr marL="57150" marR="0" algn="ctr">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1</a:t>
                      </a:r>
                    </a:p>
                  </a:txBody>
                  <a:tcPr marL="68580" marR="68580" marT="0" marB="0" anchor="ctr"/>
                </a:tc>
                <a:tc>
                  <a:txBody>
                    <a:bodyPr/>
                    <a:lstStyle/>
                    <a:p>
                      <a:pPr marL="45720" marR="0">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Raise temperature for a specific time period which is determined by percent solids</a:t>
                      </a:r>
                    </a:p>
                  </a:txBody>
                  <a:tcPr marL="68580" marR="68580" marT="0" marB="0"/>
                </a:tc>
                <a:extLst>
                  <a:ext uri="{0D108BD9-81ED-4DB2-BD59-A6C34878D82A}">
                    <a16:rowId xmlns:a16="http://schemas.microsoft.com/office/drawing/2014/main" val="609933238"/>
                  </a:ext>
                </a:extLst>
              </a:tr>
              <a:tr h="672812">
                <a:tc>
                  <a:txBody>
                    <a:bodyPr/>
                    <a:lstStyle/>
                    <a:p>
                      <a:pPr marL="57150" marR="0" algn="ctr">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marL="45720" marR="0">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Raise temperature above 52 </a:t>
                      </a:r>
                      <a:r>
                        <a:rPr lang="en-US" sz="1600" baseline="30000" dirty="0">
                          <a:effectLst/>
                          <a:latin typeface="+mn-lt"/>
                          <a:ea typeface="Calibri" panose="020F0502020204030204" pitchFamily="34" charset="0"/>
                          <a:cs typeface="Times New Roman" panose="02020603050405020304" pitchFamily="18" charset="0"/>
                        </a:rPr>
                        <a:t>o</a:t>
                      </a:r>
                      <a:r>
                        <a:rPr lang="en-US" sz="1600" dirty="0">
                          <a:effectLst/>
                          <a:latin typeface="+mn-lt"/>
                          <a:ea typeface="Calibri" panose="020F0502020204030204" pitchFamily="34" charset="0"/>
                          <a:cs typeface="Times New Roman" panose="02020603050405020304" pitchFamily="18" charset="0"/>
                        </a:rPr>
                        <a:t>C for at least 12 hours within time pH is raised above 12 for 72 hours. Then air dry biosolids to reach 50% solids</a:t>
                      </a:r>
                    </a:p>
                  </a:txBody>
                  <a:tcPr marL="68580" marR="68580" marT="0" marB="0"/>
                </a:tc>
                <a:extLst>
                  <a:ext uri="{0D108BD9-81ED-4DB2-BD59-A6C34878D82A}">
                    <a16:rowId xmlns:a16="http://schemas.microsoft.com/office/drawing/2014/main" val="492641923"/>
                  </a:ext>
                </a:extLst>
              </a:tr>
              <a:tr h="672812">
                <a:tc>
                  <a:txBody>
                    <a:bodyPr/>
                    <a:lstStyle/>
                    <a:p>
                      <a:pPr marL="57150" marR="0" algn="ctr">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marL="45720" marR="0">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Prior to pathogen treatment, determine whether biosolids contain viruses or eggs of parasitic worms and use to determine classification either before or after treatment</a:t>
                      </a:r>
                    </a:p>
                  </a:txBody>
                  <a:tcPr marL="68580" marR="68580" marT="0" marB="0"/>
                </a:tc>
                <a:extLst>
                  <a:ext uri="{0D108BD9-81ED-4DB2-BD59-A6C34878D82A}">
                    <a16:rowId xmlns:a16="http://schemas.microsoft.com/office/drawing/2014/main" val="2954044631"/>
                  </a:ext>
                </a:extLst>
              </a:tr>
              <a:tr h="672812">
                <a:tc>
                  <a:txBody>
                    <a:bodyPr/>
                    <a:lstStyle/>
                    <a:p>
                      <a:pPr marL="57150" marR="0" algn="ctr">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4</a:t>
                      </a:r>
                    </a:p>
                  </a:txBody>
                  <a:tcPr marL="68580" marR="68580" marT="0" marB="0" anchor="ctr"/>
                </a:tc>
                <a:tc>
                  <a:txBody>
                    <a:bodyPr/>
                    <a:lstStyle/>
                    <a:p>
                      <a:pPr marL="45720" marR="0" lvl="0" indent="0" algn="l" defTabSz="914400" rtl="0" eaLnBrk="1" fontAlgn="auto" latinLnBrk="0" hangingPunct="1">
                        <a:lnSpc>
                          <a:spcPct val="100000"/>
                        </a:lnSpc>
                        <a:spcBef>
                          <a:spcPts val="0"/>
                        </a:spcBef>
                        <a:spcAft>
                          <a:spcPts val="0"/>
                        </a:spcAft>
                        <a:buClrTx/>
                        <a:buSzTx/>
                        <a:buFontTx/>
                        <a:buNone/>
                        <a:tabLst>
                          <a:tab pos="457200" algn="l"/>
                          <a:tab pos="457200" algn="l"/>
                        </a:tabLst>
                        <a:defRPr/>
                      </a:pPr>
                      <a:r>
                        <a:rPr lang="en-US" sz="1600" dirty="0">
                          <a:effectLst/>
                          <a:latin typeface="+mn-lt"/>
                          <a:ea typeface="Calibri" panose="020F0502020204030204" pitchFamily="34" charset="0"/>
                          <a:cs typeface="Times New Roman" panose="02020603050405020304" pitchFamily="18" charset="0"/>
                        </a:rPr>
                        <a:t>Prior to pathogen treatment, determine whether biosolids contain viruses or eggs of parasitic worms and use to determine classification</a:t>
                      </a:r>
                    </a:p>
                  </a:txBody>
                  <a:tcPr marL="68580" marR="68580" marT="0" marB="0"/>
                </a:tc>
                <a:extLst>
                  <a:ext uri="{0D108BD9-81ED-4DB2-BD59-A6C34878D82A}">
                    <a16:rowId xmlns:a16="http://schemas.microsoft.com/office/drawing/2014/main" val="91199137"/>
                  </a:ext>
                </a:extLst>
              </a:tr>
              <a:tr h="672812">
                <a:tc>
                  <a:txBody>
                    <a:bodyPr/>
                    <a:lstStyle/>
                    <a:p>
                      <a:pPr marL="57150" marR="0" algn="ctr">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5</a:t>
                      </a:r>
                    </a:p>
                  </a:txBody>
                  <a:tcPr marL="68580" marR="68580" marT="0" marB="0" anchor="ctr"/>
                </a:tc>
                <a:tc>
                  <a:txBody>
                    <a:bodyPr/>
                    <a:lstStyle/>
                    <a:p>
                      <a:pPr marL="45720" marR="0">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Federal Process to Further Reduce Pathogens (PFRP)</a:t>
                      </a:r>
                    </a:p>
                  </a:txBody>
                  <a:tcPr marL="68580" marR="68580" marT="0" marB="0"/>
                </a:tc>
                <a:extLst>
                  <a:ext uri="{0D108BD9-81ED-4DB2-BD59-A6C34878D82A}">
                    <a16:rowId xmlns:a16="http://schemas.microsoft.com/office/drawing/2014/main" val="4130786495"/>
                  </a:ext>
                </a:extLst>
              </a:tr>
              <a:tr h="672812">
                <a:tc>
                  <a:txBody>
                    <a:bodyPr/>
                    <a:lstStyle/>
                    <a:p>
                      <a:pPr marL="57150" marR="0" algn="ctr">
                        <a:spcBef>
                          <a:spcPts val="0"/>
                        </a:spcBef>
                        <a:spcAft>
                          <a:spcPts val="0"/>
                        </a:spcAft>
                        <a:tabLst>
                          <a:tab pos="457200" algn="l"/>
                          <a:tab pos="457200" algn="l"/>
                        </a:tabLst>
                      </a:pPr>
                      <a:r>
                        <a:rPr lang="en-US" sz="1600" dirty="0">
                          <a:effectLst/>
                          <a:latin typeface="+mn-lt"/>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 marR="0">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EPA-approved alternative process approved as equivalent to PFRP</a:t>
                      </a:r>
                    </a:p>
                  </a:txBody>
                  <a:tcPr marL="68580" marR="68580" marT="0" marB="0"/>
                </a:tc>
                <a:extLst>
                  <a:ext uri="{0D108BD9-81ED-4DB2-BD59-A6C34878D82A}">
                    <a16:rowId xmlns:a16="http://schemas.microsoft.com/office/drawing/2014/main" val="622837562"/>
                  </a:ext>
                </a:extLst>
              </a:tr>
            </a:tbl>
          </a:graphicData>
        </a:graphic>
      </p:graphicFrame>
      <p:sp>
        <p:nvSpPr>
          <p:cNvPr id="2" name="TextBox 1">
            <a:extLst>
              <a:ext uri="{FF2B5EF4-FFF2-40B4-BE49-F238E27FC236}">
                <a16:creationId xmlns:a16="http://schemas.microsoft.com/office/drawing/2014/main" id="{F35F8450-142D-8543-82AA-165D799CF0AA}"/>
              </a:ext>
            </a:extLst>
          </p:cNvPr>
          <p:cNvSpPr txBox="1"/>
          <p:nvPr/>
        </p:nvSpPr>
        <p:spPr>
          <a:xfrm>
            <a:off x="1187019" y="6479673"/>
            <a:ext cx="9611898" cy="338554"/>
          </a:xfrm>
          <a:prstGeom prst="rect">
            <a:avLst/>
          </a:prstGeom>
          <a:noFill/>
        </p:spPr>
        <p:txBody>
          <a:bodyPr wrap="square" rtlCol="0">
            <a:spAutoFit/>
          </a:bodyPr>
          <a:lstStyle/>
          <a:p>
            <a:r>
              <a:rPr lang="en-US" sz="1600" dirty="0"/>
              <a:t>Pathogen treatment requirements in Sect. 312.82</a:t>
            </a:r>
          </a:p>
        </p:txBody>
      </p:sp>
    </p:spTree>
    <p:extLst>
      <p:ext uri="{BB962C8B-B14F-4D97-AF65-F5344CB8AC3E}">
        <p14:creationId xmlns:p14="http://schemas.microsoft.com/office/powerpoint/2010/main" val="323394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2830D-7057-024A-A685-6FC66D8565C4}"/>
              </a:ext>
            </a:extLst>
          </p:cNvPr>
          <p:cNvSpPr txBox="1"/>
          <p:nvPr/>
        </p:nvSpPr>
        <p:spPr>
          <a:xfrm>
            <a:off x="950259" y="537455"/>
            <a:ext cx="9951690" cy="954107"/>
          </a:xfrm>
          <a:prstGeom prst="rect">
            <a:avLst/>
          </a:prstGeom>
          <a:noFill/>
        </p:spPr>
        <p:txBody>
          <a:bodyPr wrap="square" rtlCol="0">
            <a:spAutoFit/>
          </a:bodyPr>
          <a:lstStyle/>
          <a:p>
            <a:pPr algn="ctr"/>
            <a:r>
              <a:rPr lang="en-US" sz="2800" b="1" dirty="0">
                <a:solidFill>
                  <a:srgbClr val="0070C0"/>
                </a:solidFill>
              </a:rPr>
              <a:t>How are Biosolids Treated to Minimize Attraction </a:t>
            </a:r>
            <a:br>
              <a:rPr lang="en-US" sz="2800" b="1" dirty="0">
                <a:solidFill>
                  <a:srgbClr val="0070C0"/>
                </a:solidFill>
              </a:rPr>
            </a:br>
            <a:r>
              <a:rPr lang="en-US" sz="2800" b="1" dirty="0">
                <a:solidFill>
                  <a:srgbClr val="0070C0"/>
                </a:solidFill>
              </a:rPr>
              <a:t>of Rats, Rodents, etc. (Vectors)?</a:t>
            </a:r>
          </a:p>
        </p:txBody>
      </p:sp>
      <p:graphicFrame>
        <p:nvGraphicFramePr>
          <p:cNvPr id="4" name="Table 3">
            <a:extLst>
              <a:ext uri="{FF2B5EF4-FFF2-40B4-BE49-F238E27FC236}">
                <a16:creationId xmlns:a16="http://schemas.microsoft.com/office/drawing/2014/main" id="{E5A8072C-0768-F449-B70F-B96DA165DD06}"/>
              </a:ext>
            </a:extLst>
          </p:cNvPr>
          <p:cNvGraphicFramePr>
            <a:graphicFrameLocks noGrp="1"/>
          </p:cNvGraphicFramePr>
          <p:nvPr>
            <p:extLst>
              <p:ext uri="{D42A27DB-BD31-4B8C-83A1-F6EECF244321}">
                <p14:modId xmlns:p14="http://schemas.microsoft.com/office/powerpoint/2010/main" val="340998035"/>
              </p:ext>
            </p:extLst>
          </p:nvPr>
        </p:nvGraphicFramePr>
        <p:xfrm>
          <a:off x="614598" y="1491562"/>
          <a:ext cx="10882858" cy="4818092"/>
        </p:xfrm>
        <a:graphic>
          <a:graphicData uri="http://schemas.openxmlformats.org/drawingml/2006/table">
            <a:tbl>
              <a:tblPr firstRow="1" firstCol="1" bandRow="1">
                <a:tableStyleId>{5C22544A-7EE6-4342-B048-85BDC9FD1C3A}</a:tableStyleId>
              </a:tblPr>
              <a:tblGrid>
                <a:gridCol w="1997301">
                  <a:extLst>
                    <a:ext uri="{9D8B030D-6E8A-4147-A177-3AD203B41FA5}">
                      <a16:colId xmlns:a16="http://schemas.microsoft.com/office/drawing/2014/main" val="1816564710"/>
                    </a:ext>
                  </a:extLst>
                </a:gridCol>
                <a:gridCol w="8885557">
                  <a:extLst>
                    <a:ext uri="{9D8B030D-6E8A-4147-A177-3AD203B41FA5}">
                      <a16:colId xmlns:a16="http://schemas.microsoft.com/office/drawing/2014/main" val="1133083243"/>
                    </a:ext>
                  </a:extLst>
                </a:gridCol>
              </a:tblGrid>
              <a:tr h="672812">
                <a:tc>
                  <a:txBody>
                    <a:bodyPr/>
                    <a:lstStyle/>
                    <a:p>
                      <a:pPr marL="71438" marR="0" indent="0" algn="ctr">
                        <a:spcBef>
                          <a:spcPts val="0"/>
                        </a:spcBef>
                        <a:spcAft>
                          <a:spcPts val="0"/>
                        </a:spcAft>
                        <a:tabLst>
                          <a:tab pos="457200" algn="l"/>
                        </a:tabLst>
                      </a:pPr>
                      <a:r>
                        <a:rPr lang="en-US" sz="1600" dirty="0">
                          <a:effectLst/>
                        </a:rPr>
                        <a:t>Pathogen Treatment Alternative*</a:t>
                      </a:r>
                    </a:p>
                  </a:txBody>
                  <a:tcPr marL="68580" marR="68580" marT="0" marB="0"/>
                </a:tc>
                <a:tc>
                  <a:txBody>
                    <a:bodyPr/>
                    <a:lstStyle/>
                    <a:p>
                      <a:pPr marL="3246120" marR="0" lvl="7" algn="l">
                        <a:spcBef>
                          <a:spcPts val="0"/>
                        </a:spcBef>
                        <a:spcAft>
                          <a:spcPts val="0"/>
                        </a:spcAft>
                        <a:tabLst>
                          <a:tab pos="457200" algn="l"/>
                          <a:tab pos="457200" algn="l"/>
                        </a:tabLst>
                      </a:pPr>
                      <a:r>
                        <a:rPr lang="en-US" sz="1600" dirty="0">
                          <a:effectLst/>
                        </a:rPr>
                        <a:t>Description</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5611058"/>
                  </a:ext>
                </a:extLst>
              </a:tr>
              <a:tr h="365760">
                <a:tc>
                  <a:txBody>
                    <a:bodyPr/>
                    <a:lstStyle/>
                    <a:p>
                      <a:pPr marL="57150" marR="0" algn="ctr">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1</a:t>
                      </a:r>
                    </a:p>
                  </a:txBody>
                  <a:tcPr marL="68580" marR="68580" marT="0" marB="0" anchor="ctr"/>
                </a:tc>
                <a:tc>
                  <a:txBody>
                    <a:bodyPr/>
                    <a:lstStyle/>
                    <a:p>
                      <a:pPr marL="45720" marR="0" algn="l">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Reduce mass of volatile solids by a minimum of 38%</a:t>
                      </a:r>
                    </a:p>
                  </a:txBody>
                  <a:tcPr marL="68580" marR="68580" marT="0" marB="0" anchor="ctr"/>
                </a:tc>
                <a:extLst>
                  <a:ext uri="{0D108BD9-81ED-4DB2-BD59-A6C34878D82A}">
                    <a16:rowId xmlns:a16="http://schemas.microsoft.com/office/drawing/2014/main" val="609933238"/>
                  </a:ext>
                </a:extLst>
              </a:tr>
              <a:tr h="365760">
                <a:tc>
                  <a:txBody>
                    <a:bodyPr/>
                    <a:lstStyle/>
                    <a:p>
                      <a:pPr marL="57150" marR="0" algn="ctr">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marL="45720" marR="0" algn="l">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Demonstrate specific properties by bench-scale test for 40 days</a:t>
                      </a:r>
                    </a:p>
                  </a:txBody>
                  <a:tcPr marL="68580" marR="68580" marT="0" marB="0" anchor="ctr"/>
                </a:tc>
                <a:extLst>
                  <a:ext uri="{0D108BD9-81ED-4DB2-BD59-A6C34878D82A}">
                    <a16:rowId xmlns:a16="http://schemas.microsoft.com/office/drawing/2014/main" val="492641923"/>
                  </a:ext>
                </a:extLst>
              </a:tr>
              <a:tr h="365760">
                <a:tc>
                  <a:txBody>
                    <a:bodyPr/>
                    <a:lstStyle/>
                    <a:p>
                      <a:pPr marL="57150" marR="0" algn="ctr">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marL="45720" marR="0" algn="l">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Demonstrate specific properties by bench-scale test for 30 days for liquid portion of biosolids</a:t>
                      </a:r>
                    </a:p>
                  </a:txBody>
                  <a:tcPr marL="68580" marR="68580" marT="0" marB="0" anchor="ctr"/>
                </a:tc>
                <a:extLst>
                  <a:ext uri="{0D108BD9-81ED-4DB2-BD59-A6C34878D82A}">
                    <a16:rowId xmlns:a16="http://schemas.microsoft.com/office/drawing/2014/main" val="2954044631"/>
                  </a:ext>
                </a:extLst>
              </a:tr>
              <a:tr h="365760">
                <a:tc>
                  <a:txBody>
                    <a:bodyPr/>
                    <a:lstStyle/>
                    <a:p>
                      <a:pPr marL="57150" marR="0" algn="ctr">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4</a:t>
                      </a:r>
                    </a:p>
                  </a:txBody>
                  <a:tcPr marL="68580" marR="68580" marT="0" marB="0" anchor="ctr"/>
                </a:tc>
                <a:tc>
                  <a:txBody>
                    <a:bodyPr/>
                    <a:lstStyle/>
                    <a:p>
                      <a:pPr marL="45720" marR="0" lvl="0" indent="0" algn="l" defTabSz="914400" rtl="0" eaLnBrk="1" fontAlgn="auto" latinLnBrk="0" hangingPunct="1">
                        <a:lnSpc>
                          <a:spcPct val="100000"/>
                        </a:lnSpc>
                        <a:spcBef>
                          <a:spcPts val="0"/>
                        </a:spcBef>
                        <a:spcAft>
                          <a:spcPts val="0"/>
                        </a:spcAft>
                        <a:buClrTx/>
                        <a:buSzTx/>
                        <a:buFontTx/>
                        <a:buNone/>
                        <a:tabLst>
                          <a:tab pos="457200" algn="l"/>
                          <a:tab pos="457200" algn="l"/>
                        </a:tabLst>
                        <a:defRPr/>
                      </a:pPr>
                      <a:r>
                        <a:rPr lang="en-US" sz="1600" dirty="0">
                          <a:effectLst/>
                          <a:latin typeface="+mn-lt"/>
                          <a:ea typeface="Calibri" panose="020F0502020204030204" pitchFamily="34" charset="0"/>
                          <a:cs typeface="Times New Roman" panose="02020603050405020304" pitchFamily="18" charset="0"/>
                        </a:rPr>
                        <a:t>Measure specific oxygen uptake rate (SOUR).  Goal is less than 1.5 mg of oxygen per hour per gram solids</a:t>
                      </a:r>
                    </a:p>
                  </a:txBody>
                  <a:tcPr marL="68580" marR="68580" marT="0" marB="0" anchor="ctr"/>
                </a:tc>
                <a:extLst>
                  <a:ext uri="{0D108BD9-81ED-4DB2-BD59-A6C34878D82A}">
                    <a16:rowId xmlns:a16="http://schemas.microsoft.com/office/drawing/2014/main" val="91199137"/>
                  </a:ext>
                </a:extLst>
              </a:tr>
              <a:tr h="365760">
                <a:tc>
                  <a:txBody>
                    <a:bodyPr/>
                    <a:lstStyle/>
                    <a:p>
                      <a:pPr marL="57150" marR="0" algn="ctr">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5</a:t>
                      </a:r>
                    </a:p>
                  </a:txBody>
                  <a:tcPr marL="68580" marR="68580" marT="0" marB="0" anchor="ctr"/>
                </a:tc>
                <a:tc>
                  <a:txBody>
                    <a:bodyPr/>
                    <a:lstStyle/>
                    <a:p>
                      <a:pPr marL="45720" marR="0" algn="l">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Treat in aerobic process for 14 or more days where temperature on average is &gt;45 </a:t>
                      </a:r>
                      <a:r>
                        <a:rPr lang="en-US" sz="1600" baseline="30000" dirty="0">
                          <a:effectLst/>
                          <a:latin typeface="+mn-lt"/>
                          <a:ea typeface="Calibri" panose="020F0502020204030204" pitchFamily="34" charset="0"/>
                          <a:cs typeface="Times New Roman" panose="02020603050405020304" pitchFamily="18" charset="0"/>
                        </a:rPr>
                        <a:t>o</a:t>
                      </a:r>
                      <a:r>
                        <a:rPr lang="en-US" sz="1600" dirty="0">
                          <a:effectLst/>
                          <a:latin typeface="+mn-lt"/>
                          <a:ea typeface="Calibri" panose="020F0502020204030204" pitchFamily="34" charset="0"/>
                          <a:cs typeface="Times New Roman" panose="02020603050405020304" pitchFamily="18" charset="0"/>
                        </a:rPr>
                        <a:t>C and minimum is </a:t>
                      </a:r>
                      <a:br>
                        <a:rPr lang="en-US" sz="1600" dirty="0">
                          <a:effectLst/>
                          <a:latin typeface="+mn-lt"/>
                          <a:ea typeface="Calibri" panose="020F0502020204030204" pitchFamily="34" charset="0"/>
                          <a:cs typeface="Times New Roman" panose="02020603050405020304" pitchFamily="18" charset="0"/>
                        </a:rPr>
                      </a:br>
                      <a:r>
                        <a:rPr lang="en-US" sz="1600" dirty="0">
                          <a:effectLst/>
                          <a:latin typeface="+mn-lt"/>
                          <a:ea typeface="Calibri" panose="020F0502020204030204" pitchFamily="34" charset="0"/>
                          <a:cs typeface="Times New Roman" panose="02020603050405020304" pitchFamily="18" charset="0"/>
                        </a:rPr>
                        <a:t>40 </a:t>
                      </a:r>
                      <a:r>
                        <a:rPr lang="en-US" sz="1600" baseline="30000" dirty="0">
                          <a:effectLst/>
                          <a:latin typeface="+mn-lt"/>
                          <a:ea typeface="Calibri" panose="020F0502020204030204" pitchFamily="34" charset="0"/>
                          <a:cs typeface="Times New Roman" panose="02020603050405020304" pitchFamily="18" charset="0"/>
                        </a:rPr>
                        <a:t>o</a:t>
                      </a:r>
                      <a:r>
                        <a:rPr lang="en-US" sz="1600" dirty="0">
                          <a:effectLst/>
                          <a:latin typeface="+mn-lt"/>
                          <a:ea typeface="Calibri" panose="020F0502020204030204" pitchFamily="34" charset="0"/>
                          <a:cs typeface="Times New Roman" panose="02020603050405020304" pitchFamily="18" charset="0"/>
                        </a:rPr>
                        <a:t>C</a:t>
                      </a:r>
                    </a:p>
                  </a:txBody>
                  <a:tcPr marL="68580" marR="68580" marT="0" marB="0" anchor="ctr"/>
                </a:tc>
                <a:extLst>
                  <a:ext uri="{0D108BD9-81ED-4DB2-BD59-A6C34878D82A}">
                    <a16:rowId xmlns:a16="http://schemas.microsoft.com/office/drawing/2014/main" val="4130786495"/>
                  </a:ext>
                </a:extLst>
              </a:tr>
              <a:tr h="365760">
                <a:tc>
                  <a:txBody>
                    <a:bodyPr/>
                    <a:lstStyle/>
                    <a:p>
                      <a:pPr marL="57150" marR="0" algn="ctr">
                        <a:spcBef>
                          <a:spcPts val="0"/>
                        </a:spcBef>
                        <a:spcAft>
                          <a:spcPts val="0"/>
                        </a:spcAft>
                        <a:tabLst>
                          <a:tab pos="457200" algn="l"/>
                          <a:tab pos="457200" algn="l"/>
                        </a:tabLst>
                      </a:pPr>
                      <a:r>
                        <a:rPr lang="en-US" sz="1600" dirty="0">
                          <a:effectLst/>
                          <a:latin typeface="+mn-lt"/>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 marR="0" algn="l">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Raise pH to 12 or higher by alkali addition for 2 hours and 11.5 for an additional 22 hour</a:t>
                      </a:r>
                    </a:p>
                  </a:txBody>
                  <a:tcPr marL="68580" marR="68580" marT="0" marB="0" anchor="ctr"/>
                </a:tc>
                <a:extLst>
                  <a:ext uri="{0D108BD9-81ED-4DB2-BD59-A6C34878D82A}">
                    <a16:rowId xmlns:a16="http://schemas.microsoft.com/office/drawing/2014/main" val="622837562"/>
                  </a:ext>
                </a:extLst>
              </a:tr>
              <a:tr h="365760">
                <a:tc>
                  <a:txBody>
                    <a:bodyPr/>
                    <a:lstStyle/>
                    <a:p>
                      <a:pPr marL="57150" marR="0" algn="ctr">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7</a:t>
                      </a:r>
                    </a:p>
                  </a:txBody>
                  <a:tcPr marL="68580" marR="68580" marT="0" marB="0" anchor="ctr"/>
                </a:tc>
                <a:tc>
                  <a:txBody>
                    <a:bodyPr/>
                    <a:lstStyle/>
                    <a:p>
                      <a:pPr marL="45720" marR="0" algn="l">
                        <a:spcBef>
                          <a:spcPts val="0"/>
                        </a:spcBef>
                        <a:spcAft>
                          <a:spcPts val="0"/>
                        </a:spcAft>
                        <a:tabLst>
                          <a:tab pos="457200" algn="l"/>
                          <a:tab pos="457200" algn="l"/>
                        </a:tabLst>
                      </a:pPr>
                      <a:r>
                        <a:rPr lang="en-US" sz="1600" dirty="0">
                          <a:effectLst/>
                          <a:latin typeface="+mn-lt"/>
                          <a:ea typeface="Calibri" panose="020F0502020204030204" pitchFamily="34" charset="0"/>
                          <a:cs typeface="Times New Roman" panose="02020603050405020304" pitchFamily="18" charset="0"/>
                        </a:rPr>
                        <a:t>75% or more of the solids in biosolids may not contain </a:t>
                      </a:r>
                      <a:r>
                        <a:rPr lang="en-US" sz="1600" dirty="0" err="1">
                          <a:effectLst/>
                          <a:latin typeface="+mn-lt"/>
                          <a:ea typeface="Calibri" panose="020F0502020204030204" pitchFamily="34" charset="0"/>
                          <a:cs typeface="Times New Roman" panose="02020603050405020304" pitchFamily="18" charset="0"/>
                        </a:rPr>
                        <a:t>unstabilized</a:t>
                      </a:r>
                      <a:r>
                        <a:rPr lang="en-US" sz="1600" dirty="0">
                          <a:effectLst/>
                          <a:latin typeface="+mn-lt"/>
                          <a:ea typeface="Calibri" panose="020F0502020204030204" pitchFamily="34" charset="0"/>
                          <a:cs typeface="Times New Roman" panose="02020603050405020304" pitchFamily="18" charset="0"/>
                        </a:rPr>
                        <a:t> solids prior to mixing</a:t>
                      </a:r>
                    </a:p>
                  </a:txBody>
                  <a:tcPr marL="68580" marR="68580" marT="0" marB="0" anchor="ctr"/>
                </a:tc>
                <a:extLst>
                  <a:ext uri="{0D108BD9-81ED-4DB2-BD59-A6C34878D82A}">
                    <a16:rowId xmlns:a16="http://schemas.microsoft.com/office/drawing/2014/main" val="1220716696"/>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8</a:t>
                      </a:r>
                    </a:p>
                  </a:txBody>
                  <a:tcPr marL="68580" marR="68580" marT="0" marB="0" anchor="ctr"/>
                </a:tc>
                <a:tc>
                  <a:txBody>
                    <a:bodyPr/>
                    <a:lstStyle/>
                    <a:p>
                      <a:pPr marL="45720" marR="0" algn="l">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90% or more of the solids in biosolids may contain unstabilized solids prior to mixing</a:t>
                      </a:r>
                    </a:p>
                  </a:txBody>
                  <a:tcPr marL="68580" marR="68580" marT="0" marB="0" anchor="ctr"/>
                </a:tc>
                <a:extLst>
                  <a:ext uri="{0D108BD9-81ED-4DB2-BD59-A6C34878D82A}">
                    <a16:rowId xmlns:a16="http://schemas.microsoft.com/office/drawing/2014/main" val="1250352544"/>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9</a:t>
                      </a:r>
                    </a:p>
                  </a:txBody>
                  <a:tcPr marL="68580" marR="68580" marT="0" marB="0" anchor="ctr"/>
                </a:tc>
                <a:tc>
                  <a:txBody>
                    <a:bodyPr/>
                    <a:lstStyle/>
                    <a:p>
                      <a:pPr marL="45720" marR="0" algn="l">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Inject biosolids below land surface</a:t>
                      </a:r>
                    </a:p>
                  </a:txBody>
                  <a:tcPr marL="68580" marR="68580" marT="0" marB="0" anchor="ctr"/>
                </a:tc>
                <a:extLst>
                  <a:ext uri="{0D108BD9-81ED-4DB2-BD59-A6C34878D82A}">
                    <a16:rowId xmlns:a16="http://schemas.microsoft.com/office/drawing/2014/main" val="1454163952"/>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45720" marR="0" algn="l">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Incorporate biosolids into the soil within 6 hours</a:t>
                      </a:r>
                    </a:p>
                  </a:txBody>
                  <a:tcPr marL="68580" marR="68580" marT="0" marB="0" anchor="ctr"/>
                </a:tc>
                <a:extLst>
                  <a:ext uri="{0D108BD9-81ED-4DB2-BD59-A6C34878D82A}">
                    <a16:rowId xmlns:a16="http://schemas.microsoft.com/office/drawing/2014/main" val="2599015558"/>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12</a:t>
                      </a:r>
                    </a:p>
                  </a:txBody>
                  <a:tcPr marL="68580" marR="68580" marT="0" marB="0" anchor="ctr"/>
                </a:tc>
                <a:tc>
                  <a:txBody>
                    <a:bodyPr/>
                    <a:lstStyle/>
                    <a:p>
                      <a:pPr marL="45720" marR="0" algn="l">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The pH should be raised to 12 or higher by alkali addition and maintained for 30 minutes</a:t>
                      </a:r>
                    </a:p>
                  </a:txBody>
                  <a:tcPr marL="68580" marR="68580" marT="0" marB="0" anchor="ctr"/>
                </a:tc>
                <a:extLst>
                  <a:ext uri="{0D108BD9-81ED-4DB2-BD59-A6C34878D82A}">
                    <a16:rowId xmlns:a16="http://schemas.microsoft.com/office/drawing/2014/main" val="634607989"/>
                  </a:ext>
                </a:extLst>
              </a:tr>
            </a:tbl>
          </a:graphicData>
        </a:graphic>
      </p:graphicFrame>
      <p:sp>
        <p:nvSpPr>
          <p:cNvPr id="6" name="TextBox 5">
            <a:extLst>
              <a:ext uri="{FF2B5EF4-FFF2-40B4-BE49-F238E27FC236}">
                <a16:creationId xmlns:a16="http://schemas.microsoft.com/office/drawing/2014/main" id="{284E91ED-A3FD-C745-A4AB-4F4CF971C76A}"/>
              </a:ext>
            </a:extLst>
          </p:cNvPr>
          <p:cNvSpPr txBox="1"/>
          <p:nvPr/>
        </p:nvSpPr>
        <p:spPr>
          <a:xfrm>
            <a:off x="511567" y="6320545"/>
            <a:ext cx="9611898" cy="584775"/>
          </a:xfrm>
          <a:prstGeom prst="rect">
            <a:avLst/>
          </a:prstGeom>
          <a:noFill/>
        </p:spPr>
        <p:txBody>
          <a:bodyPr wrap="square" rtlCol="0">
            <a:spAutoFit/>
          </a:bodyPr>
          <a:lstStyle/>
          <a:p>
            <a:r>
              <a:rPr lang="en-US" sz="1600"/>
              <a:t>Vector treatment requirements in Sect. 312.83</a:t>
            </a:r>
          </a:p>
          <a:p>
            <a:r>
              <a:rPr lang="en-US" sz="1600"/>
              <a:t>* Alternative 11 does not apply to land application of biosolids and was intentionally skipped.</a:t>
            </a:r>
          </a:p>
        </p:txBody>
      </p:sp>
    </p:spTree>
    <p:extLst>
      <p:ext uri="{BB962C8B-B14F-4D97-AF65-F5344CB8AC3E}">
        <p14:creationId xmlns:p14="http://schemas.microsoft.com/office/powerpoint/2010/main" val="239507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2830D-7057-024A-A685-6FC66D8565C4}"/>
              </a:ext>
            </a:extLst>
          </p:cNvPr>
          <p:cNvSpPr txBox="1"/>
          <p:nvPr/>
        </p:nvSpPr>
        <p:spPr>
          <a:xfrm>
            <a:off x="950259" y="537455"/>
            <a:ext cx="9951690" cy="954107"/>
          </a:xfrm>
          <a:prstGeom prst="rect">
            <a:avLst/>
          </a:prstGeom>
          <a:noFill/>
        </p:spPr>
        <p:txBody>
          <a:bodyPr wrap="square" rtlCol="0">
            <a:spAutoFit/>
          </a:bodyPr>
          <a:lstStyle/>
          <a:p>
            <a:pPr algn="ctr"/>
            <a:r>
              <a:rPr lang="en-US" sz="2800" b="1">
                <a:solidFill>
                  <a:srgbClr val="0070C0"/>
                </a:solidFill>
              </a:rPr>
              <a:t>For Which Land Uses are the Treatment Approaches to Minimize Attraction of Rats, Rodents, etc. (Vectors) Applied?</a:t>
            </a:r>
          </a:p>
        </p:txBody>
      </p:sp>
      <p:graphicFrame>
        <p:nvGraphicFramePr>
          <p:cNvPr id="4" name="Table 3">
            <a:extLst>
              <a:ext uri="{FF2B5EF4-FFF2-40B4-BE49-F238E27FC236}">
                <a16:creationId xmlns:a16="http://schemas.microsoft.com/office/drawing/2014/main" id="{E5A8072C-0768-F449-B70F-B96DA165DD06}"/>
              </a:ext>
            </a:extLst>
          </p:cNvPr>
          <p:cNvGraphicFramePr>
            <a:graphicFrameLocks noGrp="1"/>
          </p:cNvGraphicFramePr>
          <p:nvPr>
            <p:extLst>
              <p:ext uri="{D42A27DB-BD31-4B8C-83A1-F6EECF244321}">
                <p14:modId xmlns:p14="http://schemas.microsoft.com/office/powerpoint/2010/main" val="1432726381"/>
              </p:ext>
            </p:extLst>
          </p:nvPr>
        </p:nvGraphicFramePr>
        <p:xfrm>
          <a:off x="1068639" y="1565665"/>
          <a:ext cx="10058400" cy="4754880"/>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1816564710"/>
                    </a:ext>
                  </a:extLst>
                </a:gridCol>
                <a:gridCol w="2057400">
                  <a:extLst>
                    <a:ext uri="{9D8B030D-6E8A-4147-A177-3AD203B41FA5}">
                      <a16:colId xmlns:a16="http://schemas.microsoft.com/office/drawing/2014/main" val="1133083243"/>
                    </a:ext>
                  </a:extLst>
                </a:gridCol>
                <a:gridCol w="2057400">
                  <a:extLst>
                    <a:ext uri="{9D8B030D-6E8A-4147-A177-3AD203B41FA5}">
                      <a16:colId xmlns:a16="http://schemas.microsoft.com/office/drawing/2014/main" val="1344534835"/>
                    </a:ext>
                  </a:extLst>
                </a:gridCol>
                <a:gridCol w="2057400">
                  <a:extLst>
                    <a:ext uri="{9D8B030D-6E8A-4147-A177-3AD203B41FA5}">
                      <a16:colId xmlns:a16="http://schemas.microsoft.com/office/drawing/2014/main" val="108830223"/>
                    </a:ext>
                  </a:extLst>
                </a:gridCol>
                <a:gridCol w="2057400">
                  <a:extLst>
                    <a:ext uri="{9D8B030D-6E8A-4147-A177-3AD203B41FA5}">
                      <a16:colId xmlns:a16="http://schemas.microsoft.com/office/drawing/2014/main" val="706998372"/>
                    </a:ext>
                  </a:extLst>
                </a:gridCol>
              </a:tblGrid>
              <a:tr h="672812">
                <a:tc>
                  <a:txBody>
                    <a:bodyPr/>
                    <a:lstStyle/>
                    <a:p>
                      <a:pPr marL="71438" marR="0" indent="0" algn="ctr">
                        <a:spcBef>
                          <a:spcPts val="0"/>
                        </a:spcBef>
                        <a:spcAft>
                          <a:spcPts val="0"/>
                        </a:spcAft>
                        <a:tabLst>
                          <a:tab pos="457200" algn="l"/>
                        </a:tabLst>
                      </a:pPr>
                      <a:r>
                        <a:rPr lang="en-US" sz="1600">
                          <a:effectLst/>
                          <a:latin typeface="+mn-lt"/>
                        </a:rPr>
                        <a:t>Pathogen Treatment Alternative</a:t>
                      </a:r>
                    </a:p>
                  </a:txBody>
                  <a:tcPr marL="68580" marR="68580" marT="0" marB="0"/>
                </a:tc>
                <a:tc>
                  <a:txBody>
                    <a:bodyPr/>
                    <a:lstStyle/>
                    <a:p>
                      <a:pPr marL="45720" marR="0" algn="ctr">
                        <a:spcBef>
                          <a:spcPts val="0"/>
                        </a:spcBef>
                        <a:spcAft>
                          <a:spcPts val="0"/>
                        </a:spcAft>
                        <a:tabLst>
                          <a:tab pos="457200" algn="l"/>
                          <a:tab pos="457200" algn="l"/>
                        </a:tabLst>
                      </a:pPr>
                      <a:r>
                        <a:rPr lang="en-US" sz="1600">
                          <a:effectLst/>
                          <a:latin typeface="+mn-lt"/>
                        </a:rPr>
                        <a:t>Agricultural, forest, public contact, or reclamation property</a:t>
                      </a:r>
                      <a:endParaRPr lang="en-U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Lawn, home, or garden properties</a:t>
                      </a:r>
                    </a:p>
                  </a:txBody>
                  <a:tcPr marL="68580" marR="68580" marT="0" marB="0"/>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Sold or given away </a:t>
                      </a:r>
                      <a:br>
                        <a:rPr lang="en-US" sz="1600">
                          <a:effectLst/>
                          <a:latin typeface="+mn-lt"/>
                          <a:ea typeface="Calibri" panose="020F0502020204030204" pitchFamily="34" charset="0"/>
                          <a:cs typeface="Times New Roman" panose="02020603050405020304" pitchFamily="18" charset="0"/>
                        </a:rPr>
                      </a:br>
                      <a:r>
                        <a:rPr lang="en-US" sz="1600">
                          <a:effectLst/>
                          <a:latin typeface="+mn-lt"/>
                          <a:ea typeface="Calibri" panose="020F0502020204030204" pitchFamily="34" charset="0"/>
                          <a:cs typeface="Times New Roman" panose="02020603050405020304" pitchFamily="18" charset="0"/>
                        </a:rPr>
                        <a:t>in bags</a:t>
                      </a:r>
                    </a:p>
                  </a:txBody>
                  <a:tcPr marL="68580" marR="68580" marT="0" marB="0"/>
                </a:tc>
                <a:tc>
                  <a:txBody>
                    <a:bodyPr/>
                    <a:lstStyle/>
                    <a:p>
                      <a:pPr marL="4572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Domestic septage</a:t>
                      </a:r>
                    </a:p>
                  </a:txBody>
                  <a:tcPr marL="68580" marR="68580" marT="0" marB="0"/>
                </a:tc>
                <a:extLst>
                  <a:ext uri="{0D108BD9-81ED-4DB2-BD59-A6C34878D82A}">
                    <a16:rowId xmlns:a16="http://schemas.microsoft.com/office/drawing/2014/main" val="2225611058"/>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1</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9933238"/>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2641923"/>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4044631"/>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4</a:t>
                      </a:r>
                    </a:p>
                  </a:txBody>
                  <a:tcPr marL="68580" marR="68580" marT="0" marB="0" anchor="ctr"/>
                </a:tc>
                <a:tc>
                  <a:txBody>
                    <a:bodyPr/>
                    <a:lstStyle/>
                    <a:p>
                      <a:pPr marL="45720" marR="0" lvl="0" indent="0" algn="ctr" defTabSz="914400" rtl="0" eaLnBrk="1" fontAlgn="auto" latinLnBrk="0" hangingPunct="1">
                        <a:lnSpc>
                          <a:spcPct val="100000"/>
                        </a:lnSpc>
                        <a:spcBef>
                          <a:spcPts val="0"/>
                        </a:spcBef>
                        <a:spcAft>
                          <a:spcPts val="0"/>
                        </a:spcAft>
                        <a:buClrTx/>
                        <a:buSzTx/>
                        <a:buFontTx/>
                        <a:buNone/>
                        <a:tabLst>
                          <a:tab pos="457200" algn="l"/>
                          <a:tab pos="457200" algn="l"/>
                        </a:tabLst>
                        <a:defRPr/>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lvl="0" indent="0" algn="ctr" defTabSz="914400" rtl="0" eaLnBrk="1" fontAlgn="auto" latinLnBrk="0" hangingPunct="1">
                        <a:lnSpc>
                          <a:spcPct val="100000"/>
                        </a:lnSpc>
                        <a:spcBef>
                          <a:spcPts val="0"/>
                        </a:spcBef>
                        <a:spcAft>
                          <a:spcPts val="0"/>
                        </a:spcAft>
                        <a:buClrTx/>
                        <a:buSzTx/>
                        <a:buFontTx/>
                        <a:buNone/>
                        <a:tabLst>
                          <a:tab pos="457200" algn="l"/>
                          <a:tab pos="457200" algn="l"/>
                        </a:tabLst>
                        <a:defRPr/>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lvl="0" indent="0" algn="ctr" defTabSz="914400" rtl="0" eaLnBrk="1" fontAlgn="auto" latinLnBrk="0" hangingPunct="1">
                        <a:lnSpc>
                          <a:spcPct val="100000"/>
                        </a:lnSpc>
                        <a:spcBef>
                          <a:spcPts val="0"/>
                        </a:spcBef>
                        <a:spcAft>
                          <a:spcPts val="0"/>
                        </a:spcAft>
                        <a:buClrTx/>
                        <a:buSzTx/>
                        <a:buFontTx/>
                        <a:buNone/>
                        <a:tabLst>
                          <a:tab pos="457200" algn="l"/>
                          <a:tab pos="457200" algn="l"/>
                        </a:tabLst>
                        <a:defRPr/>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lvl="0" indent="0" algn="ctr" defTabSz="914400" rtl="0" eaLnBrk="1" fontAlgn="auto" latinLnBrk="0" hangingPunct="1">
                        <a:lnSpc>
                          <a:spcPct val="100000"/>
                        </a:lnSpc>
                        <a:spcBef>
                          <a:spcPts val="0"/>
                        </a:spcBef>
                        <a:spcAft>
                          <a:spcPts val="0"/>
                        </a:spcAft>
                        <a:buClrTx/>
                        <a:buSzTx/>
                        <a:buFontTx/>
                        <a:buNone/>
                        <a:tabLst>
                          <a:tab pos="457200" algn="l"/>
                          <a:tab pos="457200" algn="l"/>
                        </a:tabLst>
                        <a:defRPr/>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199137"/>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5</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0786495"/>
                  </a:ext>
                </a:extLst>
              </a:tr>
              <a:tr h="365760">
                <a:tc>
                  <a:txBody>
                    <a:bodyPr/>
                    <a:lstStyle/>
                    <a:p>
                      <a:pPr marL="57150" marR="0" algn="ctr">
                        <a:spcBef>
                          <a:spcPts val="0"/>
                        </a:spcBef>
                        <a:spcAft>
                          <a:spcPts val="0"/>
                        </a:spcAft>
                        <a:tabLst>
                          <a:tab pos="457200" algn="l"/>
                          <a:tab pos="457200" algn="l"/>
                        </a:tabLst>
                      </a:pPr>
                      <a:r>
                        <a:rPr lang="en-US" sz="1600">
                          <a:effectLst/>
                          <a:latin typeface="+mn-lt"/>
                        </a:rPr>
                        <a:t>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2837562"/>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7</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0716696"/>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8</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0352544"/>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9</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extLst>
                  <a:ext uri="{0D108BD9-81ED-4DB2-BD59-A6C34878D82A}">
                    <a16:rowId xmlns:a16="http://schemas.microsoft.com/office/drawing/2014/main" val="1454163952"/>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extLst>
                  <a:ext uri="{0D108BD9-81ED-4DB2-BD59-A6C34878D82A}">
                    <a16:rowId xmlns:a16="http://schemas.microsoft.com/office/drawing/2014/main" val="2599015558"/>
                  </a:ext>
                </a:extLst>
              </a:tr>
              <a:tr h="365760">
                <a:tc>
                  <a:txBody>
                    <a:bodyPr/>
                    <a:lstStyle/>
                    <a:p>
                      <a:pPr marL="57150" marR="0" algn="ctr">
                        <a:spcBef>
                          <a:spcPts val="0"/>
                        </a:spcBef>
                        <a:spcAft>
                          <a:spcPts val="0"/>
                        </a:spcAft>
                        <a:tabLst>
                          <a:tab pos="457200" algn="l"/>
                          <a:tab pos="457200" algn="l"/>
                        </a:tabLst>
                      </a:pPr>
                      <a:r>
                        <a:rPr lang="en-US" sz="1600">
                          <a:effectLst/>
                          <a:latin typeface="+mn-lt"/>
                          <a:ea typeface="Calibri" panose="020F0502020204030204" pitchFamily="34" charset="0"/>
                          <a:cs typeface="Times New Roman" panose="02020603050405020304" pitchFamily="18" charset="0"/>
                        </a:rPr>
                        <a:t>12</a:t>
                      </a: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 marR="0" algn="ctr">
                        <a:spcBef>
                          <a:spcPts val="0"/>
                        </a:spcBef>
                        <a:spcAft>
                          <a:spcPts val="0"/>
                        </a:spcAft>
                        <a:tabLst>
                          <a:tab pos="457200" algn="l"/>
                          <a:tab pos="457200" algn="l"/>
                        </a:tabLst>
                      </a:pP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 marR="0" algn="ctr">
                        <a:spcBef>
                          <a:spcPts val="0"/>
                        </a:spcBef>
                        <a:spcAft>
                          <a:spcPts val="0"/>
                        </a:spcAft>
                        <a:tabLst>
                          <a:tab pos="457200" algn="l"/>
                          <a:tab pos="457200" algn="l"/>
                        </a:tabLst>
                      </a:pPr>
                      <a:r>
                        <a:rPr lang="en-US" sz="1600">
                          <a:effectLst/>
                          <a:latin typeface="Georgia" panose="02040502050405020303" pitchFamily="18" charset="0"/>
                          <a:ea typeface="Calibri" panose="020F0502020204030204" pitchFamily="34" charset="0"/>
                          <a:cs typeface="Times New Roman" panose="02020603050405020304" pitchFamily="18" charset="0"/>
                        </a:rPr>
                        <a:t>X</a:t>
                      </a:r>
                    </a:p>
                  </a:txBody>
                  <a:tcPr marL="68580" marR="68580" marT="0" marB="0" anchor="ctr"/>
                </a:tc>
                <a:extLst>
                  <a:ext uri="{0D108BD9-81ED-4DB2-BD59-A6C34878D82A}">
                    <a16:rowId xmlns:a16="http://schemas.microsoft.com/office/drawing/2014/main" val="634607989"/>
                  </a:ext>
                </a:extLst>
              </a:tr>
            </a:tbl>
          </a:graphicData>
        </a:graphic>
      </p:graphicFrame>
      <p:sp>
        <p:nvSpPr>
          <p:cNvPr id="6" name="TextBox 5">
            <a:extLst>
              <a:ext uri="{FF2B5EF4-FFF2-40B4-BE49-F238E27FC236}">
                <a16:creationId xmlns:a16="http://schemas.microsoft.com/office/drawing/2014/main" id="{71BD4E72-3FE7-0D47-81EC-41DD1DDC194F}"/>
              </a:ext>
            </a:extLst>
          </p:cNvPr>
          <p:cNvSpPr txBox="1"/>
          <p:nvPr/>
        </p:nvSpPr>
        <p:spPr>
          <a:xfrm>
            <a:off x="1064961" y="6287889"/>
            <a:ext cx="9611898" cy="584775"/>
          </a:xfrm>
          <a:prstGeom prst="rect">
            <a:avLst/>
          </a:prstGeom>
          <a:noFill/>
        </p:spPr>
        <p:txBody>
          <a:bodyPr wrap="square" rtlCol="0">
            <a:spAutoFit/>
          </a:bodyPr>
          <a:lstStyle/>
          <a:p>
            <a:r>
              <a:rPr lang="en-US" sz="1600"/>
              <a:t>Vector treatment requirements in Sect. 312.83</a:t>
            </a:r>
          </a:p>
          <a:p>
            <a:r>
              <a:rPr lang="en-US" sz="1600"/>
              <a:t>* Alternative 11 does not apply to land application of biosolids and was intentionally skipped</a:t>
            </a:r>
          </a:p>
        </p:txBody>
      </p:sp>
    </p:spTree>
    <p:extLst>
      <p:ext uri="{BB962C8B-B14F-4D97-AF65-F5344CB8AC3E}">
        <p14:creationId xmlns:p14="http://schemas.microsoft.com/office/powerpoint/2010/main" val="146525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DD74A2-497F-384C-A696-48467C5049AA}"/>
              </a:ext>
            </a:extLst>
          </p:cNvPr>
          <p:cNvSpPr txBox="1"/>
          <p:nvPr/>
        </p:nvSpPr>
        <p:spPr>
          <a:xfrm>
            <a:off x="5207358" y="2815578"/>
            <a:ext cx="5919988" cy="2308324"/>
          </a:xfrm>
          <a:prstGeom prst="rect">
            <a:avLst/>
          </a:prstGeom>
          <a:noFill/>
        </p:spPr>
        <p:txBody>
          <a:bodyPr wrap="square" rtlCol="0">
            <a:spAutoFit/>
          </a:bodyPr>
          <a:lstStyle/>
          <a:p>
            <a:r>
              <a:rPr lang="en-US" sz="4800" b="1">
                <a:solidFill>
                  <a:srgbClr val="0070C0"/>
                </a:solidFill>
              </a:rPr>
              <a:t>Application Limits and Pollutant Limits in Biosolids</a:t>
            </a:r>
          </a:p>
        </p:txBody>
      </p:sp>
      <p:pic>
        <p:nvPicPr>
          <p:cNvPr id="5" name="Picture 4" descr="There are four different pictures on this slide.  The bottom right picture is an aerial of a biosolids composting facility that includes green waste for bulking material." title="Pictures of Biosolids Processing Methods">
            <a:extLst>
              <a:ext uri="{FF2B5EF4-FFF2-40B4-BE49-F238E27FC236}">
                <a16:creationId xmlns:a16="http://schemas.microsoft.com/office/drawing/2014/main" id="{9873DB53-8E83-8A4C-93BF-C57BFFBA00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581" r="2957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197485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BA438622B5604E95719A762E30DD27" ma:contentTypeVersion="10" ma:contentTypeDescription="Create a new document." ma:contentTypeScope="" ma:versionID="0f37ba8155ed233a1187928a682a4278">
  <xsd:schema xmlns:xsd="http://www.w3.org/2001/XMLSchema" xmlns:xs="http://www.w3.org/2001/XMLSchema" xmlns:p="http://schemas.microsoft.com/office/2006/metadata/properties" xmlns:ns2="42f79fda-264c-444a-a44e-fee40deef777" xmlns:ns3="0ec06a57-d2a1-442d-b09c-1ab9044f3574" targetNamespace="http://schemas.microsoft.com/office/2006/metadata/properties" ma:root="true" ma:fieldsID="27be1d22c90920690cbfdea95ba1b752" ns2:_="" ns3:_="">
    <xsd:import namespace="42f79fda-264c-444a-a44e-fee40deef777"/>
    <xsd:import namespace="0ec06a57-d2a1-442d-b09c-1ab9044f35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f79fda-264c-444a-a44e-fee40deef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c06a57-d2a1-442d-b09c-1ab9044f35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AEEB92-E049-4E57-A969-D3E477273ED3}">
  <ds:schemaRefs>
    <ds:schemaRef ds:uri="http://schemas.microsoft.com/sharepoint/v3/contenttype/forms"/>
  </ds:schemaRefs>
</ds:datastoreItem>
</file>

<file path=customXml/itemProps2.xml><?xml version="1.0" encoding="utf-8"?>
<ds:datastoreItem xmlns:ds="http://schemas.openxmlformats.org/officeDocument/2006/customXml" ds:itemID="{9EE3D88A-9400-493C-A575-D9B0D048A3DB}">
  <ds:schemaRefs>
    <ds:schemaRef ds:uri="42f79fda-264c-444a-a44e-fee40deef777"/>
    <ds:schemaRef ds:uri="http://purl.org/dc/elements/1.1/"/>
    <ds:schemaRef ds:uri="http://purl.org/dc/terms/"/>
    <ds:schemaRef ds:uri="http://www.w3.org/XML/1998/namespace"/>
    <ds:schemaRef ds:uri="http://purl.org/dc/dcmitype/"/>
    <ds:schemaRef ds:uri="http://schemas.openxmlformats.org/package/2006/metadata/core-properties"/>
    <ds:schemaRef ds:uri="0ec06a57-d2a1-442d-b09c-1ab9044f3574"/>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24E2A8B7-AAC0-4D35-A6E1-643B3BFFB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f79fda-264c-444a-a44e-fee40deef777"/>
    <ds:schemaRef ds:uri="0ec06a57-d2a1-442d-b09c-1ab9044f3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TotalTime>
  <Words>3015</Words>
  <Application>Microsoft Office PowerPoint</Application>
  <PresentationFormat>Widescreen</PresentationFormat>
  <Paragraphs>404</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Cambria Math</vt:lpstr>
      <vt:lpstr>Georgia</vt:lpstr>
      <vt:lpstr>Lucida Bright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Limits on the Amount of Biosolids Estimated?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Biosolids Monitored?</vt:lpstr>
      <vt:lpstr>What Testing is Required for Farmland?</vt:lpstr>
      <vt:lpstr>PowerPoint Presentation</vt:lpstr>
      <vt:lpstr>What Recordkeeping and Reporting is Required?</vt:lpstr>
      <vt:lpstr>Which TCEQ Staff Monitor Are Responsible for Overseeing Reuse of Biosolids?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Verwiel</dc:creator>
  <cp:lastModifiedBy>Angela Curry</cp:lastModifiedBy>
  <cp:revision>2</cp:revision>
  <dcterms:created xsi:type="dcterms:W3CDTF">2020-12-31T18:05:27Z</dcterms:created>
  <dcterms:modified xsi:type="dcterms:W3CDTF">2022-05-31T22:45:28Z</dcterms:modified>
</cp:coreProperties>
</file>