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3655" r:id="rId2"/>
    <p:sldMasterId id="2147483724" r:id="rId3"/>
  </p:sldMasterIdLst>
  <p:notesMasterIdLst>
    <p:notesMasterId r:id="rId41"/>
  </p:notesMasterIdLst>
  <p:handoutMasterIdLst>
    <p:handoutMasterId r:id="rId42"/>
  </p:handoutMasterIdLst>
  <p:sldIdLst>
    <p:sldId id="349" r:id="rId4"/>
    <p:sldId id="430" r:id="rId5"/>
    <p:sldId id="410" r:id="rId6"/>
    <p:sldId id="369" r:id="rId7"/>
    <p:sldId id="389" r:id="rId8"/>
    <p:sldId id="402" r:id="rId9"/>
    <p:sldId id="386" r:id="rId10"/>
    <p:sldId id="387" r:id="rId11"/>
    <p:sldId id="429" r:id="rId12"/>
    <p:sldId id="403" r:id="rId13"/>
    <p:sldId id="388" r:id="rId14"/>
    <p:sldId id="414" r:id="rId15"/>
    <p:sldId id="415" r:id="rId16"/>
    <p:sldId id="432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5" r:id="rId25"/>
    <p:sldId id="424" r:id="rId26"/>
    <p:sldId id="426" r:id="rId27"/>
    <p:sldId id="427" r:id="rId28"/>
    <p:sldId id="412" r:id="rId29"/>
    <p:sldId id="428" r:id="rId30"/>
    <p:sldId id="396" r:id="rId31"/>
    <p:sldId id="397" r:id="rId32"/>
    <p:sldId id="398" r:id="rId33"/>
    <p:sldId id="404" r:id="rId34"/>
    <p:sldId id="405" r:id="rId35"/>
    <p:sldId id="406" r:id="rId36"/>
    <p:sldId id="407" r:id="rId37"/>
    <p:sldId id="408" r:id="rId38"/>
    <p:sldId id="431" r:id="rId39"/>
    <p:sldId id="409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27F90"/>
    <a:srgbClr val="0F7B42"/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2" d="100"/>
          <a:sy n="62" d="100"/>
        </p:scale>
        <p:origin x="348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-99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ACD4A58A-416B-4A9D-B42F-AC5E1CC0D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B1632030-60EB-4E5E-BA6B-31163BF09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 pitchFamily="-109" charset="-128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831CF469-E745-4441-AADA-E86E1E5D2311}" type="slidenum">
              <a:rPr lang="en-US" sz="1200"/>
              <a:pPr algn="r" defTabSz="931863" eaLnBrk="0" hangingPunct="0"/>
              <a:t>1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C559C-AA88-49F2-8985-28295FAC1D2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10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F97CA-44E4-4D80-8098-D863FBDE4FF0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C559C-AA88-49F2-8985-28295FAC1D2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54EDD-40F4-4704-8E3E-670E63E4E5F8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54EDD-40F4-4704-8E3E-670E63E4E5F8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91859-5C3F-465E-850F-6C44A8622AF6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A7B1-AF82-4AD8-8D03-48560AF3ACA0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6D20D-239C-4E1F-B1F6-CEA13F1DE8BA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Examples of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Proposed Nutrient Criteria for 6 better known Texas Reservoirs. </a:t>
            </a:r>
          </a:p>
          <a:p>
            <a:endParaRPr lang="en-US" baseline="0" dirty="0">
              <a:latin typeface="Arial" pitchFamily="34" charset="0"/>
              <a:ea typeface="ＭＳ Ｐゴシック" pitchFamily="34" charset="-128"/>
            </a:endParaRPr>
          </a:p>
          <a:p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-Eagle Mountain Lake has a Stand Alone </a:t>
            </a:r>
            <a:r>
              <a:rPr lang="en-US" baseline="0" dirty="0" err="1">
                <a:latin typeface="Arial" pitchFamily="34" charset="0"/>
                <a:ea typeface="ＭＳ Ｐゴシック" pitchFamily="34" charset="-128"/>
              </a:rPr>
              <a:t>Chl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-a criteria of 25.4 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µg/L, Cedar Creek Lake 30.4 µg/L, Livingston Lake 23.0 µg/L, Lewisville Lake 18.5 µg/L, Houston Lake (Not yet adopted) 12.4 µg/L, and Lake Travis 3.7 µg/L. Criteria for Total Phosphorous and Transparency have not yet been adopted, but TP ranged from 0.03 to 0.18 mg/L and transparency from 0.28 to 3.13 meters.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0A17A-2CE1-4B42-8DEE-14DC4D202034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F2A45226-F583-4659-AA81-2EC966D0C383}" type="slidenum">
              <a:rPr lang="en-US" sz="1200"/>
              <a:pPr algn="r" defTabSz="931863" eaLnBrk="0" hangingPunct="0"/>
              <a:t>19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831CF469-E745-4441-AADA-E86E1E5D2311}" type="slidenum">
              <a:rPr lang="en-US" sz="1200"/>
              <a:pPr algn="r" defTabSz="931863" eaLnBrk="0" hangingPunct="0"/>
              <a:t>2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51E7D2A4-C773-448C-86EE-1EC6832D7983}" type="slidenum">
              <a:rPr lang="en-US" sz="1200"/>
              <a:pPr algn="r" defTabSz="931863" eaLnBrk="0" hangingPunct="0"/>
              <a:t>20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A6CC1CEE-7AAB-4E6C-B2A1-ED093B176E46}" type="slidenum">
              <a:rPr lang="en-US" sz="1200"/>
              <a:pPr algn="r" defTabSz="931863" eaLnBrk="0" hangingPunct="0"/>
              <a:t>21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C559C-AA88-49F2-8985-28295FAC1D2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C559C-AA88-49F2-8985-28295FAC1D2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C559C-AA88-49F2-8985-28295FAC1D2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C559C-AA88-49F2-8985-28295FAC1D2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C559C-AA88-49F2-8985-28295FAC1D2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A7B1-AF82-4AD8-8D03-48560AF3ACA0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45FFFD2A-F30E-4223-81C4-456144729B44}" type="slidenum">
              <a:rPr lang="en-US" sz="1200"/>
              <a:pPr algn="r" defTabSz="931863" eaLnBrk="0" hangingPunct="0"/>
              <a:t>28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0D5C4F63-983B-4C46-A489-D5D8AFC2DFC7}" type="slidenum">
              <a:rPr lang="en-US" sz="1200"/>
              <a:pPr algn="r" defTabSz="931863" eaLnBrk="0" hangingPunct="0"/>
              <a:t>29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831CF469-E745-4441-AADA-E86E1E5D2311}" type="slidenum">
              <a:rPr lang="en-US" sz="1200"/>
              <a:pPr algn="r" defTabSz="931863" eaLnBrk="0" hangingPunct="0"/>
              <a:t>3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132A4575-34D5-4A34-AFB8-3BC30BF10DCE}" type="slidenum">
              <a:rPr lang="en-US" sz="1200"/>
              <a:pPr algn="r" defTabSz="931863" eaLnBrk="0" hangingPunct="0"/>
              <a:t>30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132A4575-34D5-4A34-AFB8-3BC30BF10DCE}" type="slidenum">
              <a:rPr lang="en-US" sz="1200"/>
              <a:pPr algn="r" defTabSz="931863" eaLnBrk="0" hangingPunct="0"/>
              <a:t>31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11" eaLnBrk="0" hangingPunct="0"/>
            <a:fld id="{45FFFD2A-F30E-4223-81C4-456144729B44}" type="slidenum">
              <a:rPr lang="en-US" sz="1200"/>
              <a:pPr algn="r" defTabSz="931811" eaLnBrk="0" hangingPunct="0"/>
              <a:t>32</a:t>
            </a:fld>
            <a:endParaRPr lang="en-US"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11" eaLnBrk="0" hangingPunct="0"/>
            <a:fld id="{45FFFD2A-F30E-4223-81C4-456144729B44}" type="slidenum">
              <a:rPr lang="en-US" sz="1200"/>
              <a:pPr algn="r" defTabSz="931811" eaLnBrk="0" hangingPunct="0"/>
              <a:t>33</a:t>
            </a:fld>
            <a:endParaRPr lang="en-US"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11" eaLnBrk="0" hangingPunct="0"/>
            <a:fld id="{0D5C4F63-983B-4C46-A489-D5D8AFC2DFC7}" type="slidenum">
              <a:rPr lang="en-US" sz="1200"/>
              <a:pPr algn="r" defTabSz="931811" eaLnBrk="0" hangingPunct="0"/>
              <a:t>34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11" eaLnBrk="0" hangingPunct="0"/>
            <a:fld id="{132A4575-34D5-4A34-AFB8-3BC30BF10DCE}" type="slidenum">
              <a:rPr lang="en-US" sz="1200"/>
              <a:pPr algn="r" defTabSz="931811" eaLnBrk="0" hangingPunct="0"/>
              <a:t>35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11" eaLnBrk="0" hangingPunct="0"/>
            <a:fld id="{132A4575-34D5-4A34-AFB8-3BC30BF10DCE}" type="slidenum">
              <a:rPr lang="en-US" sz="1200"/>
              <a:pPr algn="r" defTabSz="931811" eaLnBrk="0" hangingPunct="0"/>
              <a:t>36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11" eaLnBrk="0" hangingPunct="0"/>
            <a:fld id="{132A4575-34D5-4A34-AFB8-3BC30BF10DCE}" type="slidenum">
              <a:rPr lang="en-US" sz="1200"/>
              <a:pPr algn="r" defTabSz="931811" eaLnBrk="0" hangingPunct="0"/>
              <a:t>37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02AAC-AB03-4B9B-A6E3-4376CF70042A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C559C-AA88-49F2-8985-28295FAC1D2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02AAC-AB03-4B9B-A6E3-4376CF70042A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88D07-418C-448D-A582-E64B14394076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D9B52-025F-4C74-BF7B-C9FDC6DBACC2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D9B52-025F-4C74-BF7B-C9FDC6DBACC2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1D311-429C-4C48-9858-371814EF8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1C7F1-3565-49D9-8FF1-88B4CE8E3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7705-C76C-437B-955B-989772BA6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5BCA-F425-40BE-931C-6E36B6915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7248-F24F-440A-ACCF-3D1B0FE8D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1FB5A-C3B8-4403-B2A5-B2253D13A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464C-31AB-42B3-A691-0A95B0850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ADAB-4880-4131-9914-20632FA7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D381-27FF-4173-9A3C-2210D85C1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6BDCB-C160-4E44-B5A4-4AA66F0F3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D19D-6FC6-4CC2-85A2-AD45C8C5F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8C1F-7B22-4560-B38C-61A17D42B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671E6-B7A5-4008-A0AB-B441A2B46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4DABB-77A9-42B3-8B6F-AD4ECA259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4EA5-C93E-40EC-B534-2CF01B380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300" y="5602288"/>
            <a:ext cx="90328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8C4A658-A0FE-46C1-BD18-A3D51760F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A637-5B89-4987-BF99-A9EAC3BF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ADA7-0B0E-4AD3-8E28-9E0F8CA27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EAE1C-A58B-4A3B-B128-521465B44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36D24-6E6C-4E0B-8CFF-BA4265648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6581-E163-43EF-AEA6-E4284089E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411B3-3A66-4858-9D52-3D346626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EEFA-975E-4CDA-9BB1-9F848C803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2D5EBDB8-03A5-437D-8BAD-F2888D346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2AA20350-7A6E-43DC-A1FB-6089EC633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anatee.org/home/government/departments/natural-resources/environmental-protection/air-and-watershed-management/special-topic-numeric-criteria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.eo.esa.int/cgi-bin/satimgsql.pl?search=&amp;sat=12&amp;f=1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tars.miami.edu/cstars-media/photo-gallery/image?format=raw&amp;type=orig&amp;id=66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.jsc.nasa.gov/sseop/EFS/lores.pl?PHOTO=STS075-723-2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jpeg"/><Relationship Id="rId5" Type="http://schemas.openxmlformats.org/officeDocument/2006/relationships/hyperlink" Target="http://earth.jsc.nasa.gov/sseop/EFS/lores.pl?PHOTO=STS038-86-16" TargetMode="Externa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eq.texas.gov/waterquality/standards/stakeholders/nutrient_criteria_group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Standards@tceq.texas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vajalgroup.com/austin-waterfront-property/wp-content/uploads/2011/03/lbj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.state.fl.us/water/wqssp/nutri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533400"/>
            <a:ext cx="8674100" cy="12311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pitchFamily="-109" charset="0"/>
                <a:ea typeface="Arial Bold" pitchFamily="-109" charset="0"/>
                <a:cs typeface="Arial Bold" pitchFamily="-109" charset="0"/>
              </a:rPr>
              <a:t>Nutrient Criteria Development Advisory Workgroup</a:t>
            </a:r>
          </a:p>
        </p:txBody>
      </p:sp>
      <p:sp>
        <p:nvSpPr>
          <p:cNvPr id="512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127F9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46535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3" indent="457200" defTabSz="381000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Welcome</a:t>
            </a:r>
          </a:p>
          <a:p>
            <a:pPr marL="457200" lvl="5" indent="457200" defTabSz="38100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Moderator</a:t>
            </a:r>
          </a:p>
          <a:p>
            <a:pPr marL="457200" lvl="5" indent="457200" defTabSz="38100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Director Kelly </a:t>
            </a:r>
            <a:r>
              <a:rPr lang="en-US" sz="2400" dirty="0" err="1">
                <a:solidFill>
                  <a:srgbClr val="161645"/>
                </a:solidFill>
                <a:latin typeface="+mj-lt"/>
                <a:cs typeface="Arial" charset="0"/>
              </a:rPr>
              <a:t>Holligan</a:t>
            </a: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 </a:t>
            </a:r>
            <a:b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</a:b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	  Water Quality Planning Division</a:t>
            </a:r>
          </a:p>
          <a:p>
            <a:pPr marL="0" lvl="3" indent="457200" defTabSz="381000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Water Quality Standards Staff </a:t>
            </a:r>
            <a:b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</a:b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      Introductions</a:t>
            </a:r>
          </a:p>
          <a:p>
            <a:pPr marL="457200" lvl="5" indent="457200" defTabSz="381000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Jim Davenport</a:t>
            </a:r>
          </a:p>
          <a:p>
            <a:pPr marL="457200" lvl="5" indent="457200" defTabSz="381000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Laurie Eng Fisher</a:t>
            </a:r>
          </a:p>
          <a:p>
            <a:pPr marL="457200" lvl="5" indent="457200" defTabSz="381000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Jason </a:t>
            </a:r>
            <a:r>
              <a:rPr lang="en-US" sz="2400" dirty="0" err="1">
                <a:solidFill>
                  <a:srgbClr val="161645"/>
                </a:solidFill>
                <a:latin typeface="+mj-lt"/>
                <a:cs typeface="Arial" charset="0"/>
              </a:rPr>
              <a:t>Godeaux</a:t>
            </a:r>
            <a:endParaRPr lang="en-US" sz="2400" dirty="0">
              <a:solidFill>
                <a:srgbClr val="161645"/>
              </a:solidFill>
              <a:latin typeface="+mj-lt"/>
              <a:cs typeface="Arial" charset="0"/>
            </a:endParaRPr>
          </a:p>
          <a:p>
            <a:pPr marL="457200" lvl="5" indent="457200" defTabSz="381000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Joe Martin</a:t>
            </a:r>
          </a:p>
          <a:p>
            <a:pPr marL="457200" lvl="5" indent="457200" defTabSz="381000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161645"/>
                </a:solidFill>
                <a:latin typeface="+mj-lt"/>
                <a:cs typeface="Arial" charset="0"/>
              </a:rPr>
              <a:t>Debbie Miller</a:t>
            </a:r>
          </a:p>
        </p:txBody>
      </p:sp>
      <p:pic>
        <p:nvPicPr>
          <p:cNvPr id="9" name="Picture 8" descr="Pedernales River in Texa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057400"/>
            <a:ext cx="2819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0" y="4876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Pedernales River</a:t>
            </a:r>
          </a:p>
          <a:p>
            <a:r>
              <a:rPr lang="en-US" sz="600" dirty="0"/>
              <a:t>Image by: Texas Water Development Board</a:t>
            </a:r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54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Nutrient Criteria: State/National Efforts</a:t>
            </a:r>
          </a:p>
        </p:txBody>
      </p:sp>
      <p:sp>
        <p:nvSpPr>
          <p:cNvPr id="1024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409700"/>
            <a:ext cx="8382000" cy="33085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Other states NNC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Alabama – </a:t>
            </a:r>
            <a:r>
              <a:rPr lang="en-US" sz="26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6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 Site specific by Lake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Arizona – </a:t>
            </a:r>
            <a:r>
              <a:rPr lang="en-US" sz="26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Chl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i="1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, TN, TKN, TP, </a:t>
            </a:r>
            <a:r>
              <a:rPr lang="en-US" sz="26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Secchi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 Lake</a:t>
            </a:r>
            <a:b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</a:b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    category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Minnesota – TP, </a:t>
            </a:r>
            <a:r>
              <a:rPr lang="en-US" sz="26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Chl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i="1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6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Secchi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 Lake grouping  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Oregon – </a:t>
            </a:r>
            <a:r>
              <a:rPr lang="en-US" sz="26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Chl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i="1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 Natural lakes, reservoirs, rivers</a:t>
            </a:r>
            <a:b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</a:b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     and estuaries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Wisconsin – TP Grouping lake &amp; river</a:t>
            </a:r>
          </a:p>
        </p:txBody>
      </p:sp>
      <p:pic>
        <p:nvPicPr>
          <p:cNvPr id="54275" name="Picture 3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105400"/>
            <a:ext cx="6531425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0" y="6172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Image by: MyManatee.org</a:t>
            </a:r>
          </a:p>
          <a:p>
            <a:endParaRPr lang="en-US" sz="1000" dirty="0"/>
          </a:p>
        </p:txBody>
      </p:sp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54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Why Are Nutrient Criteria Difficult?</a:t>
            </a:r>
          </a:p>
        </p:txBody>
      </p:sp>
      <p:sp>
        <p:nvSpPr>
          <p:cNvPr id="921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409700"/>
            <a:ext cx="8001000" cy="482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Lack of clear “use-based” thresholds for uses 	  	 such as recreation &amp; aesthetics, aquatic life 			 propagation, drinking water sources 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Responses to nutrients are </a:t>
            </a:r>
            <a:r>
              <a:rPr lang="en-US" sz="2800" u="sng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highly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variable – 			 e.g., effect of TN and TP on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No consensus on how to derive criteria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Independent criteria or “weight-of evidence”?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Insufficiencies in historical monitoring data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Initial EPA guidance criteria were problematic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High concern about regulatory impacts </a:t>
            </a:r>
          </a:p>
        </p:txBody>
      </p:sp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54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Nutrient Criteria In General</a:t>
            </a:r>
          </a:p>
        </p:txBody>
      </p:sp>
      <p:sp>
        <p:nvSpPr>
          <p:cNvPr id="1024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409700"/>
            <a:ext cx="8001000" cy="50844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Monitoring &amp; research is increasing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Potential approaches are becoming defined:</a:t>
            </a:r>
          </a:p>
          <a:p>
            <a:pPr marL="914400" lvl="6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u="sng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Stressor-response evaluations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– of what levels of TP, TN cause a significant response in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algal cover, dissolved oxygen swings, fish &amp; invertebrate </a:t>
            </a:r>
            <a:r>
              <a:rPr lang="en-US" sz="2800" baseline="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communities.</a:t>
            </a:r>
          </a:p>
          <a:p>
            <a:pPr marL="914400" lvl="6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u="sng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Defining reference conditions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– basing criteria on historical ambient concentrations of nutrients in relatively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unimpacted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water bodies. </a:t>
            </a:r>
            <a:endParaRPr lang="en-US" sz="2800" u="sng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228600"/>
            <a:ext cx="8674100" cy="554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Status of Nutrient Criteria in Texas</a:t>
            </a:r>
          </a:p>
        </p:txBody>
      </p:sp>
      <p:sp>
        <p:nvSpPr>
          <p:cNvPr id="1126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47800"/>
            <a:ext cx="8458200" cy="30162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Development Plan</a:t>
            </a:r>
          </a:p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2010 Adoption of reservoir criteria</a:t>
            </a:r>
          </a:p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2010 Nutrient Implementation Procedures</a:t>
            </a:r>
          </a:p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EPA review</a:t>
            </a:r>
          </a:p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EPA framework for state nutrient reductions</a:t>
            </a:r>
          </a:p>
        </p:txBody>
      </p:sp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228600"/>
            <a:ext cx="8674100" cy="554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TCEQ Nutrient Criteria: Development</a:t>
            </a:r>
          </a:p>
        </p:txBody>
      </p:sp>
      <p:sp>
        <p:nvSpPr>
          <p:cNvPr id="1126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1447800"/>
            <a:ext cx="8686800" cy="5041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Submitted plans to EPA in 2001, 2006</a:t>
            </a:r>
          </a:p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Reservoirs, then streams &amp; estuaries</a:t>
            </a:r>
          </a:p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Convened advisory workgroup</a:t>
            </a:r>
          </a:p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Separately for each reservoir</a:t>
            </a:r>
          </a:p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Set on historical conditions</a:t>
            </a:r>
          </a:p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Proposed for 93 reservoirs</a:t>
            </a:r>
          </a:p>
          <a:p>
            <a:pPr lvl="3" defTabSz="381000">
              <a:buClr>
                <a:srgbClr val="000090"/>
              </a:buClr>
              <a:buFontTx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	- Stand-alone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criteria</a:t>
            </a:r>
          </a:p>
          <a:p>
            <a:pPr lvl="3" defTabSz="381000">
              <a:buClr>
                <a:srgbClr val="000090"/>
              </a:buClr>
              <a:buFontTx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	-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criteria, + screening levels:</a:t>
            </a:r>
          </a:p>
          <a:p>
            <a:pPr lvl="3" defTabSz="381000">
              <a:buClr>
                <a:srgbClr val="000090"/>
              </a:buClr>
              <a:buFontTx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		  TP, transparency</a:t>
            </a:r>
          </a:p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New permitting procedures for nutrients</a:t>
            </a:r>
          </a:p>
        </p:txBody>
      </p:sp>
      <p:pic>
        <p:nvPicPr>
          <p:cNvPr id="11269" name="Picture 5" descr="Photo of Lake Trav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438400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492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Reservoir Nutrient Criteria - Assumptions</a:t>
            </a:r>
          </a:p>
        </p:txBody>
      </p:sp>
      <p:sp>
        <p:nvSpPr>
          <p:cNvPr id="12291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676400"/>
            <a:ext cx="8001000" cy="3232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Included reservoirs with </a:t>
            </a:r>
            <a:r>
              <a:rPr lang="en-US" sz="2800" u="sng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&gt;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30 sampling dates</a:t>
            </a:r>
            <a:endParaRPr lang="en-US" sz="2800" u="sng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Data from 1990-2008, older data if needed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Criteria = upper prediction interval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Outliers = &gt; 1.5 interquartile range (boxplot)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Values &lt; detection limit = ½ detection limit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Assumes normality of untransformed data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Minimum criterion = 5 µg/L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</a:p>
        </p:txBody>
      </p:sp>
      <p:pic>
        <p:nvPicPr>
          <p:cNvPr id="4608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4890141"/>
            <a:ext cx="5029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 hidden="1"/>
          <p:cNvSpPr txBox="1"/>
          <p:nvPr/>
        </p:nvSpPr>
        <p:spPr>
          <a:xfrm>
            <a:off x="1790700" y="490855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Lake Meredith</a:t>
            </a:r>
          </a:p>
          <a:p>
            <a:r>
              <a:rPr lang="en-US" sz="600" dirty="0"/>
              <a:t>Image by: Brent Shirley</a:t>
            </a:r>
          </a:p>
        </p:txBody>
      </p:sp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228600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Reservoir Nutrient Criteria - Options</a:t>
            </a:r>
          </a:p>
        </p:txBody>
      </p:sp>
      <p:sp>
        <p:nvSpPr>
          <p:cNvPr id="1331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295400"/>
            <a:ext cx="8382000" cy="38348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Assessed as median </a:t>
            </a:r>
            <a:r>
              <a:rPr lang="en-US" sz="25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5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500" u="sng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&gt;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10 sampling dates 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Assessed at main pool station or comparable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500" u="sng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Option 1: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Confirm with TP, Transparency values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Tx/>
              <a:buNone/>
            </a:pP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Calculated same as </a:t>
            </a:r>
            <a:r>
              <a:rPr lang="en-US" sz="25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5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criteria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None/>
            </a:pP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Impaired if </a:t>
            </a:r>
            <a:r>
              <a:rPr lang="en-US" sz="25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5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criterion plus one of the 							screening criteria are exceeded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500" u="sng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Option 2: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Stand-alone </a:t>
            </a:r>
            <a:r>
              <a:rPr lang="en-US" sz="25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5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criteria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Adopted: Option 2 for 75 reservoirs</a:t>
            </a:r>
          </a:p>
        </p:txBody>
      </p:sp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4648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7200" y="6324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Lake Palo Pinto</a:t>
            </a:r>
          </a:p>
          <a:p>
            <a:r>
              <a:rPr lang="en-US" sz="600" dirty="0"/>
              <a:t>Image by: </a:t>
            </a:r>
            <a:r>
              <a:rPr lang="en-US" sz="600" dirty="0" err="1"/>
              <a:t>ThisIsBryanOk</a:t>
            </a:r>
            <a:endParaRPr lang="en-US" sz="600" dirty="0"/>
          </a:p>
        </p:txBody>
      </p:sp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Arial"/>
              </a:rPr>
              <a:t>Nutrient Criteria: Examples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5800" y="1752600"/>
            <a:ext cx="7696200" cy="4267200"/>
          </a:xfrm>
        </p:spPr>
        <p:txBody>
          <a:bodyPr>
            <a:normAutofit fontScale="550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Table</a:t>
            </a:r>
            <a:r>
              <a:rPr lang="en-US" b="1" baseline="0" dirty="0"/>
              <a:t> that shows an example of nutrient criteria that was proposed in the 2010 Water Quality Standards:</a:t>
            </a:r>
            <a:endParaRPr lang="en-US" b="1" dirty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b="1" dirty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dirty="0"/>
              <a:t>Reservoir</a:t>
            </a:r>
            <a:r>
              <a:rPr lang="en-US" b="0" baseline="0" dirty="0"/>
              <a:t> -  </a:t>
            </a:r>
            <a:r>
              <a:rPr lang="en-US" b="1" dirty="0"/>
              <a:t>Eagle </a:t>
            </a:r>
            <a:r>
              <a:rPr lang="en-US" b="1" dirty="0" err="1"/>
              <a:t>Mtn</a:t>
            </a:r>
            <a:r>
              <a:rPr lang="en-US" b="1" dirty="0"/>
              <a:t>; </a:t>
            </a:r>
            <a:r>
              <a:rPr lang="en-US" b="1" dirty="0" err="1"/>
              <a:t>Chl</a:t>
            </a:r>
            <a:r>
              <a:rPr lang="en-US" b="1" dirty="0"/>
              <a:t> </a:t>
            </a:r>
            <a:r>
              <a:rPr lang="en-US" b="1" u="sng" dirty="0"/>
              <a:t>a</a:t>
            </a:r>
            <a:r>
              <a:rPr lang="en-US" b="1" dirty="0"/>
              <a:t> Stand-alone - </a:t>
            </a:r>
            <a:r>
              <a:rPr lang="en-US" dirty="0"/>
              <a:t>25.4 micrograms per liter; </a:t>
            </a:r>
            <a:r>
              <a:rPr lang="en-US" b="1" dirty="0"/>
              <a:t>TP Not adopted - </a:t>
            </a:r>
            <a:r>
              <a:rPr lang="en-US" dirty="0"/>
              <a:t>0.07 milligrams per liter; </a:t>
            </a:r>
            <a:r>
              <a:rPr lang="en-US" b="1" dirty="0"/>
              <a:t>Transparency Not adopted - </a:t>
            </a:r>
            <a:r>
              <a:rPr lang="en-US" dirty="0"/>
              <a:t>0.80 meters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Reservoir</a:t>
            </a:r>
            <a:r>
              <a:rPr lang="en-US" sz="2800" b="0" baseline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-  </a:t>
            </a:r>
            <a:r>
              <a:rPr lang="en-US" b="1" dirty="0"/>
              <a:t>Cedar Creek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;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Chl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Stand-alone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30.4 micrograms per liter;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TP Not adopted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0.07 milligrams per liter;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Transparency Not adopted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0.80 meters</a:t>
            </a:r>
            <a:endParaRPr lang="en-US" sz="2800" dirty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Reservoir</a:t>
            </a:r>
            <a:r>
              <a:rPr lang="en-US" sz="2800" b="0" baseline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- 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Livingston;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Chl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Stand-alone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23.0 micrograms per liter;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TP Not adopted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0.16 milligrams per liter;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Transparency Not adopted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0.67 meters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Reservoir</a:t>
            </a:r>
            <a:r>
              <a:rPr lang="en-US" sz="2800" b="0" baseline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- 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Lewisville;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Chl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Stand-alone –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18.5 micrograms per liter;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TP Not adopted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0.06 milligrams per liter;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Transparency Not adopted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0.60 meters</a:t>
            </a:r>
            <a:endParaRPr lang="en-US" sz="2800" dirty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Reservoir</a:t>
            </a:r>
            <a:r>
              <a:rPr lang="en-US" sz="2800" b="0" baseline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- 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Houston not</a:t>
            </a:r>
            <a:r>
              <a:rPr lang="en-US" sz="2800" b="1" baseline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adopted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;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Chl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Stand-alone – </a:t>
            </a:r>
            <a:r>
              <a:rPr lang="en-US" sz="2800" b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12.4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micrograms per liter;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TP Not adopted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0.18 milligrams per liter;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Transparency Not adopted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0.28 meters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Reservoir</a:t>
            </a:r>
            <a:r>
              <a:rPr lang="en-US" sz="2800" b="0" baseline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- 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Travis;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Chl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Stand-alone – </a:t>
            </a:r>
            <a:r>
              <a:rPr lang="en-US" sz="2800" b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3.7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micrograms per liter;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TP Not adopted -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0.03 milligrams per liter;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Transparency Not adopted –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3.13 meters</a:t>
            </a:r>
            <a:endParaRPr lang="en-US" sz="2800" dirty="0"/>
          </a:p>
        </p:txBody>
      </p:sp>
      <p:sp>
        <p:nvSpPr>
          <p:cNvPr id="1433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aphicFrame>
        <p:nvGraphicFramePr>
          <p:cNvPr id="9" name="Group 395" descr="Table description in slide no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991022"/>
              </p:ext>
            </p:extLst>
          </p:nvPr>
        </p:nvGraphicFramePr>
        <p:xfrm>
          <a:off x="609600" y="1524000"/>
          <a:ext cx="7848601" cy="4656138"/>
        </p:xfrm>
        <a:graphic>
          <a:graphicData uri="http://schemas.openxmlformats.org/drawingml/2006/table">
            <a:tbl>
              <a:tblPr firstRow="1" firstCol="1">
                <a:tableStyleId>{69C7853C-536D-4A76-A0AE-DD22124D55A5}</a:tableStyleId>
              </a:tblPr>
              <a:tblGrid>
                <a:gridCol w="202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Reservoir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Chl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(µg/L)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Stand-alone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TP (mg/L)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 adopted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Transparency (meters)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 adopted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Eagle Mtn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0.07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Cedar Creek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0.07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Livingston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23.0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Lewisville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18.5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0.06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[Houston –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not adopted]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[12.4]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Travis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3.7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0.03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3.13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4302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2010 Nutrient Implementation Procedures</a:t>
            </a:r>
          </a:p>
        </p:txBody>
      </p:sp>
      <p:sp>
        <p:nvSpPr>
          <p:cNvPr id="1536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371600"/>
            <a:ext cx="8534400" cy="4613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In 2010 Standards Implementation Procedures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Applied to increases in domestic discharges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Sets framework for nutrient (TP) effluent limits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Reservoirs – predict effects on “main pool”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Reservoirs – assess local impacts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Tx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Apply site-specific screening factors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Tx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Level of concern – low, moderate, or high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Tx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Assess “weight-of-evidence”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Streams – assess local impacts (as for reservoirs)</a:t>
            </a:r>
          </a:p>
        </p:txBody>
      </p:sp>
    </p:spTree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228600"/>
            <a:ext cx="8991600" cy="427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Nutrient Screening: Local Factors for Reservoirs</a:t>
            </a:r>
          </a:p>
        </p:txBody>
      </p:sp>
      <p:sp>
        <p:nvSpPr>
          <p:cNvPr id="1638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219200"/>
            <a:ext cx="8534400" cy="5083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Size of discharge 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(quantitative)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Distance from reservoir 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(quantitative)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Sensitivity: water clarity 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(quantitative or qualitative)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Sensitivity: observed vegetation responses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Sensitivity: shading by brush and trees</a:t>
            </a:r>
            <a:endParaRPr lang="en-US" sz="2000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Consistency with similar permits 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(qualitative)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Local dispersion, mixing 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(quantitative or qualitative)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Impact on main pool 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(quantitative)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Listed as a nutrient concern in WQ inventory?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endParaRPr lang="en-US" sz="2800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Local factors for streams are similar</a:t>
            </a:r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533400"/>
            <a:ext cx="8674100" cy="61555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pitchFamily="-109" charset="0"/>
                <a:ea typeface="Arial Bold" pitchFamily="-109" charset="0"/>
                <a:cs typeface="Arial Bold" pitchFamily="-109" charset="0"/>
              </a:rPr>
              <a:t>Workgroup Process</a:t>
            </a:r>
          </a:p>
        </p:txBody>
      </p:sp>
      <p:sp>
        <p:nvSpPr>
          <p:cNvPr id="512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127F9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524000"/>
            <a:ext cx="7924800" cy="28561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lvl="5" indent="457200" defTabSz="381000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161645"/>
                </a:solidFill>
                <a:latin typeface="+mj-lt"/>
                <a:cs typeface="Arial" charset="0"/>
              </a:rPr>
              <a:t>All attendees can participate</a:t>
            </a:r>
          </a:p>
          <a:p>
            <a:pPr marL="457200" lvl="5" indent="457200" defTabSz="381000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161645"/>
                </a:solidFill>
                <a:latin typeface="+mj-lt"/>
                <a:cs typeface="Arial" charset="0"/>
              </a:rPr>
              <a:t>Handouts and other info will be posted</a:t>
            </a:r>
          </a:p>
          <a:p>
            <a:pPr marL="457200" lvl="5" indent="457200" defTabSz="381000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161645"/>
                </a:solidFill>
                <a:latin typeface="+mj-lt"/>
                <a:cs typeface="Arial" charset="0"/>
              </a:rPr>
              <a:t>Email communication</a:t>
            </a:r>
          </a:p>
          <a:p>
            <a:pPr marL="457200" lvl="5" indent="457200" defTabSz="381000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161645"/>
                </a:solidFill>
                <a:latin typeface="+mj-lt"/>
                <a:cs typeface="Arial" charset="0"/>
              </a:rPr>
              <a:t>Written comments</a:t>
            </a:r>
          </a:p>
          <a:p>
            <a:pPr marL="457200" lvl="5" indent="457200" defTabSz="381000">
              <a:buClr>
                <a:srgbClr val="002060"/>
              </a:buClr>
              <a:buNone/>
              <a:defRPr/>
            </a:pPr>
            <a:r>
              <a:rPr lang="en-US" dirty="0">
                <a:solidFill>
                  <a:srgbClr val="161645"/>
                </a:solidFill>
                <a:latin typeface="+mj-lt"/>
                <a:cs typeface="Arial" charset="0"/>
              </a:rPr>
              <a:t>standards@tceq.texas.gov</a:t>
            </a:r>
          </a:p>
        </p:txBody>
      </p:sp>
      <p:pic>
        <p:nvPicPr>
          <p:cNvPr id="9" name="ctl00_ContentPlaceHolder1_rotator1_ctl43_ctl00_imageReserve" descr="Mission-Aransas, T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6629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228600"/>
            <a:ext cx="8991600" cy="427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Nutrient Screening: Local Factors for Streams</a:t>
            </a:r>
          </a:p>
        </p:txBody>
      </p:sp>
      <p:sp>
        <p:nvSpPr>
          <p:cNvPr id="17411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219200"/>
            <a:ext cx="8534400" cy="534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Size of discharge 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en-US" sz="24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Instream</a:t>
            </a: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dilution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Sensitivity to attached vegetation – type of bottom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Sensitivity to attached vegetation – depth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Sensitivity to nutrient enrichment – clarity    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Sensitivity to aquatic vegetation – observations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Sensitivity to aquatic vegetation – sunlight, tree shading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en-US" sz="24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Streamflow</a:t>
            </a: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sustainability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Impoundments and pools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Consistency with other permits</a:t>
            </a:r>
          </a:p>
          <a:p>
            <a:pPr marL="0" indent="457200" defTabSz="381000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Listed as a nutrient concern in WQ inventory</a:t>
            </a:r>
          </a:p>
        </p:txBody>
      </p:sp>
    </p:spTree>
  </p:cSld>
  <p:clrMapOvr>
    <a:masterClrMapping/>
  </p:clrMapOvr>
  <p:transition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427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2010 Nutrient Implementation Procedures: Example</a:t>
            </a:r>
          </a:p>
        </p:txBody>
      </p:sp>
      <p:sp>
        <p:nvSpPr>
          <p:cNvPr id="1843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409700"/>
            <a:ext cx="8534400" cy="3964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Factor for local impacts - water clarity in reservoirs:</a:t>
            </a:r>
          </a:p>
          <a:p>
            <a:pPr marL="0" indent="457200" defTabSz="381000">
              <a:buClr>
                <a:srgbClr val="000090"/>
              </a:buClr>
              <a:buFont typeface="Wingdings" pitchFamily="2" charset="2"/>
              <a:buChar char="Ø"/>
            </a:pPr>
            <a:endParaRPr lang="en-US" sz="2800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457200" defTabSz="381000"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                                          	      Quantitative			</a:t>
            </a:r>
            <a:r>
              <a:rPr lang="en-US" sz="2800" u="sng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Concern level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 </a:t>
            </a:r>
            <a:r>
              <a:rPr lang="en-US" sz="2800" u="sng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Qualitative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			    </a:t>
            </a:r>
            <a:r>
              <a:rPr lang="en-US" sz="2800" u="sng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Secchi</a:t>
            </a:r>
            <a:r>
              <a:rPr lang="en-US" sz="2800" u="sng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(m)</a:t>
            </a:r>
          </a:p>
          <a:p>
            <a:pPr marL="0" indent="457200" defTabSz="381000"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Low		  	               Turbid …			     &lt;  0.75</a:t>
            </a:r>
          </a:p>
          <a:p>
            <a:pPr marL="0" indent="457200" defTabSz="381000"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Moderate         … not murky			    0.76 to 1.27</a:t>
            </a:r>
          </a:p>
          <a:p>
            <a:pPr marL="0" indent="457200" defTabSz="381000">
              <a:buClr>
                <a:srgbClr val="FF0000"/>
              </a:buClr>
              <a:buFont typeface="Times New Roman" pitchFamily="18" charset="0"/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High		    … high transparency       &gt; 1.28</a:t>
            </a:r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5399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EPA Review</a:t>
            </a:r>
          </a:p>
        </p:txBody>
      </p:sp>
      <p:sp>
        <p:nvSpPr>
          <p:cNvPr id="1024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219200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371600"/>
            <a:ext cx="8001000" cy="4641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WQ Standards</a:t>
            </a:r>
          </a:p>
          <a:p>
            <a:pPr marL="457200" lvl="5" indent="457200" defTabSz="381000"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Adopted by TCEQ - 6/30/2010</a:t>
            </a:r>
          </a:p>
          <a:p>
            <a:pPr marL="457200" lvl="5" indent="457200" defTabSz="381000"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Additional documentation to EPA - 8/4/2011</a:t>
            </a:r>
          </a:p>
          <a:p>
            <a:pPr marL="457200" lvl="5" indent="457200" defTabSz="381000"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EPA request for more information regarding nutrient criteria - 5/17/2011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Standards Implementation </a:t>
            </a:r>
            <a:b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Procedures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Approved by TCEQ </a:t>
            </a:r>
            <a:b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6/30/2010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Comments from EPA </a:t>
            </a:r>
            <a:b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12/2/2010 letter</a:t>
            </a:r>
          </a:p>
        </p:txBody>
      </p:sp>
      <p:pic>
        <p:nvPicPr>
          <p:cNvPr id="3" name="Picture 4" descr="Lake Bridge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3710581" cy="226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001000" y="4953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Lake Bridgeport</a:t>
            </a:r>
          </a:p>
          <a:p>
            <a:r>
              <a:rPr lang="en-US" sz="600" dirty="0"/>
              <a:t>Image by: TRWD</a:t>
            </a:r>
          </a:p>
        </p:txBody>
      </p:sp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5399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EPA Review of Nutrient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Impl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. Proc.</a:t>
            </a:r>
          </a:p>
        </p:txBody>
      </p:sp>
      <p:sp>
        <p:nvSpPr>
          <p:cNvPr id="1024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524000"/>
            <a:ext cx="8534400" cy="20405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3" indent="457200" defTabSz="381000">
              <a:lnSpc>
                <a:spcPct val="90000"/>
              </a:lnSpc>
              <a:buClr>
                <a:srgbClr val="000090"/>
              </a:buClr>
              <a:buNone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 Should also apply to renewals</a:t>
            </a:r>
          </a:p>
          <a:p>
            <a:pPr marL="0" lvl="3" indent="457200" defTabSz="381000">
              <a:lnSpc>
                <a:spcPct val="90000"/>
              </a:lnSpc>
              <a:buClr>
                <a:srgbClr val="000090"/>
              </a:buClr>
              <a:buNone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 Lower TP limits than 0.5 mg/L may be needed</a:t>
            </a:r>
          </a:p>
          <a:p>
            <a:pPr marL="0" lvl="3" indent="457200" defTabSz="381000">
              <a:lnSpc>
                <a:spcPct val="90000"/>
              </a:lnSpc>
              <a:buClr>
                <a:srgbClr val="000090"/>
              </a:buClr>
              <a:buNone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 Include all domestic discharges when 						 		evaluating loadings to reservoirs with criteria</a:t>
            </a:r>
          </a:p>
          <a:p>
            <a:pPr marL="0" lvl="3" indent="457200" defTabSz="381000">
              <a:lnSpc>
                <a:spcPct val="90000"/>
              </a:lnSpc>
              <a:buClr>
                <a:srgbClr val="000090"/>
              </a:buClr>
              <a:buNone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 Is more analysis of cumulative loadings needed?</a:t>
            </a:r>
          </a:p>
        </p:txBody>
      </p:sp>
      <p:pic>
        <p:nvPicPr>
          <p:cNvPr id="8" name="Picture 2" descr="Lake Wo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6553200" cy="242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67400" y="4724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Lake Worth</a:t>
            </a:r>
          </a:p>
          <a:p>
            <a:r>
              <a:rPr lang="en-US" sz="600" dirty="0"/>
              <a:t>Image by: City of Fort Worth</a:t>
            </a:r>
          </a:p>
        </p:txBody>
      </p:sp>
    </p:spTree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11079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EPA Framework for State Nutrient Reductions</a:t>
            </a:r>
          </a:p>
        </p:txBody>
      </p:sp>
      <p:sp>
        <p:nvSpPr>
          <p:cNvPr id="1024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981200"/>
            <a:ext cx="8001000" cy="4007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EPA Memo from Nancy Stoner, 3/16/2011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None/>
            </a:pPr>
            <a:endParaRPr lang="en-US" sz="2800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Summarizes key elements needed for state 	 	 	 programs to reduce nutrient loadings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endParaRPr lang="en-US" sz="2800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Intended as a flexible planning tool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None/>
            </a:pPr>
            <a:endParaRPr lang="en-US" sz="2800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EPA VI has also requested comment and 	 	 	 	 discussion with each state on the framework</a:t>
            </a:r>
          </a:p>
        </p:txBody>
      </p:sp>
    </p:spTree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422275"/>
            <a:ext cx="8915400" cy="1108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EPA Framework for State Nutrient Reductions:  Eight Key Elements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981200"/>
            <a:ext cx="8610600" cy="4179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Prioritize watersheds on a statewide basis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Set watershed load reduction goals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Ensure effectiveness of point source permits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Agricultural areas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Storm water and septic systems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Accountability and verification measures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Annual public reporting of implementation activities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&amp; biannual reporting of load reductions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Develop work plan, schedule for numeric criteria </a:t>
            </a:r>
          </a:p>
        </p:txBody>
      </p:sp>
      <p:sp>
        <p:nvSpPr>
          <p:cNvPr id="1024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11079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Prospects for Developing Additional Nutrient Criteria for Texas</a:t>
            </a:r>
          </a:p>
        </p:txBody>
      </p:sp>
      <p:sp>
        <p:nvSpPr>
          <p:cNvPr id="1024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905000"/>
            <a:ext cx="8001000" cy="18097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Summary of current plans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Overview of available data and projects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The road ahead: streams and rivers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The road ahead: estuaries</a:t>
            </a:r>
          </a:p>
        </p:txBody>
      </p:sp>
    </p:spTree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228600"/>
            <a:ext cx="8915400" cy="554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Summary of Current Plans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295400"/>
            <a:ext cx="8382000" cy="4869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Develop criteria option for selected rivers and 	 	 	 estuaries based on historical conditions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 Individual water bodies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None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  Reference groupings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Develop criteria option for streams and rivers 	 	 	 based on stressor/response analyses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Initiate additional options for estuaries based on 	 	 ongoing efforts (e.g., stressor/response)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Revisit reservoir criteria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Consider ways to incorporate weight-of-evidence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Develop implementation options </a:t>
            </a:r>
          </a:p>
        </p:txBody>
      </p:sp>
      <p:sp>
        <p:nvSpPr>
          <p:cNvPr id="1331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304800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Available Data – Streams and Rivers</a:t>
            </a:r>
          </a:p>
        </p:txBody>
      </p:sp>
      <p:sp>
        <p:nvSpPr>
          <p:cNvPr id="2048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219200"/>
            <a:ext cx="8001000" cy="62417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30-40 years of data at 100’s of stations, for TP, 		 ~TN,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Transparency, D.O., etc. plus 	  	 		 frequent fish, invertebrate sampling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Data and Research Needs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Algae Sampling – attached </a:t>
            </a:r>
            <a:r>
              <a:rPr lang="en-US" sz="24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periphyton</a:t>
            </a: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sampling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Representative Stations 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More TN data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Lower TP and TN detection limits</a:t>
            </a:r>
          </a:p>
          <a:p>
            <a:pPr marL="0" lvl="4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Recent Projects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Dr. </a:t>
            </a:r>
            <a:r>
              <a:rPr lang="en-US" sz="24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Beran</a:t>
            </a: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Texas </a:t>
            </a:r>
            <a:r>
              <a:rPr lang="en-US" sz="24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Agrilife</a:t>
            </a: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Research at Stephenville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Dr. Haggard &amp; Dr. Scott, University of Arkansas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Dr. </a:t>
            </a:r>
            <a:r>
              <a:rPr lang="en-US" sz="24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Guillen</a:t>
            </a: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University Houston Clear Lake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Additional studies</a:t>
            </a:r>
          </a:p>
        </p:txBody>
      </p:sp>
    </p:spTree>
  </p:cSld>
  <p:clrMapOvr>
    <a:masterClrMapping/>
  </p:clrMapOvr>
  <p:transition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Available Data - Estuaries</a:t>
            </a:r>
          </a:p>
        </p:txBody>
      </p:sp>
      <p:sp>
        <p:nvSpPr>
          <p:cNvPr id="2150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295400"/>
            <a:ext cx="8153400" cy="53122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-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Long-term monitoring stations with decades of 	data for TP, ~TN, </a:t>
            </a:r>
            <a:r>
              <a:rPr lang="en-US" sz="26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a, Transparency, D.O., 	Salinity (~ 72 active stations in 2010)	  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6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Numerous research studies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Marine institutes, national estuary </a:t>
            </a:r>
            <a:r>
              <a:rPr lang="en-US" sz="22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programs,TPWD</a:t>
            </a:r>
            <a: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</a:t>
            </a:r>
            <a:b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 USGS, TWDB, others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Nutrient criteria for Mission-Aransas Estuary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UT Marine Science Institute (Dr. </a:t>
            </a:r>
            <a:r>
              <a:rPr lang="en-US" sz="22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Buskey</a:t>
            </a:r>
            <a: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)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Nutrient sources/inputs for Galveston Bay, TAMU </a:t>
            </a:r>
            <a:b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 Galveston (Dr. </a:t>
            </a:r>
            <a:r>
              <a:rPr lang="en-US" sz="22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Quigg</a:t>
            </a:r>
            <a: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)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Loading calculations (USGS)</a:t>
            </a:r>
          </a:p>
          <a:p>
            <a:pPr marL="0" lvl="4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600" dirty="0"/>
              <a:t>Gulf of Mexico Alliance – nutrient team</a:t>
            </a:r>
          </a:p>
          <a:p>
            <a:pPr marL="0" lvl="4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600" dirty="0"/>
              <a:t>TPWD/TCEQ </a:t>
            </a:r>
            <a:r>
              <a:rPr lang="en-US" sz="2600" dirty="0" err="1"/>
              <a:t>seagrass</a:t>
            </a:r>
            <a:r>
              <a:rPr lang="en-US" sz="2600" dirty="0"/>
              <a:t> sampling</a:t>
            </a:r>
          </a:p>
          <a:p>
            <a:pPr marL="0" lvl="4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600" dirty="0"/>
              <a:t>Studies on freshwater inflow effects and needs</a:t>
            </a:r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533400"/>
            <a:ext cx="8674100" cy="61555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pitchFamily="-109" charset="0"/>
                <a:ea typeface="Arial Bold" pitchFamily="-109" charset="0"/>
                <a:cs typeface="Arial Bold" pitchFamily="-109" charset="0"/>
              </a:rPr>
              <a:t>Workgroup Purpose and Goals</a:t>
            </a:r>
          </a:p>
        </p:txBody>
      </p:sp>
      <p:sp>
        <p:nvSpPr>
          <p:cNvPr id="512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127F9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7924800" cy="344709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161645"/>
                </a:solidFill>
                <a:latin typeface="+mj-lt"/>
                <a:cs typeface="Arial" charset="0"/>
              </a:rPr>
              <a:t>Input to develop potential options for Numeric Nutrient Criteria (NNC)</a:t>
            </a:r>
          </a:p>
          <a:p>
            <a:pPr marL="0" indent="457200" defTabSz="381000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161645"/>
                </a:solidFill>
                <a:latin typeface="+mj-lt"/>
                <a:cs typeface="Arial" charset="0"/>
              </a:rPr>
              <a:t>Review and suggestion analysis</a:t>
            </a:r>
          </a:p>
          <a:p>
            <a:pPr marL="0" indent="457200" defTabSz="381000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161645"/>
                </a:solidFill>
                <a:latin typeface="+mj-lt"/>
                <a:cs typeface="Arial" charset="0"/>
              </a:rPr>
              <a:t>For this meeting</a:t>
            </a:r>
          </a:p>
          <a:p>
            <a:pPr marL="457200" lvl="5" indent="457200" defTabSz="381000">
              <a:buClr>
                <a:schemeClr val="accent2"/>
              </a:buClr>
              <a:buFontTx/>
              <a:buChar char="-"/>
              <a:defRPr/>
            </a:pPr>
            <a:r>
              <a:rPr lang="en-US" sz="2800" dirty="0">
                <a:solidFill>
                  <a:srgbClr val="161645"/>
                </a:solidFill>
                <a:latin typeface="+mj-lt"/>
                <a:cs typeface="Arial" charset="0"/>
              </a:rPr>
              <a:t>Current developments in NNC</a:t>
            </a:r>
          </a:p>
          <a:p>
            <a:pPr marL="457200" lvl="5" indent="457200" defTabSz="381000">
              <a:buClr>
                <a:schemeClr val="accent2"/>
              </a:buClr>
              <a:buFontTx/>
              <a:buChar char="-"/>
              <a:defRPr/>
            </a:pPr>
            <a:r>
              <a:rPr lang="en-US" sz="2800" dirty="0">
                <a:solidFill>
                  <a:srgbClr val="161645"/>
                </a:solidFill>
                <a:latin typeface="+mj-lt"/>
                <a:cs typeface="Arial" charset="0"/>
              </a:rPr>
              <a:t>Update on Texas status and plans</a:t>
            </a:r>
          </a:p>
          <a:p>
            <a:pPr marL="457200" lvl="5" indent="457200" defTabSz="381000">
              <a:buClr>
                <a:schemeClr val="accent2"/>
              </a:buClr>
              <a:buFontTx/>
              <a:buChar char="-"/>
              <a:defRPr/>
            </a:pPr>
            <a:r>
              <a:rPr lang="en-US" sz="2800" dirty="0">
                <a:solidFill>
                  <a:srgbClr val="161645"/>
                </a:solidFill>
                <a:latin typeface="+mj-lt"/>
                <a:cs typeface="Arial" charset="0"/>
              </a:rPr>
              <a:t>Discussion</a:t>
            </a:r>
          </a:p>
        </p:txBody>
      </p:sp>
      <p:pic>
        <p:nvPicPr>
          <p:cNvPr id="10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953000"/>
            <a:ext cx="2030252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304800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Available Data - Estuaries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295400"/>
            <a:ext cx="8001000" cy="3705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Data/research needs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More TN data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Lower TP and TN detection limits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Relationship of TP &amp;TN to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productivity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Biological indices for fish, invertebrates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Biological responses to nutrient loading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Addressing effects of variations in salinity</a:t>
            </a:r>
          </a:p>
        </p:txBody>
      </p:sp>
      <p:pic>
        <p:nvPicPr>
          <p:cNvPr id="6" name="jg_photo_big" descr="Water Jets at Sabine Pass, Texas-Louisiana Border">
            <a:hlinkClick r:id="rId3" tooltip="&quot;Water Jets at Sabine Pass, Texas-Louisiana Border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0"/>
            <a:ext cx="3808730" cy="217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hoto of a Texas Estuar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572000"/>
            <a:ext cx="350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 descr="Left: Water Jets&#10;Image by: CSTARS&#10;Right: A Texas Estuary"/>
          <p:cNvSpPr txBox="1"/>
          <p:nvPr/>
        </p:nvSpPr>
        <p:spPr>
          <a:xfrm>
            <a:off x="4343400" y="61722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Left: Water Jets</a:t>
            </a:r>
          </a:p>
          <a:p>
            <a:r>
              <a:rPr lang="en-US" sz="600" dirty="0"/>
              <a:t>Image by: CSTARS</a:t>
            </a:r>
          </a:p>
          <a:p>
            <a:r>
              <a:rPr lang="en-US" sz="600" dirty="0"/>
              <a:t>Right: A Texas Estuary</a:t>
            </a:r>
          </a:p>
          <a:p>
            <a:endParaRPr lang="en-US" sz="600" dirty="0"/>
          </a:p>
        </p:txBody>
      </p:sp>
      <p:sp>
        <p:nvSpPr>
          <p:cNvPr id="22531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Available Data Reservoirs – again…</a:t>
            </a:r>
          </a:p>
        </p:txBody>
      </p:sp>
      <p:sp>
        <p:nvSpPr>
          <p:cNvPr id="22531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95400"/>
            <a:ext cx="8153400" cy="27576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Data/research needs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More TN data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Lower TP and TN detection limits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Representative stations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Relationship of TP &amp; TN to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productivity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Biological indices and response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35814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4191000"/>
            <a:ext cx="1143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Main Pool of Lake Travis</a:t>
            </a:r>
          </a:p>
        </p:txBody>
      </p:sp>
    </p:spTree>
  </p:cSld>
  <p:clrMapOvr>
    <a:masterClrMapping/>
  </p:clrMapOvr>
  <p:transition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304800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The Road Ahead:  Streams &amp; Rivers </a:t>
            </a:r>
          </a:p>
        </p:txBody>
      </p:sp>
      <p:sp>
        <p:nvSpPr>
          <p:cNvPr id="2048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219200"/>
            <a:ext cx="8001000" cy="43950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Categorize and group based on</a:t>
            </a:r>
          </a:p>
          <a:p>
            <a:pPr marL="400050" lvl="1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Geography?</a:t>
            </a:r>
          </a:p>
          <a:p>
            <a:pPr marL="400050" lvl="1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Hydrology?</a:t>
            </a:r>
          </a:p>
          <a:p>
            <a:pPr marL="400050" lvl="1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Chemical similarities?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Option 1: Base criteria on historical levels in 				reference streams and rivers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Option 2: Stressor/response analyses, relating 			TN,TP to biological indices, D.O.,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(in 				rivers), attached algae (smaller streams)</a:t>
            </a:r>
          </a:p>
        </p:txBody>
      </p:sp>
    </p:spTree>
  </p:cSld>
  <p:clrMapOvr>
    <a:masterClrMapping/>
  </p:clrMapOvr>
  <p:transition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304800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Streams &amp; Rivers: Challenges</a:t>
            </a:r>
          </a:p>
        </p:txBody>
      </p:sp>
      <p:sp>
        <p:nvSpPr>
          <p:cNvPr id="2048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49375"/>
            <a:ext cx="7772400" cy="43950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Limited data for TN and relative abundance of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attached algae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Extensive geographic, hydrologic, chemical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variability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Ideas on applying these options/additional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options?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Suggestions on how to deal with effluent         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dominated streams????</a:t>
            </a:r>
          </a:p>
        </p:txBody>
      </p:sp>
      <p:pic>
        <p:nvPicPr>
          <p:cNvPr id="921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97696" y="2498304"/>
            <a:ext cx="1415207" cy="6324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The Road Ahead: Estuaries</a:t>
            </a:r>
          </a:p>
        </p:txBody>
      </p:sp>
      <p:sp>
        <p:nvSpPr>
          <p:cNvPr id="2150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295400"/>
            <a:ext cx="7239000" cy="25776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Option 1:  Base criteria on historical levels of 	 </a:t>
            </a:r>
            <a:b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</a:t>
            </a:r>
            <a:r>
              <a:rPr lang="en-US" sz="25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5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TP, TN, transparency at reference sites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Option 2:  Relate TN, TP to observed responses</a:t>
            </a:r>
            <a:b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of parameters such as D.O., </a:t>
            </a:r>
            <a:r>
              <a:rPr lang="en-US" sz="25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5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Option 3:  Incorporate models of nutrient</a:t>
            </a:r>
            <a:b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loading/responses (Florida DEP, Chesapeake</a:t>
            </a:r>
            <a:b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5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Bay)</a:t>
            </a:r>
          </a:p>
        </p:txBody>
      </p:sp>
      <p:pic>
        <p:nvPicPr>
          <p:cNvPr id="6" name="Picture 2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419600"/>
            <a:ext cx="2133600" cy="2101273"/>
          </a:xfrm>
          <a:prstGeom prst="rect">
            <a:avLst/>
          </a:prstGeom>
          <a:noFill/>
        </p:spPr>
      </p:pic>
      <p:pic>
        <p:nvPicPr>
          <p:cNvPr id="7" name="Picture 4">
            <a:hlinkClick r:id="rId5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419600"/>
            <a:ext cx="2133600" cy="2133600"/>
          </a:xfrm>
          <a:prstGeom prst="rect">
            <a:avLst/>
          </a:prstGeom>
          <a:noFill/>
        </p:spPr>
      </p:pic>
      <p:sp>
        <p:nvSpPr>
          <p:cNvPr id="8" name="TextBox 7" descr="Left: Galveston Bay&#10;Right: Corpus Christi Bay&#10;Images by: NASA "/>
          <p:cNvSpPr txBox="1"/>
          <p:nvPr/>
        </p:nvSpPr>
        <p:spPr>
          <a:xfrm>
            <a:off x="3429000" y="57150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Left: Galveston Bay</a:t>
            </a:r>
          </a:p>
          <a:p>
            <a:r>
              <a:rPr lang="en-US" sz="1000" dirty="0"/>
              <a:t>Right: Corpus Christi Bay</a:t>
            </a:r>
          </a:p>
          <a:p>
            <a:r>
              <a:rPr lang="en-US" sz="1000" dirty="0"/>
              <a:t>Images by: NASA </a:t>
            </a:r>
          </a:p>
        </p:txBody>
      </p:sp>
    </p:spTree>
  </p:cSld>
  <p:clrMapOvr>
    <a:masterClrMapping/>
  </p:clrMapOvr>
  <p:transition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Estuaries: Challenges</a:t>
            </a:r>
          </a:p>
        </p:txBody>
      </p:sp>
      <p:sp>
        <p:nvSpPr>
          <p:cNvPr id="22531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19200"/>
            <a:ext cx="7696200" cy="3533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5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What defines normal, healthy nutrient loads 	and water quality for estuaries? </a:t>
            </a:r>
          </a:p>
          <a:p>
            <a:pPr marL="0" lvl="5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Establishing groupings of reference stations 	difficult	</a:t>
            </a:r>
          </a:p>
          <a:p>
            <a:pPr marL="0" lvl="5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Examples of criteria development lacking</a:t>
            </a:r>
          </a:p>
        </p:txBody>
      </p:sp>
      <p:pic>
        <p:nvPicPr>
          <p:cNvPr id="6" name="Picture 5" descr="Matagorda Bay with chlorophyll sampling station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Remote Sensing of Chlorophyll-a concentrations near Matagorda Bay</a:t>
            </a:r>
          </a:p>
          <a:p>
            <a:r>
              <a:rPr lang="en-US" sz="600" dirty="0"/>
              <a:t>Image by: Claire Griffin</a:t>
            </a:r>
          </a:p>
        </p:txBody>
      </p:sp>
    </p:spTree>
  </p:cSld>
  <p:clrMapOvr>
    <a:masterClrMapping/>
  </p:clrMapOvr>
  <p:transition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Estuaries: Challenges cont.</a:t>
            </a:r>
          </a:p>
        </p:txBody>
      </p:sp>
      <p:sp>
        <p:nvSpPr>
          <p:cNvPr id="22531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524000"/>
            <a:ext cx="8001000" cy="50413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Any comments on the nature or resolution of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challenges?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Focus groups needed for any specific individual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estuaries or estuary complexes?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Ideas on applying these options /additional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options?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579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41910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Texas Mission-Aransas National Estuarine Research Reserve.</a:t>
            </a:r>
          </a:p>
          <a:p>
            <a:r>
              <a:rPr lang="en-US" sz="600" dirty="0"/>
              <a:t>Image by: NOAA</a:t>
            </a:r>
          </a:p>
        </p:txBody>
      </p:sp>
    </p:spTree>
  </p:cSld>
  <p:clrMapOvr>
    <a:masterClrMapping/>
  </p:clrMapOvr>
  <p:transition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Conclusion 	</a:t>
            </a:r>
          </a:p>
        </p:txBody>
      </p:sp>
      <p:sp>
        <p:nvSpPr>
          <p:cNvPr id="22531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371600"/>
            <a:ext cx="8001000" cy="42226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Next Steps and Action Items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Final comments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Next meeting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endParaRPr lang="en-US" sz="2800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Webpage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  <a:hlinkClick r:id="rId3"/>
              </a:rPr>
              <a:t>www.tceq.texas.gov/waterquality/standards/stakeholders/nutrient_criteria_group.html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Contact Information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  <a:hlinkClick r:id="rId4"/>
              </a:rPr>
              <a:t>standards@tceq.texas.gov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228600"/>
            <a:ext cx="8674100" cy="554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Nutrient Criteria: EPA Guidance</a:t>
            </a:r>
          </a:p>
        </p:txBody>
      </p:sp>
      <p:sp>
        <p:nvSpPr>
          <p:cNvPr id="614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949325"/>
            <a:ext cx="86741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19200"/>
            <a:ext cx="8001000" cy="51090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3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EPA and Numerical Nutrient Criteria</a:t>
            </a:r>
          </a:p>
          <a:p>
            <a:pPr lvl="5" defTabSz="381000"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1998 mandate: NNC by 2004</a:t>
            </a:r>
          </a:p>
          <a:p>
            <a:pPr lvl="5" defTabSz="381000"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Allowed state development plans and schedules – current plan from 2006</a:t>
            </a:r>
          </a:p>
          <a:p>
            <a:pPr lvl="5" defTabSz="381000"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National guidance criteria</a:t>
            </a:r>
          </a:p>
          <a:p>
            <a:pPr lvl="6" defTabSz="381000">
              <a:buClr>
                <a:srgbClr val="000090"/>
              </a:buClr>
              <a:buFont typeface="Courier New" pitchFamily="49" charset="0"/>
              <a:buChar char="o"/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Separate for lakes, </a:t>
            </a:r>
            <a:b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streams, reservoirs</a:t>
            </a:r>
          </a:p>
          <a:p>
            <a:pPr lvl="6" defTabSz="381000">
              <a:buClr>
                <a:srgbClr val="000090"/>
              </a:buClr>
              <a:buFont typeface="Courier New" pitchFamily="49" charset="0"/>
              <a:buChar char="o"/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Pooled for large, </a:t>
            </a:r>
            <a:b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aggregate nutrient </a:t>
            </a:r>
            <a:b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0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ecoregions</a:t>
            </a:r>
            <a:endParaRPr lang="en-US" sz="2000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6" defTabSz="381000">
              <a:buClr>
                <a:srgbClr val="000090"/>
              </a:buClr>
              <a:buFont typeface="Courier New" pitchFamily="49" charset="0"/>
              <a:buChar char="o"/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Based on historical </a:t>
            </a:r>
            <a:b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data for TP and TN  </a:t>
            </a:r>
          </a:p>
          <a:p>
            <a:pPr lvl="6" defTabSz="381000">
              <a:buClr>
                <a:srgbClr val="000090"/>
              </a:buClr>
              <a:buFont typeface="Courier New" pitchFamily="49" charset="0"/>
              <a:buChar char="o"/>
            </a:pP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25</a:t>
            </a:r>
            <a:r>
              <a:rPr lang="en-US" sz="2000" baseline="30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th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percentile or </a:t>
            </a:r>
            <a:b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75</a:t>
            </a:r>
            <a:r>
              <a:rPr lang="en-US" sz="2000" baseline="30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th 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for</a:t>
            </a:r>
            <a:r>
              <a:rPr lang="en-US" sz="2000" baseline="30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unimpacted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b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sites</a:t>
            </a:r>
          </a:p>
        </p:txBody>
      </p:sp>
      <p:pic>
        <p:nvPicPr>
          <p:cNvPr id="5" name="Picture 4" descr="Ecoregion map of Texa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427482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54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Nutrient Criteria: Recent Guidance</a:t>
            </a:r>
          </a:p>
        </p:txBody>
      </p:sp>
      <p:sp>
        <p:nvSpPr>
          <p:cNvPr id="1024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371600"/>
            <a:ext cx="8001000" cy="33547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4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Nutrient Innovations Task Group Report (August 2009)</a:t>
            </a:r>
          </a:p>
          <a:p>
            <a:pPr lvl="4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Empirical Approaches for Nutrient Criteria Derivations – SAB Draft (August 2009) </a:t>
            </a:r>
          </a:p>
          <a:p>
            <a:pPr lvl="4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SAB review (April 2010)</a:t>
            </a:r>
          </a:p>
          <a:p>
            <a:pPr lvl="4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Using Stressor-response Relationships to derive NNC (November 2010)</a:t>
            </a:r>
          </a:p>
          <a:p>
            <a:pPr lvl="4" defTabSz="381000"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Nutrients in Estuaries (November 2010)</a:t>
            </a:r>
          </a:p>
        </p:txBody>
      </p:sp>
      <p:pic>
        <p:nvPicPr>
          <p:cNvPr id="6" name="Picture 5" descr="Pond with green algae/vegetation on the surfa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9600"/>
            <a:ext cx="3733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4495800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Pond covered in Green Algae</a:t>
            </a:r>
          </a:p>
        </p:txBody>
      </p:sp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345757"/>
            <a:ext cx="8674100" cy="49244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Nutrient Criteria: EPA</a:t>
            </a:r>
          </a:p>
        </p:txBody>
      </p:sp>
      <p:sp>
        <p:nvSpPr>
          <p:cNvPr id="614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914400"/>
            <a:ext cx="8597900" cy="10318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143000"/>
            <a:ext cx="7924800" cy="5244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lvl="5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/>
              <a:t>EPA “Speed Up” memo (Ben Grumbles) (May 2007) </a:t>
            </a:r>
            <a:endParaRPr lang="en-US" sz="2800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/>
              <a:t>Lawsuits Florida (July 2008), Wisconsin (Nov. 2009), Kansas (June 2010), possibly more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/>
              <a:t>“Go Faster”- EPA Inspector General (August 2009)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/>
              <a:t>EPA promulgated NNC for Florida rivers &amp; lakes (November 2010)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/>
              <a:t>EPA letter (</a:t>
            </a:r>
            <a:r>
              <a:rPr lang="en-US" sz="2400" dirty="0" err="1"/>
              <a:t>Tinka</a:t>
            </a:r>
            <a:r>
              <a:rPr lang="en-US" sz="2400" dirty="0"/>
              <a:t> Hyde, Region 5) to Illinois (January 2011)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/>
              <a:t>EPA response letter (Nancy Stoner) to New England states affirmed NNC must have TP and TN criteria (March 2011)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/>
              <a:t>EPA memo (Nancy Stoner) Working in Partnership </a:t>
            </a:r>
            <a:br>
              <a:rPr lang="en-US" sz="2400" dirty="0"/>
            </a:br>
            <a:r>
              <a:rPr lang="en-US" sz="2400" dirty="0"/>
              <a:t>Memo (March 2011)</a:t>
            </a:r>
          </a:p>
        </p:txBody>
      </p:sp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554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EPA Nutrient Criteria:  Florida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371600"/>
            <a:ext cx="8534400" cy="26715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Lawsuit from Florida Wildlife Fed. &amp; others in 2008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Consent decree with EPA in 2009 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EPA promulgated criteria for Florida lakes &amp; 	 	       	 streams in Nov 2010 - in effect Mar 2012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EPA estuary criteria - propose in Nov 2011; final 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Aug 2012</a:t>
            </a:r>
          </a:p>
        </p:txBody>
      </p:sp>
      <p:sp>
        <p:nvSpPr>
          <p:cNvPr id="6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60418" name="Picture 2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14800"/>
            <a:ext cx="4191000" cy="260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64770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Lake Lyndon B. Johnson</a:t>
            </a:r>
          </a:p>
          <a:p>
            <a:r>
              <a:rPr lang="en-US" sz="600" dirty="0"/>
              <a:t>Image by: Lake Property of Texas</a:t>
            </a:r>
          </a:p>
        </p:txBody>
      </p:sp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492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Nutrient Criteria: Florida Lakes &amp; Streams</a:t>
            </a:r>
          </a:p>
        </p:txBody>
      </p:sp>
      <p:sp>
        <p:nvSpPr>
          <p:cNvPr id="819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371600"/>
            <a:ext cx="8001000" cy="49552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Grouped lakes by color and alkalinity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Chlorophyll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(20 – 6 µg/L)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Based on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Chl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for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oligotrophic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800" dirty="0" err="1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mesotrophic</a:t>
            </a:r>
            <a:endParaRPr lang="en-US" sz="2800" dirty="0"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TP (0.01-0.05 mg/L);   TN (0.51-1.27 mg/L)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Grouped streams in regions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TP (0.06-0.49 mg/L);  TN (0.67-1.87 mg/L)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Based on reference streams (90</a:t>
            </a:r>
            <a:r>
              <a:rPr lang="en-US" sz="2800" baseline="300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th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percentile) 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Stream criteria must protect downstream lakes   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Down Stream Protection Values </a:t>
            </a:r>
          </a:p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EPA allows site-specific adjustments </a:t>
            </a:r>
            <a:b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     of criteria  </a:t>
            </a:r>
          </a:p>
        </p:txBody>
      </p:sp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422275"/>
            <a:ext cx="8915400" cy="492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j-ea"/>
                <a:cs typeface="Arial"/>
              </a:rPr>
              <a:t>Nutrient Criteria: Florida Response</a:t>
            </a:r>
          </a:p>
        </p:txBody>
      </p:sp>
      <p:sp>
        <p:nvSpPr>
          <p:cNvPr id="819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39813"/>
            <a:ext cx="8674100" cy="1031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71600"/>
            <a:ext cx="8305800" cy="38102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Recent countersuits: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Florida municipalities and utility districts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Florida Fertilizer and Agrichemical Association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Florida Agriculture Commissioner	    </a:t>
            </a:r>
          </a:p>
          <a:p>
            <a:pPr marL="0" lvl="4" indent="457200" defTabSz="381000">
              <a:lnSpc>
                <a:spcPct val="90000"/>
              </a:lnSpc>
              <a:buClr>
                <a:srgbClr val="000090"/>
              </a:buClr>
              <a:buFont typeface="Wingdings" pitchFamily="2" charset="2"/>
              <a:buChar char="Ø"/>
            </a:pPr>
            <a:r>
              <a:rPr lang="en-US" dirty="0"/>
              <a:t>Florida DEP: </a:t>
            </a:r>
            <a:r>
              <a:rPr lang="en-US" sz="2800" u="sng" dirty="0">
                <a:hlinkClick r:id="rId3"/>
              </a:rPr>
              <a:t>http://www.dep.state.fl.us/water/wqssp/nutrients/</a:t>
            </a:r>
            <a:endParaRPr lang="en-US" sz="2800" dirty="0"/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/>
              <a:t>Petitioned withdrawal – April 22</a:t>
            </a:r>
          </a:p>
          <a:p>
            <a:pPr marL="457200" lvl="5" indent="457200" defTabSz="381000">
              <a:lnSpc>
                <a:spcPct val="90000"/>
              </a:lnSpc>
              <a:buClr>
                <a:srgbClr val="000090"/>
              </a:buClr>
              <a:buFont typeface="Arial" pitchFamily="34" charset="0"/>
              <a:buChar char="•"/>
            </a:pPr>
            <a:r>
              <a:rPr lang="en-US" sz="2800" dirty="0"/>
              <a:t>Public meetings – June 14 &amp; 16</a:t>
            </a:r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66E44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66E44"/>
      </a:hlink>
      <a:folHlink>
        <a:srgbClr val="1E4649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2700</Words>
  <Application>Microsoft Office PowerPoint</Application>
  <PresentationFormat>On-screen Show (4:3)</PresentationFormat>
  <Paragraphs>382</Paragraphs>
  <Slides>37</Slides>
  <Notes>37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Bold</vt:lpstr>
      <vt:lpstr>Courier New</vt:lpstr>
      <vt:lpstr>Times New Roman</vt:lpstr>
      <vt:lpstr>Wingdings</vt:lpstr>
      <vt:lpstr>1_Custom Design</vt:lpstr>
      <vt:lpstr>Custom Design</vt:lpstr>
      <vt:lpstr>2_Default Design</vt:lpstr>
      <vt:lpstr>Nutrient Criteria Development Advisory Workgroup</vt:lpstr>
      <vt:lpstr>Workgroup Process</vt:lpstr>
      <vt:lpstr>Workgroup Purpose and Goals</vt:lpstr>
      <vt:lpstr>Nutrient Criteria: EPA Guidance</vt:lpstr>
      <vt:lpstr>Nutrient Criteria: Recent Guidance</vt:lpstr>
      <vt:lpstr>Nutrient Criteria: EPA</vt:lpstr>
      <vt:lpstr>EPA Nutrient Criteria:  Florida</vt:lpstr>
      <vt:lpstr>Nutrient Criteria: Florida Lakes &amp; Streams</vt:lpstr>
      <vt:lpstr>Nutrient Criteria: Florida Response</vt:lpstr>
      <vt:lpstr>Nutrient Criteria: State/National Efforts</vt:lpstr>
      <vt:lpstr>Why Are Nutrient Criteria Difficult?</vt:lpstr>
      <vt:lpstr>Nutrient Criteria In General</vt:lpstr>
      <vt:lpstr>Status of Nutrient Criteria in Texas</vt:lpstr>
      <vt:lpstr>TCEQ Nutrient Criteria: Development</vt:lpstr>
      <vt:lpstr>Reservoir Nutrient Criteria - Assumptions</vt:lpstr>
      <vt:lpstr>Reservoir Nutrient Criteria - Options</vt:lpstr>
      <vt:lpstr>Nutrient Criteria: Examples</vt:lpstr>
      <vt:lpstr>2010 Nutrient Implementation Procedures</vt:lpstr>
      <vt:lpstr>Nutrient Screening: Local Factors for Reservoirs</vt:lpstr>
      <vt:lpstr>Nutrient Screening: Local Factors for Streams</vt:lpstr>
      <vt:lpstr>2010 Nutrient Implementation Procedures: Example</vt:lpstr>
      <vt:lpstr>EPA Review</vt:lpstr>
      <vt:lpstr>EPA Review of Nutrient Impl. Proc.</vt:lpstr>
      <vt:lpstr>EPA Framework for State Nutrient Reductions</vt:lpstr>
      <vt:lpstr>EPA Framework for State Nutrient Reductions:  Eight Key Elements</vt:lpstr>
      <vt:lpstr>Prospects for Developing Additional Nutrient Criteria for Texas</vt:lpstr>
      <vt:lpstr>Summary of Current Plans</vt:lpstr>
      <vt:lpstr>Available Data – Streams and Rivers</vt:lpstr>
      <vt:lpstr>Available Data - Estuaries</vt:lpstr>
      <vt:lpstr>Available Data - Estuaries</vt:lpstr>
      <vt:lpstr>Available Data Reservoirs – again…</vt:lpstr>
      <vt:lpstr>The Road Ahead:  Streams &amp; Rivers </vt:lpstr>
      <vt:lpstr>Streams &amp; Rivers: Challenges</vt:lpstr>
      <vt:lpstr>The Road Ahead: Estuaries</vt:lpstr>
      <vt:lpstr>Estuaries: Challenges</vt:lpstr>
      <vt:lpstr>Estuaries: Challenges cont.</vt:lpstr>
      <vt:lpstr>Conclusion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Why?</dc:title>
  <cp:lastModifiedBy>Jane VanVessem</cp:lastModifiedBy>
  <cp:revision>455</cp:revision>
  <dcterms:created xsi:type="dcterms:W3CDTF">2010-06-08T16:26:20Z</dcterms:created>
  <dcterms:modified xsi:type="dcterms:W3CDTF">2022-06-03T21:29:13Z</dcterms:modified>
</cp:coreProperties>
</file>