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486" autoAdjust="0"/>
  </p:normalViewPr>
  <p:slideViewPr>
    <p:cSldViewPr>
      <p:cViewPr varScale="1">
        <p:scale>
          <a:sx n="49" d="100"/>
          <a:sy n="49" d="100"/>
        </p:scale>
        <p:origin x="1110"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EE04A2-8373-41B8-9A01-21C7DB7B1BF3}" type="datetimeFigureOut">
              <a:rPr lang="en-US" smtClean="0"/>
              <a:pPr/>
              <a:t>5/3/2021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AEBBD9-0CC4-453B-8FF6-883D02B6678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ater.epa.gov/lawsregs/rulesregs/florida_coastal.cfm"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a:solidFill>
                  <a:schemeClr val="tx1"/>
                </a:solidFill>
                <a:latin typeface="+mn-lt"/>
                <a:ea typeface="+mn-ea"/>
                <a:cs typeface="+mn-cs"/>
              </a:rPr>
              <a:t>TALKING POINTS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In conjunction with overall revisions of the Texas Surface Water Quality Standards (TSWQS), TCEQ adopted numerical criteria (as chlorophyll </a:t>
            </a:r>
            <a:r>
              <a:rPr lang="en-US" sz="1200" i="1" kern="1200" dirty="0">
                <a:solidFill>
                  <a:schemeClr val="tx1"/>
                </a:solidFill>
                <a:latin typeface="+mn-lt"/>
                <a:ea typeface="+mn-ea"/>
                <a:cs typeface="+mn-cs"/>
              </a:rPr>
              <a:t>a </a:t>
            </a:r>
            <a:r>
              <a:rPr lang="en-US" sz="1200" kern="1200" dirty="0">
                <a:solidFill>
                  <a:schemeClr val="tx1"/>
                </a:solidFill>
                <a:latin typeface="+mn-lt"/>
                <a:ea typeface="+mn-ea"/>
                <a:cs typeface="+mn-cs"/>
              </a:rPr>
              <a:t>concentrations) for 75 reservoirs on June 30, 2010. At the same time, the Commission approved a new framework to evaluate nutrients for wastewater discharge permits – in the </a:t>
            </a:r>
            <a:r>
              <a:rPr lang="en-US" sz="1200" i="1" kern="1200" dirty="0">
                <a:solidFill>
                  <a:schemeClr val="tx1"/>
                </a:solidFill>
                <a:latin typeface="+mn-lt"/>
                <a:ea typeface="+mn-ea"/>
                <a:cs typeface="+mn-cs"/>
              </a:rPr>
              <a:t>Procedures to Implement the Texas Surface Water Quality Standards</a:t>
            </a:r>
            <a:r>
              <a:rPr lang="en-US" sz="1200" kern="1200" dirty="0">
                <a:solidFill>
                  <a:schemeClr val="tx1"/>
                </a:solidFill>
                <a:latin typeface="+mn-lt"/>
                <a:ea typeface="+mn-ea"/>
                <a:cs typeface="+mn-cs"/>
              </a:rPr>
              <a:t>.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The</a:t>
            </a:r>
            <a:r>
              <a:rPr lang="en-US" sz="1200" kern="1200" baseline="0" dirty="0">
                <a:solidFill>
                  <a:schemeClr val="tx1"/>
                </a:solidFill>
                <a:latin typeface="+mn-lt"/>
                <a:ea typeface="+mn-ea"/>
                <a:cs typeface="+mn-cs"/>
              </a:rPr>
              <a:t> chlorophyll a criteria are currently under view by EPA.</a:t>
            </a:r>
            <a:r>
              <a:rPr lang="en-US" sz="1200" kern="1200" dirty="0">
                <a:solidFill>
                  <a:schemeClr val="tx1"/>
                </a:solidFill>
                <a:latin typeface="+mn-lt"/>
                <a:ea typeface="+mn-ea"/>
                <a:cs typeface="+mn-cs"/>
              </a:rPr>
              <a:t> In response to questions from EPA staff, TCEQ sent additional documentation on the nutrient criteria on August 4, 2010.  EPA staff requested additional information and analyses on May 17, 2011, and TCEQ has sent an initial response on July 7, 2011.  Additional documentation is currently being completed.</a:t>
            </a:r>
            <a:endParaRPr lang="en-US" dirty="0"/>
          </a:p>
          <a:p>
            <a:r>
              <a:rPr lang="en-US" sz="1200" kern="1200" dirty="0">
                <a:solidFill>
                  <a:schemeClr val="tx1"/>
                </a:solidFill>
                <a:latin typeface="+mn-lt"/>
                <a:ea typeface="+mn-ea"/>
                <a:cs typeface="+mn-cs"/>
              </a:rPr>
              <a:t> </a:t>
            </a:r>
            <a:endParaRPr lang="en-US" dirty="0"/>
          </a:p>
          <a:p>
            <a:r>
              <a:rPr lang="en-US" sz="1200" kern="1200" dirty="0">
                <a:solidFill>
                  <a:schemeClr val="tx1"/>
                </a:solidFill>
                <a:latin typeface="+mn-lt"/>
                <a:ea typeface="+mn-ea"/>
                <a:cs typeface="+mn-cs"/>
              </a:rPr>
              <a:t>TCEQ is continuing to devote major efforts and funding to develop future options for nutrient criteria for streams and estuaries, and to improve and expand criteria for reservoirs.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These efforts include (1) a variety of recent studies to obtain better data on nutrients and attached vegetation in streams, (2) statewide statistical analyses of historical data to identify nutrient effect levels in streams (</a:t>
            </a:r>
            <a:r>
              <a:rPr lang="en-US" sz="1200" kern="1200" dirty="0" err="1">
                <a:solidFill>
                  <a:schemeClr val="tx1"/>
                </a:solidFill>
                <a:latin typeface="+mn-lt"/>
                <a:ea typeface="+mn-ea"/>
                <a:cs typeface="+mn-cs"/>
              </a:rPr>
              <a:t>fy</a:t>
            </a:r>
            <a:r>
              <a:rPr lang="en-US" sz="1200" kern="1200" dirty="0">
                <a:solidFill>
                  <a:schemeClr val="tx1"/>
                </a:solidFill>
                <a:latin typeface="+mn-lt"/>
                <a:ea typeface="+mn-ea"/>
                <a:cs typeface="+mn-cs"/>
              </a:rPr>
              <a:t> 2011) and in estuaries (</a:t>
            </a:r>
            <a:r>
              <a:rPr lang="en-US" sz="1200" kern="1200" dirty="0" err="1">
                <a:solidFill>
                  <a:schemeClr val="tx1"/>
                </a:solidFill>
                <a:latin typeface="+mn-lt"/>
                <a:ea typeface="+mn-ea"/>
                <a:cs typeface="+mn-cs"/>
              </a:rPr>
              <a:t>fy</a:t>
            </a:r>
            <a:r>
              <a:rPr lang="en-US" sz="1200" kern="1200" dirty="0">
                <a:solidFill>
                  <a:schemeClr val="tx1"/>
                </a:solidFill>
                <a:latin typeface="+mn-lt"/>
                <a:ea typeface="+mn-ea"/>
                <a:cs typeface="+mn-cs"/>
              </a:rPr>
              <a:t> 2012 and 2013), and (3) an external assessment of available data, approaches taken by other states, and options for Texas (</a:t>
            </a:r>
            <a:r>
              <a:rPr lang="en-US" sz="1200" kern="1200" dirty="0" err="1">
                <a:solidFill>
                  <a:schemeClr val="tx1"/>
                </a:solidFill>
                <a:latin typeface="+mn-lt"/>
                <a:ea typeface="+mn-ea"/>
                <a:cs typeface="+mn-cs"/>
              </a:rPr>
              <a:t>fy</a:t>
            </a:r>
            <a:r>
              <a:rPr lang="en-US" sz="1200" kern="1200" dirty="0">
                <a:solidFill>
                  <a:schemeClr val="tx1"/>
                </a:solidFill>
                <a:latin typeface="+mn-lt"/>
                <a:ea typeface="+mn-ea"/>
                <a:cs typeface="+mn-cs"/>
              </a:rPr>
              <a:t> 2011).</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More information is available on the Standards Webpage www.tceq.texas.gov/waterquality/standards.</a:t>
            </a:r>
            <a:endParaRPr lang="en-US" dirty="0"/>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NATIONAL </a:t>
            </a:r>
            <a:r>
              <a:rPr lang="en-US" sz="1200" kern="1200" baseline="0" dirty="0">
                <a:solidFill>
                  <a:schemeClr val="tx1"/>
                </a:solidFill>
                <a:latin typeface="+mn-lt"/>
                <a:ea typeface="+mn-ea"/>
                <a:cs typeface="+mn-cs"/>
              </a:rPr>
              <a:t>INFO</a:t>
            </a:r>
            <a:endParaRPr lang="en-US" dirty="0"/>
          </a:p>
          <a:p>
            <a:r>
              <a:rPr lang="en-US" sz="1200" i="1" kern="1200" dirty="0">
                <a:solidFill>
                  <a:schemeClr val="tx1"/>
                </a:solidFill>
                <a:latin typeface="+mn-lt"/>
                <a:ea typeface="+mn-ea"/>
                <a:cs typeface="+mn-cs"/>
              </a:rPr>
              <a:t>On the national front, EPA promulgated nutrient criteria for Florida streams and reservoirs in November 2010.  The final rule was published in the Federal Register on December 6, 2010 and will go into effect on March 6, 2012.  </a:t>
            </a:r>
            <a:r>
              <a:rPr lang="en-US" sz="1200" i="1" u="none" strike="noStrike" kern="1200" dirty="0">
                <a:solidFill>
                  <a:schemeClr val="tx1"/>
                </a:solidFill>
                <a:latin typeface="+mn-lt"/>
                <a:ea typeface="+mn-ea"/>
                <a:cs typeface="+mn-cs"/>
                <a:hlinkClick r:id="rId3" tooltip="Link to Environmental Protection Agency's plans to propose numeric nutrient criteria for Florida's Estuaries."/>
              </a:rPr>
              <a:t>EPA plans to propose nutrient criteria for Florida’s estuaries</a:t>
            </a:r>
            <a:r>
              <a:rPr lang="en-US" sz="1200" i="1" kern="1200" dirty="0">
                <a:solidFill>
                  <a:schemeClr val="tx1"/>
                </a:solidFill>
                <a:latin typeface="+mn-lt"/>
                <a:ea typeface="+mn-ea"/>
                <a:cs typeface="+mn-cs"/>
              </a:rPr>
              <a:t> in November 2011.</a:t>
            </a:r>
            <a:r>
              <a:rPr lang="en-US" sz="1200" i="1" kern="1200" baseline="0" dirty="0">
                <a:solidFill>
                  <a:schemeClr val="tx1"/>
                </a:solidFill>
                <a:latin typeface="+mn-lt"/>
                <a:ea typeface="+mn-ea"/>
                <a:cs typeface="+mn-cs"/>
              </a:rPr>
              <a:t>  </a:t>
            </a:r>
            <a:r>
              <a:rPr lang="en-US" sz="1200" i="1" kern="1200" dirty="0">
                <a:solidFill>
                  <a:schemeClr val="tx1"/>
                </a:solidFill>
                <a:latin typeface="+mn-lt"/>
                <a:ea typeface="+mn-ea"/>
                <a:cs typeface="+mn-cs"/>
              </a:rPr>
              <a:t>Florida has sued EPA and petitioned to allow the state to develop its own criteria.  EPA has indicated in Congressional testimony that they do not intend to promulgate nutrients in other states; However, EPA has recently imposed specific regulatory requirements for nutrient management in several states, such as Illinois and Indiana.  EPA has also circulated a suggested process for states to identify and reduce nutrient loadings.  </a:t>
            </a:r>
          </a:p>
        </p:txBody>
      </p:sp>
      <p:sp>
        <p:nvSpPr>
          <p:cNvPr id="4" name="Slide Number Placeholder 3"/>
          <p:cNvSpPr>
            <a:spLocks noGrp="1"/>
          </p:cNvSpPr>
          <p:nvPr>
            <p:ph type="sldNum" sz="quarter" idx="10"/>
          </p:nvPr>
        </p:nvSpPr>
        <p:spPr/>
        <p:txBody>
          <a:bodyPr/>
          <a:lstStyle/>
          <a:p>
            <a:fld id="{E1AEBBD9-0CC4-453B-8FF6-883D02B6678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7B78A9-092F-4259-8EAB-C4577C7F6033}" type="datetimeFigureOut">
              <a:rPr lang="en-US" smtClean="0"/>
              <a:pPr/>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E2F68-05C6-4F57-BC58-27A2B9F5CC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7B78A9-092F-4259-8EAB-C4577C7F6033}" type="datetimeFigureOut">
              <a:rPr lang="en-US" smtClean="0"/>
              <a:pPr/>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E2F68-05C6-4F57-BC58-27A2B9F5CC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7B78A9-092F-4259-8EAB-C4577C7F6033}" type="datetimeFigureOut">
              <a:rPr lang="en-US" smtClean="0"/>
              <a:pPr/>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E2F68-05C6-4F57-BC58-27A2B9F5CC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7B78A9-092F-4259-8EAB-C4577C7F6033}" type="datetimeFigureOut">
              <a:rPr lang="en-US" smtClean="0"/>
              <a:pPr/>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E2F68-05C6-4F57-BC58-27A2B9F5CC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7B78A9-092F-4259-8EAB-C4577C7F6033}" type="datetimeFigureOut">
              <a:rPr lang="en-US" smtClean="0"/>
              <a:pPr/>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E2F68-05C6-4F57-BC58-27A2B9F5CC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7B78A9-092F-4259-8EAB-C4577C7F6033}" type="datetimeFigureOut">
              <a:rPr lang="en-US" smtClean="0"/>
              <a:pPr/>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E2F68-05C6-4F57-BC58-27A2B9F5CC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7B78A9-092F-4259-8EAB-C4577C7F6033}" type="datetimeFigureOut">
              <a:rPr lang="en-US" smtClean="0"/>
              <a:pPr/>
              <a:t>5/3/2021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CE2F68-05C6-4F57-BC58-27A2B9F5CC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7B78A9-092F-4259-8EAB-C4577C7F6033}" type="datetimeFigureOut">
              <a:rPr lang="en-US" smtClean="0"/>
              <a:pPr/>
              <a:t>5/3/2021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CE2F68-05C6-4F57-BC58-27A2B9F5CC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7B78A9-092F-4259-8EAB-C4577C7F6033}" type="datetimeFigureOut">
              <a:rPr lang="en-US" smtClean="0"/>
              <a:pPr/>
              <a:t>5/3/2021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CE2F68-05C6-4F57-BC58-27A2B9F5CC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7B78A9-092F-4259-8EAB-C4577C7F6033}" type="datetimeFigureOut">
              <a:rPr lang="en-US" smtClean="0"/>
              <a:pPr/>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E2F68-05C6-4F57-BC58-27A2B9F5CC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7B78A9-092F-4259-8EAB-C4577C7F6033}" type="datetimeFigureOut">
              <a:rPr lang="en-US" smtClean="0"/>
              <a:pPr/>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E2F68-05C6-4F57-BC58-27A2B9F5CC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B78A9-092F-4259-8EAB-C4577C7F6033}" type="datetimeFigureOut">
              <a:rPr lang="en-US" smtClean="0"/>
              <a:pPr/>
              <a:t>5/3/2021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CE2F68-05C6-4F57-BC58-27A2B9F5CC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52400"/>
            <a:ext cx="8229600" cy="990600"/>
          </a:xfrm>
        </p:spPr>
        <p:txBody>
          <a:bodyPr/>
          <a:lstStyle/>
          <a:p>
            <a:r>
              <a:rPr lang="en-US" dirty="0"/>
              <a:t>Nutrient Criteria</a:t>
            </a:r>
          </a:p>
        </p:txBody>
      </p:sp>
      <p:sp>
        <p:nvSpPr>
          <p:cNvPr id="5" name="Content Placeholder 4"/>
          <p:cNvSpPr>
            <a:spLocks noGrp="1"/>
          </p:cNvSpPr>
          <p:nvPr>
            <p:ph idx="1"/>
          </p:nvPr>
        </p:nvSpPr>
        <p:spPr>
          <a:xfrm>
            <a:off x="381000" y="1066800"/>
            <a:ext cx="8458200" cy="5410200"/>
          </a:xfrm>
        </p:spPr>
        <p:txBody>
          <a:bodyPr>
            <a:normAutofit fontScale="70000" lnSpcReduction="20000"/>
          </a:bodyPr>
          <a:lstStyle/>
          <a:p>
            <a:r>
              <a:rPr lang="en-US" sz="3600" dirty="0"/>
              <a:t>Criteria (as chlorophyll </a:t>
            </a:r>
            <a:r>
              <a:rPr lang="en-US" sz="3600" i="1" dirty="0"/>
              <a:t>a</a:t>
            </a:r>
            <a:r>
              <a:rPr lang="en-US" sz="3600" dirty="0"/>
              <a:t> ) adopted for 75 reservoirs in 2010, under review </a:t>
            </a:r>
            <a:r>
              <a:rPr lang="en-US" sz="3600"/>
              <a:t>by EPA</a:t>
            </a:r>
            <a:endParaRPr lang="en-US" sz="3600" dirty="0"/>
          </a:p>
          <a:p>
            <a:r>
              <a:rPr lang="en-US" sz="3600" dirty="0"/>
              <a:t>Review of data for streams and rivers conducted in 2011</a:t>
            </a:r>
          </a:p>
          <a:p>
            <a:r>
              <a:rPr lang="en-US" sz="3600" dirty="0"/>
              <a:t>Nutrient workgroup met on June 20, 2011 to define next steps</a:t>
            </a:r>
          </a:p>
          <a:p>
            <a:r>
              <a:rPr lang="en-US" sz="3600" dirty="0"/>
              <a:t>Projects to investigate nutrients in estuaries and further examine </a:t>
            </a:r>
            <a:br>
              <a:rPr lang="en-US" sz="3600" dirty="0"/>
            </a:br>
            <a:r>
              <a:rPr lang="en-US" sz="3600" dirty="0"/>
              <a:t>other waters are underway </a:t>
            </a:r>
            <a:br>
              <a:rPr lang="en-US" sz="3600" dirty="0"/>
            </a:br>
            <a:r>
              <a:rPr lang="en-US" sz="3600" dirty="0"/>
              <a:t>for FY 2012 and 2013:</a:t>
            </a:r>
            <a:r>
              <a:rPr lang="en-US" sz="3600" i="1" dirty="0"/>
              <a:t> </a:t>
            </a:r>
            <a:br>
              <a:rPr lang="en-US" sz="3600" i="1" dirty="0"/>
            </a:br>
            <a:r>
              <a:rPr lang="en-US" sz="3600" i="1" dirty="0"/>
              <a:t>These studies will examine </a:t>
            </a:r>
          </a:p>
          <a:p>
            <a:pPr>
              <a:buNone/>
            </a:pPr>
            <a:r>
              <a:rPr lang="en-US" sz="3600" dirty="0"/>
              <a:t>   </a:t>
            </a:r>
            <a:r>
              <a:rPr lang="en-US" sz="2800" dirty="0"/>
              <a:t>(1) Historical reference </a:t>
            </a:r>
            <a:br>
              <a:rPr lang="en-US" sz="2800" dirty="0"/>
            </a:br>
            <a:r>
              <a:rPr lang="en-US" sz="2800" dirty="0"/>
              <a:t>nutrient conditions</a:t>
            </a:r>
          </a:p>
          <a:p>
            <a:pPr>
              <a:buNone/>
            </a:pPr>
            <a:r>
              <a:rPr lang="en-US" sz="2800" dirty="0"/>
              <a:t>   (2) Data to identify when </a:t>
            </a:r>
            <a:br>
              <a:rPr lang="en-US" sz="2800" dirty="0"/>
            </a:br>
            <a:r>
              <a:rPr lang="en-US" sz="2800" dirty="0"/>
              <a:t>nutrient effects occur</a:t>
            </a:r>
            <a:br>
              <a:rPr lang="en-US" sz="2400" dirty="0"/>
            </a:br>
            <a:endParaRPr lang="en-US" sz="2400" dirty="0"/>
          </a:p>
        </p:txBody>
      </p:sp>
      <p:pic>
        <p:nvPicPr>
          <p:cNvPr id="6" name="Picture 5">
            <a:extLst>
              <a:ext uri="{C183D7F6-B498-43B3-948B-1728B52AA6E4}">
                <adec:decorative xmlns:adec="http://schemas.microsoft.com/office/drawing/2017/decorative" val="1"/>
              </a:ext>
            </a:extLst>
          </p:cNvPr>
          <p:cNvPicPr>
            <a:picLocks noChangeAspect="1"/>
          </p:cNvPicPr>
          <p:nvPr/>
        </p:nvPicPr>
        <p:blipFill>
          <a:blip r:embed="rId3" cstate="print"/>
          <a:stretch>
            <a:fillRect/>
          </a:stretch>
        </p:blipFill>
        <p:spPr>
          <a:xfrm>
            <a:off x="4394200" y="3200400"/>
            <a:ext cx="4368800" cy="3276600"/>
          </a:xfrm>
          <a:prstGeom prst="rect">
            <a:avLst/>
          </a:prstGeom>
          <a:ln w="38100" cap="sq">
            <a:solidFill>
              <a:srgbClr val="002060"/>
            </a:solidFill>
            <a:prstDash val="solid"/>
            <a:miter lim="800000"/>
          </a:ln>
          <a:effectLst>
            <a:outerShdw blurRad="50800" dist="38100" dir="2700000" algn="tl" rotWithShape="0">
              <a:srgbClr val="000000">
                <a:alpha val="43000"/>
              </a:srgbClr>
            </a:outerShdw>
          </a:effectLst>
        </p:spPr>
      </p:pic>
      <p:sp>
        <p:nvSpPr>
          <p:cNvPr id="7" name="TextBox 6"/>
          <p:cNvSpPr txBox="1"/>
          <p:nvPr/>
        </p:nvSpPr>
        <p:spPr>
          <a:xfrm>
            <a:off x="4419600" y="6488668"/>
            <a:ext cx="1507336" cy="369332"/>
          </a:xfrm>
          <a:prstGeom prst="rect">
            <a:avLst/>
          </a:prstGeom>
          <a:noFill/>
        </p:spPr>
        <p:txBody>
          <a:bodyPr wrap="none" rtlCol="0">
            <a:spAutoFit/>
          </a:bodyPr>
          <a:lstStyle/>
          <a:p>
            <a:r>
              <a:rPr lang="en-US" dirty="0"/>
              <a:t>Walnut Creek</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486</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Nutrient Criteria</vt:lpstr>
    </vt:vector>
  </TitlesOfParts>
  <Company>TCEQ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Nutrient Criteria</dc:title>
  <dc:creator>Laurie Eng</dc:creator>
  <cp:lastModifiedBy>Ryan Seymour</cp:lastModifiedBy>
  <cp:revision>11</cp:revision>
  <dcterms:created xsi:type="dcterms:W3CDTF">2011-09-12T12:18:36Z</dcterms:created>
  <dcterms:modified xsi:type="dcterms:W3CDTF">2021-05-03T13:11:44Z</dcterms:modified>
</cp:coreProperties>
</file>