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Lst>
  <p:notesMasterIdLst>
    <p:notesMasterId r:id="rId13"/>
  </p:notesMasterIdLst>
  <p:sldIdLst>
    <p:sldId id="256" r:id="rId2"/>
    <p:sldId id="257" r:id="rId3"/>
    <p:sldId id="258" r:id="rId4"/>
    <p:sldId id="259" r:id="rId5"/>
    <p:sldId id="268" r:id="rId6"/>
    <p:sldId id="269" r:id="rId7"/>
    <p:sldId id="263" r:id="rId8"/>
    <p:sldId id="264" r:id="rId9"/>
    <p:sldId id="265" r:id="rId10"/>
    <p:sldId id="266" r:id="rId11"/>
    <p:sldId id="270" r:id="rId12"/>
  </p:sldIdLst>
  <p:sldSz cx="12192000" cy="6858000"/>
  <p:notesSz cx="6858000" cy="962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Eagle" initials="SE" lastIdx="6" clrIdx="0">
    <p:extLst>
      <p:ext uri="{19B8F6BF-5375-455C-9EA6-DF929625EA0E}">
        <p15:presenceInfo xmlns:p15="http://schemas.microsoft.com/office/powerpoint/2012/main" userId="S::sarah.eagle@tceq.texas.gov::fa7776a5-152c-4aea-b761-2315ba874e98" providerId="AD"/>
      </p:ext>
    </p:extLst>
  </p:cmAuthor>
  <p:cmAuthor id="2" name="Kyle Girten" initials="KG" lastIdx="8" clrIdx="1">
    <p:extLst>
      <p:ext uri="{19B8F6BF-5375-455C-9EA6-DF929625EA0E}">
        <p15:presenceInfo xmlns:p15="http://schemas.microsoft.com/office/powerpoint/2012/main" userId="S::kyle.girten@tceq.texas.gov::1a8f32d8-cd96-415f-a73d-9e68fcf00180" providerId="AD"/>
      </p:ext>
    </p:extLst>
  </p:cmAuthor>
  <p:cmAuthor id="3" name="Jeremy Walls" initials="JW" lastIdx="4" clrIdx="2">
    <p:extLst>
      <p:ext uri="{19B8F6BF-5375-455C-9EA6-DF929625EA0E}">
        <p15:presenceInfo xmlns:p15="http://schemas.microsoft.com/office/powerpoint/2012/main" userId="S::jeremy.walls@tceq.texas.gov::1708192e-f247-4179-a6b8-3ecb045e8b97" providerId="AD"/>
      </p:ext>
    </p:extLst>
  </p:cmAuthor>
  <p:cmAuthor id="4" name="Jill Csekitz" initials="JC" lastIdx="5" clrIdx="3">
    <p:extLst>
      <p:ext uri="{19B8F6BF-5375-455C-9EA6-DF929625EA0E}">
        <p15:presenceInfo xmlns:p15="http://schemas.microsoft.com/office/powerpoint/2012/main" userId="S::Jill.Csekitz@tceq.texas.gov::3d9aad42-21a1-4a69-94ca-c78114f48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941B"/>
    <a:srgbClr val="4DD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12DBD-F8A6-3CEE-DC52-C6A90F308594}" v="9" dt="2020-08-04T19:25:52.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8"/>
    <p:restoredTop sz="74435" autoAdjust="0"/>
  </p:normalViewPr>
  <p:slideViewPr>
    <p:cSldViewPr snapToGrid="0">
      <p:cViewPr varScale="1">
        <p:scale>
          <a:sx n="67" d="100"/>
          <a:sy n="67" d="100"/>
        </p:scale>
        <p:origin x="14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Walls" userId="S::jeremy.walls@tceq.texas.gov::1708192e-f247-4179-a6b8-3ecb045e8b97" providerId="AD" clId="Web-{2B512DBD-F8A6-3CEE-DC52-C6A90F308594}"/>
    <pc:docChg chg="modSld">
      <pc:chgData name="Jeremy Walls" userId="S::jeremy.walls@tceq.texas.gov::1708192e-f247-4179-a6b8-3ecb045e8b97" providerId="AD" clId="Web-{2B512DBD-F8A6-3CEE-DC52-C6A90F308594}" dt="2020-08-04T19:25:52.223" v="8" actId="20577"/>
      <pc:docMkLst>
        <pc:docMk/>
      </pc:docMkLst>
      <pc:sldChg chg="modSp">
        <pc:chgData name="Jeremy Walls" userId="S::jeremy.walls@tceq.texas.gov::1708192e-f247-4179-a6b8-3ecb045e8b97" providerId="AD" clId="Web-{2B512DBD-F8A6-3CEE-DC52-C6A90F308594}" dt="2020-08-04T19:25:52.223" v="7" actId="20577"/>
        <pc:sldMkLst>
          <pc:docMk/>
          <pc:sldMk cId="519499885" sldId="257"/>
        </pc:sldMkLst>
        <pc:spChg chg="mod">
          <ac:chgData name="Jeremy Walls" userId="S::jeremy.walls@tceq.texas.gov::1708192e-f247-4179-a6b8-3ecb045e8b97" providerId="AD" clId="Web-{2B512DBD-F8A6-3CEE-DC52-C6A90F308594}" dt="2020-08-04T19:25:52.223" v="7" actId="20577"/>
          <ac:spMkLst>
            <pc:docMk/>
            <pc:sldMk cId="519499885" sldId="257"/>
            <ac:spMk id="3" creationId="{E428D53F-F213-C64F-B420-CEFE48BC48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ADD79-A0E3-C748-9015-DA4B2311B864}" type="datetimeFigureOut">
              <a:rPr lang="en-US" smtClean="0"/>
              <a:t>8/4/2020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F8622-A1BD-3544-A73C-DA01E3B7E210}" type="slidenum">
              <a:rPr lang="en-US" smtClean="0"/>
              <a:t>‹#›</a:t>
            </a:fld>
            <a:endParaRPr lang="en-US"/>
          </a:p>
        </p:txBody>
      </p:sp>
    </p:spTree>
    <p:extLst>
      <p:ext uri="{BB962C8B-B14F-4D97-AF65-F5344CB8AC3E}">
        <p14:creationId xmlns:p14="http://schemas.microsoft.com/office/powerpoint/2010/main" val="84073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 today, I want to give an update on our nutrient criteria development plan and the progress we’ve made since implementing the plan. This presentation will be similar to my presentation given during the May surface water quality standards advisory work group meeting, but lays the foundation for the rest of our talks today.</a:t>
            </a:r>
          </a:p>
        </p:txBody>
      </p:sp>
      <p:sp>
        <p:nvSpPr>
          <p:cNvPr id="4" name="Slide Number Placeholder 3"/>
          <p:cNvSpPr>
            <a:spLocks noGrp="1"/>
          </p:cNvSpPr>
          <p:nvPr>
            <p:ph type="sldNum" sz="quarter" idx="5"/>
          </p:nvPr>
        </p:nvSpPr>
        <p:spPr/>
        <p:txBody>
          <a:bodyPr/>
          <a:lstStyle/>
          <a:p>
            <a:fld id="{BE5F8622-A1BD-3544-A73C-DA01E3B7E210}" type="slidenum">
              <a:rPr lang="en-US" smtClean="0"/>
              <a:t>1</a:t>
            </a:fld>
            <a:endParaRPr lang="en-US"/>
          </a:p>
        </p:txBody>
      </p:sp>
    </p:spTree>
    <p:extLst>
      <p:ext uri="{BB962C8B-B14F-4D97-AF65-F5344CB8AC3E}">
        <p14:creationId xmlns:p14="http://schemas.microsoft.com/office/powerpoint/2010/main" val="277669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have wetlands. The majority of our efforts have been focused towards the other water body classes. However, we did participate in the 2011 National Wetlands Condition Assessment, and the final report was made available in 2016.</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E5F8622-A1BD-3544-A73C-DA01E3B7E210}" type="slidenum">
              <a:rPr lang="en-US" smtClean="0"/>
              <a:t>10</a:t>
            </a:fld>
            <a:endParaRPr lang="en-US"/>
          </a:p>
        </p:txBody>
      </p:sp>
    </p:spTree>
    <p:extLst>
      <p:ext uri="{BB962C8B-B14F-4D97-AF65-F5344CB8AC3E}">
        <p14:creationId xmlns:p14="http://schemas.microsoft.com/office/powerpoint/2010/main" val="300850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saw earlier, the goals of the 2014 plan were laid out in broad terms, and continue to be relevant today. Therefore, as we look to the future, we plan to continue to use a multi-faceted approach toward nutrient criteria development for the various classes of water bodies, including through the use of in-house analyses and contracted studies. We will also continue to consider new data, information, and guidance as it becomes available.</a:t>
            </a:r>
          </a:p>
        </p:txBody>
      </p:sp>
      <p:sp>
        <p:nvSpPr>
          <p:cNvPr id="4" name="Slide Number Placeholder 3"/>
          <p:cNvSpPr>
            <a:spLocks noGrp="1"/>
          </p:cNvSpPr>
          <p:nvPr>
            <p:ph type="sldNum" sz="quarter" idx="5"/>
          </p:nvPr>
        </p:nvSpPr>
        <p:spPr/>
        <p:txBody>
          <a:bodyPr/>
          <a:lstStyle/>
          <a:p>
            <a:fld id="{BE5F8622-A1BD-3544-A73C-DA01E3B7E210}" type="slidenum">
              <a:rPr lang="en-US" smtClean="0"/>
              <a:t>11</a:t>
            </a:fld>
            <a:endParaRPr lang="en-US"/>
          </a:p>
        </p:txBody>
      </p:sp>
    </p:spTree>
    <p:extLst>
      <p:ext uri="{BB962C8B-B14F-4D97-AF65-F5344CB8AC3E}">
        <p14:creationId xmlns:p14="http://schemas.microsoft.com/office/powerpoint/2010/main" val="239602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TCEQ’s nutrient criteria development plans (NCDPs) are developed to comply with the 1998 EPA mandate that states should either develop numeric nutrient criteria (NNC) for surface waters by 2004 or submit NCDPs that lay a foundation for how the states will develop criteria in the future. TCEQ submitted NCDPs to EPA in 2001, 2006, and 2014.</a:t>
            </a:r>
          </a:p>
          <a:p>
            <a:endParaRPr lang="en-US"/>
          </a:p>
        </p:txBody>
      </p:sp>
      <p:sp>
        <p:nvSpPr>
          <p:cNvPr id="4" name="Slide Number Placeholder 3"/>
          <p:cNvSpPr>
            <a:spLocks noGrp="1"/>
          </p:cNvSpPr>
          <p:nvPr>
            <p:ph type="sldNum" sz="quarter" idx="5"/>
          </p:nvPr>
        </p:nvSpPr>
        <p:spPr/>
        <p:txBody>
          <a:bodyPr/>
          <a:lstStyle/>
          <a:p>
            <a:fld id="{BE5F8622-A1BD-3544-A73C-DA01E3B7E210}" type="slidenum">
              <a:rPr lang="en-US" smtClean="0"/>
              <a:t>2</a:t>
            </a:fld>
            <a:endParaRPr lang="en-US"/>
          </a:p>
        </p:txBody>
      </p:sp>
    </p:spTree>
    <p:extLst>
      <p:ext uri="{BB962C8B-B14F-4D97-AF65-F5344CB8AC3E}">
        <p14:creationId xmlns:p14="http://schemas.microsoft.com/office/powerpoint/2010/main" val="370060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TCEQ is currently working under the constructs of the 2014 plan, which is still guiding our path for the continued development of numeric nutrient criteria for Texas water bodies.</a:t>
            </a:r>
          </a:p>
          <a:p>
            <a:endParaRPr lang="en-US" dirty="0"/>
          </a:p>
          <a:p>
            <a:r>
              <a:rPr lang="en-US" dirty="0"/>
              <a:t>The 2014 NCDP contains a comprehensive overview of nutrient work in Texas. The plan details the history of nutrient criteria development, nutrient regulations, the implementation of regulations, ongoing studies, and the approach to criteria development for each water body type. An overall timeline of progress is also included with the plan.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2014 NCDP can be found on the Nutrient Criteria Development page of our website, or at the link on the slide.</a:t>
            </a:r>
          </a:p>
        </p:txBody>
      </p:sp>
      <p:sp>
        <p:nvSpPr>
          <p:cNvPr id="4" name="Slide Number Placeholder 3"/>
          <p:cNvSpPr>
            <a:spLocks noGrp="1"/>
          </p:cNvSpPr>
          <p:nvPr>
            <p:ph type="sldNum" sz="quarter" idx="5"/>
          </p:nvPr>
        </p:nvSpPr>
        <p:spPr/>
        <p:txBody>
          <a:bodyPr/>
          <a:lstStyle/>
          <a:p>
            <a:fld id="{BE5F8622-A1BD-3544-A73C-DA01E3B7E210}" type="slidenum">
              <a:rPr lang="en-US" smtClean="0"/>
              <a:t>3</a:t>
            </a:fld>
            <a:endParaRPr lang="en-US"/>
          </a:p>
        </p:txBody>
      </p:sp>
    </p:spTree>
    <p:extLst>
      <p:ext uri="{BB962C8B-B14F-4D97-AF65-F5344CB8AC3E}">
        <p14:creationId xmlns:p14="http://schemas.microsoft.com/office/powerpoint/2010/main" val="25207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2014 NCDP, TCEQ has nutrient criteria development strategies laid out by water body type, including reservoirs, estuaries, and rivers and streams. Wetlands and boundary waters are also included in the plan, but won’t be addressed in much detail during this presentation.  Our focus is the other water body classes—reservoirs, estuaries, and rivers &amp; streams.</a:t>
            </a:r>
            <a:endParaRPr lang="en-US" strike="sngStrike" baseline="0" dirty="0"/>
          </a:p>
        </p:txBody>
      </p:sp>
      <p:sp>
        <p:nvSpPr>
          <p:cNvPr id="4" name="Slide Number Placeholder 3"/>
          <p:cNvSpPr>
            <a:spLocks noGrp="1"/>
          </p:cNvSpPr>
          <p:nvPr>
            <p:ph type="sldNum" sz="quarter" idx="5"/>
          </p:nvPr>
        </p:nvSpPr>
        <p:spPr/>
        <p:txBody>
          <a:bodyPr/>
          <a:lstStyle/>
          <a:p>
            <a:fld id="{BE5F8622-A1BD-3544-A73C-DA01E3B7E210}" type="slidenum">
              <a:rPr lang="en-US" smtClean="0"/>
              <a:t>4</a:t>
            </a:fld>
            <a:endParaRPr lang="en-US"/>
          </a:p>
        </p:txBody>
      </p:sp>
    </p:spTree>
    <p:extLst>
      <p:ext uri="{BB962C8B-B14F-4D97-AF65-F5344CB8AC3E}">
        <p14:creationId xmlns:p14="http://schemas.microsoft.com/office/powerpoint/2010/main" val="256220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2014 NCDP schedule lays out our next milestones and tasks for nutrient criteria development. There are still several tasks we are actively working to complete, such as those in this table. For reservoirs, we plan to discuss today how to proceed with reservoirs with disapproved chlorophyll a criteria. For estuaries and rivers and streams, we are still actively </a:t>
            </a:r>
            <a:r>
              <a:rPr lang="en-US" strike="noStrike" baseline="0" dirty="0"/>
              <a:t>incorporating</a:t>
            </a:r>
            <a:r>
              <a:rPr lang="en-US" dirty="0"/>
              <a:t> additional information and data, as well as taking into consideration new studies that are published among other things. We are also contracting studies that have the potential to be used in the development of numeric nutrient criteria for selected estuaries and rivers and streams. All of this work is ongoing.</a:t>
            </a:r>
          </a:p>
        </p:txBody>
      </p:sp>
      <p:sp>
        <p:nvSpPr>
          <p:cNvPr id="4" name="Slide Number Placeholder 3"/>
          <p:cNvSpPr>
            <a:spLocks noGrp="1"/>
          </p:cNvSpPr>
          <p:nvPr>
            <p:ph type="sldNum" sz="quarter" idx="5"/>
          </p:nvPr>
        </p:nvSpPr>
        <p:spPr/>
        <p:txBody>
          <a:bodyPr/>
          <a:lstStyle/>
          <a:p>
            <a:fld id="{BE5F8622-A1BD-3544-A73C-DA01E3B7E210}" type="slidenum">
              <a:rPr lang="en-US" smtClean="0"/>
              <a:t>5</a:t>
            </a:fld>
            <a:endParaRPr lang="en-US"/>
          </a:p>
        </p:txBody>
      </p:sp>
    </p:spTree>
    <p:extLst>
      <p:ext uri="{BB962C8B-B14F-4D97-AF65-F5344CB8AC3E}">
        <p14:creationId xmlns:p14="http://schemas.microsoft.com/office/powerpoint/2010/main" val="89682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made significant progress since the submission of our plan to EPA in 2014, so let’s discuss the progress that has been made and ongoing work for each class of water bodies.</a:t>
            </a:r>
          </a:p>
        </p:txBody>
      </p:sp>
      <p:sp>
        <p:nvSpPr>
          <p:cNvPr id="4" name="Slide Number Placeholder 3"/>
          <p:cNvSpPr>
            <a:spLocks noGrp="1"/>
          </p:cNvSpPr>
          <p:nvPr>
            <p:ph type="sldNum" sz="quarter" idx="5"/>
          </p:nvPr>
        </p:nvSpPr>
        <p:spPr/>
        <p:txBody>
          <a:bodyPr/>
          <a:lstStyle/>
          <a:p>
            <a:fld id="{BE5F8622-A1BD-3544-A73C-DA01E3B7E210}" type="slidenum">
              <a:rPr lang="en-US" smtClean="0"/>
              <a:t>6</a:t>
            </a:fld>
            <a:endParaRPr lang="en-US"/>
          </a:p>
        </p:txBody>
      </p:sp>
    </p:spTree>
    <p:extLst>
      <p:ext uri="{BB962C8B-B14F-4D97-AF65-F5344CB8AC3E}">
        <p14:creationId xmlns:p14="http://schemas.microsoft.com/office/powerpoint/2010/main" val="346729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reservoirs, we updated our assessment guidance in 2016 to assess reservoirs with both approved and disapproved criteria. We are still working with the EPA on the assessment implementation. We are also working to develop a strategy for addressing reservoirs with disapproved criteria, which will be discussed later today.</a:t>
            </a:r>
          </a:p>
        </p:txBody>
      </p:sp>
      <p:sp>
        <p:nvSpPr>
          <p:cNvPr id="4" name="Slide Number Placeholder 3"/>
          <p:cNvSpPr>
            <a:spLocks noGrp="1"/>
          </p:cNvSpPr>
          <p:nvPr>
            <p:ph type="sldNum" sz="quarter" idx="5"/>
          </p:nvPr>
        </p:nvSpPr>
        <p:spPr/>
        <p:txBody>
          <a:bodyPr/>
          <a:lstStyle/>
          <a:p>
            <a:fld id="{BE5F8622-A1BD-3544-A73C-DA01E3B7E210}" type="slidenum">
              <a:rPr lang="en-US" smtClean="0"/>
              <a:t>7</a:t>
            </a:fld>
            <a:endParaRPr lang="en-US"/>
          </a:p>
        </p:txBody>
      </p:sp>
    </p:spTree>
    <p:extLst>
      <p:ext uri="{BB962C8B-B14F-4D97-AF65-F5344CB8AC3E}">
        <p14:creationId xmlns:p14="http://schemas.microsoft.com/office/powerpoint/2010/main" val="234310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estuaries, we have completed one contract through Texas A&amp;M Galveston, and another is underway right now. Our contractor will touch more on these projects later today.</a:t>
            </a:r>
          </a:p>
        </p:txBody>
      </p:sp>
      <p:sp>
        <p:nvSpPr>
          <p:cNvPr id="4" name="Slide Number Placeholder 3"/>
          <p:cNvSpPr>
            <a:spLocks noGrp="1"/>
          </p:cNvSpPr>
          <p:nvPr>
            <p:ph type="sldNum" sz="quarter" idx="5"/>
          </p:nvPr>
        </p:nvSpPr>
        <p:spPr/>
        <p:txBody>
          <a:bodyPr/>
          <a:lstStyle/>
          <a:p>
            <a:fld id="{BE5F8622-A1BD-3544-A73C-DA01E3B7E210}" type="slidenum">
              <a:rPr lang="en-US" smtClean="0"/>
              <a:t>8</a:t>
            </a:fld>
            <a:endParaRPr lang="en-US"/>
          </a:p>
        </p:txBody>
      </p:sp>
    </p:spTree>
    <p:extLst>
      <p:ext uri="{BB962C8B-B14F-4D97-AF65-F5344CB8AC3E}">
        <p14:creationId xmlns:p14="http://schemas.microsoft.com/office/powerpoint/2010/main" val="134097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completed three contracts in support of nutrient criteria development for rivers and streams since 2014. We contracted with University of Arkansas to perform a database analysis, looking for statistical stressor-response relationships and thresholds for nutrients. We also contracted with Texas Institute for Applied Environmental Research (TIAER) to look at potential stressor-response relationships among nutrients and periphyton in streams, and thresholds for impacts. The summary of the second phase of that study is provided as a handout today.</a:t>
            </a:r>
          </a:p>
        </p:txBody>
      </p:sp>
      <p:sp>
        <p:nvSpPr>
          <p:cNvPr id="4" name="Slide Number Placeholder 3"/>
          <p:cNvSpPr>
            <a:spLocks noGrp="1"/>
          </p:cNvSpPr>
          <p:nvPr>
            <p:ph type="sldNum" sz="quarter" idx="5"/>
          </p:nvPr>
        </p:nvSpPr>
        <p:spPr/>
        <p:txBody>
          <a:bodyPr/>
          <a:lstStyle/>
          <a:p>
            <a:fld id="{BE5F8622-A1BD-3544-A73C-DA01E3B7E210}" type="slidenum">
              <a:rPr lang="en-US" smtClean="0"/>
              <a:t>9</a:t>
            </a:fld>
            <a:endParaRPr lang="en-US"/>
          </a:p>
        </p:txBody>
      </p:sp>
    </p:spTree>
    <p:extLst>
      <p:ext uri="{BB962C8B-B14F-4D97-AF65-F5344CB8AC3E}">
        <p14:creationId xmlns:p14="http://schemas.microsoft.com/office/powerpoint/2010/main" val="42221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046D0EB-2109-924A-95CA-5F29A166D41F}"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12202450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D0EB-2109-924A-95CA-5F29A166D41F}"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249316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6D0EB-2109-924A-95CA-5F29A166D41F}"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102895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6D0EB-2109-924A-95CA-5F29A166D41F}"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144567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046D0EB-2109-924A-95CA-5F29A166D41F}"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7301374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046D0EB-2109-924A-95CA-5F29A166D41F}" type="datetimeFigureOut">
              <a:rPr lang="en-US" smtClean="0"/>
              <a:t>8/4/2020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251733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046D0EB-2109-924A-95CA-5F29A166D41F}"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05074-4733-1A43-8E51-A7C9904D5DC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856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6D0EB-2109-924A-95CA-5F29A166D41F}"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111581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6D0EB-2109-924A-95CA-5F29A166D41F}"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358685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046D0EB-2109-924A-95CA-5F29A166D41F}" type="datetimeFigureOut">
              <a:rPr lang="en-US" smtClean="0"/>
              <a:t>8/4/2020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368050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046D0EB-2109-924A-95CA-5F29A166D41F}" type="datetimeFigureOut">
              <a:rPr lang="en-US" smtClean="0"/>
              <a:t>8/4/2020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9305074-4733-1A43-8E51-A7C9904D5DC0}" type="slidenum">
              <a:rPr lang="en-US" smtClean="0"/>
              <a:t>‹#›</a:t>
            </a:fld>
            <a:endParaRPr lang="en-US"/>
          </a:p>
        </p:txBody>
      </p:sp>
    </p:spTree>
    <p:extLst>
      <p:ext uri="{BB962C8B-B14F-4D97-AF65-F5344CB8AC3E}">
        <p14:creationId xmlns:p14="http://schemas.microsoft.com/office/powerpoint/2010/main" val="218218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046D0EB-2109-924A-95CA-5F29A166D41F}" type="datetimeFigureOut">
              <a:rPr lang="en-US" smtClean="0"/>
              <a:t>8/4/2020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9305074-4733-1A43-8E51-A7C9904D5DC0}" type="slidenum">
              <a:rPr lang="en-US" smtClean="0"/>
              <a:t>‹#›</a:t>
            </a:fld>
            <a:endParaRPr lang="en-US"/>
          </a:p>
        </p:txBody>
      </p:sp>
    </p:spTree>
    <p:extLst>
      <p:ext uri="{BB962C8B-B14F-4D97-AF65-F5344CB8AC3E}">
        <p14:creationId xmlns:p14="http://schemas.microsoft.com/office/powerpoint/2010/main" val="34427706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80ACB-A3B5-AC42-AACB-9A25ACEA9214}"/>
              </a:ext>
            </a:extLst>
          </p:cNvPr>
          <p:cNvSpPr>
            <a:spLocks noGrp="1"/>
          </p:cNvSpPr>
          <p:nvPr>
            <p:ph type="ctrTitle"/>
          </p:nvPr>
        </p:nvSpPr>
        <p:spPr>
          <a:xfrm>
            <a:off x="1524000" y="2711790"/>
            <a:ext cx="9144000" cy="1434420"/>
          </a:xfrm>
        </p:spPr>
        <p:txBody>
          <a:bodyPr>
            <a:normAutofit/>
          </a:bodyPr>
          <a:lstStyle/>
          <a:p>
            <a:r>
              <a:rPr lang="en-US" b="1"/>
              <a:t>TCEQ Nutrient Criteria Development Plan Update</a:t>
            </a:r>
          </a:p>
        </p:txBody>
      </p:sp>
      <p:sp>
        <p:nvSpPr>
          <p:cNvPr id="3" name="Subtitle 2">
            <a:extLst>
              <a:ext uri="{FF2B5EF4-FFF2-40B4-BE49-F238E27FC236}">
                <a16:creationId xmlns:a16="http://schemas.microsoft.com/office/drawing/2014/main" id="{8713533E-8EA8-5F4D-BF5F-05589EDDC6EA}"/>
              </a:ext>
            </a:extLst>
          </p:cNvPr>
          <p:cNvSpPr>
            <a:spLocks noGrp="1"/>
          </p:cNvSpPr>
          <p:nvPr>
            <p:ph type="subTitle" idx="1"/>
          </p:nvPr>
        </p:nvSpPr>
        <p:spPr>
          <a:xfrm>
            <a:off x="783772" y="5297713"/>
            <a:ext cx="9144000" cy="1261383"/>
          </a:xfrm>
        </p:spPr>
        <p:txBody>
          <a:bodyPr vert="horz" lIns="91440" tIns="45720" rIns="91440" bIns="45720" rtlCol="0" anchor="t">
            <a:normAutofit/>
          </a:bodyPr>
          <a:lstStyle/>
          <a:p>
            <a:pPr algn="l" fontAlgn="base"/>
            <a:r>
              <a:rPr lang="en-US" sz="2000" b="1">
                <a:solidFill>
                  <a:schemeClr val="tx1"/>
                </a:solidFill>
              </a:rPr>
              <a:t>Jeremy Walls</a:t>
            </a:r>
            <a:r>
              <a:rPr lang="en-US" sz="2000">
                <a:solidFill>
                  <a:schemeClr val="tx1"/>
                </a:solidFill>
              </a:rPr>
              <a:t>​</a:t>
            </a:r>
          </a:p>
          <a:p>
            <a:pPr algn="l" fontAlgn="base"/>
            <a:r>
              <a:rPr lang="en-US" sz="2000" b="1">
                <a:solidFill>
                  <a:schemeClr val="tx1"/>
                </a:solidFill>
              </a:rPr>
              <a:t>Nutrient Criteria Coordinator | Water Quality Standards Group</a:t>
            </a:r>
            <a:r>
              <a:rPr lang="en-US" sz="2000">
                <a:solidFill>
                  <a:schemeClr val="tx1"/>
                </a:solidFill>
              </a:rPr>
              <a:t>​</a:t>
            </a:r>
          </a:p>
          <a:p>
            <a:pPr algn="l" fontAlgn="base"/>
            <a:r>
              <a:rPr lang="en-US" sz="2000" b="1" u="sng">
                <a:solidFill>
                  <a:schemeClr val="tx1"/>
                </a:solidFill>
              </a:rPr>
              <a:t>Jeremy.walls@tceq.texas.gov</a:t>
            </a:r>
            <a:r>
              <a:rPr lang="en-US" sz="2000" b="1">
                <a:solidFill>
                  <a:schemeClr val="tx1"/>
                </a:solidFill>
              </a:rPr>
              <a:t> | 512-239-3164</a:t>
            </a:r>
            <a:endParaRPr lang="en-US" sz="2000">
              <a:solidFill>
                <a:schemeClr val="tx1"/>
              </a:solidFill>
            </a:endParaRPr>
          </a:p>
        </p:txBody>
      </p:sp>
    </p:spTree>
    <p:extLst>
      <p:ext uri="{BB962C8B-B14F-4D97-AF65-F5344CB8AC3E}">
        <p14:creationId xmlns:p14="http://schemas.microsoft.com/office/powerpoint/2010/main" val="250995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BB762661-B47A-754A-92F6-9AD3407FDF77}"/>
              </a:ext>
            </a:extLst>
          </p:cNvPr>
          <p:cNvSpPr>
            <a:spLocks noGrp="1"/>
          </p:cNvSpPr>
          <p:nvPr>
            <p:ph type="title"/>
          </p:nvPr>
        </p:nvSpPr>
        <p:spPr>
          <a:xfrm>
            <a:off x="747032" y="298327"/>
            <a:ext cx="10697936" cy="869315"/>
          </a:xfrm>
        </p:spPr>
        <p:txBody>
          <a:bodyPr>
            <a:normAutofit fontScale="90000"/>
          </a:bodyPr>
          <a:lstStyle/>
          <a:p>
            <a:r>
              <a:rPr lang="en-US"/>
              <a:t>Progress: 2014 Nutrient Criteria Development Plan</a:t>
            </a:r>
          </a:p>
        </p:txBody>
      </p:sp>
      <p:sp>
        <p:nvSpPr>
          <p:cNvPr id="31" name="TextBox 30">
            <a:extLst>
              <a:ext uri="{FF2B5EF4-FFF2-40B4-BE49-F238E27FC236}">
                <a16:creationId xmlns:a16="http://schemas.microsoft.com/office/drawing/2014/main" id="{8C77064C-B543-7E41-A9EF-C1D521CF926E}"/>
              </a:ext>
            </a:extLst>
          </p:cNvPr>
          <p:cNvSpPr txBox="1"/>
          <p:nvPr/>
        </p:nvSpPr>
        <p:spPr>
          <a:xfrm>
            <a:off x="838193" y="1524505"/>
            <a:ext cx="2058239" cy="9144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RESERVOIRS</a:t>
            </a:r>
          </a:p>
        </p:txBody>
      </p:sp>
      <p:cxnSp>
        <p:nvCxnSpPr>
          <p:cNvPr id="17" name="Straight Connector 16">
            <a:extLst>
              <a:ext uri="{FF2B5EF4-FFF2-40B4-BE49-F238E27FC236}">
                <a16:creationId xmlns:a16="http://schemas.microsoft.com/office/drawing/2014/main" id="{0498AB83-3B31-FA45-8684-9ECB20367475}"/>
              </a:ext>
              <a:ext uri="{C183D7F6-B498-43B3-948B-1728B52AA6E4}">
                <adec:decorative xmlns:adec="http://schemas.microsoft.com/office/drawing/2017/decorative" val="1"/>
              </a:ext>
            </a:extLst>
          </p:cNvPr>
          <p:cNvCxnSpPr>
            <a:cxnSpLocks/>
          </p:cNvCxnSpPr>
          <p:nvPr/>
        </p:nvCxnSpPr>
        <p:spPr>
          <a:xfrm>
            <a:off x="2896435" y="1977669"/>
            <a:ext cx="399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569CC1-B836-9A47-AC98-9359961EF4FA}"/>
              </a:ext>
            </a:extLst>
          </p:cNvPr>
          <p:cNvSpPr/>
          <p:nvPr/>
        </p:nvSpPr>
        <p:spPr>
          <a:xfrm>
            <a:off x="3295647" y="1321990"/>
            <a:ext cx="7772399" cy="147464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Updated assessment guidance (2016)</a:t>
            </a:r>
          </a:p>
          <a:p>
            <a:pPr marL="285750" indent="-285750">
              <a:buFont typeface="Arial" panose="020B0604020202020204" pitchFamily="34" charset="0"/>
              <a:buChar char="•"/>
            </a:pPr>
            <a:r>
              <a:rPr lang="en-US" sz="2200">
                <a:solidFill>
                  <a:schemeClr val="tx1"/>
                </a:solidFill>
              </a:rPr>
              <a:t>Working with EPA on assessment processes (ongoing)</a:t>
            </a:r>
          </a:p>
          <a:p>
            <a:pPr marL="285750" indent="-285750">
              <a:buFont typeface="Arial" panose="020B0604020202020204" pitchFamily="34" charset="0"/>
              <a:buChar char="•"/>
            </a:pPr>
            <a:r>
              <a:rPr lang="en-US" sz="2200">
                <a:solidFill>
                  <a:schemeClr val="tx1"/>
                </a:solidFill>
              </a:rPr>
              <a:t>Developing strategy for addressing reservoirs with disapproved criteria (ongoing)</a:t>
            </a:r>
          </a:p>
        </p:txBody>
      </p:sp>
      <p:sp>
        <p:nvSpPr>
          <p:cNvPr id="32" name="TextBox 31">
            <a:extLst>
              <a:ext uri="{FF2B5EF4-FFF2-40B4-BE49-F238E27FC236}">
                <a16:creationId xmlns:a16="http://schemas.microsoft.com/office/drawing/2014/main" id="{FFEC5C0C-8833-944C-A25B-E5EA94212B5D}"/>
              </a:ext>
            </a:extLst>
          </p:cNvPr>
          <p:cNvSpPr txBox="1"/>
          <p:nvPr/>
        </p:nvSpPr>
        <p:spPr>
          <a:xfrm>
            <a:off x="838193" y="3002222"/>
            <a:ext cx="2058239" cy="9144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ESTUARIES</a:t>
            </a:r>
          </a:p>
        </p:txBody>
      </p:sp>
      <p:cxnSp>
        <p:nvCxnSpPr>
          <p:cNvPr id="26" name="Straight Connector 25">
            <a:extLst>
              <a:ext uri="{FF2B5EF4-FFF2-40B4-BE49-F238E27FC236}">
                <a16:creationId xmlns:a16="http://schemas.microsoft.com/office/drawing/2014/main" id="{424BFA7A-66A9-734D-9986-E3633C593B33}"/>
              </a:ext>
              <a:ext uri="{C183D7F6-B498-43B3-948B-1728B52AA6E4}">
                <adec:decorative xmlns:adec="http://schemas.microsoft.com/office/drawing/2017/decorative" val="1"/>
              </a:ext>
            </a:extLst>
          </p:cNvPr>
          <p:cNvCxnSpPr>
            <a:cxnSpLocks/>
            <a:endCxn id="21" idx="1"/>
          </p:cNvCxnSpPr>
          <p:nvPr/>
        </p:nvCxnSpPr>
        <p:spPr>
          <a:xfrm>
            <a:off x="2896435" y="3444638"/>
            <a:ext cx="389827" cy="7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0FF5C61-0A0B-3D41-9C13-E81F9EA9708E}"/>
              </a:ext>
            </a:extLst>
          </p:cNvPr>
          <p:cNvSpPr/>
          <p:nvPr/>
        </p:nvSpPr>
        <p:spPr>
          <a:xfrm>
            <a:off x="3286262" y="2995029"/>
            <a:ext cx="7772399" cy="91439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Coastal Modeling Contract (2017)</a:t>
            </a:r>
          </a:p>
          <a:p>
            <a:pPr marL="285750" indent="-285750">
              <a:buFont typeface="Arial" panose="020B0604020202020204" pitchFamily="34" charset="0"/>
              <a:buChar char="•"/>
            </a:pPr>
            <a:r>
              <a:rPr lang="en-US" sz="2200">
                <a:solidFill>
                  <a:schemeClr val="tx1"/>
                </a:solidFill>
              </a:rPr>
              <a:t>Refined Coastal Modeling Contract (ongoing)</a:t>
            </a:r>
          </a:p>
        </p:txBody>
      </p:sp>
      <p:sp>
        <p:nvSpPr>
          <p:cNvPr id="33" name="TextBox 32">
            <a:extLst>
              <a:ext uri="{FF2B5EF4-FFF2-40B4-BE49-F238E27FC236}">
                <a16:creationId xmlns:a16="http://schemas.microsoft.com/office/drawing/2014/main" id="{35D71C5C-E733-2C4F-A6A2-E09BB5F94CDD}"/>
              </a:ext>
            </a:extLst>
          </p:cNvPr>
          <p:cNvSpPr txBox="1"/>
          <p:nvPr/>
        </p:nvSpPr>
        <p:spPr>
          <a:xfrm>
            <a:off x="838193" y="4306919"/>
            <a:ext cx="2058239" cy="9144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RIVERS &amp; STREAMS</a:t>
            </a:r>
          </a:p>
        </p:txBody>
      </p:sp>
      <p:cxnSp>
        <p:nvCxnSpPr>
          <p:cNvPr id="27" name="Straight Connector 26">
            <a:extLst>
              <a:ext uri="{FF2B5EF4-FFF2-40B4-BE49-F238E27FC236}">
                <a16:creationId xmlns:a16="http://schemas.microsoft.com/office/drawing/2014/main" id="{098046E0-301E-CF4C-8C54-4942B21B7A20}"/>
              </a:ext>
              <a:ext uri="{C183D7F6-B498-43B3-948B-1728B52AA6E4}">
                <adec:decorative xmlns:adec="http://schemas.microsoft.com/office/drawing/2017/decorative" val="1"/>
              </a:ext>
            </a:extLst>
          </p:cNvPr>
          <p:cNvCxnSpPr>
            <a:cxnSpLocks/>
          </p:cNvCxnSpPr>
          <p:nvPr/>
        </p:nvCxnSpPr>
        <p:spPr>
          <a:xfrm>
            <a:off x="2896435" y="4736541"/>
            <a:ext cx="3898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ECFF170-1AF5-7141-AFC2-C791EAE9129A}"/>
              </a:ext>
            </a:extLst>
          </p:cNvPr>
          <p:cNvSpPr/>
          <p:nvPr/>
        </p:nvSpPr>
        <p:spPr>
          <a:xfrm>
            <a:off x="3286262" y="4188703"/>
            <a:ext cx="7772399" cy="12089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Database Analysis (2015)</a:t>
            </a:r>
          </a:p>
          <a:p>
            <a:pPr marL="285750" indent="-285750">
              <a:buFont typeface="Arial" panose="020B0604020202020204" pitchFamily="34" charset="0"/>
              <a:buChar char="•"/>
            </a:pPr>
            <a:r>
              <a:rPr lang="en-US" sz="2200">
                <a:solidFill>
                  <a:schemeClr val="tx1"/>
                </a:solidFill>
              </a:rPr>
              <a:t>Phase I Periphyton Contract (2017)</a:t>
            </a:r>
          </a:p>
          <a:p>
            <a:pPr marL="285750" indent="-285750">
              <a:buFont typeface="Arial" panose="020B0604020202020204" pitchFamily="34" charset="0"/>
              <a:buChar char="•"/>
            </a:pPr>
            <a:r>
              <a:rPr lang="en-US" sz="2200">
                <a:solidFill>
                  <a:schemeClr val="tx1"/>
                </a:solidFill>
              </a:rPr>
              <a:t>Phase II Periphyton Contract (2019)</a:t>
            </a:r>
          </a:p>
        </p:txBody>
      </p:sp>
      <p:sp>
        <p:nvSpPr>
          <p:cNvPr id="38" name="TextBox 37">
            <a:extLst>
              <a:ext uri="{FF2B5EF4-FFF2-40B4-BE49-F238E27FC236}">
                <a16:creationId xmlns:a16="http://schemas.microsoft.com/office/drawing/2014/main" id="{AD2C8CA5-8939-9341-90EB-7D2916AEC16D}"/>
              </a:ext>
            </a:extLst>
          </p:cNvPr>
          <p:cNvSpPr txBox="1"/>
          <p:nvPr/>
        </p:nvSpPr>
        <p:spPr>
          <a:xfrm>
            <a:off x="838193" y="5670127"/>
            <a:ext cx="2058239" cy="9144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WETLANDS</a:t>
            </a:r>
          </a:p>
        </p:txBody>
      </p:sp>
      <p:cxnSp>
        <p:nvCxnSpPr>
          <p:cNvPr id="29" name="Straight Connector 28">
            <a:extLst>
              <a:ext uri="{FF2B5EF4-FFF2-40B4-BE49-F238E27FC236}">
                <a16:creationId xmlns:a16="http://schemas.microsoft.com/office/drawing/2014/main" id="{82147B47-7819-4241-90B5-E64B58DF11A8}"/>
              </a:ext>
              <a:ext uri="{C183D7F6-B498-43B3-948B-1728B52AA6E4}">
                <adec:decorative xmlns:adec="http://schemas.microsoft.com/office/drawing/2017/decorative" val="1"/>
              </a:ext>
            </a:extLst>
          </p:cNvPr>
          <p:cNvCxnSpPr/>
          <p:nvPr/>
        </p:nvCxnSpPr>
        <p:spPr>
          <a:xfrm>
            <a:off x="2895105" y="6125923"/>
            <a:ext cx="399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DC73703-0C88-1844-A00F-09202068BACE}"/>
              </a:ext>
            </a:extLst>
          </p:cNvPr>
          <p:cNvSpPr/>
          <p:nvPr/>
        </p:nvSpPr>
        <p:spPr>
          <a:xfrm>
            <a:off x="3295649" y="5676956"/>
            <a:ext cx="7772399" cy="91439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200">
                <a:solidFill>
                  <a:schemeClr val="tx1"/>
                </a:solidFill>
              </a:rPr>
              <a:t>National Wetlands Condition Assessment (2016)</a:t>
            </a:r>
          </a:p>
        </p:txBody>
      </p:sp>
      <p:sp>
        <p:nvSpPr>
          <p:cNvPr id="30" name="Left Brace 29" descr="The shape is a bracket, encompassing all of the text on the slide, and leading to the text box label stating that all of the information on the slide represents progress TCEQ has made since 2014.">
            <a:extLst>
              <a:ext uri="{FF2B5EF4-FFF2-40B4-BE49-F238E27FC236}">
                <a16:creationId xmlns:a16="http://schemas.microsoft.com/office/drawing/2014/main" id="{9B442069-9801-F649-98FB-454A184F8E3E}"/>
              </a:ext>
            </a:extLst>
          </p:cNvPr>
          <p:cNvSpPr/>
          <p:nvPr/>
        </p:nvSpPr>
        <p:spPr>
          <a:xfrm rot="10800000">
            <a:off x="11010896" y="1249530"/>
            <a:ext cx="342908" cy="5383989"/>
          </a:xfrm>
          <a:prstGeom prst="leftBrace">
            <a:avLst>
              <a:gd name="adj1" fmla="val 8333"/>
              <a:gd name="adj2" fmla="val 514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DD4DDE2-0C53-5A4D-8769-DDFC5E567FF4}"/>
              </a:ext>
            </a:extLst>
          </p:cNvPr>
          <p:cNvSpPr txBox="1"/>
          <p:nvPr/>
        </p:nvSpPr>
        <p:spPr>
          <a:xfrm rot="16200000">
            <a:off x="9086978" y="3722988"/>
            <a:ext cx="4936869" cy="369332"/>
          </a:xfrm>
          <a:prstGeom prst="rect">
            <a:avLst/>
          </a:prstGeom>
          <a:noFill/>
          <a:ln w="19050">
            <a:noFill/>
          </a:ln>
        </p:spPr>
        <p:txBody>
          <a:bodyPr wrap="square" rtlCol="0" anchor="ctr">
            <a:spAutoFit/>
          </a:bodyPr>
          <a:lstStyle/>
          <a:p>
            <a:pPr algn="ctr"/>
            <a:r>
              <a:rPr lang="en-US" b="1"/>
              <a:t>Progress since 2014</a:t>
            </a:r>
          </a:p>
        </p:txBody>
      </p:sp>
    </p:spTree>
    <p:extLst>
      <p:ext uri="{BB962C8B-B14F-4D97-AF65-F5344CB8AC3E}">
        <p14:creationId xmlns:p14="http://schemas.microsoft.com/office/powerpoint/2010/main" val="1194581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0E69F-B34F-0645-866C-C5792C339904}"/>
              </a:ext>
            </a:extLst>
          </p:cNvPr>
          <p:cNvSpPr>
            <a:spLocks noGrp="1"/>
          </p:cNvSpPr>
          <p:nvPr>
            <p:ph type="title"/>
          </p:nvPr>
        </p:nvSpPr>
        <p:spPr>
          <a:xfrm>
            <a:off x="747032" y="298326"/>
            <a:ext cx="10697936" cy="869315"/>
          </a:xfrm>
        </p:spPr>
        <p:txBody>
          <a:bodyPr/>
          <a:lstStyle/>
          <a:p>
            <a:r>
              <a:rPr lang="en-US"/>
              <a:t>Moving Forward</a:t>
            </a:r>
          </a:p>
        </p:txBody>
      </p:sp>
      <p:sp>
        <p:nvSpPr>
          <p:cNvPr id="3" name="Content Placeholder 2">
            <a:extLst>
              <a:ext uri="{FF2B5EF4-FFF2-40B4-BE49-F238E27FC236}">
                <a16:creationId xmlns:a16="http://schemas.microsoft.com/office/drawing/2014/main" id="{AD13F810-5704-5245-B0E2-69DE005D71C0}"/>
              </a:ext>
            </a:extLst>
          </p:cNvPr>
          <p:cNvSpPr>
            <a:spLocks noGrp="1"/>
          </p:cNvSpPr>
          <p:nvPr>
            <p:ph idx="1"/>
          </p:nvPr>
        </p:nvSpPr>
        <p:spPr>
          <a:xfrm>
            <a:off x="747032" y="1610140"/>
            <a:ext cx="5348968" cy="4611756"/>
          </a:xfrm>
        </p:spPr>
        <p:txBody>
          <a:bodyPr vert="horz" lIns="91440" tIns="45720" rIns="91440" bIns="45720" rtlCol="0" anchor="t">
            <a:normAutofit/>
          </a:bodyPr>
          <a:lstStyle/>
          <a:p>
            <a:pPr>
              <a:spcBef>
                <a:spcPts val="1600"/>
              </a:spcBef>
              <a:spcAft>
                <a:spcPts val="1200"/>
              </a:spcAft>
            </a:pPr>
            <a:r>
              <a:rPr lang="en-US" sz="2800"/>
              <a:t>Core tenants of 2014 NCDP still relevant</a:t>
            </a:r>
          </a:p>
          <a:p>
            <a:pPr>
              <a:spcBef>
                <a:spcPts val="1600"/>
              </a:spcBef>
              <a:spcAft>
                <a:spcPts val="1200"/>
              </a:spcAft>
            </a:pPr>
            <a:r>
              <a:rPr lang="en-US" sz="2800"/>
              <a:t>Continue multi-faceted approach to numeric nutrient criteria development for each major category of water body</a:t>
            </a:r>
          </a:p>
          <a:p>
            <a:pPr>
              <a:spcBef>
                <a:spcPts val="1600"/>
              </a:spcBef>
              <a:spcAft>
                <a:spcPts val="1200"/>
              </a:spcAft>
            </a:pPr>
            <a:r>
              <a:rPr lang="en-US" sz="2800"/>
              <a:t>Integrate and consider new data, information, and guidance</a:t>
            </a:r>
          </a:p>
          <a:p>
            <a:endParaRPr lang="en-US" sz="2800"/>
          </a:p>
          <a:p>
            <a:endParaRPr lang="en-US" sz="2800"/>
          </a:p>
        </p:txBody>
      </p:sp>
      <p:pic>
        <p:nvPicPr>
          <p:cNvPr id="8" name="Picture 7">
            <a:extLst>
              <a:ext uri="{FF2B5EF4-FFF2-40B4-BE49-F238E27FC236}">
                <a16:creationId xmlns:a16="http://schemas.microsoft.com/office/drawing/2014/main" id="{AD2EE250-8417-6B47-856E-BBCCB59934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89970" y="1610140"/>
            <a:ext cx="3885264" cy="4838890"/>
          </a:xfrm>
          <a:prstGeom prst="rect">
            <a:avLst/>
          </a:prstGeom>
        </p:spPr>
      </p:pic>
    </p:spTree>
    <p:extLst>
      <p:ext uri="{BB962C8B-B14F-4D97-AF65-F5344CB8AC3E}">
        <p14:creationId xmlns:p14="http://schemas.microsoft.com/office/powerpoint/2010/main" val="242125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3C555A-5BF5-BB40-AE6D-4CFFD2677835}"/>
              </a:ext>
            </a:extLst>
          </p:cNvPr>
          <p:cNvSpPr>
            <a:spLocks noGrp="1"/>
          </p:cNvSpPr>
          <p:nvPr>
            <p:ph type="title"/>
          </p:nvPr>
        </p:nvSpPr>
        <p:spPr>
          <a:xfrm>
            <a:off x="838199" y="401796"/>
            <a:ext cx="10575471" cy="869315"/>
          </a:xfrm>
        </p:spPr>
        <p:txBody>
          <a:bodyPr/>
          <a:lstStyle/>
          <a:p>
            <a:r>
              <a:rPr lang="en-US"/>
              <a:t>History</a:t>
            </a:r>
          </a:p>
        </p:txBody>
      </p:sp>
      <p:sp>
        <p:nvSpPr>
          <p:cNvPr id="3" name="Content Placeholder 2">
            <a:extLst>
              <a:ext uri="{FF2B5EF4-FFF2-40B4-BE49-F238E27FC236}">
                <a16:creationId xmlns:a16="http://schemas.microsoft.com/office/drawing/2014/main" id="{E428D53F-F213-C64F-B420-CEFE48BC48C2}"/>
              </a:ext>
            </a:extLst>
          </p:cNvPr>
          <p:cNvSpPr>
            <a:spLocks noGrp="1"/>
          </p:cNvSpPr>
          <p:nvPr>
            <p:ph idx="1"/>
          </p:nvPr>
        </p:nvSpPr>
        <p:spPr>
          <a:xfrm>
            <a:off x="838200" y="1825625"/>
            <a:ext cx="6202680" cy="3180715"/>
          </a:xfrm>
        </p:spPr>
        <p:txBody>
          <a:bodyPr vert="horz" lIns="91440" tIns="45720" rIns="91440" bIns="45720" rtlCol="0" anchor="t">
            <a:normAutofit lnSpcReduction="10000"/>
          </a:bodyPr>
          <a:lstStyle/>
          <a:p>
            <a:pPr fontAlgn="base">
              <a:buClr>
                <a:schemeClr val="tx2"/>
              </a:buClr>
            </a:pPr>
            <a:r>
              <a:rPr lang="en-US" sz="2800"/>
              <a:t>Nutrient criteria development plan (NCDP) developed to comply with mandate in 1998 EPA National Nutrient Criteria Strategy</a:t>
            </a:r>
          </a:p>
          <a:p>
            <a:pPr marL="457200" lvl="1" indent="0" fontAlgn="base">
              <a:buClr>
                <a:schemeClr val="tx2"/>
              </a:buClr>
              <a:buNone/>
            </a:pPr>
            <a:endParaRPr lang="en-US" sz="2400"/>
          </a:p>
          <a:p>
            <a:pPr fontAlgn="base">
              <a:buClr>
                <a:schemeClr val="tx2"/>
              </a:buClr>
            </a:pPr>
            <a:r>
              <a:rPr lang="en-US" sz="2800" dirty="0"/>
              <a:t>TCEQ submitted plans to EPA in 2001, 2006, 2014​</a:t>
            </a:r>
          </a:p>
          <a:p>
            <a:pPr marL="0" indent="0" fontAlgn="base">
              <a:buNone/>
            </a:pPr>
            <a:endParaRPr lang="en-US"/>
          </a:p>
          <a:p>
            <a:pPr marL="0" indent="0" fontAlgn="base">
              <a:buNone/>
            </a:pPr>
            <a:endParaRPr lang="en-US"/>
          </a:p>
          <a:p>
            <a:pPr lvl="1" fontAlgn="base"/>
            <a:endParaRPr lang="en-US"/>
          </a:p>
        </p:txBody>
      </p:sp>
      <p:pic>
        <p:nvPicPr>
          <p:cNvPr id="10" name="Picture 9">
            <a:extLst>
              <a:ext uri="{FF2B5EF4-FFF2-40B4-BE49-F238E27FC236}">
                <a16:creationId xmlns:a16="http://schemas.microsoft.com/office/drawing/2014/main" id="{8A580AD4-0DAB-1E40-A30A-96BC4318DF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91922" y="1548368"/>
            <a:ext cx="3195178" cy="4163060"/>
          </a:xfrm>
          <a:prstGeom prst="rect">
            <a:avLst/>
          </a:prstGeom>
          <a:ln w="12700">
            <a:solidFill>
              <a:schemeClr val="tx1"/>
            </a:solidFill>
          </a:ln>
        </p:spPr>
      </p:pic>
    </p:spTree>
    <p:extLst>
      <p:ext uri="{BB962C8B-B14F-4D97-AF65-F5344CB8AC3E}">
        <p14:creationId xmlns:p14="http://schemas.microsoft.com/office/powerpoint/2010/main" val="519499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21DCA8B-C179-5646-91EE-C167C7101BE7}"/>
              </a:ext>
            </a:extLst>
          </p:cNvPr>
          <p:cNvSpPr>
            <a:spLocks noGrp="1"/>
          </p:cNvSpPr>
          <p:nvPr>
            <p:ph type="title"/>
          </p:nvPr>
        </p:nvSpPr>
        <p:spPr>
          <a:xfrm>
            <a:off x="838200" y="517047"/>
            <a:ext cx="10575471" cy="869315"/>
          </a:xfrm>
          <a:solidFill>
            <a:srgbClr val="FFFFFF"/>
          </a:solidFill>
          <a:ln w="31750" cap="sq">
            <a:solidFill>
              <a:srgbClr val="404040"/>
            </a:solidFill>
            <a:miter lim="800000"/>
          </a:ln>
        </p:spPr>
        <p:txBody>
          <a:bodyPr vert="horz" lIns="182880" tIns="182880" rIns="182880" bIns="182880" rtlCol="0" anchor="ctr">
            <a:normAutofit/>
          </a:bodyPr>
          <a:lstStyle/>
          <a:p>
            <a:r>
              <a:rPr lang="en-US"/>
              <a:t>2014 Nutrient Criteria Development Plan</a:t>
            </a:r>
          </a:p>
        </p:txBody>
      </p:sp>
      <p:sp>
        <p:nvSpPr>
          <p:cNvPr id="13" name="Content Placeholder 2">
            <a:extLst>
              <a:ext uri="{FF2B5EF4-FFF2-40B4-BE49-F238E27FC236}">
                <a16:creationId xmlns:a16="http://schemas.microsoft.com/office/drawing/2014/main" id="{8A8DB3DB-D545-EE45-A486-7BD09CB531CC}"/>
              </a:ext>
            </a:extLst>
          </p:cNvPr>
          <p:cNvSpPr txBox="1">
            <a:spLocks/>
          </p:cNvSpPr>
          <p:nvPr/>
        </p:nvSpPr>
        <p:spPr>
          <a:xfrm>
            <a:off x="838200" y="1825625"/>
            <a:ext cx="10515600" cy="9439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fontAlgn="base">
              <a:buClr>
                <a:schemeClr val="tx2"/>
              </a:buClr>
            </a:pPr>
            <a:r>
              <a:rPr lang="en-US" sz="2800"/>
              <a:t>Purpose: provide a framework for the continued development of numeric nutrient criteria for Texas</a:t>
            </a:r>
          </a:p>
          <a:p>
            <a:pPr fontAlgn="base"/>
            <a:endParaRPr lang="en-US" sz="2800"/>
          </a:p>
        </p:txBody>
      </p:sp>
      <p:sp>
        <p:nvSpPr>
          <p:cNvPr id="4" name="Content Placeholder 2">
            <a:extLst>
              <a:ext uri="{FF2B5EF4-FFF2-40B4-BE49-F238E27FC236}">
                <a16:creationId xmlns:a16="http://schemas.microsoft.com/office/drawing/2014/main" id="{424790E2-A6E2-864F-8142-251157D58D79}"/>
              </a:ext>
            </a:extLst>
          </p:cNvPr>
          <p:cNvSpPr txBox="1">
            <a:spLocks/>
          </p:cNvSpPr>
          <p:nvPr/>
        </p:nvSpPr>
        <p:spPr>
          <a:xfrm>
            <a:off x="838200" y="2904489"/>
            <a:ext cx="10515600" cy="2973797"/>
          </a:xfrm>
          <a:prstGeom prst="rect">
            <a:avLst/>
          </a:prstGeom>
        </p:spPr>
        <p:txBody>
          <a:bodyPr vert="horz" lIns="91440" tIns="45720" rIns="91440" bIns="45720" numCol="2" rtlCol="0">
            <a:normAutofit/>
          </a:bodyPr>
          <a:lstStyle>
            <a:lvl1pPr marL="228600" indent="-228600" defTabSz="914400" fontAlgn="base">
              <a:lnSpc>
                <a:spcPct val="100000"/>
              </a:lnSpc>
              <a:spcBef>
                <a:spcPts val="1000"/>
              </a:spcBef>
              <a:buClr>
                <a:schemeClr val="accent2"/>
              </a:buClr>
              <a:buFont typeface="Arial" panose="020B0604020202020204" pitchFamily="34" charset="0"/>
              <a:buChar char="•"/>
              <a:defRPr sz="2800">
                <a:solidFill>
                  <a:schemeClr val="tx1">
                    <a:lumMod val="85000"/>
                    <a:lumOff val="15000"/>
                  </a:schemeClr>
                </a:solidFill>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2863" indent="-228600" defTabSz="914400">
              <a:lnSpc>
                <a:spcPct val="100000"/>
              </a:lnSpc>
              <a:spcBef>
                <a:spcPts val="1000"/>
              </a:spcBef>
              <a:buClr>
                <a:schemeClr val="accent2"/>
              </a:buClr>
              <a:buFont typeface="Arial" panose="020B0604020202020204" pitchFamily="34" charset="0"/>
              <a:buChar char="•"/>
              <a:defRPr sz="1600"/>
            </a:lvl6pPr>
            <a:lvl7pPr marL="1484313"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82775" indent="-228600" defTabSz="914400">
              <a:lnSpc>
                <a:spcPct val="100000"/>
              </a:lnSpc>
              <a:spcBef>
                <a:spcPts val="1000"/>
              </a:spcBef>
              <a:buClr>
                <a:schemeClr val="accent2"/>
              </a:buClr>
              <a:buFont typeface="Arial" panose="020B0604020202020204" pitchFamily="34" charset="0"/>
              <a:buChar char="•"/>
              <a:defRPr sz="1600" baseline="0"/>
            </a:lvl9pPr>
          </a:lstStyle>
          <a:p>
            <a:pPr>
              <a:buClr>
                <a:schemeClr val="tx2"/>
              </a:buClr>
            </a:pPr>
            <a:r>
              <a:rPr lang="en-US"/>
              <a:t>Components of the Plan:</a:t>
            </a:r>
          </a:p>
          <a:p>
            <a:pPr lvl="1">
              <a:buClr>
                <a:schemeClr val="tx2"/>
              </a:buClr>
            </a:pPr>
            <a:r>
              <a:rPr lang="en-US" sz="2400"/>
              <a:t>History of nutrient criteria development</a:t>
            </a:r>
          </a:p>
          <a:p>
            <a:pPr lvl="1">
              <a:buClr>
                <a:schemeClr val="tx2"/>
              </a:buClr>
            </a:pPr>
            <a:r>
              <a:rPr lang="en-US" sz="2400"/>
              <a:t>Nutrient regulations</a:t>
            </a:r>
          </a:p>
          <a:p>
            <a:pPr lvl="1">
              <a:buClr>
                <a:schemeClr val="tx2"/>
              </a:buClr>
            </a:pPr>
            <a:r>
              <a:rPr lang="en-US" sz="2400"/>
              <a:t>Implementation of regulations</a:t>
            </a:r>
          </a:p>
          <a:p>
            <a:pPr lvl="1">
              <a:buClr>
                <a:schemeClr val="tx2"/>
              </a:buClr>
            </a:pPr>
            <a:r>
              <a:rPr lang="en-US" sz="2400"/>
              <a:t>Work to be performed</a:t>
            </a:r>
          </a:p>
          <a:p>
            <a:pPr marL="228600" lvl="1" indent="0">
              <a:buClr>
                <a:schemeClr val="tx2"/>
              </a:buClr>
              <a:buNone/>
            </a:pPr>
            <a:endParaRPr lang="en-US" sz="2400"/>
          </a:p>
          <a:p>
            <a:pPr lvl="1">
              <a:buClr>
                <a:schemeClr val="tx2"/>
              </a:buClr>
            </a:pPr>
            <a:r>
              <a:rPr lang="en-US" sz="2400"/>
              <a:t>Assessment of nutrient criteria</a:t>
            </a:r>
          </a:p>
          <a:p>
            <a:pPr lvl="1">
              <a:buClr>
                <a:schemeClr val="tx2"/>
              </a:buClr>
            </a:pPr>
            <a:r>
              <a:rPr lang="en-US" sz="2400"/>
              <a:t>Options for criteria development</a:t>
            </a:r>
          </a:p>
          <a:p>
            <a:pPr lvl="1">
              <a:buClr>
                <a:schemeClr val="tx2"/>
              </a:buClr>
            </a:pPr>
            <a:r>
              <a:rPr lang="en-US" sz="2400"/>
              <a:t>Ongoing timeline of progress</a:t>
            </a:r>
          </a:p>
        </p:txBody>
      </p:sp>
      <p:sp>
        <p:nvSpPr>
          <p:cNvPr id="9" name="Content Placeholder 2">
            <a:extLst>
              <a:ext uri="{FF2B5EF4-FFF2-40B4-BE49-F238E27FC236}">
                <a16:creationId xmlns:a16="http://schemas.microsoft.com/office/drawing/2014/main" id="{FA9FBB74-55EB-EC43-BBB6-835BF24193F9}"/>
              </a:ext>
            </a:extLst>
          </p:cNvPr>
          <p:cNvSpPr txBox="1">
            <a:spLocks/>
          </p:cNvSpPr>
          <p:nvPr/>
        </p:nvSpPr>
        <p:spPr>
          <a:xfrm>
            <a:off x="838200" y="5988685"/>
            <a:ext cx="10248900" cy="869315"/>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a:t>2014 Nutrient Criteria Development plan:</a:t>
            </a:r>
          </a:p>
          <a:p>
            <a:pPr marL="0" indent="0" fontAlgn="base">
              <a:buNone/>
            </a:pPr>
            <a:r>
              <a:rPr lang="en-US">
                <a:solidFill>
                  <a:schemeClr val="tx2"/>
                </a:solidFill>
              </a:rPr>
              <a:t>https://www.tceq.texas.gov/waterquality/standards/WQ_standards_nutrient_criteria.html</a:t>
            </a:r>
          </a:p>
          <a:p>
            <a:pPr marL="0" indent="0" fontAlgn="base">
              <a:buFont typeface="Arial" panose="020B0604020202020204" pitchFamily="34" charset="0"/>
              <a:buNone/>
            </a:pPr>
            <a:endParaRPr lang="en-US"/>
          </a:p>
          <a:p>
            <a:pPr lvl="1" fontAlgn="base"/>
            <a:endParaRPr lang="en-US"/>
          </a:p>
        </p:txBody>
      </p:sp>
    </p:spTree>
    <p:extLst>
      <p:ext uri="{BB962C8B-B14F-4D97-AF65-F5344CB8AC3E}">
        <p14:creationId xmlns:p14="http://schemas.microsoft.com/office/powerpoint/2010/main" val="112104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849B8F2A-BAE0-3F4D-AD43-AA70D018E12F}"/>
              </a:ext>
            </a:extLst>
          </p:cNvPr>
          <p:cNvSpPr>
            <a:spLocks noGrp="1"/>
          </p:cNvSpPr>
          <p:nvPr>
            <p:ph type="title"/>
          </p:nvPr>
        </p:nvSpPr>
        <p:spPr>
          <a:xfrm>
            <a:off x="850950" y="445156"/>
            <a:ext cx="10562720" cy="864985"/>
          </a:xfrm>
        </p:spPr>
        <p:txBody>
          <a:bodyPr>
            <a:normAutofit fontScale="90000"/>
          </a:bodyPr>
          <a:lstStyle/>
          <a:p>
            <a:r>
              <a:rPr lang="en-US"/>
              <a:t>Strategy: 2014 Nutrient Criteria Development Plan</a:t>
            </a:r>
          </a:p>
        </p:txBody>
      </p:sp>
      <p:sp>
        <p:nvSpPr>
          <p:cNvPr id="40" name="TextBox 39">
            <a:extLst>
              <a:ext uri="{FF2B5EF4-FFF2-40B4-BE49-F238E27FC236}">
                <a16:creationId xmlns:a16="http://schemas.microsoft.com/office/drawing/2014/main" id="{6235758C-711A-4B4B-99E2-C09D54D19AED}"/>
              </a:ext>
            </a:extLst>
          </p:cNvPr>
          <p:cNvSpPr txBox="1"/>
          <p:nvPr/>
        </p:nvSpPr>
        <p:spPr>
          <a:xfrm>
            <a:off x="808264" y="2210305"/>
            <a:ext cx="2743200" cy="13716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RESERVOIRS</a:t>
            </a:r>
          </a:p>
        </p:txBody>
      </p:sp>
      <p:sp>
        <p:nvSpPr>
          <p:cNvPr id="41" name="TextBox 40">
            <a:extLst>
              <a:ext uri="{FF2B5EF4-FFF2-40B4-BE49-F238E27FC236}">
                <a16:creationId xmlns:a16="http://schemas.microsoft.com/office/drawing/2014/main" id="{17661C5A-B14A-8D47-AF40-0C7FFC0F7E8C}"/>
              </a:ext>
            </a:extLst>
          </p:cNvPr>
          <p:cNvSpPr txBox="1"/>
          <p:nvPr/>
        </p:nvSpPr>
        <p:spPr>
          <a:xfrm>
            <a:off x="4694471" y="2210305"/>
            <a:ext cx="2743200" cy="13716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ESTUARIES</a:t>
            </a:r>
          </a:p>
        </p:txBody>
      </p:sp>
      <p:sp>
        <p:nvSpPr>
          <p:cNvPr id="42" name="TextBox 41">
            <a:extLst>
              <a:ext uri="{FF2B5EF4-FFF2-40B4-BE49-F238E27FC236}">
                <a16:creationId xmlns:a16="http://schemas.microsoft.com/office/drawing/2014/main" id="{8ECADE99-4ED6-564B-B011-4B6EBDC80A56}"/>
              </a:ext>
            </a:extLst>
          </p:cNvPr>
          <p:cNvSpPr txBox="1"/>
          <p:nvPr/>
        </p:nvSpPr>
        <p:spPr>
          <a:xfrm>
            <a:off x="8580678" y="2210305"/>
            <a:ext cx="2743200" cy="13716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t>RIVERS &amp; STREAMS</a:t>
            </a:r>
          </a:p>
        </p:txBody>
      </p:sp>
      <p:sp>
        <p:nvSpPr>
          <p:cNvPr id="9" name="TextBox 8">
            <a:extLst>
              <a:ext uri="{FF2B5EF4-FFF2-40B4-BE49-F238E27FC236}">
                <a16:creationId xmlns:a16="http://schemas.microsoft.com/office/drawing/2014/main" id="{955AB00C-BFAC-4994-9A79-E4C61884FC8B}"/>
              </a:ext>
            </a:extLst>
          </p:cNvPr>
          <p:cNvSpPr txBox="1"/>
          <p:nvPr/>
        </p:nvSpPr>
        <p:spPr>
          <a:xfrm>
            <a:off x="2728504" y="4197364"/>
            <a:ext cx="2743200" cy="1371600"/>
          </a:xfrm>
          <a:prstGeom prst="rect">
            <a:avLst/>
          </a:prstGeom>
          <a:solidFill>
            <a:schemeClr val="bg1">
              <a:lumMod val="95000"/>
            </a:schemeClr>
          </a:solidFill>
          <a:ln w="19050">
            <a:solidFill>
              <a:schemeClr val="tx1"/>
            </a:solidFill>
          </a:ln>
        </p:spPr>
        <p:txBody>
          <a:bodyPr wrap="square" rtlCol="0" anchor="ctr">
            <a:spAutoFit/>
          </a:bodyPr>
          <a:lstStyle/>
          <a:p>
            <a:pPr algn="ctr"/>
            <a:endParaRPr lang="en-US" sz="2200" b="1" dirty="0">
              <a:solidFill>
                <a:schemeClr val="bg1">
                  <a:lumMod val="50000"/>
                </a:schemeClr>
              </a:solidFill>
            </a:endParaRPr>
          </a:p>
          <a:p>
            <a:pPr algn="ctr"/>
            <a:r>
              <a:rPr lang="en-US" sz="2200" b="1" dirty="0">
                <a:solidFill>
                  <a:schemeClr val="bg1">
                    <a:lumMod val="50000"/>
                  </a:schemeClr>
                </a:solidFill>
              </a:rPr>
              <a:t>WETLANDS</a:t>
            </a:r>
            <a:endParaRPr lang="en-US" dirty="0">
              <a:solidFill>
                <a:schemeClr val="bg1">
                  <a:lumMod val="50000"/>
                </a:schemeClr>
              </a:solidFill>
            </a:endParaRPr>
          </a:p>
          <a:p>
            <a:pPr algn="ctr"/>
            <a:endParaRPr lang="en-US" sz="2200" b="1" dirty="0">
              <a:solidFill>
                <a:schemeClr val="bg1">
                  <a:lumMod val="50000"/>
                </a:schemeClr>
              </a:solidFill>
            </a:endParaRPr>
          </a:p>
        </p:txBody>
      </p:sp>
      <p:sp>
        <p:nvSpPr>
          <p:cNvPr id="44" name="TextBox 43">
            <a:extLst>
              <a:ext uri="{FF2B5EF4-FFF2-40B4-BE49-F238E27FC236}">
                <a16:creationId xmlns:a16="http://schemas.microsoft.com/office/drawing/2014/main" id="{615B1B1A-9826-6D46-B057-51BEF4B069DC}"/>
              </a:ext>
            </a:extLst>
          </p:cNvPr>
          <p:cNvSpPr txBox="1"/>
          <p:nvPr/>
        </p:nvSpPr>
        <p:spPr>
          <a:xfrm>
            <a:off x="6720296" y="4197364"/>
            <a:ext cx="2743200" cy="137160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200" b="1">
                <a:solidFill>
                  <a:schemeClr val="tx1">
                    <a:lumMod val="50000"/>
                    <a:lumOff val="50000"/>
                  </a:schemeClr>
                </a:solidFill>
              </a:rPr>
              <a:t>BOUNDARY WATERS</a:t>
            </a:r>
          </a:p>
        </p:txBody>
      </p:sp>
    </p:spTree>
    <p:extLst>
      <p:ext uri="{BB962C8B-B14F-4D97-AF65-F5344CB8AC3E}">
        <p14:creationId xmlns:p14="http://schemas.microsoft.com/office/powerpoint/2010/main" val="111151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D0D1119-85E5-C14D-9136-9B1E4BBB7398}"/>
              </a:ext>
            </a:extLst>
          </p:cNvPr>
          <p:cNvSpPr>
            <a:spLocks noGrp="1"/>
          </p:cNvSpPr>
          <p:nvPr>
            <p:ph type="title"/>
          </p:nvPr>
        </p:nvSpPr>
        <p:spPr>
          <a:xfrm>
            <a:off x="808264" y="417036"/>
            <a:ext cx="10575470" cy="869315"/>
          </a:xfrm>
        </p:spPr>
        <p:txBody>
          <a:bodyPr>
            <a:normAutofit fontScale="90000"/>
          </a:bodyPr>
          <a:lstStyle/>
          <a:p>
            <a:r>
              <a:rPr lang="en-US"/>
              <a:t>Schedule: 2014 Nutrient Criteria Development Plan</a:t>
            </a:r>
          </a:p>
        </p:txBody>
      </p:sp>
      <p:graphicFrame>
        <p:nvGraphicFramePr>
          <p:cNvPr id="10" name="Table 9">
            <a:extLst>
              <a:ext uri="{FF2B5EF4-FFF2-40B4-BE49-F238E27FC236}">
                <a16:creationId xmlns:a16="http://schemas.microsoft.com/office/drawing/2014/main" id="{67C9E04A-B67B-B44C-926B-3969D6F10C5F}"/>
              </a:ext>
            </a:extLst>
          </p:cNvPr>
          <p:cNvGraphicFramePr>
            <a:graphicFrameLocks noGrp="1"/>
          </p:cNvGraphicFramePr>
          <p:nvPr>
            <p:extLst>
              <p:ext uri="{D42A27DB-BD31-4B8C-83A1-F6EECF244321}">
                <p14:modId xmlns:p14="http://schemas.microsoft.com/office/powerpoint/2010/main" val="1516879155"/>
              </p:ext>
            </p:extLst>
          </p:nvPr>
        </p:nvGraphicFramePr>
        <p:xfrm>
          <a:off x="808264" y="1755987"/>
          <a:ext cx="10575471" cy="4500198"/>
        </p:xfrm>
        <a:graphic>
          <a:graphicData uri="http://schemas.openxmlformats.org/drawingml/2006/table">
            <a:tbl>
              <a:tblPr firstRow="1" bandRow="1">
                <a:tableStyleId>{5C22544A-7EE6-4342-B048-85BDC9FD1C3A}</a:tableStyleId>
              </a:tblPr>
              <a:tblGrid>
                <a:gridCol w="2895056">
                  <a:extLst>
                    <a:ext uri="{9D8B030D-6E8A-4147-A177-3AD203B41FA5}">
                      <a16:colId xmlns:a16="http://schemas.microsoft.com/office/drawing/2014/main" val="2596776889"/>
                    </a:ext>
                  </a:extLst>
                </a:gridCol>
                <a:gridCol w="5974080">
                  <a:extLst>
                    <a:ext uri="{9D8B030D-6E8A-4147-A177-3AD203B41FA5}">
                      <a16:colId xmlns:a16="http://schemas.microsoft.com/office/drawing/2014/main" val="198428173"/>
                    </a:ext>
                  </a:extLst>
                </a:gridCol>
                <a:gridCol w="1706335">
                  <a:extLst>
                    <a:ext uri="{9D8B030D-6E8A-4147-A177-3AD203B41FA5}">
                      <a16:colId xmlns:a16="http://schemas.microsoft.com/office/drawing/2014/main" val="3249662633"/>
                    </a:ext>
                  </a:extLst>
                </a:gridCol>
              </a:tblGrid>
              <a:tr h="875179">
                <a:tc>
                  <a:txBody>
                    <a:bodyPr/>
                    <a:lstStyle/>
                    <a:p>
                      <a:r>
                        <a:rPr lang="en-US" sz="2200"/>
                        <a:t>Water Body Class</a:t>
                      </a:r>
                    </a:p>
                  </a:txBody>
                  <a:tcPr anchor="ctr">
                    <a:solidFill>
                      <a:schemeClr val="tx2">
                        <a:lumMod val="75000"/>
                      </a:schemeClr>
                    </a:solidFill>
                  </a:tcPr>
                </a:tc>
                <a:tc>
                  <a:txBody>
                    <a:bodyPr/>
                    <a:lstStyle/>
                    <a:p>
                      <a:r>
                        <a:rPr lang="en-US" sz="2200"/>
                        <a:t>Task</a:t>
                      </a:r>
                    </a:p>
                  </a:txBody>
                  <a:tcPr anchor="ctr">
                    <a:solidFill>
                      <a:schemeClr val="tx2">
                        <a:lumMod val="75000"/>
                      </a:schemeClr>
                    </a:solidFill>
                  </a:tcPr>
                </a:tc>
                <a:tc>
                  <a:txBody>
                    <a:bodyPr/>
                    <a:lstStyle/>
                    <a:p>
                      <a:r>
                        <a:rPr lang="en-US" sz="2200"/>
                        <a:t>Status</a:t>
                      </a:r>
                    </a:p>
                  </a:txBody>
                  <a:tcPr anchor="ctr">
                    <a:solidFill>
                      <a:schemeClr val="tx2">
                        <a:lumMod val="75000"/>
                      </a:schemeClr>
                    </a:solidFill>
                  </a:tcPr>
                </a:tc>
                <a:extLst>
                  <a:ext uri="{0D108BD9-81ED-4DB2-BD59-A6C34878D82A}">
                    <a16:rowId xmlns:a16="http://schemas.microsoft.com/office/drawing/2014/main" val="1183822367"/>
                  </a:ext>
                </a:extLst>
              </a:tr>
              <a:tr h="422188">
                <a:tc>
                  <a:txBody>
                    <a:bodyPr/>
                    <a:lstStyle/>
                    <a:p>
                      <a:r>
                        <a:rPr lang="en-US" sz="2200"/>
                        <a:t>Reservoirs</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Re-evaluate reservoir criteria disapproved by EPA</a:t>
                      </a:r>
                    </a:p>
                    <a:p>
                      <a:endParaRPr lang="en-US" sz="2200"/>
                    </a:p>
                  </a:txBody>
                  <a:tcPr>
                    <a:solidFill>
                      <a:schemeClr val="tx2">
                        <a:lumMod val="40000"/>
                        <a:lumOff val="60000"/>
                      </a:schemeClr>
                    </a:solidFill>
                  </a:tcPr>
                </a:tc>
                <a:tc>
                  <a:txBody>
                    <a:bodyPr/>
                    <a:lstStyle/>
                    <a:p>
                      <a:r>
                        <a:rPr lang="en-US" sz="2200"/>
                        <a:t>Ongoing</a:t>
                      </a:r>
                    </a:p>
                  </a:txBody>
                  <a:tcPr>
                    <a:solidFill>
                      <a:schemeClr val="tx2">
                        <a:lumMod val="40000"/>
                        <a:lumOff val="60000"/>
                      </a:schemeClr>
                    </a:solidFill>
                  </a:tcPr>
                </a:tc>
                <a:extLst>
                  <a:ext uri="{0D108BD9-81ED-4DB2-BD59-A6C34878D82A}">
                    <a16:rowId xmlns:a16="http://schemas.microsoft.com/office/drawing/2014/main" val="2863889444"/>
                  </a:ext>
                </a:extLst>
              </a:tr>
              <a:tr h="813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Estuaries;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Rivers and Streams</a:t>
                      </a:r>
                    </a:p>
                  </a:txBody>
                  <a:tcPr>
                    <a:solidFill>
                      <a:schemeClr val="tx2">
                        <a:lumMod val="20000"/>
                        <a:lumOff val="80000"/>
                      </a:schemeClr>
                    </a:solidFill>
                  </a:tcPr>
                </a:tc>
                <a:tc>
                  <a:txBody>
                    <a:bodyPr/>
                    <a:lstStyle/>
                    <a:p>
                      <a:r>
                        <a:rPr lang="en-US" sz="2200"/>
                        <a:t>Incorporate additional information</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Ongoing</a:t>
                      </a:r>
                    </a:p>
                  </a:txBody>
                  <a:tcPr>
                    <a:solidFill>
                      <a:schemeClr val="tx2">
                        <a:lumMod val="20000"/>
                        <a:lumOff val="80000"/>
                      </a:schemeClr>
                    </a:solidFill>
                  </a:tcPr>
                </a:tc>
                <a:extLst>
                  <a:ext uri="{0D108BD9-81ED-4DB2-BD59-A6C34878D82A}">
                    <a16:rowId xmlns:a16="http://schemas.microsoft.com/office/drawing/2014/main" val="1366717497"/>
                  </a:ext>
                </a:extLst>
              </a:tr>
              <a:tr h="1174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Estuaries;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Rivers and Streams</a:t>
                      </a:r>
                    </a:p>
                    <a:p>
                      <a:endParaRPr lang="en-US" sz="2200"/>
                    </a:p>
                  </a:txBody>
                  <a:tcPr>
                    <a:solidFill>
                      <a:schemeClr val="tx2">
                        <a:lumMod val="40000"/>
                        <a:lumOff val="60000"/>
                      </a:schemeClr>
                    </a:solidFill>
                  </a:tcPr>
                </a:tc>
                <a:tc>
                  <a:txBody>
                    <a:bodyPr/>
                    <a:lstStyle/>
                    <a:p>
                      <a:r>
                        <a:rPr lang="en-US" sz="2200"/>
                        <a:t>Consider expanded narrative criterion and new implementation procedures to address nutrient impacts</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Ongoing</a:t>
                      </a:r>
                    </a:p>
                  </a:txBody>
                  <a:tcPr>
                    <a:solidFill>
                      <a:schemeClr val="tx2">
                        <a:lumMod val="40000"/>
                        <a:lumOff val="60000"/>
                      </a:schemeClr>
                    </a:solidFill>
                  </a:tcPr>
                </a:tc>
                <a:extLst>
                  <a:ext uri="{0D108BD9-81ED-4DB2-BD59-A6C34878D82A}">
                    <a16:rowId xmlns:a16="http://schemas.microsoft.com/office/drawing/2014/main" val="536769756"/>
                  </a:ext>
                </a:extLst>
              </a:tr>
              <a:tr h="875179">
                <a:tc>
                  <a:txBody>
                    <a:bodyPr/>
                    <a:lstStyle/>
                    <a:p>
                      <a:r>
                        <a:rPr lang="en-US" sz="2200"/>
                        <a:t>Estuaries; </a:t>
                      </a:r>
                    </a:p>
                    <a:p>
                      <a:r>
                        <a:rPr lang="en-US" sz="2200"/>
                        <a:t>Rivers and Streams</a:t>
                      </a:r>
                    </a:p>
                  </a:txBody>
                  <a:tcPr>
                    <a:solidFill>
                      <a:schemeClr val="tx2">
                        <a:lumMod val="20000"/>
                        <a:lumOff val="80000"/>
                      </a:schemeClr>
                    </a:solidFill>
                  </a:tcPr>
                </a:tc>
                <a:tc>
                  <a:txBody>
                    <a:bodyPr/>
                    <a:lstStyle/>
                    <a:p>
                      <a:r>
                        <a:rPr lang="en-US" sz="2200"/>
                        <a:t>Consider numerical nutrient criteria for selected water bodies</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Ongoing</a:t>
                      </a:r>
                    </a:p>
                  </a:txBody>
                  <a:tcPr>
                    <a:solidFill>
                      <a:schemeClr val="tx2">
                        <a:lumMod val="20000"/>
                        <a:lumOff val="80000"/>
                      </a:schemeClr>
                    </a:solidFill>
                  </a:tcPr>
                </a:tc>
                <a:extLst>
                  <a:ext uri="{0D108BD9-81ED-4DB2-BD59-A6C34878D82A}">
                    <a16:rowId xmlns:a16="http://schemas.microsoft.com/office/drawing/2014/main" val="3948913689"/>
                  </a:ext>
                </a:extLst>
              </a:tr>
            </a:tbl>
          </a:graphicData>
        </a:graphic>
      </p:graphicFrame>
    </p:spTree>
    <p:extLst>
      <p:ext uri="{BB962C8B-B14F-4D97-AF65-F5344CB8AC3E}">
        <p14:creationId xmlns:p14="http://schemas.microsoft.com/office/powerpoint/2010/main" val="311799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1D19-E660-3642-BE10-CE08522F1EFB}"/>
              </a:ext>
            </a:extLst>
          </p:cNvPr>
          <p:cNvSpPr>
            <a:spLocks noGrp="1"/>
          </p:cNvSpPr>
          <p:nvPr>
            <p:ph type="title"/>
          </p:nvPr>
        </p:nvSpPr>
        <p:spPr>
          <a:xfrm>
            <a:off x="747032" y="298327"/>
            <a:ext cx="10697936" cy="869315"/>
          </a:xfrm>
        </p:spPr>
        <p:txBody>
          <a:bodyPr>
            <a:normAutofit fontScale="90000"/>
          </a:bodyPr>
          <a:lstStyle/>
          <a:p>
            <a:r>
              <a:rPr lang="en-US"/>
              <a:t>Progress: 2014 Nutrient Criteria Development Plan</a:t>
            </a:r>
          </a:p>
        </p:txBody>
      </p:sp>
      <p:sp>
        <p:nvSpPr>
          <p:cNvPr id="40" name="TextBox 39">
            <a:extLst>
              <a:ext uri="{FF2B5EF4-FFF2-40B4-BE49-F238E27FC236}">
                <a16:creationId xmlns:a16="http://schemas.microsoft.com/office/drawing/2014/main" id="{6235758C-711A-4B4B-99E2-C09D54D19AED}"/>
              </a:ext>
            </a:extLst>
          </p:cNvPr>
          <p:cNvSpPr txBox="1"/>
          <p:nvPr/>
        </p:nvSpPr>
        <p:spPr>
          <a:xfrm>
            <a:off x="838193" y="1524505"/>
            <a:ext cx="2058239" cy="914400"/>
          </a:xfrm>
          <a:prstGeom prst="rect">
            <a:avLst/>
          </a:prstGeom>
          <a:noFill/>
          <a:ln w="19050">
            <a:solidFill>
              <a:schemeClr val="tx1"/>
            </a:solidFill>
          </a:ln>
        </p:spPr>
        <p:txBody>
          <a:bodyPr wrap="square" rtlCol="0" anchor="ctr">
            <a:spAutoFit/>
          </a:bodyPr>
          <a:lstStyle/>
          <a:p>
            <a:pPr algn="ctr"/>
            <a:r>
              <a:rPr lang="en-US" sz="2200" b="1"/>
              <a:t>RESERVOIRS</a:t>
            </a:r>
          </a:p>
        </p:txBody>
      </p:sp>
      <p:sp>
        <p:nvSpPr>
          <p:cNvPr id="41" name="TextBox 40">
            <a:extLst>
              <a:ext uri="{FF2B5EF4-FFF2-40B4-BE49-F238E27FC236}">
                <a16:creationId xmlns:a16="http://schemas.microsoft.com/office/drawing/2014/main" id="{17661C5A-B14A-8D47-AF40-0C7FFC0F7E8C}"/>
              </a:ext>
            </a:extLst>
          </p:cNvPr>
          <p:cNvSpPr txBox="1"/>
          <p:nvPr/>
        </p:nvSpPr>
        <p:spPr>
          <a:xfrm>
            <a:off x="838193" y="3002222"/>
            <a:ext cx="2058239" cy="914400"/>
          </a:xfrm>
          <a:prstGeom prst="rect">
            <a:avLst/>
          </a:prstGeom>
          <a:noFill/>
          <a:ln w="19050">
            <a:solidFill>
              <a:schemeClr val="tx1"/>
            </a:solidFill>
          </a:ln>
        </p:spPr>
        <p:txBody>
          <a:bodyPr wrap="square" rtlCol="0" anchor="ctr">
            <a:spAutoFit/>
          </a:bodyPr>
          <a:lstStyle/>
          <a:p>
            <a:pPr algn="ctr"/>
            <a:r>
              <a:rPr lang="en-US" sz="2200" b="1"/>
              <a:t>ESTUARIES</a:t>
            </a:r>
          </a:p>
        </p:txBody>
      </p:sp>
      <p:sp>
        <p:nvSpPr>
          <p:cNvPr id="42" name="TextBox 41">
            <a:extLst>
              <a:ext uri="{FF2B5EF4-FFF2-40B4-BE49-F238E27FC236}">
                <a16:creationId xmlns:a16="http://schemas.microsoft.com/office/drawing/2014/main" id="{8ECADE99-4ED6-564B-B011-4B6EBDC80A56}"/>
              </a:ext>
            </a:extLst>
          </p:cNvPr>
          <p:cNvSpPr txBox="1"/>
          <p:nvPr/>
        </p:nvSpPr>
        <p:spPr>
          <a:xfrm>
            <a:off x="838193" y="4306919"/>
            <a:ext cx="2058239" cy="914400"/>
          </a:xfrm>
          <a:prstGeom prst="rect">
            <a:avLst/>
          </a:prstGeom>
          <a:noFill/>
          <a:ln w="19050">
            <a:solidFill>
              <a:schemeClr val="tx1"/>
            </a:solidFill>
          </a:ln>
        </p:spPr>
        <p:txBody>
          <a:bodyPr wrap="square" rtlCol="0" anchor="ctr">
            <a:spAutoFit/>
          </a:bodyPr>
          <a:lstStyle/>
          <a:p>
            <a:pPr algn="ctr"/>
            <a:r>
              <a:rPr lang="en-US" sz="2200" b="1"/>
              <a:t>RIVERS &amp; STREAMS</a:t>
            </a:r>
          </a:p>
        </p:txBody>
      </p:sp>
      <p:sp>
        <p:nvSpPr>
          <p:cNvPr id="43" name="TextBox 42">
            <a:extLst>
              <a:ext uri="{FF2B5EF4-FFF2-40B4-BE49-F238E27FC236}">
                <a16:creationId xmlns:a16="http://schemas.microsoft.com/office/drawing/2014/main" id="{401174D8-41CD-6146-8301-C48459959971}"/>
              </a:ext>
            </a:extLst>
          </p:cNvPr>
          <p:cNvSpPr txBox="1"/>
          <p:nvPr/>
        </p:nvSpPr>
        <p:spPr>
          <a:xfrm>
            <a:off x="838193" y="5670127"/>
            <a:ext cx="2058239" cy="914400"/>
          </a:xfrm>
          <a:prstGeom prst="rect">
            <a:avLst/>
          </a:prstGeom>
          <a:noFill/>
          <a:ln w="19050">
            <a:solidFill>
              <a:schemeClr val="tx1"/>
            </a:solidFill>
          </a:ln>
        </p:spPr>
        <p:txBody>
          <a:bodyPr wrap="square" rtlCol="0" anchor="ctr">
            <a:spAutoFit/>
          </a:bodyPr>
          <a:lstStyle/>
          <a:p>
            <a:pPr algn="ctr"/>
            <a:r>
              <a:rPr lang="en-US" sz="2200" b="1"/>
              <a:t>WETLANDS</a:t>
            </a:r>
          </a:p>
        </p:txBody>
      </p:sp>
    </p:spTree>
    <p:extLst>
      <p:ext uri="{BB962C8B-B14F-4D97-AF65-F5344CB8AC3E}">
        <p14:creationId xmlns:p14="http://schemas.microsoft.com/office/powerpoint/2010/main" val="162815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5555D68F-22B6-1045-A165-5AAE5223557C}"/>
              </a:ext>
            </a:extLst>
          </p:cNvPr>
          <p:cNvSpPr>
            <a:spLocks noGrp="1"/>
          </p:cNvSpPr>
          <p:nvPr>
            <p:ph type="title"/>
          </p:nvPr>
        </p:nvSpPr>
        <p:spPr>
          <a:xfrm>
            <a:off x="747032" y="298327"/>
            <a:ext cx="10697936" cy="869315"/>
          </a:xfrm>
        </p:spPr>
        <p:txBody>
          <a:bodyPr>
            <a:normAutofit fontScale="90000"/>
          </a:bodyPr>
          <a:lstStyle/>
          <a:p>
            <a:r>
              <a:rPr lang="en-US"/>
              <a:t>Progress: 2014 Nutrient Criteria Development Plan</a:t>
            </a:r>
          </a:p>
        </p:txBody>
      </p:sp>
      <p:sp>
        <p:nvSpPr>
          <p:cNvPr id="46" name="TextBox 45">
            <a:extLst>
              <a:ext uri="{FF2B5EF4-FFF2-40B4-BE49-F238E27FC236}">
                <a16:creationId xmlns:a16="http://schemas.microsoft.com/office/drawing/2014/main" id="{07C5EE34-145B-544A-BED1-1F1B4D37B19A}"/>
              </a:ext>
            </a:extLst>
          </p:cNvPr>
          <p:cNvSpPr txBox="1"/>
          <p:nvPr/>
        </p:nvSpPr>
        <p:spPr>
          <a:xfrm>
            <a:off x="838193" y="1524505"/>
            <a:ext cx="2058239" cy="914400"/>
          </a:xfrm>
          <a:prstGeom prst="rect">
            <a:avLst/>
          </a:prstGeom>
          <a:noFill/>
          <a:ln w="19050">
            <a:solidFill>
              <a:schemeClr val="tx1"/>
            </a:solidFill>
          </a:ln>
        </p:spPr>
        <p:txBody>
          <a:bodyPr wrap="square" rtlCol="0" anchor="ctr">
            <a:spAutoFit/>
          </a:bodyPr>
          <a:lstStyle/>
          <a:p>
            <a:pPr algn="ctr"/>
            <a:r>
              <a:rPr lang="en-US" sz="2200" b="1"/>
              <a:t>RESERVOIRS</a:t>
            </a:r>
          </a:p>
        </p:txBody>
      </p:sp>
      <p:cxnSp>
        <p:nvCxnSpPr>
          <p:cNvPr id="10" name="Straight Connector 9">
            <a:extLst>
              <a:ext uri="{FF2B5EF4-FFF2-40B4-BE49-F238E27FC236}">
                <a16:creationId xmlns:a16="http://schemas.microsoft.com/office/drawing/2014/main" id="{7BB1CE10-3D48-3846-BDD9-6FAA89CF8F47}"/>
              </a:ext>
              <a:ext uri="{C183D7F6-B498-43B3-948B-1728B52AA6E4}">
                <adec:decorative xmlns:adec="http://schemas.microsoft.com/office/drawing/2017/decorative" val="1"/>
              </a:ext>
            </a:extLst>
          </p:cNvPr>
          <p:cNvCxnSpPr>
            <a:cxnSpLocks/>
          </p:cNvCxnSpPr>
          <p:nvPr/>
        </p:nvCxnSpPr>
        <p:spPr>
          <a:xfrm>
            <a:off x="2896435" y="1977669"/>
            <a:ext cx="399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569CC1-B836-9A47-AC98-9359961EF4FA}"/>
              </a:ext>
            </a:extLst>
          </p:cNvPr>
          <p:cNvSpPr/>
          <p:nvPr/>
        </p:nvSpPr>
        <p:spPr>
          <a:xfrm>
            <a:off x="3295647" y="1321990"/>
            <a:ext cx="7772399" cy="147464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Updated assessment guidance (2016)</a:t>
            </a:r>
          </a:p>
          <a:p>
            <a:pPr marL="285750" indent="-285750">
              <a:buFont typeface="Arial" panose="020B0604020202020204" pitchFamily="34" charset="0"/>
              <a:buChar char="•"/>
            </a:pPr>
            <a:r>
              <a:rPr lang="en-US" sz="2200">
                <a:solidFill>
                  <a:schemeClr val="tx1"/>
                </a:solidFill>
              </a:rPr>
              <a:t>Working with EPA on assessment processes (ongoing)</a:t>
            </a:r>
          </a:p>
          <a:p>
            <a:pPr marL="285750" indent="-285750">
              <a:buFont typeface="Arial" panose="020B0604020202020204" pitchFamily="34" charset="0"/>
              <a:buChar char="•"/>
            </a:pPr>
            <a:r>
              <a:rPr lang="en-US" sz="2200">
                <a:solidFill>
                  <a:schemeClr val="tx1"/>
                </a:solidFill>
              </a:rPr>
              <a:t>Developing strategy for addressing reservoirs with disapproved criteria (ongoing)</a:t>
            </a:r>
          </a:p>
        </p:txBody>
      </p:sp>
      <p:sp>
        <p:nvSpPr>
          <p:cNvPr id="47" name="TextBox 46">
            <a:extLst>
              <a:ext uri="{FF2B5EF4-FFF2-40B4-BE49-F238E27FC236}">
                <a16:creationId xmlns:a16="http://schemas.microsoft.com/office/drawing/2014/main" id="{40F153CC-84A2-604E-A021-50F9FDB9309E}"/>
              </a:ext>
            </a:extLst>
          </p:cNvPr>
          <p:cNvSpPr txBox="1"/>
          <p:nvPr/>
        </p:nvSpPr>
        <p:spPr>
          <a:xfrm>
            <a:off x="838193" y="3002222"/>
            <a:ext cx="2058239" cy="914400"/>
          </a:xfrm>
          <a:prstGeom prst="rect">
            <a:avLst/>
          </a:prstGeom>
          <a:noFill/>
          <a:ln w="19050">
            <a:solidFill>
              <a:schemeClr val="tx1"/>
            </a:solidFill>
          </a:ln>
        </p:spPr>
        <p:txBody>
          <a:bodyPr wrap="square" rtlCol="0" anchor="ctr">
            <a:spAutoFit/>
          </a:bodyPr>
          <a:lstStyle/>
          <a:p>
            <a:pPr algn="ctr"/>
            <a:r>
              <a:rPr lang="en-US" sz="2200" b="1"/>
              <a:t>ESTUARIES</a:t>
            </a:r>
          </a:p>
        </p:txBody>
      </p:sp>
      <p:sp>
        <p:nvSpPr>
          <p:cNvPr id="48" name="TextBox 47">
            <a:extLst>
              <a:ext uri="{FF2B5EF4-FFF2-40B4-BE49-F238E27FC236}">
                <a16:creationId xmlns:a16="http://schemas.microsoft.com/office/drawing/2014/main" id="{C0B1C4C8-E122-E441-AC43-7A436C6EDDB5}"/>
              </a:ext>
            </a:extLst>
          </p:cNvPr>
          <p:cNvSpPr txBox="1"/>
          <p:nvPr/>
        </p:nvSpPr>
        <p:spPr>
          <a:xfrm>
            <a:off x="838193" y="4306919"/>
            <a:ext cx="2058239" cy="914400"/>
          </a:xfrm>
          <a:prstGeom prst="rect">
            <a:avLst/>
          </a:prstGeom>
          <a:noFill/>
          <a:ln w="19050">
            <a:solidFill>
              <a:schemeClr val="tx1"/>
            </a:solidFill>
          </a:ln>
        </p:spPr>
        <p:txBody>
          <a:bodyPr wrap="square" rtlCol="0" anchor="ctr">
            <a:spAutoFit/>
          </a:bodyPr>
          <a:lstStyle/>
          <a:p>
            <a:pPr algn="ctr"/>
            <a:r>
              <a:rPr lang="en-US" sz="2200" b="1"/>
              <a:t>RIVERS &amp; STREAMS</a:t>
            </a:r>
          </a:p>
        </p:txBody>
      </p:sp>
      <p:sp>
        <p:nvSpPr>
          <p:cNvPr id="49" name="TextBox 48">
            <a:extLst>
              <a:ext uri="{FF2B5EF4-FFF2-40B4-BE49-F238E27FC236}">
                <a16:creationId xmlns:a16="http://schemas.microsoft.com/office/drawing/2014/main" id="{C62CE8F4-2FF0-724E-A0AB-BEBB9AFFD5D5}"/>
              </a:ext>
            </a:extLst>
          </p:cNvPr>
          <p:cNvSpPr txBox="1"/>
          <p:nvPr/>
        </p:nvSpPr>
        <p:spPr>
          <a:xfrm>
            <a:off x="838193" y="5670127"/>
            <a:ext cx="2058239" cy="914400"/>
          </a:xfrm>
          <a:prstGeom prst="rect">
            <a:avLst/>
          </a:prstGeom>
          <a:noFill/>
          <a:ln w="19050">
            <a:solidFill>
              <a:schemeClr val="tx1"/>
            </a:solidFill>
          </a:ln>
        </p:spPr>
        <p:txBody>
          <a:bodyPr wrap="square" rtlCol="0" anchor="ctr">
            <a:spAutoFit/>
          </a:bodyPr>
          <a:lstStyle/>
          <a:p>
            <a:pPr algn="ctr"/>
            <a:r>
              <a:rPr lang="en-US" sz="2200" b="1"/>
              <a:t>WETLANDS</a:t>
            </a:r>
          </a:p>
        </p:txBody>
      </p:sp>
      <p:sp>
        <p:nvSpPr>
          <p:cNvPr id="45" name="Left Brace 44" descr="The shape is a bracket, encompassing all of the text on the slide, and leading to the text box label stating that all of the information on the slide represents progress TCEQ has made since 2014.">
            <a:extLst>
              <a:ext uri="{FF2B5EF4-FFF2-40B4-BE49-F238E27FC236}">
                <a16:creationId xmlns:a16="http://schemas.microsoft.com/office/drawing/2014/main" id="{4AD34A6E-B17A-9041-BDE6-BC8ABB3A366D}"/>
              </a:ext>
              <a:ext uri="{C183D7F6-B498-43B3-948B-1728B52AA6E4}">
                <adec:decorative xmlns:adec="http://schemas.microsoft.com/office/drawing/2017/decorative" val="0"/>
              </a:ext>
            </a:extLst>
          </p:cNvPr>
          <p:cNvSpPr/>
          <p:nvPr/>
        </p:nvSpPr>
        <p:spPr>
          <a:xfrm rot="10800000">
            <a:off x="11010896" y="1249530"/>
            <a:ext cx="342908" cy="5383989"/>
          </a:xfrm>
          <a:prstGeom prst="leftBrace">
            <a:avLst>
              <a:gd name="adj1" fmla="val 8333"/>
              <a:gd name="adj2" fmla="val 514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DD4DDE2-0C53-5A4D-8769-DDFC5E567FF4}"/>
              </a:ext>
            </a:extLst>
          </p:cNvPr>
          <p:cNvSpPr txBox="1"/>
          <p:nvPr/>
        </p:nvSpPr>
        <p:spPr>
          <a:xfrm rot="16200000">
            <a:off x="9086978" y="3722988"/>
            <a:ext cx="4936869" cy="369332"/>
          </a:xfrm>
          <a:prstGeom prst="rect">
            <a:avLst/>
          </a:prstGeom>
          <a:noFill/>
          <a:ln w="19050">
            <a:noFill/>
          </a:ln>
        </p:spPr>
        <p:txBody>
          <a:bodyPr wrap="square" rtlCol="0" anchor="ctr">
            <a:spAutoFit/>
          </a:bodyPr>
          <a:lstStyle/>
          <a:p>
            <a:pPr algn="ctr"/>
            <a:r>
              <a:rPr lang="en-US" b="1"/>
              <a:t>Progress since 2014</a:t>
            </a:r>
          </a:p>
        </p:txBody>
      </p:sp>
    </p:spTree>
    <p:extLst>
      <p:ext uri="{BB962C8B-B14F-4D97-AF65-F5344CB8AC3E}">
        <p14:creationId xmlns:p14="http://schemas.microsoft.com/office/powerpoint/2010/main" val="428378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E84F4DEC-A9B5-B146-AF90-68A67DE360AC}"/>
              </a:ext>
            </a:extLst>
          </p:cNvPr>
          <p:cNvSpPr>
            <a:spLocks noGrp="1"/>
          </p:cNvSpPr>
          <p:nvPr>
            <p:ph type="title"/>
          </p:nvPr>
        </p:nvSpPr>
        <p:spPr>
          <a:xfrm>
            <a:off x="747032" y="298327"/>
            <a:ext cx="10697936" cy="869315"/>
          </a:xfrm>
        </p:spPr>
        <p:txBody>
          <a:bodyPr>
            <a:normAutofit fontScale="90000"/>
          </a:bodyPr>
          <a:lstStyle/>
          <a:p>
            <a:r>
              <a:rPr lang="en-US"/>
              <a:t>Progress: 2014 Nutrient Criteria Development Plan</a:t>
            </a:r>
          </a:p>
        </p:txBody>
      </p:sp>
      <p:sp>
        <p:nvSpPr>
          <p:cNvPr id="30" name="TextBox 29">
            <a:extLst>
              <a:ext uri="{FF2B5EF4-FFF2-40B4-BE49-F238E27FC236}">
                <a16:creationId xmlns:a16="http://schemas.microsoft.com/office/drawing/2014/main" id="{69D3767E-AF2D-E34A-B44B-3EA91D74BB8B}"/>
              </a:ext>
            </a:extLst>
          </p:cNvPr>
          <p:cNvSpPr txBox="1"/>
          <p:nvPr/>
        </p:nvSpPr>
        <p:spPr>
          <a:xfrm>
            <a:off x="838193" y="1524505"/>
            <a:ext cx="2058239" cy="914400"/>
          </a:xfrm>
          <a:prstGeom prst="rect">
            <a:avLst/>
          </a:prstGeom>
          <a:noFill/>
          <a:ln w="19050">
            <a:solidFill>
              <a:schemeClr val="tx1"/>
            </a:solidFill>
          </a:ln>
        </p:spPr>
        <p:txBody>
          <a:bodyPr wrap="square" rtlCol="0" anchor="ctr">
            <a:spAutoFit/>
          </a:bodyPr>
          <a:lstStyle/>
          <a:p>
            <a:pPr algn="ctr"/>
            <a:r>
              <a:rPr lang="en-US" sz="2200" b="1"/>
              <a:t>RESERVOIRS</a:t>
            </a:r>
          </a:p>
        </p:txBody>
      </p:sp>
      <p:cxnSp>
        <p:nvCxnSpPr>
          <p:cNvPr id="17" name="Straight Connector 16">
            <a:extLst>
              <a:ext uri="{FF2B5EF4-FFF2-40B4-BE49-F238E27FC236}">
                <a16:creationId xmlns:a16="http://schemas.microsoft.com/office/drawing/2014/main" id="{1DA582DA-5281-074D-B262-8E70B81889F8}"/>
              </a:ext>
              <a:ext uri="{C183D7F6-B498-43B3-948B-1728B52AA6E4}">
                <adec:decorative xmlns:adec="http://schemas.microsoft.com/office/drawing/2017/decorative" val="1"/>
              </a:ext>
            </a:extLst>
          </p:cNvPr>
          <p:cNvCxnSpPr>
            <a:cxnSpLocks/>
          </p:cNvCxnSpPr>
          <p:nvPr/>
        </p:nvCxnSpPr>
        <p:spPr>
          <a:xfrm>
            <a:off x="2896435" y="1977669"/>
            <a:ext cx="399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569CC1-B836-9A47-AC98-9359961EF4FA}"/>
              </a:ext>
            </a:extLst>
          </p:cNvPr>
          <p:cNvSpPr/>
          <p:nvPr/>
        </p:nvSpPr>
        <p:spPr>
          <a:xfrm>
            <a:off x="3295647" y="1321990"/>
            <a:ext cx="7772399" cy="147464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Updated assessment guidance (2016)</a:t>
            </a:r>
          </a:p>
          <a:p>
            <a:pPr marL="285750" indent="-285750">
              <a:buFont typeface="Arial" panose="020B0604020202020204" pitchFamily="34" charset="0"/>
              <a:buChar char="•"/>
            </a:pPr>
            <a:r>
              <a:rPr lang="en-US" sz="2200">
                <a:solidFill>
                  <a:schemeClr val="tx1"/>
                </a:solidFill>
              </a:rPr>
              <a:t>Working with EPA on assessment processes (ongoing)</a:t>
            </a:r>
          </a:p>
          <a:p>
            <a:pPr marL="285750" indent="-285750">
              <a:buFont typeface="Arial" panose="020B0604020202020204" pitchFamily="34" charset="0"/>
              <a:buChar char="•"/>
            </a:pPr>
            <a:r>
              <a:rPr lang="en-US" sz="2200">
                <a:solidFill>
                  <a:schemeClr val="tx1"/>
                </a:solidFill>
              </a:rPr>
              <a:t>Developing strategy for addressing reservoirs with disapproved criteria (ongoing)</a:t>
            </a:r>
          </a:p>
        </p:txBody>
      </p:sp>
      <p:sp>
        <p:nvSpPr>
          <p:cNvPr id="31" name="TextBox 30">
            <a:extLst>
              <a:ext uri="{FF2B5EF4-FFF2-40B4-BE49-F238E27FC236}">
                <a16:creationId xmlns:a16="http://schemas.microsoft.com/office/drawing/2014/main" id="{F77B6AE0-FDA3-BB44-A950-F3F852717939}"/>
              </a:ext>
            </a:extLst>
          </p:cNvPr>
          <p:cNvSpPr txBox="1"/>
          <p:nvPr/>
        </p:nvSpPr>
        <p:spPr>
          <a:xfrm>
            <a:off x="838193" y="3002222"/>
            <a:ext cx="2058239" cy="914400"/>
          </a:xfrm>
          <a:prstGeom prst="rect">
            <a:avLst/>
          </a:prstGeom>
          <a:noFill/>
          <a:ln w="19050">
            <a:solidFill>
              <a:schemeClr val="tx1"/>
            </a:solidFill>
          </a:ln>
        </p:spPr>
        <p:txBody>
          <a:bodyPr wrap="square" rtlCol="0" anchor="ctr">
            <a:spAutoFit/>
          </a:bodyPr>
          <a:lstStyle/>
          <a:p>
            <a:pPr algn="ctr"/>
            <a:r>
              <a:rPr lang="en-US" sz="2200" b="1"/>
              <a:t>ESTUARIES</a:t>
            </a:r>
          </a:p>
        </p:txBody>
      </p:sp>
      <p:cxnSp>
        <p:nvCxnSpPr>
          <p:cNvPr id="26" name="Straight Connector 25">
            <a:extLst>
              <a:ext uri="{FF2B5EF4-FFF2-40B4-BE49-F238E27FC236}">
                <a16:creationId xmlns:a16="http://schemas.microsoft.com/office/drawing/2014/main" id="{424BFA7A-66A9-734D-9986-E3633C593B33}"/>
              </a:ext>
              <a:ext uri="{C183D7F6-B498-43B3-948B-1728B52AA6E4}">
                <adec:decorative xmlns:adec="http://schemas.microsoft.com/office/drawing/2017/decorative" val="1"/>
              </a:ext>
            </a:extLst>
          </p:cNvPr>
          <p:cNvCxnSpPr>
            <a:cxnSpLocks/>
            <a:endCxn id="21" idx="1"/>
          </p:cNvCxnSpPr>
          <p:nvPr/>
        </p:nvCxnSpPr>
        <p:spPr>
          <a:xfrm>
            <a:off x="2896435" y="3444638"/>
            <a:ext cx="389827" cy="7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0FF5C61-0A0B-3D41-9C13-E81F9EA9708E}"/>
              </a:ext>
            </a:extLst>
          </p:cNvPr>
          <p:cNvSpPr/>
          <p:nvPr/>
        </p:nvSpPr>
        <p:spPr>
          <a:xfrm>
            <a:off x="3286262" y="2995029"/>
            <a:ext cx="7772399" cy="91439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Coastal Modeling Contract (2017)</a:t>
            </a:r>
          </a:p>
          <a:p>
            <a:pPr marL="285750" indent="-285750">
              <a:buFont typeface="Arial" panose="020B0604020202020204" pitchFamily="34" charset="0"/>
              <a:buChar char="•"/>
            </a:pPr>
            <a:r>
              <a:rPr lang="en-US" sz="2200">
                <a:solidFill>
                  <a:schemeClr val="tx1"/>
                </a:solidFill>
              </a:rPr>
              <a:t>Refined Coastal Modeling Contract (ongoing)</a:t>
            </a:r>
          </a:p>
        </p:txBody>
      </p:sp>
      <p:sp>
        <p:nvSpPr>
          <p:cNvPr id="32" name="TextBox 31">
            <a:extLst>
              <a:ext uri="{FF2B5EF4-FFF2-40B4-BE49-F238E27FC236}">
                <a16:creationId xmlns:a16="http://schemas.microsoft.com/office/drawing/2014/main" id="{664AF2DB-BB20-C54A-8DE3-1D1EF53F973C}"/>
              </a:ext>
            </a:extLst>
          </p:cNvPr>
          <p:cNvSpPr txBox="1"/>
          <p:nvPr/>
        </p:nvSpPr>
        <p:spPr>
          <a:xfrm>
            <a:off x="838193" y="4306919"/>
            <a:ext cx="2058239" cy="914400"/>
          </a:xfrm>
          <a:prstGeom prst="rect">
            <a:avLst/>
          </a:prstGeom>
          <a:noFill/>
          <a:ln w="19050">
            <a:solidFill>
              <a:schemeClr val="tx1"/>
            </a:solidFill>
          </a:ln>
        </p:spPr>
        <p:txBody>
          <a:bodyPr wrap="square" rtlCol="0" anchor="ctr">
            <a:spAutoFit/>
          </a:bodyPr>
          <a:lstStyle/>
          <a:p>
            <a:pPr algn="ctr"/>
            <a:r>
              <a:rPr lang="en-US" sz="2200" b="1"/>
              <a:t>RIVERS &amp; STREAMS</a:t>
            </a:r>
          </a:p>
        </p:txBody>
      </p:sp>
      <p:sp>
        <p:nvSpPr>
          <p:cNvPr id="33" name="TextBox 32">
            <a:extLst>
              <a:ext uri="{FF2B5EF4-FFF2-40B4-BE49-F238E27FC236}">
                <a16:creationId xmlns:a16="http://schemas.microsoft.com/office/drawing/2014/main" id="{511929A2-1D12-7D45-8DC7-E28E7952ACBC}"/>
              </a:ext>
            </a:extLst>
          </p:cNvPr>
          <p:cNvSpPr txBox="1"/>
          <p:nvPr/>
        </p:nvSpPr>
        <p:spPr>
          <a:xfrm>
            <a:off x="838193" y="5670127"/>
            <a:ext cx="2058239" cy="914400"/>
          </a:xfrm>
          <a:prstGeom prst="rect">
            <a:avLst/>
          </a:prstGeom>
          <a:noFill/>
          <a:ln w="19050">
            <a:solidFill>
              <a:schemeClr val="tx1"/>
            </a:solidFill>
          </a:ln>
        </p:spPr>
        <p:txBody>
          <a:bodyPr wrap="square" rtlCol="0" anchor="ctr">
            <a:spAutoFit/>
          </a:bodyPr>
          <a:lstStyle/>
          <a:p>
            <a:pPr algn="ctr"/>
            <a:r>
              <a:rPr lang="en-US" sz="2200" b="1"/>
              <a:t>WETLANDS</a:t>
            </a:r>
          </a:p>
        </p:txBody>
      </p:sp>
      <p:sp>
        <p:nvSpPr>
          <p:cNvPr id="28" name="Left Brace 27" descr="The shape is a bracket, encompassing all of the text on the slide, and leading to the text box label stating that all of the information on the slide represents progress TCEQ has made since 2014.">
            <a:extLst>
              <a:ext uri="{FF2B5EF4-FFF2-40B4-BE49-F238E27FC236}">
                <a16:creationId xmlns:a16="http://schemas.microsoft.com/office/drawing/2014/main" id="{F3BEACC4-AC90-6042-8CEC-4517E65E0497}"/>
              </a:ext>
            </a:extLst>
          </p:cNvPr>
          <p:cNvSpPr/>
          <p:nvPr/>
        </p:nvSpPr>
        <p:spPr>
          <a:xfrm rot="10800000">
            <a:off x="11010896" y="1249530"/>
            <a:ext cx="342908" cy="5383989"/>
          </a:xfrm>
          <a:prstGeom prst="leftBrace">
            <a:avLst>
              <a:gd name="adj1" fmla="val 8333"/>
              <a:gd name="adj2" fmla="val 514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DD4DDE2-0C53-5A4D-8769-DDFC5E567FF4}"/>
              </a:ext>
            </a:extLst>
          </p:cNvPr>
          <p:cNvSpPr txBox="1"/>
          <p:nvPr/>
        </p:nvSpPr>
        <p:spPr>
          <a:xfrm rot="16200000">
            <a:off x="9086978" y="3722988"/>
            <a:ext cx="4936869" cy="369332"/>
          </a:xfrm>
          <a:prstGeom prst="rect">
            <a:avLst/>
          </a:prstGeom>
          <a:noFill/>
          <a:ln w="19050">
            <a:noFill/>
          </a:ln>
        </p:spPr>
        <p:txBody>
          <a:bodyPr wrap="square" rtlCol="0" anchor="ctr">
            <a:spAutoFit/>
          </a:bodyPr>
          <a:lstStyle/>
          <a:p>
            <a:pPr algn="ctr"/>
            <a:r>
              <a:rPr lang="en-US" b="1"/>
              <a:t>Progress since 2014</a:t>
            </a:r>
          </a:p>
        </p:txBody>
      </p:sp>
    </p:spTree>
    <p:extLst>
      <p:ext uri="{BB962C8B-B14F-4D97-AF65-F5344CB8AC3E}">
        <p14:creationId xmlns:p14="http://schemas.microsoft.com/office/powerpoint/2010/main" val="279678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8000"/>
          </a:schemeClr>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F33F5ED7-BEB7-0443-9010-76369CB6A498}"/>
              </a:ext>
            </a:extLst>
          </p:cNvPr>
          <p:cNvSpPr>
            <a:spLocks noGrp="1"/>
          </p:cNvSpPr>
          <p:nvPr>
            <p:ph type="title"/>
          </p:nvPr>
        </p:nvSpPr>
        <p:spPr>
          <a:xfrm>
            <a:off x="747032" y="298327"/>
            <a:ext cx="10697936" cy="869315"/>
          </a:xfrm>
        </p:spPr>
        <p:txBody>
          <a:bodyPr>
            <a:normAutofit fontScale="90000"/>
          </a:bodyPr>
          <a:lstStyle/>
          <a:p>
            <a:r>
              <a:rPr lang="en-US"/>
              <a:t>Progress: 2014 Nutrient Criteria Development Plan</a:t>
            </a:r>
          </a:p>
        </p:txBody>
      </p:sp>
      <p:sp>
        <p:nvSpPr>
          <p:cNvPr id="30" name="TextBox 29">
            <a:extLst>
              <a:ext uri="{FF2B5EF4-FFF2-40B4-BE49-F238E27FC236}">
                <a16:creationId xmlns:a16="http://schemas.microsoft.com/office/drawing/2014/main" id="{249A4FED-9BDD-7E4B-8129-1153EE4018E5}"/>
              </a:ext>
            </a:extLst>
          </p:cNvPr>
          <p:cNvSpPr txBox="1"/>
          <p:nvPr/>
        </p:nvSpPr>
        <p:spPr>
          <a:xfrm>
            <a:off x="838193" y="1524505"/>
            <a:ext cx="2058239" cy="914400"/>
          </a:xfrm>
          <a:prstGeom prst="rect">
            <a:avLst/>
          </a:prstGeom>
          <a:noFill/>
          <a:ln w="19050">
            <a:solidFill>
              <a:schemeClr val="tx1"/>
            </a:solidFill>
          </a:ln>
        </p:spPr>
        <p:txBody>
          <a:bodyPr wrap="square" rtlCol="0" anchor="ctr">
            <a:spAutoFit/>
          </a:bodyPr>
          <a:lstStyle/>
          <a:p>
            <a:pPr algn="ctr"/>
            <a:r>
              <a:rPr lang="en-US" sz="2200" b="1"/>
              <a:t>RESERVOIRS</a:t>
            </a:r>
          </a:p>
        </p:txBody>
      </p:sp>
      <p:cxnSp>
        <p:nvCxnSpPr>
          <p:cNvPr id="17" name="Straight Connector 16">
            <a:extLst>
              <a:ext uri="{FF2B5EF4-FFF2-40B4-BE49-F238E27FC236}">
                <a16:creationId xmlns:a16="http://schemas.microsoft.com/office/drawing/2014/main" id="{DC66CC9F-3F9A-6F40-9108-2BE7A851B56A}"/>
              </a:ext>
              <a:ext uri="{C183D7F6-B498-43B3-948B-1728B52AA6E4}">
                <adec:decorative xmlns:adec="http://schemas.microsoft.com/office/drawing/2017/decorative" val="1"/>
              </a:ext>
            </a:extLst>
          </p:cNvPr>
          <p:cNvCxnSpPr>
            <a:cxnSpLocks/>
          </p:cNvCxnSpPr>
          <p:nvPr/>
        </p:nvCxnSpPr>
        <p:spPr>
          <a:xfrm>
            <a:off x="2896435" y="1977669"/>
            <a:ext cx="399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569CC1-B836-9A47-AC98-9359961EF4FA}"/>
              </a:ext>
            </a:extLst>
          </p:cNvPr>
          <p:cNvSpPr/>
          <p:nvPr/>
        </p:nvSpPr>
        <p:spPr>
          <a:xfrm>
            <a:off x="3295647" y="1321990"/>
            <a:ext cx="7772399" cy="147464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Updated assessment guidance (2016)</a:t>
            </a:r>
          </a:p>
          <a:p>
            <a:pPr marL="285750" indent="-285750">
              <a:buFont typeface="Arial" panose="020B0604020202020204" pitchFamily="34" charset="0"/>
              <a:buChar char="•"/>
            </a:pPr>
            <a:r>
              <a:rPr lang="en-US" sz="2200">
                <a:solidFill>
                  <a:schemeClr val="tx1"/>
                </a:solidFill>
              </a:rPr>
              <a:t>Working with EPA on assessment processes (ongoing)</a:t>
            </a:r>
          </a:p>
          <a:p>
            <a:pPr marL="285750" indent="-285750">
              <a:buFont typeface="Arial" panose="020B0604020202020204" pitchFamily="34" charset="0"/>
              <a:buChar char="•"/>
            </a:pPr>
            <a:r>
              <a:rPr lang="en-US" sz="2200">
                <a:solidFill>
                  <a:schemeClr val="tx1"/>
                </a:solidFill>
              </a:rPr>
              <a:t>Developing strategy for addressing reservoirs with disapproved criteria (ongoing)</a:t>
            </a:r>
          </a:p>
        </p:txBody>
      </p:sp>
      <p:sp>
        <p:nvSpPr>
          <p:cNvPr id="31" name="TextBox 30">
            <a:extLst>
              <a:ext uri="{FF2B5EF4-FFF2-40B4-BE49-F238E27FC236}">
                <a16:creationId xmlns:a16="http://schemas.microsoft.com/office/drawing/2014/main" id="{B7AAB69D-80A9-CA42-8B5D-1C0C6A1D8D8F}"/>
              </a:ext>
            </a:extLst>
          </p:cNvPr>
          <p:cNvSpPr txBox="1"/>
          <p:nvPr/>
        </p:nvSpPr>
        <p:spPr>
          <a:xfrm>
            <a:off x="838193" y="3002222"/>
            <a:ext cx="2058239" cy="914400"/>
          </a:xfrm>
          <a:prstGeom prst="rect">
            <a:avLst/>
          </a:prstGeom>
          <a:noFill/>
          <a:ln w="19050">
            <a:solidFill>
              <a:schemeClr val="tx1"/>
            </a:solidFill>
          </a:ln>
        </p:spPr>
        <p:txBody>
          <a:bodyPr wrap="square" rtlCol="0" anchor="ctr">
            <a:spAutoFit/>
          </a:bodyPr>
          <a:lstStyle/>
          <a:p>
            <a:pPr algn="ctr"/>
            <a:r>
              <a:rPr lang="en-US" sz="2200" b="1"/>
              <a:t>ESTUARIES</a:t>
            </a:r>
          </a:p>
        </p:txBody>
      </p:sp>
      <p:cxnSp>
        <p:nvCxnSpPr>
          <p:cNvPr id="26" name="Straight Connector 25">
            <a:extLst>
              <a:ext uri="{FF2B5EF4-FFF2-40B4-BE49-F238E27FC236}">
                <a16:creationId xmlns:a16="http://schemas.microsoft.com/office/drawing/2014/main" id="{424BFA7A-66A9-734D-9986-E3633C593B33}"/>
              </a:ext>
              <a:ext uri="{C183D7F6-B498-43B3-948B-1728B52AA6E4}">
                <adec:decorative xmlns:adec="http://schemas.microsoft.com/office/drawing/2017/decorative" val="1"/>
              </a:ext>
            </a:extLst>
          </p:cNvPr>
          <p:cNvCxnSpPr>
            <a:cxnSpLocks/>
            <a:endCxn id="21" idx="1"/>
          </p:cNvCxnSpPr>
          <p:nvPr/>
        </p:nvCxnSpPr>
        <p:spPr>
          <a:xfrm>
            <a:off x="2896435" y="3444638"/>
            <a:ext cx="389827" cy="7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0FF5C61-0A0B-3D41-9C13-E81F9EA9708E}"/>
              </a:ext>
            </a:extLst>
          </p:cNvPr>
          <p:cNvSpPr/>
          <p:nvPr/>
        </p:nvSpPr>
        <p:spPr>
          <a:xfrm>
            <a:off x="3286262" y="2995029"/>
            <a:ext cx="7772399" cy="91439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Coastal Modeling Contract (2017)</a:t>
            </a:r>
          </a:p>
          <a:p>
            <a:pPr marL="285750" indent="-285750">
              <a:buFont typeface="Arial" panose="020B0604020202020204" pitchFamily="34" charset="0"/>
              <a:buChar char="•"/>
            </a:pPr>
            <a:r>
              <a:rPr lang="en-US" sz="2200">
                <a:solidFill>
                  <a:schemeClr val="tx1"/>
                </a:solidFill>
              </a:rPr>
              <a:t>Refined Coastal Modeling Contract (ongoing)</a:t>
            </a:r>
          </a:p>
        </p:txBody>
      </p:sp>
      <p:sp>
        <p:nvSpPr>
          <p:cNvPr id="32" name="TextBox 31">
            <a:extLst>
              <a:ext uri="{FF2B5EF4-FFF2-40B4-BE49-F238E27FC236}">
                <a16:creationId xmlns:a16="http://schemas.microsoft.com/office/drawing/2014/main" id="{9907EF11-5B63-7347-93DF-AD9A720D4582}"/>
              </a:ext>
            </a:extLst>
          </p:cNvPr>
          <p:cNvSpPr txBox="1"/>
          <p:nvPr/>
        </p:nvSpPr>
        <p:spPr>
          <a:xfrm>
            <a:off x="838193" y="4306919"/>
            <a:ext cx="2058239" cy="914400"/>
          </a:xfrm>
          <a:prstGeom prst="rect">
            <a:avLst/>
          </a:prstGeom>
          <a:noFill/>
          <a:ln w="19050">
            <a:solidFill>
              <a:schemeClr val="tx1"/>
            </a:solidFill>
          </a:ln>
        </p:spPr>
        <p:txBody>
          <a:bodyPr wrap="square" rtlCol="0" anchor="ctr">
            <a:spAutoFit/>
          </a:bodyPr>
          <a:lstStyle/>
          <a:p>
            <a:pPr algn="ctr"/>
            <a:r>
              <a:rPr lang="en-US" sz="2200" b="1"/>
              <a:t>RIVERS &amp; STREAMS</a:t>
            </a:r>
          </a:p>
        </p:txBody>
      </p:sp>
      <p:cxnSp>
        <p:nvCxnSpPr>
          <p:cNvPr id="27" name="Straight Connector 26">
            <a:extLst>
              <a:ext uri="{FF2B5EF4-FFF2-40B4-BE49-F238E27FC236}">
                <a16:creationId xmlns:a16="http://schemas.microsoft.com/office/drawing/2014/main" id="{098046E0-301E-CF4C-8C54-4942B21B7A20}"/>
              </a:ext>
              <a:ext uri="{C183D7F6-B498-43B3-948B-1728B52AA6E4}">
                <adec:decorative xmlns:adec="http://schemas.microsoft.com/office/drawing/2017/decorative" val="1"/>
              </a:ext>
            </a:extLst>
          </p:cNvPr>
          <p:cNvCxnSpPr>
            <a:cxnSpLocks/>
          </p:cNvCxnSpPr>
          <p:nvPr/>
        </p:nvCxnSpPr>
        <p:spPr>
          <a:xfrm>
            <a:off x="2896435" y="4736541"/>
            <a:ext cx="3898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ECFF170-1AF5-7141-AFC2-C791EAE9129A}"/>
              </a:ext>
            </a:extLst>
          </p:cNvPr>
          <p:cNvSpPr/>
          <p:nvPr/>
        </p:nvSpPr>
        <p:spPr>
          <a:xfrm>
            <a:off x="3286262" y="4188703"/>
            <a:ext cx="7772399" cy="12089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solidFill>
                  <a:schemeClr val="tx1"/>
                </a:solidFill>
              </a:rPr>
              <a:t>Database Analysis (2015)</a:t>
            </a:r>
          </a:p>
          <a:p>
            <a:pPr marL="285750" indent="-285750">
              <a:buFont typeface="Arial" panose="020B0604020202020204" pitchFamily="34" charset="0"/>
              <a:buChar char="•"/>
            </a:pPr>
            <a:r>
              <a:rPr lang="en-US" sz="2200">
                <a:solidFill>
                  <a:schemeClr val="tx1"/>
                </a:solidFill>
              </a:rPr>
              <a:t>Phase I Periphyton Contract (2017)</a:t>
            </a:r>
          </a:p>
          <a:p>
            <a:pPr marL="285750" indent="-285750">
              <a:buFont typeface="Arial" panose="020B0604020202020204" pitchFamily="34" charset="0"/>
              <a:buChar char="•"/>
            </a:pPr>
            <a:r>
              <a:rPr lang="en-US" sz="2200">
                <a:solidFill>
                  <a:schemeClr val="tx1"/>
                </a:solidFill>
              </a:rPr>
              <a:t>Phase II Periphyton Contract (2019)</a:t>
            </a:r>
          </a:p>
        </p:txBody>
      </p:sp>
      <p:sp>
        <p:nvSpPr>
          <p:cNvPr id="33" name="TextBox 32">
            <a:extLst>
              <a:ext uri="{FF2B5EF4-FFF2-40B4-BE49-F238E27FC236}">
                <a16:creationId xmlns:a16="http://schemas.microsoft.com/office/drawing/2014/main" id="{2CCA9E72-CAE3-2342-9E01-5049FE0D659F}"/>
              </a:ext>
            </a:extLst>
          </p:cNvPr>
          <p:cNvSpPr txBox="1"/>
          <p:nvPr/>
        </p:nvSpPr>
        <p:spPr>
          <a:xfrm>
            <a:off x="838193" y="5670127"/>
            <a:ext cx="2058239" cy="914400"/>
          </a:xfrm>
          <a:prstGeom prst="rect">
            <a:avLst/>
          </a:prstGeom>
          <a:noFill/>
          <a:ln w="19050">
            <a:solidFill>
              <a:schemeClr val="tx1"/>
            </a:solidFill>
          </a:ln>
        </p:spPr>
        <p:txBody>
          <a:bodyPr wrap="square" rtlCol="0" anchor="ctr">
            <a:spAutoFit/>
          </a:bodyPr>
          <a:lstStyle/>
          <a:p>
            <a:pPr algn="ctr"/>
            <a:r>
              <a:rPr lang="en-US" sz="2200" b="1"/>
              <a:t>WETLANDS</a:t>
            </a:r>
          </a:p>
        </p:txBody>
      </p:sp>
      <p:sp>
        <p:nvSpPr>
          <p:cNvPr id="28" name="Left Brace 27" descr="The shape is a bracket, encompassing all of the text on the slide, and leading to the text box label stating that all of the information on the slide represents progress TCEQ has made since 2014.">
            <a:extLst>
              <a:ext uri="{FF2B5EF4-FFF2-40B4-BE49-F238E27FC236}">
                <a16:creationId xmlns:a16="http://schemas.microsoft.com/office/drawing/2014/main" id="{F536FD5D-7E83-4B49-B3A7-112E58736FD4}"/>
              </a:ext>
            </a:extLst>
          </p:cNvPr>
          <p:cNvSpPr/>
          <p:nvPr/>
        </p:nvSpPr>
        <p:spPr>
          <a:xfrm rot="10800000">
            <a:off x="11010896" y="1249530"/>
            <a:ext cx="342908" cy="5383989"/>
          </a:xfrm>
          <a:prstGeom prst="leftBrace">
            <a:avLst>
              <a:gd name="adj1" fmla="val 8333"/>
              <a:gd name="adj2" fmla="val 5148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DD4DDE2-0C53-5A4D-8769-DDFC5E567FF4}"/>
              </a:ext>
            </a:extLst>
          </p:cNvPr>
          <p:cNvSpPr txBox="1"/>
          <p:nvPr/>
        </p:nvSpPr>
        <p:spPr>
          <a:xfrm rot="16200000">
            <a:off x="9086978" y="3722988"/>
            <a:ext cx="4936869" cy="369332"/>
          </a:xfrm>
          <a:prstGeom prst="rect">
            <a:avLst/>
          </a:prstGeom>
          <a:noFill/>
          <a:ln w="19050">
            <a:noFill/>
          </a:ln>
        </p:spPr>
        <p:txBody>
          <a:bodyPr wrap="square" rtlCol="0" anchor="ctr">
            <a:spAutoFit/>
          </a:bodyPr>
          <a:lstStyle/>
          <a:p>
            <a:pPr algn="ctr"/>
            <a:r>
              <a:rPr lang="en-US" b="1"/>
              <a:t>Progress since 2014</a:t>
            </a:r>
          </a:p>
        </p:txBody>
      </p:sp>
    </p:spTree>
    <p:extLst>
      <p:ext uri="{BB962C8B-B14F-4D97-AF65-F5344CB8AC3E}">
        <p14:creationId xmlns:p14="http://schemas.microsoft.com/office/powerpoint/2010/main" val="3484140379"/>
      </p:ext>
    </p:extLst>
  </p:cSld>
  <p:clrMapOvr>
    <a:masterClrMapping/>
  </p:clrMapOvr>
</p:sld>
</file>

<file path=ppt/theme/theme1.xml><?xml version="1.0" encoding="utf-8"?>
<a:theme xmlns:a="http://schemas.openxmlformats.org/drawingml/2006/main" name="Parcel">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{AE87FDFD-10A2-3848-B4B9-7F1351C8F858}tf10001120</Template>
  <TotalTime>374</TotalTime>
  <Words>1280</Words>
  <Application>Microsoft Office PowerPoint</Application>
  <PresentationFormat>Widescreen</PresentationFormat>
  <Paragraphs>132</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Parcel</vt:lpstr>
      <vt:lpstr>TCEQ Nutrient Criteria Development Plan Update</vt:lpstr>
      <vt:lpstr>History</vt:lpstr>
      <vt:lpstr>2014 Nutrient Criteria Development Plan</vt:lpstr>
      <vt:lpstr>Strategy: 2014 Nutrient Criteria Development Plan</vt:lpstr>
      <vt:lpstr>Schedule: 2014 Nutrient Criteria Development Plan</vt:lpstr>
      <vt:lpstr>Progress: 2014 Nutrient Criteria Development Plan</vt:lpstr>
      <vt:lpstr>Progress: 2014 Nutrient Criteria Development Plan</vt:lpstr>
      <vt:lpstr>Progress: 2014 Nutrient Criteria Development Plan</vt:lpstr>
      <vt:lpstr>Progress: 2014 Nutrient Criteria Development Plan</vt:lpstr>
      <vt:lpstr>Progress: 2014 Nutrient Criteria Development Plan</vt:lpstr>
      <vt:lpstr>Moving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Walls</dc:creator>
  <cp:lastModifiedBy>Jeremy Walls</cp:lastModifiedBy>
  <cp:revision>24</cp:revision>
  <dcterms:created xsi:type="dcterms:W3CDTF">2020-07-15T16:48:59Z</dcterms:created>
  <dcterms:modified xsi:type="dcterms:W3CDTF">2020-08-04T19:25:54Z</dcterms:modified>
</cp:coreProperties>
</file>