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310" r:id="rId3"/>
    <p:sldId id="656" r:id="rId4"/>
    <p:sldId id="309" r:id="rId5"/>
    <p:sldId id="277" r:id="rId6"/>
    <p:sldId id="303" r:id="rId7"/>
    <p:sldId id="279" r:id="rId8"/>
    <p:sldId id="298" r:id="rId9"/>
    <p:sldId id="302" r:id="rId10"/>
    <p:sldId id="300" r:id="rId11"/>
    <p:sldId id="299" r:id="rId12"/>
    <p:sldId id="304" r:id="rId13"/>
    <p:sldId id="301" r:id="rId14"/>
    <p:sldId id="305" r:id="rId15"/>
    <p:sldId id="306"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2" autoAdjust="0"/>
    <p:restoredTop sz="86364" autoAdjust="0"/>
  </p:normalViewPr>
  <p:slideViewPr>
    <p:cSldViewPr snapToGrid="0">
      <p:cViewPr varScale="1">
        <p:scale>
          <a:sx n="86" d="100"/>
          <a:sy n="86" d="100"/>
        </p:scale>
        <p:origin x="108" y="468"/>
      </p:cViewPr>
      <p:guideLst/>
    </p:cSldViewPr>
  </p:slideViewPr>
  <p:outlineViewPr>
    <p:cViewPr>
      <p:scale>
        <a:sx n="33" d="100"/>
        <a:sy n="33" d="100"/>
      </p:scale>
      <p:origin x="0" y="-84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634F7-699A-4B72-B68C-0960D5A7487A}" type="datetimeFigureOut">
              <a:rPr lang="en-US" smtClean="0"/>
              <a:t>7/17/2020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78A33-1D9A-40F4-B31A-CC6402229308}" type="slidenum">
              <a:rPr lang="en-US" smtClean="0"/>
              <a:t>‹#›</a:t>
            </a:fld>
            <a:endParaRPr lang="en-US"/>
          </a:p>
        </p:txBody>
      </p:sp>
    </p:spTree>
    <p:extLst>
      <p:ext uri="{BB962C8B-B14F-4D97-AF65-F5344CB8AC3E}">
        <p14:creationId xmlns:p14="http://schemas.microsoft.com/office/powerpoint/2010/main" val="162233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664347-4F91-4BC8-87CD-E0BED5CF1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005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Following up on that study, TCEQ will once again be partnering with Dr. </a:t>
            </a:r>
            <a:r>
              <a:rPr lang="en-US" err="1"/>
              <a:t>Roelke</a:t>
            </a:r>
            <a:r>
              <a:rPr lang="en-US"/>
              <a:t> to refine the models produced in the previous contract. Dr. </a:t>
            </a:r>
            <a:r>
              <a:rPr lang="en-US" err="1"/>
              <a:t>Roelke</a:t>
            </a:r>
            <a:r>
              <a:rPr lang="en-US"/>
              <a:t> will be expanding the biological reaction scheme to include taxon-specific chlorophyll </a:t>
            </a:r>
            <a:r>
              <a:rPr lang="en-US" i="1"/>
              <a:t>a-</a:t>
            </a:r>
            <a:r>
              <a:rPr lang="en-US"/>
              <a:t>to-carbon ratios and including zooplankton groups with varying salinity preferences and grazing rates. Additionally, with the last contract, there was too little high-frequency data to calibrate the model to the </a:t>
            </a:r>
            <a:r>
              <a:rPr lang="en-US" err="1"/>
              <a:t>Copano</a:t>
            </a:r>
            <a:r>
              <a:rPr lang="en-US"/>
              <a:t>/Aransas Bay System. However, the necessary data was collected in 2018, so the model will now be calibrated for that system. Finally, a graphic user interface will be developed that allows for easy manipulation of the model variables and an easy-to-read output of the resulting impacts of such manipulations. The final report is anticipated in 2021.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84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 last category of water bodies is rivers and streams. In 2016, TCEQ contracted with Dr. Larry Hauck of the Texas Institute for Applied Environmental Research, or TIAER, to analyze periphyton collection methods to build on the TCEQ’s in-stream dataset of paired physicochemical and response variable data. The study utilized existing sampling locations and refined sampling methods from a 2011 periphyton study. Sampling took place at 24 sites in the mid-Brazos and mid-Colorado River basins, with sites chosen to have a variety of substrates and nutrient concentrations.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6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From the data that was gathered, periphyton coverage and the length of periphyton strands were not associated with nutrients. Instead, periphyton coverage was influenced by variables that affected water clarity, such as Secchi depth and canopy cover. Chlorophyll </a:t>
            </a:r>
            <a:r>
              <a:rPr lang="en-US" i="1"/>
              <a:t>a</a:t>
            </a:r>
            <a:r>
              <a:rPr lang="en-US" i="0"/>
              <a:t> from </a:t>
            </a:r>
            <a:r>
              <a:rPr lang="en-US" i="0" err="1"/>
              <a:t>sestonic</a:t>
            </a:r>
            <a:r>
              <a:rPr lang="en-US" i="0"/>
              <a:t> algae was the only parameter associated with nutrients. It was weakly positively associated with total phosphorus. Overall, based on the data collected and subsequent analyses, it was determined that more periphyton indices and more frequent sampling were needed for clearer trends.</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86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In 2018, TCEQ again partnered with Dr. Hauck from TIAER to try to make some of those changes. For this study, in order to focus on the effects of nutrients on periphyton, confounding factors from sites were reduced by only selecting sites that had similar substrate, canopy cover, and turbidity, while having a variety of nutrient concentrations. This time, 41 stations were sampled as opposed to 24. Furthermore, the data were analyzed against three different methods of periphyton index groupings with more indices overall. These indices included classifying moss, macroalgae, and microalgae abundance separately.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074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Reducing the confounding factors helped to identify nutrient-driven trends in periphyton abundance. Macroalgae and periphyton filament length were positively associated with total phosphorus, but weakly correlated with total nitrogen. Threshold Indicator Taxa Analyses identified a threshold for total phosphorus between 0.04 and 0.05 mg/L where there were shifts in the diatom community. Despite the statistically significant associations found between nutrients and periphyton, the trends were generally weak and were not promising for numeric nutrient criteria development.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0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Going forward, TCEQ will be working on the new contract for the refined models for the San Antonio Bay and </a:t>
            </a:r>
            <a:r>
              <a:rPr lang="en-US" dirty="0" err="1"/>
              <a:t>Copano</a:t>
            </a:r>
            <a:r>
              <a:rPr lang="en-US" dirty="0"/>
              <a:t>/Aransas Bay Systems as well as exploring further options for development of numeric nutrient criteria for rivers and streams. In regards to reservoirs, TCEQ continues to work with EPA on </a:t>
            </a:r>
            <a:r>
              <a:rPr lang="en-US" strike="noStrike" dirty="0"/>
              <a:t>nutrient criteria development, EPA’s review of the 2018 TSWQS revisions, and assessment processes. </a:t>
            </a:r>
            <a:r>
              <a:rPr lang="en-US" dirty="0"/>
              <a:t>Furthermore, we will be starting up the Nutrient Criteria Development Advisory Work Group meetings again, with the next meeting tentatively set for the near future. </a:t>
            </a:r>
            <a:r>
              <a:rPr lang="en-US"/>
              <a:t>We will discuss a variety of topics, including considering options for reservoirs with criteria disapproved by EPA.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664347-4F91-4BC8-87CD-E0BED5CF1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5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664347-4F91-4BC8-87CD-E0BED5CF1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46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Nutrient criteria are covered in several sections of the Water Quality Standards (WQS), which are Chapter 307 of Title 30 of the Texas Administrative Code.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8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Nutrients are broadly covered with narrative criteria in section 307.4, which generally states that nutrients cannot cause excessive growth of aquatic vegetation that impairs a use.</a:t>
            </a:r>
          </a:p>
          <a:p>
            <a:endParaRPr lang="en-US"/>
          </a:p>
          <a:p>
            <a:r>
              <a:rPr lang="en-US"/>
              <a:t>Texas has site-specific criteria, laid out in section 307.7, which generally state that nutrient criteria to preclude the excessive growth of aquatic vegetation are intended to protect multiple uses. The site-specific numeric nutrient criteria for select reservoirs, specified in terms of concentration of chlorophyll </a:t>
            </a:r>
            <a:r>
              <a:rPr lang="en-US" i="1"/>
              <a:t>a</a:t>
            </a:r>
            <a:r>
              <a:rPr lang="en-US"/>
              <a:t>, are found in Appendix F of the Water Quality Standards. </a:t>
            </a:r>
            <a:endParaRPr lang="en-US">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158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Language was added to section 307.9 with the 2018 WQS revision that laid out how the site-specific reservoir numeric nutrient criteria were to be assessed. That language broadly stated that assessment must be in accordance with the TCEQ Guidance for Addressing and Reporting Surface Water Quality in Texas and that the data must be collected at the sampling stations used to calculate the criteria, or comparable stations in the main pool of the reservoir. It also states that the criteria are for assessment purposes only, and should have no bearing on permitting. EPA has taken no action on the first statement, regarding the assessment being in accordance with the TCEQ assessment procedures. They approved the statement regarding where the data should be collected. However, the final statement about assessment values being used for assessment purposes only, which was added in 2018, is still under EPA review.</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8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In 1998, EPA mandated states develop numeric nutrient criteria (NNC) for surface waters by 2004 or submit NNC development plans. Following that mandate, TCEQ submitted nutrient criteria development plans to EPA for approval in 2001, 2006, and 2014. With the 2014 plan, TCEQ proposes setting the criteria based on historical conditions for each site rather than statewide values.</a:t>
            </a:r>
            <a:endParaRPr lang="en-US" strike="sngStrike">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86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There are three general categories of waters that TCEQ is working toward the development of numeric nutrient criteria. In the 2014 NNC development plan, TCEQ proposed addressing reservoirs first, then estuaries, and finally rivers/streams. The reason for this was that, in general, reservoirs and estuaries act as nutrient sinks, while rivers and streams often act as nutrient transporters.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664347-4F91-4BC8-87CD-E0BED5CF14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54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TCEQ adopted chlorophyll </a:t>
            </a:r>
            <a:r>
              <a:rPr lang="en-US" i="1"/>
              <a:t>a</a:t>
            </a:r>
            <a:r>
              <a:rPr lang="en-US"/>
              <a:t> criteria for 75 reservoirs in 2010 as</a:t>
            </a:r>
            <a:r>
              <a:rPr lang="en-US" baseline="0"/>
              <a:t> numeric nutrient criteria. The criteria were set using long-term means and a 99</a:t>
            </a:r>
            <a:r>
              <a:rPr lang="en-US" baseline="30000"/>
              <a:t>th</a:t>
            </a:r>
            <a:r>
              <a:rPr lang="en-US" baseline="0"/>
              <a:t> percentile confidence level. These values ranged from 5 ug/L to 53.05 ug/L. EPA approved criteria for 39 of the 75 reservoirs, and requested TCEQ address the 36 reservoirs with disapproved criteria.</a:t>
            </a:r>
          </a:p>
          <a:p>
            <a:endParaRPr lang="en-US" baseline="0"/>
          </a:p>
          <a:p>
            <a:r>
              <a:rPr lang="en-US" baseline="0"/>
              <a:t>TCEQ also updated the nutrient assessment protocols for reservoirs which utilized both approved and disapproved criteria. These protocols examined total nitrogen, total phosphorus, dissolved oxygen, and Secchi depth in addition to chlorophyll </a:t>
            </a:r>
            <a:r>
              <a:rPr lang="en-US" i="1" baseline="0"/>
              <a:t>a</a:t>
            </a:r>
            <a:r>
              <a:rPr lang="en-US" baseline="0"/>
              <a:t> to confirm the presence of excess nutrients and that the nutrients were affecting designated, presumed, and attainable uses in the water body. You can find that methodology in the Surface Water Quality Monitoring Assessment Guidance.</a:t>
            </a:r>
            <a:endParaRPr lang="en-US" baseline="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81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TCEQ contracted a study in 2016 with Drs. Dan </a:t>
            </a:r>
            <a:r>
              <a:rPr lang="en-US" err="1"/>
              <a:t>Roelke</a:t>
            </a:r>
            <a:r>
              <a:rPr lang="en-US"/>
              <a:t> and Antonietta Quigg from Texas A&amp;M to look at the relationships between inflows, nutrient loading, phytoplankton and dissolved oxygen in the San Antonio and </a:t>
            </a:r>
            <a:r>
              <a:rPr lang="en-US" err="1"/>
              <a:t>Copano</a:t>
            </a:r>
            <a:r>
              <a:rPr lang="en-US"/>
              <a:t>/Aransas Bay Systems. The goal was to identify inflow and nutrient loading thresholds that would result in drops in dissolved oxygen below 5 mg/L or increases in chlorophyll </a:t>
            </a:r>
            <a:r>
              <a:rPr lang="en-US" i="1"/>
              <a:t>a</a:t>
            </a:r>
            <a:r>
              <a:rPr lang="en-US" i="0"/>
              <a:t> concentrations.</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75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From this study, it was determined that productivity was most strongly controlled by light transmission. The effects of nutrients were not seen within the domains of the bay systems, suggesting that they may have an impact outside the area of study. Reductions in nutrients did slightly reduce chlorophyll </a:t>
            </a:r>
            <a:r>
              <a:rPr lang="en-US" i="1"/>
              <a:t>a</a:t>
            </a:r>
            <a:r>
              <a:rPr lang="en-US" i="0"/>
              <a:t> in SABS, suggesting it was just on the edge of light limitation, with a co-limitation of nutrients possible. Lastly, it was determined that higher discharges resulted in lower dissolved oxygen concentrations as the inflows pushed out phytoplankton, and atmospheric exchange became the primary mode of water oxygenation.</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31EAD0-93D5-4814-B9F6-6F3363404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8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66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D13D49A0-C094-4CBF-8CF5-9BC192470893}" type="datetime1">
              <a:rPr lang="en-US" smtClean="0"/>
              <a:t>7/17/2020</a:t>
            </a:fld>
            <a:endParaRPr lang="en-US"/>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8A92FD1F-C1CF-4239-A75D-48B637A197FF}" type="slidenum">
              <a:rPr lang="en-US" smtClean="0"/>
              <a:t>‹#›</a:t>
            </a:fld>
            <a:endParaRPr lang="en-US"/>
          </a:p>
        </p:txBody>
      </p:sp>
    </p:spTree>
    <p:extLst>
      <p:ext uri="{BB962C8B-B14F-4D97-AF65-F5344CB8AC3E}">
        <p14:creationId xmlns:p14="http://schemas.microsoft.com/office/powerpoint/2010/main" val="18693953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CA275-DBD5-4A7E-818D-DE97E0A25A50}" type="datetime1">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273286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1"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1"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7AB50D-E6BA-407E-A284-3B0924D4BCC3}" type="datetime1">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364618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3232" y="677861"/>
            <a:ext cx="9692640" cy="812548"/>
          </a:xfrm>
        </p:spPr>
        <p:txBody>
          <a:bodyPr>
            <a:normAutofit/>
          </a:bodyPr>
          <a:lstStyle>
            <a:lvl1pPr>
              <a:defRPr sz="3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13232" y="1820865"/>
            <a:ext cx="9692640" cy="4351337"/>
          </a:xfrm>
        </p:spPr>
        <p:txBody>
          <a:bodyPr/>
          <a:lstStyle>
            <a:lvl1pPr marL="344488" indent="-344488">
              <a:buFont typeface="Wingdings" panose="05000000000000000000" pitchFamily="2" charset="2"/>
              <a:buChar char="q"/>
              <a:defRPr sz="2800">
                <a:latin typeface="Arial" panose="020B0604020202020204" pitchFamily="34" charset="0"/>
                <a:cs typeface="Arial" panose="020B0604020202020204" pitchFamily="34" charset="0"/>
              </a:defRPr>
            </a:lvl1pPr>
            <a:lvl2pPr marL="795338" indent="-331788">
              <a:buSzPct val="80000"/>
              <a:buFont typeface="Wingdings" panose="05000000000000000000" pitchFamily="2" charset="2"/>
              <a:buChar char="q"/>
              <a:defRPr sz="2400">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0051EC-014F-4C9A-9F77-D43D2936E76C}" type="datetime1">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232891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66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C8D9E-7D68-4B26-93BC-EB7936265865}" type="datetime1">
              <a:rPr lang="en-US" smtClean="0"/>
              <a:t>7/17/2020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FD1F-C1CF-4239-A75D-48B637A197FF}"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67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2"/>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D53E6-7870-4442-B397-853162E704E6}" type="datetime1">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20480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7185"/>
            <a:ext cx="448056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p:nvPr>
        </p:nvSpPr>
        <p:spPr>
          <a:xfrm>
            <a:off x="6132576" y="1717185"/>
            <a:ext cx="4486656"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25A3D1-A99E-4F06-A3D2-EA4ADB98DEB0}" type="datetime1">
              <a:rPr lang="en-US" smtClean="0"/>
              <a:t>7/17/2020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172020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62473-B160-442C-9EBD-412B1C8525FC}" type="datetime1">
              <a:rPr lang="en-US" smtClean="0"/>
              <a:t>7/17/2020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148289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97AB4-97EB-492C-8F75-643BB0D60487}" type="datetime1">
              <a:rPr lang="en-US" smtClean="0"/>
              <a:t>7/17/2020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238966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200400" cy="1600197"/>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4504267" y="685800"/>
            <a:ext cx="6079067"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6"/>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D36ABF-F7F6-46D1-B22A-7DED8FC634A5}" type="datetime1">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2740615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2"/>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91"/>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064222-F51A-416C-B6A1-3F4B8B115E31}" type="datetime1">
              <a:rPr lang="en-US" smtClean="0"/>
              <a:t>7/17/2020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FD1F-C1CF-4239-A75D-48B637A197FF}" type="slidenum">
              <a:rPr lang="en-US" smtClean="0"/>
              <a:t>‹#›</a:t>
            </a:fld>
            <a:endParaRPr lang="en-US"/>
          </a:p>
        </p:txBody>
      </p:sp>
    </p:spTree>
    <p:extLst>
      <p:ext uri="{BB962C8B-B14F-4D97-AF65-F5344CB8AC3E}">
        <p14:creationId xmlns:p14="http://schemas.microsoft.com/office/powerpoint/2010/main" val="212670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24260" y="0"/>
            <a:ext cx="97536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2"/>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59442" y="998538"/>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D229AF0-7878-46B3-B88C-EE05B9918FE7}" type="datetime1">
              <a:rPr lang="en-US" smtClean="0"/>
              <a:t>7/17/2020</a:t>
            </a:fld>
            <a:endParaRPr lang="en-US"/>
          </a:p>
        </p:txBody>
      </p:sp>
      <p:sp>
        <p:nvSpPr>
          <p:cNvPr id="5" name="Footer Placeholder 4"/>
          <p:cNvSpPr>
            <a:spLocks noGrp="1"/>
          </p:cNvSpPr>
          <p:nvPr>
            <p:ph type="ftr" sz="quarter" idx="3"/>
          </p:nvPr>
        </p:nvSpPr>
        <p:spPr>
          <a:xfrm rot="16200000">
            <a:off x="9921240" y="4046538"/>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54740" y="6172202"/>
            <a:ext cx="9144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8A92FD1F-C1CF-4239-A75D-48B637A197FF}" type="slidenum">
              <a:rPr lang="en-US" smtClean="0"/>
              <a:t>‹#›</a:t>
            </a:fld>
            <a:endParaRPr lang="en-US"/>
          </a:p>
        </p:txBody>
      </p:sp>
    </p:spTree>
    <p:extLst>
      <p:ext uri="{BB962C8B-B14F-4D97-AF65-F5344CB8AC3E}">
        <p14:creationId xmlns:p14="http://schemas.microsoft.com/office/powerpoint/2010/main" val="301092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Jeremy.walls@tceq.texas.gov"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Jeremy.walls@tceq.texas.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exreg.sos.state.tx.us/public/readtac$ext.ViewTAC?tac_view=4&amp;ti=30&amp;pt=1&amp;ch=307&amp;rl=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exreg.sos.state.tx.us/public/readtac$ext.ViewTAC?tac_view=4&amp;ti=30&amp;pt=1&amp;ch=307&amp;rl=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B9AB79-62EE-B749-BA7E-BD437026AED2}"/>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55051" y="1906846"/>
            <a:ext cx="7081897" cy="3044308"/>
          </a:xfrm>
          <a:prstGeom prst="rect">
            <a:avLst/>
          </a:prstGeom>
          <a:solidFill>
            <a:srgbClr val="FFFFFF">
              <a:shade val="85000"/>
            </a:srgbClr>
          </a:solidFill>
          <a:ln w="12700" cap="sq">
            <a:solidFill>
              <a:srgbClr val="FFFFFF"/>
            </a:solidFill>
            <a:miter lim="800000"/>
          </a:ln>
          <a:effectLst/>
          <a:scene3d>
            <a:camera prst="orthographicFront"/>
            <a:lightRig rig="twoPt" dir="t">
              <a:rot lat="0" lon="0" rev="7200000"/>
            </a:lightRig>
          </a:scene3d>
          <a:sp3d>
            <a:contourClr>
              <a:srgbClr val="FFFFFF"/>
            </a:contourClr>
          </a:sp3d>
        </p:spPr>
      </p:pic>
      <p:sp>
        <p:nvSpPr>
          <p:cNvPr id="3" name="Subtitle 2"/>
          <p:cNvSpPr>
            <a:spLocks noGrp="1"/>
          </p:cNvSpPr>
          <p:nvPr>
            <p:ph type="subTitle" idx="1"/>
          </p:nvPr>
        </p:nvSpPr>
        <p:spPr>
          <a:xfrm>
            <a:off x="914400" y="5257028"/>
            <a:ext cx="9012893" cy="1497724"/>
          </a:xfrm>
        </p:spPr>
        <p:txBody>
          <a:bodyPr>
            <a:normAutofit/>
          </a:bodyPr>
          <a:lstStyle/>
          <a:p>
            <a:pPr algn="l"/>
            <a:r>
              <a:rPr lang="en-US" sz="2200" b="1">
                <a:latin typeface="Arial" panose="020B0604020202020204" pitchFamily="34" charset="0"/>
                <a:cs typeface="Arial" panose="020B0604020202020204" pitchFamily="34" charset="0"/>
              </a:rPr>
              <a:t>Jeremy Walls</a:t>
            </a:r>
          </a:p>
          <a:p>
            <a:pPr algn="l"/>
            <a:r>
              <a:rPr lang="en-US" sz="2200" b="1">
                <a:latin typeface="Arial" panose="020B0604020202020204" pitchFamily="34" charset="0"/>
                <a:cs typeface="Arial" panose="020B0604020202020204" pitchFamily="34" charset="0"/>
              </a:rPr>
              <a:t>Nutrient Criteria Coordinator | Water Quality Standards Group</a:t>
            </a:r>
          </a:p>
          <a:p>
            <a:pPr algn="l"/>
            <a:r>
              <a:rPr lang="en-US" sz="2200" b="1">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Jeremy.walls@tceq.texas.gov</a:t>
            </a:r>
            <a:r>
              <a:rPr lang="en-US" sz="2200" b="1">
                <a:latin typeface="Arial" panose="020B0604020202020204" pitchFamily="34" charset="0"/>
                <a:cs typeface="Arial" panose="020B0604020202020204" pitchFamily="34" charset="0"/>
              </a:rPr>
              <a:t> | 512-239-3164</a:t>
            </a:r>
          </a:p>
          <a:p>
            <a:pPr algn="l"/>
            <a:endParaRPr lang="en-US" b="1">
              <a:latin typeface="Arial" panose="020B0604020202020204" pitchFamily="34" charset="0"/>
              <a:cs typeface="Arial" panose="020B0604020202020204" pitchFamily="34" charset="0"/>
            </a:endParaRPr>
          </a:p>
          <a:p>
            <a:pPr algn="l"/>
            <a:endParaRPr lang="en-US" b="1"/>
          </a:p>
        </p:txBody>
      </p:sp>
      <p:sp>
        <p:nvSpPr>
          <p:cNvPr id="2" name="Title 1"/>
          <p:cNvSpPr>
            <a:spLocks noGrp="1"/>
          </p:cNvSpPr>
          <p:nvPr>
            <p:ph type="ctrTitle"/>
          </p:nvPr>
        </p:nvSpPr>
        <p:spPr>
          <a:xfrm>
            <a:off x="914400" y="293299"/>
            <a:ext cx="10789920" cy="1219617"/>
          </a:xfrm>
        </p:spPr>
        <p:txBody>
          <a:bodyPr>
            <a:normAutofit/>
          </a:bodyPr>
          <a:lstStyle/>
          <a:p>
            <a:pPr algn="l"/>
            <a:r>
              <a:rPr lang="en-US" sz="5000" dirty="0">
                <a:latin typeface="Arial" panose="020B0604020202020204" pitchFamily="34" charset="0"/>
                <a:cs typeface="Arial" panose="020B0604020202020204" pitchFamily="34" charset="0"/>
              </a:rPr>
              <a:t>Nutrient Criteria Development Update</a:t>
            </a:r>
          </a:p>
        </p:txBody>
      </p:sp>
    </p:spTree>
    <p:extLst>
      <p:ext uri="{BB962C8B-B14F-4D97-AF65-F5344CB8AC3E}">
        <p14:creationId xmlns:p14="http://schemas.microsoft.com/office/powerpoint/2010/main" val="8384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0930" y="677861"/>
            <a:ext cx="9692640" cy="812548"/>
          </a:xfrm>
        </p:spPr>
        <p:txBody>
          <a:bodyPr anchor="t">
            <a:normAutofit/>
          </a:bodyPr>
          <a:lstStyle/>
          <a:p>
            <a:r>
              <a:rPr lang="en-US" sz="3800" dirty="0">
                <a:latin typeface="Arial" panose="020B0604020202020204" pitchFamily="34" charset="0"/>
                <a:cs typeface="Arial" panose="020B0604020202020204" pitchFamily="34" charset="0"/>
              </a:rPr>
              <a:t>Estuary NNC Work: New</a:t>
            </a:r>
          </a:p>
        </p:txBody>
      </p:sp>
      <p:sp>
        <p:nvSpPr>
          <p:cNvPr id="5" name="Content Placeholder 4">
            <a:extLst>
              <a:ext uri="{FF2B5EF4-FFF2-40B4-BE49-F238E27FC236}">
                <a16:creationId xmlns:a16="http://schemas.microsoft.com/office/drawing/2014/main" id="{CC9A88EA-A922-40CC-926A-090866B756A6}"/>
              </a:ext>
            </a:extLst>
          </p:cNvPr>
          <p:cNvSpPr>
            <a:spLocks noGrp="1"/>
          </p:cNvSpPr>
          <p:nvPr>
            <p:ph idx="1"/>
          </p:nvPr>
        </p:nvSpPr>
        <p:spPr>
          <a:xfrm>
            <a:off x="713232" y="1642449"/>
            <a:ext cx="9692640" cy="4351337"/>
          </a:xfrm>
        </p:spPr>
        <p:txBody>
          <a:bodyPr/>
          <a:lstStyle/>
          <a:p>
            <a:pPr marL="344170" lvl="0" indent="-344170" defTabSz="457200">
              <a:lnSpc>
                <a:spcPct val="100000"/>
              </a:lnSpc>
              <a:spcBef>
                <a:spcPts val="1000"/>
              </a:spcBef>
              <a:spcAft>
                <a:spcPts val="0"/>
              </a:spcAft>
              <a:buClr>
                <a:srgbClr val="739A28"/>
              </a:buClr>
              <a:buSzPct val="70000"/>
              <a:defRPr/>
            </a:pPr>
            <a:r>
              <a:rPr lang="en-US" b="1" spc="0" dirty="0">
                <a:solidFill>
                  <a:prstClr val="black"/>
                </a:solidFill>
              </a:rPr>
              <a:t>2020-2021</a:t>
            </a:r>
            <a:r>
              <a:rPr lang="en-US" spc="0" dirty="0">
                <a:solidFill>
                  <a:prstClr val="black"/>
                </a:solidFill>
              </a:rPr>
              <a:t> contract: Texas A&amp;M University</a:t>
            </a:r>
          </a:p>
          <a:p>
            <a:pPr marL="811213" lvl="1" indent="-354013" defTabSz="457200">
              <a:lnSpc>
                <a:spcPct val="100000"/>
              </a:lnSpc>
              <a:spcBef>
                <a:spcPts val="1000"/>
              </a:spcBef>
              <a:spcAft>
                <a:spcPts val="0"/>
              </a:spcAft>
              <a:buClr>
                <a:srgbClr val="739A28"/>
              </a:buClr>
              <a:buSzPct val="70000"/>
              <a:defRPr/>
            </a:pPr>
            <a:r>
              <a:rPr lang="en-US" sz="2600" dirty="0">
                <a:solidFill>
                  <a:prstClr val="black"/>
                </a:solidFill>
              </a:rPr>
              <a:t>Principal Investigator: Dr. Dan </a:t>
            </a:r>
            <a:r>
              <a:rPr lang="en-US" sz="2600" dirty="0" err="1">
                <a:solidFill>
                  <a:prstClr val="black"/>
                </a:solidFill>
              </a:rPr>
              <a:t>Roelke</a:t>
            </a:r>
            <a:endParaRPr lang="en-US" sz="2600" dirty="0">
              <a:solidFill>
                <a:prstClr val="black"/>
              </a:solidFill>
            </a:endParaRPr>
          </a:p>
          <a:p>
            <a:pPr marL="811213" lvl="1" indent="-354013" defTabSz="457200">
              <a:lnSpc>
                <a:spcPct val="100000"/>
              </a:lnSpc>
              <a:spcBef>
                <a:spcPts val="1000"/>
              </a:spcBef>
              <a:spcAft>
                <a:spcPts val="0"/>
              </a:spcAft>
              <a:buClr>
                <a:srgbClr val="739A28"/>
              </a:buClr>
              <a:buSzPct val="70000"/>
              <a:defRPr/>
            </a:pPr>
            <a:r>
              <a:rPr lang="en-US" sz="2600" dirty="0">
                <a:solidFill>
                  <a:prstClr val="black"/>
                </a:solidFill>
              </a:rPr>
              <a:t>Refined spatiotemporal analyses of relationships between inflows, nutrient loading, phytoplankton, dissolved oxygen, and light extinction</a:t>
            </a:r>
          </a:p>
          <a:p>
            <a:pPr marL="1214120" lvl="2" indent="-299720" defTabSz="457200">
              <a:lnSpc>
                <a:spcPct val="100000"/>
              </a:lnSpc>
              <a:spcBef>
                <a:spcPts val="1000"/>
              </a:spcBef>
              <a:spcAft>
                <a:spcPts val="0"/>
              </a:spcAft>
              <a:buClr>
                <a:srgbClr val="739A28"/>
              </a:buClr>
              <a:buSzPct val="70000"/>
              <a:buFont typeface="Wingdings" pitchFamily="2" charset="2"/>
              <a:buChar char="q"/>
              <a:defRPr/>
            </a:pPr>
            <a:r>
              <a:rPr lang="en-US" sz="2200" dirty="0">
                <a:solidFill>
                  <a:prstClr val="black"/>
                </a:solidFill>
                <a:latin typeface="Arial" panose="020B0604020202020204" pitchFamily="34" charset="0"/>
                <a:cs typeface="Arial" panose="020B0604020202020204" pitchFamily="34" charset="0"/>
              </a:rPr>
              <a:t>Expansion and refinement of the biological reaction scheme</a:t>
            </a:r>
          </a:p>
          <a:p>
            <a:pPr marL="1214120" lvl="2" indent="-299720" defTabSz="457200">
              <a:lnSpc>
                <a:spcPct val="100000"/>
              </a:lnSpc>
              <a:spcBef>
                <a:spcPts val="1000"/>
              </a:spcBef>
              <a:spcAft>
                <a:spcPts val="0"/>
              </a:spcAft>
              <a:buClr>
                <a:srgbClr val="739A28"/>
              </a:buClr>
              <a:buSzPct val="70000"/>
              <a:buFont typeface="Wingdings" pitchFamily="2" charset="2"/>
              <a:buChar char="q"/>
              <a:defRPr/>
            </a:pPr>
            <a:r>
              <a:rPr lang="en-US" sz="2200" dirty="0">
                <a:solidFill>
                  <a:prstClr val="black"/>
                </a:solidFill>
                <a:latin typeface="Arial"/>
                <a:cs typeface="Arial"/>
              </a:rPr>
              <a:t>Calibrating model for </a:t>
            </a:r>
            <a:r>
              <a:rPr lang="en-US" sz="2200" dirty="0" err="1">
                <a:solidFill>
                  <a:prstClr val="black"/>
                </a:solidFill>
                <a:latin typeface="Arial"/>
                <a:cs typeface="Arial"/>
              </a:rPr>
              <a:t>Copano</a:t>
            </a:r>
            <a:r>
              <a:rPr lang="en-US" sz="2200" dirty="0">
                <a:solidFill>
                  <a:prstClr val="black"/>
                </a:solidFill>
                <a:latin typeface="Arial"/>
                <a:cs typeface="Arial"/>
              </a:rPr>
              <a:t>/Aransas Bay System</a:t>
            </a:r>
          </a:p>
          <a:p>
            <a:pPr marL="1214120" lvl="2" indent="-299720" defTabSz="457200">
              <a:lnSpc>
                <a:spcPct val="100000"/>
              </a:lnSpc>
              <a:spcBef>
                <a:spcPts val="1000"/>
              </a:spcBef>
              <a:spcAft>
                <a:spcPts val="0"/>
              </a:spcAft>
              <a:buClr>
                <a:srgbClr val="739A28"/>
              </a:buClr>
              <a:buSzPct val="70000"/>
              <a:buFont typeface="Wingdings" pitchFamily="2" charset="2"/>
              <a:buChar char="q"/>
              <a:defRPr/>
            </a:pPr>
            <a:r>
              <a:rPr lang="en-US" sz="2200" dirty="0">
                <a:solidFill>
                  <a:prstClr val="black"/>
                </a:solidFill>
                <a:latin typeface="Arial" panose="020B0604020202020204" pitchFamily="34" charset="0"/>
                <a:cs typeface="Arial" panose="020B0604020202020204" pitchFamily="34" charset="0"/>
              </a:rPr>
              <a:t>Graphic user interface (GUI) development</a:t>
            </a:r>
          </a:p>
        </p:txBody>
      </p:sp>
      <p:sp>
        <p:nvSpPr>
          <p:cNvPr id="2" name="Slide Number Placeholder 1">
            <a:extLst>
              <a:ext uri="{FF2B5EF4-FFF2-40B4-BE49-F238E27FC236}">
                <a16:creationId xmlns:a16="http://schemas.microsoft.com/office/drawing/2014/main" id="{8E5261C0-30DF-4689-A677-395F854162B2}"/>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37886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953" y="627528"/>
            <a:ext cx="10237694" cy="645459"/>
          </a:xfrm>
        </p:spPr>
        <p:txBody>
          <a:bodyPr anchor="t">
            <a:noAutofit/>
          </a:bodyPr>
          <a:lstStyle/>
          <a:p>
            <a:r>
              <a:rPr lang="en-US" sz="3800" dirty="0">
                <a:latin typeface="Arial" panose="020B0604020202020204" pitchFamily="34" charset="0"/>
                <a:cs typeface="Arial" panose="020B0604020202020204" pitchFamily="34" charset="0"/>
              </a:rPr>
              <a:t>River/Stream NNC Work</a:t>
            </a:r>
          </a:p>
        </p:txBody>
      </p:sp>
      <p:sp>
        <p:nvSpPr>
          <p:cNvPr id="6" name="Content Placeholder 3">
            <a:extLst>
              <a:ext uri="{FF2B5EF4-FFF2-40B4-BE49-F238E27FC236}">
                <a16:creationId xmlns:a16="http://schemas.microsoft.com/office/drawing/2014/main" id="{F3C891C9-F9BC-45A9-A6E8-663B5CDE2850}"/>
              </a:ext>
            </a:extLst>
          </p:cNvPr>
          <p:cNvSpPr>
            <a:spLocks noGrp="1"/>
          </p:cNvSpPr>
          <p:nvPr>
            <p:ph idx="1"/>
          </p:nvPr>
        </p:nvSpPr>
        <p:spPr>
          <a:xfrm>
            <a:off x="519953" y="1559859"/>
            <a:ext cx="10237694" cy="4944180"/>
          </a:xfrm>
        </p:spPr>
        <p:txBody>
          <a:bodyPr>
            <a:noAutofit/>
          </a:bodyPr>
          <a:lstStyle/>
          <a:p>
            <a:pPr marL="344488" indent="-344488" defTabSz="457200">
              <a:spcBef>
                <a:spcPts val="1000"/>
              </a:spcBef>
              <a:spcAft>
                <a:spcPts val="0"/>
              </a:spcAft>
              <a:buSzPct val="70000"/>
              <a:buFont typeface="Wingdings" pitchFamily="2" charset="2"/>
              <a:buChar char="q"/>
            </a:pPr>
            <a:r>
              <a:rPr lang="en-US" sz="2800">
                <a:latin typeface="Arial" panose="020B0604020202020204" pitchFamily="34" charset="0"/>
                <a:cs typeface="Arial" panose="020B0604020202020204" pitchFamily="34" charset="0"/>
              </a:rPr>
              <a:t>2016-2017 contract: Texas Institute for Applied Environmental Research</a:t>
            </a:r>
          </a:p>
          <a:p>
            <a:pPr marL="811213" lvl="1" indent="-354013" defTabSz="457200">
              <a:spcBef>
                <a:spcPts val="1000"/>
              </a:spcBef>
              <a:spcAft>
                <a:spcPts val="0"/>
              </a:spcAft>
              <a:buSzPct val="70000"/>
              <a:buFont typeface="Wingdings" pitchFamily="2" charset="2"/>
              <a:buChar char="q"/>
            </a:pPr>
            <a:r>
              <a:rPr lang="en-US" sz="2600">
                <a:latin typeface="Arial" panose="020B0604020202020204" pitchFamily="34" charset="0"/>
                <a:cs typeface="Arial" panose="020B0604020202020204" pitchFamily="34" charset="0"/>
              </a:rPr>
              <a:t>Principal Investigator: Dr. Larry Hauck</a:t>
            </a:r>
          </a:p>
          <a:p>
            <a:pPr marL="811213" lvl="1" indent="-354013" defTabSz="457200">
              <a:spcBef>
                <a:spcPts val="1000"/>
              </a:spcBef>
              <a:spcAft>
                <a:spcPts val="0"/>
              </a:spcAft>
              <a:buSzPct val="70000"/>
              <a:buFont typeface="Wingdings" pitchFamily="2" charset="2"/>
              <a:buChar char="q"/>
            </a:pPr>
            <a:r>
              <a:rPr lang="en-US" sz="2600">
                <a:solidFill>
                  <a:schemeClr val="tx1"/>
                </a:solidFill>
                <a:latin typeface="Arial" panose="020B0604020202020204" pitchFamily="34" charset="0"/>
                <a:cs typeface="Arial" panose="020B0604020202020204" pitchFamily="34" charset="0"/>
              </a:rPr>
              <a:t>Periphyton collection in streams, building upon dataset from similar 2011 contract</a:t>
            </a:r>
          </a:p>
          <a:p>
            <a:pPr marL="1214438" lvl="2" indent="-361950" defTabSz="457200">
              <a:spcBef>
                <a:spcPts val="1000"/>
              </a:spcBef>
              <a:spcAft>
                <a:spcPts val="0"/>
              </a:spcAft>
              <a:buSzPct val="70000"/>
              <a:buFont typeface="Wingdings" pitchFamily="2" charset="2"/>
              <a:buChar char="q"/>
            </a:pPr>
            <a:r>
              <a:rPr lang="en-US" sz="2200">
                <a:solidFill>
                  <a:schemeClr val="tx1"/>
                </a:solidFill>
                <a:latin typeface="Arial" panose="020B0604020202020204" pitchFamily="34" charset="0"/>
                <a:cs typeface="Arial" panose="020B0604020202020204" pitchFamily="34" charset="0"/>
              </a:rPr>
              <a:t>Periphyton collection method refinement</a:t>
            </a:r>
          </a:p>
          <a:p>
            <a:pPr marL="1214438" lvl="2" indent="-361950" defTabSz="457200">
              <a:spcBef>
                <a:spcPts val="1000"/>
              </a:spcBef>
              <a:spcAft>
                <a:spcPts val="0"/>
              </a:spcAft>
              <a:buSzPct val="70000"/>
              <a:buFont typeface="Wingdings" pitchFamily="2" charset="2"/>
              <a:buChar char="q"/>
            </a:pPr>
            <a:r>
              <a:rPr lang="en-US" sz="2200">
                <a:solidFill>
                  <a:schemeClr val="tx1"/>
                </a:solidFill>
                <a:latin typeface="Arial" panose="020B0604020202020204" pitchFamily="34" charset="0"/>
                <a:cs typeface="Arial" panose="020B0604020202020204" pitchFamily="34" charset="0"/>
              </a:rPr>
              <a:t>Collected paired water quality and biological data</a:t>
            </a:r>
          </a:p>
          <a:p>
            <a:pPr marL="1214438" lvl="2" indent="-361950" defTabSz="457200">
              <a:spcBef>
                <a:spcPts val="1000"/>
              </a:spcBef>
              <a:spcAft>
                <a:spcPts val="0"/>
              </a:spcAft>
              <a:buSzPct val="70000"/>
              <a:buFont typeface="Wingdings" pitchFamily="2" charset="2"/>
              <a:buChar char="q"/>
            </a:pPr>
            <a:r>
              <a:rPr lang="en-US" sz="2200">
                <a:solidFill>
                  <a:schemeClr val="tx1"/>
                </a:solidFill>
                <a:latin typeface="Arial" panose="020B0604020202020204" pitchFamily="34" charset="0"/>
                <a:cs typeface="Arial" panose="020B0604020202020204" pitchFamily="34" charset="0"/>
              </a:rPr>
              <a:t>Analyzed the physiochemical, periphyton, habitat, and flow data</a:t>
            </a:r>
          </a:p>
        </p:txBody>
      </p:sp>
      <p:sp>
        <p:nvSpPr>
          <p:cNvPr id="2" name="Slide Number Placeholder 1">
            <a:extLst>
              <a:ext uri="{FF2B5EF4-FFF2-40B4-BE49-F238E27FC236}">
                <a16:creationId xmlns:a16="http://schemas.microsoft.com/office/drawing/2014/main" id="{FA37A2F4-C10D-4778-91E3-D294BC686BC7}"/>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7023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7144" y="627529"/>
            <a:ext cx="10222573" cy="645459"/>
          </a:xfrm>
        </p:spPr>
        <p:txBody>
          <a:bodyPr anchor="t">
            <a:normAutofit/>
          </a:bodyPr>
          <a:lstStyle/>
          <a:p>
            <a:r>
              <a:rPr lang="en-US" sz="3800" dirty="0">
                <a:latin typeface="Arial" panose="020B0604020202020204" pitchFamily="34" charset="0"/>
                <a:cs typeface="Arial" panose="020B0604020202020204" pitchFamily="34" charset="0"/>
              </a:rPr>
              <a:t>River/Stream NNC Work </a:t>
            </a:r>
            <a:r>
              <a:rPr lang="en-US" sz="2000" dirty="0">
                <a:latin typeface="Arial" panose="020B0604020202020204" pitchFamily="34" charset="0"/>
                <a:cs typeface="Arial" panose="020B0604020202020204" pitchFamily="34" charset="0"/>
              </a:rPr>
              <a:t>(Cont.)</a:t>
            </a:r>
          </a:p>
        </p:txBody>
      </p:sp>
      <p:sp>
        <p:nvSpPr>
          <p:cNvPr id="6" name="Content Placeholder 3">
            <a:extLst>
              <a:ext uri="{FF2B5EF4-FFF2-40B4-BE49-F238E27FC236}">
                <a16:creationId xmlns:a16="http://schemas.microsoft.com/office/drawing/2014/main" id="{86A99E02-A551-489F-B7B0-E2A726CEE7CC}"/>
              </a:ext>
            </a:extLst>
          </p:cNvPr>
          <p:cNvSpPr>
            <a:spLocks noGrp="1"/>
          </p:cNvSpPr>
          <p:nvPr>
            <p:ph idx="1"/>
          </p:nvPr>
        </p:nvSpPr>
        <p:spPr>
          <a:xfrm>
            <a:off x="517143" y="1559858"/>
            <a:ext cx="10222573" cy="4956055"/>
          </a:xfrm>
        </p:spPr>
        <p:txBody>
          <a:bodyPr>
            <a:noAutofit/>
          </a:bodyPr>
          <a:lstStyle/>
          <a:p>
            <a:pPr marL="344488" indent="-344488" defTabSz="457200">
              <a:spcBef>
                <a:spcPts val="1000"/>
              </a:spcBef>
              <a:spcAft>
                <a:spcPts val="0"/>
              </a:spcAft>
              <a:buSzPct val="70000"/>
              <a:buFont typeface="Wingdings" pitchFamily="2" charset="2"/>
              <a:buChar char="q"/>
            </a:pPr>
            <a:r>
              <a:rPr lang="en-US" sz="2800">
                <a:solidFill>
                  <a:schemeClr val="bg1">
                    <a:lumMod val="65000"/>
                  </a:schemeClr>
                </a:solidFill>
                <a:latin typeface="Arial" panose="020B0604020202020204" pitchFamily="34" charset="0"/>
                <a:cs typeface="Arial" panose="020B0604020202020204" pitchFamily="34" charset="0"/>
              </a:rPr>
              <a:t>2016-2017 contract: Texas Institute for Applied Environmental Research</a:t>
            </a:r>
          </a:p>
          <a:p>
            <a:pPr marL="811213" lvl="1" indent="-354013" defTabSz="457200">
              <a:spcBef>
                <a:spcPts val="1000"/>
              </a:spcBef>
              <a:spcAft>
                <a:spcPts val="0"/>
              </a:spcAft>
              <a:buSzPct val="70000"/>
              <a:buFont typeface="Wingdings" pitchFamily="2" charset="2"/>
              <a:buChar char="q"/>
            </a:pPr>
            <a:r>
              <a:rPr lang="en-US" sz="2600">
                <a:solidFill>
                  <a:schemeClr val="bg1">
                    <a:lumMod val="65000"/>
                  </a:schemeClr>
                </a:solidFill>
                <a:latin typeface="Arial" panose="020B0604020202020204" pitchFamily="34" charset="0"/>
                <a:cs typeface="Arial" panose="020B0604020202020204" pitchFamily="34" charset="0"/>
              </a:rPr>
              <a:t>Principal Investigator: Dr. Larry Hauck</a:t>
            </a:r>
          </a:p>
          <a:p>
            <a:pPr marL="811213" lvl="1" indent="-354013" defTabSz="457200">
              <a:spcBef>
                <a:spcPts val="1000"/>
              </a:spcBef>
              <a:spcAft>
                <a:spcPts val="0"/>
              </a:spcAft>
              <a:buSzPct val="70000"/>
              <a:buFont typeface="Wingdings" pitchFamily="2" charset="2"/>
              <a:buChar char="q"/>
            </a:pPr>
            <a:r>
              <a:rPr lang="en-US" sz="2600">
                <a:solidFill>
                  <a:schemeClr val="bg1">
                    <a:lumMod val="65000"/>
                  </a:schemeClr>
                </a:solidFill>
                <a:latin typeface="Arial" panose="020B0604020202020204" pitchFamily="34" charset="0"/>
                <a:cs typeface="Arial" panose="020B0604020202020204" pitchFamily="34" charset="0"/>
              </a:rPr>
              <a:t>Periphyton collection in streams, building upon dataset from similar 2011 contract</a:t>
            </a:r>
          </a:p>
          <a:p>
            <a:pPr marL="811213" lvl="1" indent="-354013">
              <a:spcBef>
                <a:spcPts val="1000"/>
              </a:spcBef>
              <a:spcAft>
                <a:spcPts val="0"/>
              </a:spcAft>
              <a:buSzPct val="80000"/>
              <a:buFont typeface="Wingdings" panose="05000000000000000000" pitchFamily="2" charset="2"/>
              <a:buChar char="v"/>
            </a:pPr>
            <a:r>
              <a:rPr lang="en-US" sz="2600">
                <a:solidFill>
                  <a:schemeClr val="tx1"/>
                </a:solidFill>
                <a:latin typeface="Arial" panose="020B0604020202020204" pitchFamily="34" charset="0"/>
                <a:cs typeface="Arial" panose="020B0604020202020204" pitchFamily="34" charset="0"/>
              </a:rPr>
              <a:t>Results:</a:t>
            </a:r>
          </a:p>
          <a:p>
            <a:pPr marL="1216025" lvl="3" indent="-404813">
              <a:spcBef>
                <a:spcPts val="1000"/>
              </a:spcBef>
              <a:spcAft>
                <a:spcPts val="0"/>
              </a:spcAft>
              <a:buSzPct val="80000"/>
              <a:buFont typeface="Wingdings" panose="05000000000000000000" pitchFamily="2" charset="2"/>
              <a:buChar char="v"/>
            </a:pPr>
            <a:r>
              <a:rPr lang="en-US" sz="2200">
                <a:solidFill>
                  <a:schemeClr val="tx1"/>
                </a:solidFill>
                <a:latin typeface="Arial" panose="020B0604020202020204" pitchFamily="34" charset="0"/>
                <a:cs typeface="Arial" panose="020B0604020202020204" pitchFamily="34" charset="0"/>
              </a:rPr>
              <a:t>Periphyton coverage and filament length influenced by water clarity variables</a:t>
            </a:r>
          </a:p>
          <a:p>
            <a:pPr marL="1216025" lvl="3" indent="-404813">
              <a:spcBef>
                <a:spcPts val="1000"/>
              </a:spcBef>
              <a:spcAft>
                <a:spcPts val="0"/>
              </a:spcAft>
              <a:buSzPct val="80000"/>
              <a:buFont typeface="Wingdings" panose="05000000000000000000" pitchFamily="2" charset="2"/>
              <a:buChar char="v"/>
            </a:pPr>
            <a:r>
              <a:rPr lang="en-US" sz="2200" err="1">
                <a:solidFill>
                  <a:schemeClr val="tx1"/>
                </a:solidFill>
                <a:latin typeface="Arial" panose="020B0604020202020204" pitchFamily="34" charset="0"/>
                <a:cs typeface="Arial" panose="020B0604020202020204" pitchFamily="34" charset="0"/>
              </a:rPr>
              <a:t>Sestonic</a:t>
            </a:r>
            <a:r>
              <a:rPr lang="en-US" sz="2200">
                <a:solidFill>
                  <a:schemeClr val="tx1"/>
                </a:solidFill>
                <a:latin typeface="Arial" panose="020B0604020202020204" pitchFamily="34" charset="0"/>
                <a:cs typeface="Arial" panose="020B0604020202020204" pitchFamily="34" charset="0"/>
              </a:rPr>
              <a:t> chlorophyll </a:t>
            </a:r>
            <a:r>
              <a:rPr lang="en-US" sz="2200" i="1">
                <a:solidFill>
                  <a:schemeClr val="tx1"/>
                </a:solidFill>
                <a:latin typeface="Arial" panose="020B0604020202020204" pitchFamily="34" charset="0"/>
                <a:cs typeface="Arial" panose="020B0604020202020204" pitchFamily="34" charset="0"/>
              </a:rPr>
              <a:t>a</a:t>
            </a:r>
            <a:r>
              <a:rPr lang="en-US" sz="2200">
                <a:solidFill>
                  <a:schemeClr val="tx1"/>
                </a:solidFill>
                <a:latin typeface="Arial" panose="020B0604020202020204" pitchFamily="34" charset="0"/>
                <a:cs typeface="Arial" panose="020B0604020202020204" pitchFamily="34" charset="0"/>
              </a:rPr>
              <a:t> weakly influenced by TP</a:t>
            </a:r>
          </a:p>
          <a:p>
            <a:pPr marL="1216025" lvl="3" indent="-404813">
              <a:spcBef>
                <a:spcPts val="1000"/>
              </a:spcBef>
              <a:spcAft>
                <a:spcPts val="0"/>
              </a:spcAft>
              <a:buSzPct val="80000"/>
              <a:buFont typeface="Wingdings" panose="05000000000000000000" pitchFamily="2" charset="2"/>
              <a:buChar char="v"/>
            </a:pPr>
            <a:r>
              <a:rPr lang="en-US" sz="2200">
                <a:solidFill>
                  <a:schemeClr val="tx1"/>
                </a:solidFill>
                <a:latin typeface="Arial" panose="020B0604020202020204" pitchFamily="34" charset="0"/>
                <a:cs typeface="Arial" panose="020B0604020202020204" pitchFamily="34" charset="0"/>
              </a:rPr>
              <a:t>More periphyton indices and higher frequency </a:t>
            </a:r>
            <a:br>
              <a:rPr lang="en-US" sz="2200">
                <a:solidFill>
                  <a:schemeClr val="tx1"/>
                </a:solidFill>
                <a:latin typeface="Arial" panose="020B0604020202020204" pitchFamily="34" charset="0"/>
                <a:cs typeface="Arial" panose="020B0604020202020204" pitchFamily="34" charset="0"/>
              </a:rPr>
            </a:br>
            <a:r>
              <a:rPr lang="en-US" sz="2200">
                <a:solidFill>
                  <a:schemeClr val="tx1"/>
                </a:solidFill>
                <a:latin typeface="Arial" panose="020B0604020202020204" pitchFamily="34" charset="0"/>
                <a:cs typeface="Arial" panose="020B0604020202020204" pitchFamily="34" charset="0"/>
              </a:rPr>
              <a:t>sampling needed for clearer trends</a:t>
            </a:r>
          </a:p>
          <a:p>
            <a:pPr marL="339725" lvl="1" indent="0" defTabSz="457200">
              <a:spcBef>
                <a:spcPts val="1000"/>
              </a:spcBef>
              <a:spcAft>
                <a:spcPts val="0"/>
              </a:spcAft>
              <a:buSzPct val="70000"/>
              <a:buNone/>
            </a:pP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6A89075-722C-472C-A715-215AC70AAB6A}"/>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221814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A26123F-51AF-42A5-B1CF-A3A6A5CF7F62}"/>
              </a:ext>
            </a:extLst>
          </p:cNvPr>
          <p:cNvSpPr>
            <a:spLocks noGrp="1"/>
          </p:cNvSpPr>
          <p:nvPr>
            <p:ph type="title"/>
          </p:nvPr>
        </p:nvSpPr>
        <p:spPr>
          <a:xfrm>
            <a:off x="519952" y="627528"/>
            <a:ext cx="10219765" cy="717178"/>
          </a:xfrm>
        </p:spPr>
        <p:txBody>
          <a:bodyPr anchor="t">
            <a:normAutofit/>
          </a:bodyPr>
          <a:lstStyle/>
          <a:p>
            <a:r>
              <a:rPr lang="en-US" sz="3800" dirty="0">
                <a:latin typeface="Arial" panose="020B0604020202020204" pitchFamily="34" charset="0"/>
                <a:cs typeface="Arial" panose="020B0604020202020204" pitchFamily="34" charset="0"/>
              </a:rPr>
              <a:t>River/Stream NNC Work: New</a:t>
            </a:r>
          </a:p>
        </p:txBody>
      </p:sp>
      <p:sp>
        <p:nvSpPr>
          <p:cNvPr id="6" name="Content Placeholder 3">
            <a:extLst>
              <a:ext uri="{FF2B5EF4-FFF2-40B4-BE49-F238E27FC236}">
                <a16:creationId xmlns:a16="http://schemas.microsoft.com/office/drawing/2014/main" id="{F3C891C9-F9BC-45A9-A6E8-663B5CDE2850}"/>
              </a:ext>
            </a:extLst>
          </p:cNvPr>
          <p:cNvSpPr>
            <a:spLocks noGrp="1"/>
          </p:cNvSpPr>
          <p:nvPr>
            <p:ph idx="1"/>
          </p:nvPr>
        </p:nvSpPr>
        <p:spPr>
          <a:xfrm>
            <a:off x="519952" y="1559859"/>
            <a:ext cx="10219765" cy="4873390"/>
          </a:xfrm>
        </p:spPr>
        <p:txBody>
          <a:bodyPr>
            <a:noAutofit/>
          </a:bodyPr>
          <a:lstStyle/>
          <a:p>
            <a:pPr marL="344488" indent="-344488">
              <a:spcBef>
                <a:spcPts val="1000"/>
              </a:spcBef>
              <a:spcAft>
                <a:spcPts val="0"/>
              </a:spcAft>
              <a:buSzPct val="70000"/>
              <a:buFont typeface="Wingdings" pitchFamily="2" charset="2"/>
              <a:buChar char="q"/>
            </a:pPr>
            <a:r>
              <a:rPr lang="en-US" sz="2800" b="1">
                <a:latin typeface="Arial" panose="020B0604020202020204" pitchFamily="34" charset="0"/>
                <a:cs typeface="Arial" panose="020B0604020202020204" pitchFamily="34" charset="0"/>
              </a:rPr>
              <a:t>2018-2019</a:t>
            </a:r>
            <a:r>
              <a:rPr lang="en-US" sz="2800">
                <a:latin typeface="Arial" panose="020B0604020202020204" pitchFamily="34" charset="0"/>
                <a:cs typeface="Arial" panose="020B0604020202020204" pitchFamily="34" charset="0"/>
              </a:rPr>
              <a:t> contract: Texas Institute for Applied Environmental Research</a:t>
            </a:r>
          </a:p>
          <a:p>
            <a:pPr marL="811213" lvl="1" indent="-354013">
              <a:spcBef>
                <a:spcPts val="1000"/>
              </a:spcBef>
              <a:spcAft>
                <a:spcPts val="0"/>
              </a:spcAft>
              <a:buSzPct val="70000"/>
              <a:buFont typeface="Wingdings" pitchFamily="2" charset="2"/>
              <a:buChar char="q"/>
            </a:pPr>
            <a:r>
              <a:rPr lang="en-US" sz="2600">
                <a:solidFill>
                  <a:schemeClr val="tx1"/>
                </a:solidFill>
                <a:latin typeface="Arial" panose="020B0604020202020204" pitchFamily="34" charset="0"/>
                <a:cs typeface="Arial" panose="020B0604020202020204" pitchFamily="34" charset="0"/>
              </a:rPr>
              <a:t>Principal Investigator: Dr. Larry Hauck</a:t>
            </a:r>
          </a:p>
          <a:p>
            <a:pPr marL="811213" lvl="1" indent="-354013">
              <a:spcBef>
                <a:spcPts val="1000"/>
              </a:spcBef>
              <a:spcAft>
                <a:spcPts val="0"/>
              </a:spcAft>
              <a:buSzPct val="70000"/>
              <a:buFont typeface="Wingdings" pitchFamily="2" charset="2"/>
              <a:buChar char="q"/>
            </a:pPr>
            <a:r>
              <a:rPr lang="en-US" sz="2600">
                <a:solidFill>
                  <a:schemeClr val="tx1"/>
                </a:solidFill>
                <a:latin typeface="Arial" panose="020B0604020202020204" pitchFamily="34" charset="0"/>
                <a:cs typeface="Arial" panose="020B0604020202020204" pitchFamily="34" charset="0"/>
              </a:rPr>
              <a:t>Periphyton collection in streams (Phase II)</a:t>
            </a:r>
          </a:p>
          <a:p>
            <a:pPr marL="1377950" lvl="2" indent="-344488">
              <a:spcBef>
                <a:spcPts val="1000"/>
              </a:spcBef>
              <a:spcAft>
                <a:spcPts val="0"/>
              </a:spcAft>
              <a:buSzPct val="70000"/>
              <a:buFont typeface="Wingdings" pitchFamily="2" charset="2"/>
              <a:buChar char="q"/>
            </a:pPr>
            <a:r>
              <a:rPr lang="en-US" sz="2200">
                <a:solidFill>
                  <a:schemeClr val="tx1"/>
                </a:solidFill>
                <a:latin typeface="Arial" panose="020B0604020202020204" pitchFamily="34" charset="0"/>
                <a:cs typeface="Arial" panose="020B0604020202020204" pitchFamily="34" charset="0"/>
              </a:rPr>
              <a:t>Reduced confounding factors in site selection</a:t>
            </a:r>
          </a:p>
          <a:p>
            <a:pPr marL="1377950" lvl="2" indent="-344488">
              <a:spcBef>
                <a:spcPts val="1000"/>
              </a:spcBef>
              <a:spcAft>
                <a:spcPts val="0"/>
              </a:spcAft>
              <a:buSzPct val="70000"/>
              <a:buFont typeface="Wingdings" pitchFamily="2" charset="2"/>
              <a:buChar char="q"/>
            </a:pPr>
            <a:r>
              <a:rPr lang="en-US" sz="2200">
                <a:solidFill>
                  <a:schemeClr val="tx1"/>
                </a:solidFill>
                <a:latin typeface="Arial" panose="020B0604020202020204" pitchFamily="34" charset="0"/>
                <a:cs typeface="Arial" panose="020B0604020202020204" pitchFamily="34" charset="0"/>
              </a:rPr>
              <a:t>Periphyton collection method refinement</a:t>
            </a:r>
          </a:p>
          <a:p>
            <a:pPr marL="1377950" lvl="2" indent="-344488">
              <a:spcBef>
                <a:spcPts val="1000"/>
              </a:spcBef>
              <a:spcAft>
                <a:spcPts val="0"/>
              </a:spcAft>
              <a:buSzPct val="70000"/>
              <a:buFont typeface="Wingdings" pitchFamily="2" charset="2"/>
              <a:buChar char="q"/>
            </a:pPr>
            <a:r>
              <a:rPr lang="en-US" sz="2200">
                <a:solidFill>
                  <a:schemeClr val="tx1"/>
                </a:solidFill>
                <a:latin typeface="Arial" panose="020B0604020202020204" pitchFamily="34" charset="0"/>
                <a:cs typeface="Arial" panose="020B0604020202020204" pitchFamily="34" charset="0"/>
              </a:rPr>
              <a:t>Increased indices</a:t>
            </a:r>
          </a:p>
        </p:txBody>
      </p:sp>
      <p:sp>
        <p:nvSpPr>
          <p:cNvPr id="2" name="Slide Number Placeholder 1">
            <a:extLst>
              <a:ext uri="{FF2B5EF4-FFF2-40B4-BE49-F238E27FC236}">
                <a16:creationId xmlns:a16="http://schemas.microsoft.com/office/drawing/2014/main" id="{7CBF74A2-91FA-4B9D-B329-351A952C1BC3}"/>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418650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952" y="627528"/>
            <a:ext cx="10219765" cy="717177"/>
          </a:xfrm>
        </p:spPr>
        <p:txBody>
          <a:bodyPr anchor="t">
            <a:normAutofit/>
          </a:bodyPr>
          <a:lstStyle/>
          <a:p>
            <a:r>
              <a:rPr lang="en-US" sz="3800" dirty="0">
                <a:latin typeface="Arial" panose="020B0604020202020204" pitchFamily="34" charset="0"/>
                <a:cs typeface="Arial" panose="020B0604020202020204" pitchFamily="34" charset="0"/>
              </a:rPr>
              <a:t>River/Stream NNC Work: New </a:t>
            </a:r>
            <a:r>
              <a:rPr lang="en-US" sz="2000" dirty="0">
                <a:latin typeface="Arial" panose="020B0604020202020204" pitchFamily="34" charset="0"/>
                <a:cs typeface="Arial" panose="020B0604020202020204" pitchFamily="34" charset="0"/>
              </a:rPr>
              <a:t>(Cont.)</a:t>
            </a:r>
            <a:endParaRPr lang="en-US" sz="3800" dirty="0">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9B89192B-1D05-6A4B-B1F6-A703A009D912}"/>
              </a:ext>
            </a:extLst>
          </p:cNvPr>
          <p:cNvSpPr>
            <a:spLocks noGrp="1"/>
          </p:cNvSpPr>
          <p:nvPr>
            <p:ph idx="1"/>
          </p:nvPr>
        </p:nvSpPr>
        <p:spPr>
          <a:xfrm>
            <a:off x="519951" y="1559859"/>
            <a:ext cx="10219765" cy="4903552"/>
          </a:xfrm>
        </p:spPr>
        <p:txBody>
          <a:bodyPr vert="horz" lIns="91440" tIns="45720" rIns="91440" bIns="45720" rtlCol="0" anchor="t">
            <a:noAutofit/>
          </a:bodyPr>
          <a:lstStyle/>
          <a:p>
            <a:pPr marL="344170" indent="-344170">
              <a:spcBef>
                <a:spcPts val="1000"/>
              </a:spcBef>
              <a:spcAft>
                <a:spcPts val="0"/>
              </a:spcAft>
              <a:buSzPct val="70000"/>
              <a:buFont typeface="Wingdings" pitchFamily="2" charset="2"/>
              <a:buChar char="q"/>
            </a:pPr>
            <a:r>
              <a:rPr lang="en-US" sz="2800" b="1">
                <a:solidFill>
                  <a:schemeClr val="bg1">
                    <a:lumMod val="65000"/>
                  </a:schemeClr>
                </a:solidFill>
                <a:latin typeface="Arial" panose="020B0604020202020204" pitchFamily="34" charset="0"/>
                <a:cs typeface="Arial" panose="020B0604020202020204" pitchFamily="34" charset="0"/>
              </a:rPr>
              <a:t>2018-2019</a:t>
            </a:r>
            <a:r>
              <a:rPr lang="en-US" sz="2800">
                <a:solidFill>
                  <a:schemeClr val="bg1">
                    <a:lumMod val="65000"/>
                  </a:schemeClr>
                </a:solidFill>
                <a:latin typeface="Arial" panose="020B0604020202020204" pitchFamily="34" charset="0"/>
                <a:cs typeface="Arial" panose="020B0604020202020204" pitchFamily="34" charset="0"/>
              </a:rPr>
              <a:t> contract: Texas Institute for Applied Environmental Research</a:t>
            </a:r>
            <a:endParaRPr lang="en-US" sz="2800"/>
          </a:p>
          <a:p>
            <a:pPr marL="811213" lvl="1" indent="-354013">
              <a:spcBef>
                <a:spcPts val="1000"/>
              </a:spcBef>
              <a:spcAft>
                <a:spcPts val="0"/>
              </a:spcAft>
              <a:buSzPct val="70000"/>
              <a:buFont typeface="Wingdings" pitchFamily="2" charset="2"/>
              <a:buChar char="q"/>
            </a:pPr>
            <a:r>
              <a:rPr lang="en-US" sz="2600">
                <a:solidFill>
                  <a:schemeClr val="bg1">
                    <a:lumMod val="65000"/>
                  </a:schemeClr>
                </a:solidFill>
                <a:latin typeface="Arial" panose="020B0604020202020204" pitchFamily="34" charset="0"/>
                <a:cs typeface="Arial" panose="020B0604020202020204" pitchFamily="34" charset="0"/>
              </a:rPr>
              <a:t>Principal Investigator: Dr. Larry Hauck</a:t>
            </a:r>
          </a:p>
          <a:p>
            <a:pPr marL="811213" lvl="1" indent="-354013">
              <a:spcBef>
                <a:spcPts val="1000"/>
              </a:spcBef>
              <a:spcAft>
                <a:spcPts val="0"/>
              </a:spcAft>
              <a:buSzPct val="70000"/>
              <a:buFont typeface="Wingdings" pitchFamily="2" charset="2"/>
              <a:buChar char="q"/>
            </a:pPr>
            <a:r>
              <a:rPr lang="en-US" sz="2600">
                <a:solidFill>
                  <a:schemeClr val="bg1">
                    <a:lumMod val="65000"/>
                  </a:schemeClr>
                </a:solidFill>
                <a:latin typeface="Arial" panose="020B0604020202020204" pitchFamily="34" charset="0"/>
                <a:cs typeface="Arial" panose="020B0604020202020204" pitchFamily="34" charset="0"/>
              </a:rPr>
              <a:t>Periphyton collection in streams (Phase II)</a:t>
            </a:r>
          </a:p>
          <a:p>
            <a:pPr marL="811213" lvl="2" indent="-371475">
              <a:spcBef>
                <a:spcPts val="1000"/>
              </a:spcBef>
              <a:spcAft>
                <a:spcPts val="0"/>
              </a:spcAft>
              <a:buSzPct val="80000"/>
              <a:buFont typeface="Wingdings" pitchFamily="2" charset="2"/>
              <a:buChar char="v"/>
            </a:pPr>
            <a:r>
              <a:rPr lang="en-US" sz="2600">
                <a:solidFill>
                  <a:schemeClr val="tx1"/>
                </a:solidFill>
                <a:latin typeface="Arial" panose="020B0604020202020204" pitchFamily="34" charset="0"/>
                <a:cs typeface="Arial" panose="020B0604020202020204" pitchFamily="34" charset="0"/>
              </a:rPr>
              <a:t>Results:</a:t>
            </a:r>
          </a:p>
          <a:p>
            <a:pPr marL="1216025" lvl="3" indent="-422275">
              <a:spcAft>
                <a:spcPts val="1200"/>
              </a:spcAft>
              <a:buSzPct val="80000"/>
              <a:buFont typeface="Wingdings" pitchFamily="2" charset="2"/>
              <a:buChar char="v"/>
            </a:pPr>
            <a:r>
              <a:rPr lang="en-US" sz="2200">
                <a:solidFill>
                  <a:schemeClr val="tx1"/>
                </a:solidFill>
                <a:latin typeface="Arial" panose="020B0604020202020204" pitchFamily="34" charset="0"/>
                <a:cs typeface="Arial" panose="020B0604020202020204" pitchFamily="34" charset="0"/>
              </a:rPr>
              <a:t>Periphyton positively associated with TP, but weakly correlated with TN</a:t>
            </a:r>
          </a:p>
          <a:p>
            <a:pPr marL="1216025" lvl="3" indent="-422275">
              <a:spcAft>
                <a:spcPts val="1200"/>
              </a:spcAft>
              <a:buSzPct val="80000"/>
              <a:buFont typeface="Wingdings" pitchFamily="2" charset="2"/>
              <a:buChar char="v"/>
            </a:pPr>
            <a:r>
              <a:rPr lang="en-US" sz="2200">
                <a:solidFill>
                  <a:schemeClr val="tx1"/>
                </a:solidFill>
                <a:latin typeface="Arial" panose="020B0604020202020204" pitchFamily="34" charset="0"/>
                <a:cs typeface="Arial" panose="020B0604020202020204" pitchFamily="34" charset="0"/>
              </a:rPr>
              <a:t>0.04-0.05 mg/L threshold for TP as a change-point for community shifts</a:t>
            </a:r>
          </a:p>
          <a:p>
            <a:pPr marL="1216025" lvl="3" indent="-422275">
              <a:spcAft>
                <a:spcPts val="1200"/>
              </a:spcAft>
              <a:buSzPct val="80000"/>
              <a:buFont typeface="Wingdings" pitchFamily="2" charset="2"/>
              <a:buChar char="v"/>
            </a:pPr>
            <a:r>
              <a:rPr lang="en-US" sz="2200">
                <a:solidFill>
                  <a:schemeClr val="tx1"/>
                </a:solidFill>
                <a:latin typeface="Arial" panose="020B0604020202020204" pitchFamily="34" charset="0"/>
                <a:cs typeface="Arial" panose="020B0604020202020204" pitchFamily="34" charset="0"/>
              </a:rPr>
              <a:t>Despite statistical findings, associations were</a:t>
            </a:r>
            <a:br>
              <a:rPr lang="en-US" sz="2200">
                <a:solidFill>
                  <a:schemeClr val="tx1"/>
                </a:solidFill>
                <a:latin typeface="Arial" panose="020B0604020202020204" pitchFamily="34" charset="0"/>
                <a:cs typeface="Arial" panose="020B0604020202020204" pitchFamily="34" charset="0"/>
              </a:rPr>
            </a:br>
            <a:r>
              <a:rPr lang="en-US" sz="2200">
                <a:solidFill>
                  <a:schemeClr val="tx1"/>
                </a:solidFill>
                <a:latin typeface="Arial" panose="020B0604020202020204" pitchFamily="34" charset="0"/>
                <a:cs typeface="Arial" panose="020B0604020202020204" pitchFamily="34" charset="0"/>
              </a:rPr>
              <a:t>generally weak</a:t>
            </a:r>
          </a:p>
          <a:p>
            <a:pPr marL="923925" lvl="1" indent="-344170">
              <a:spcBef>
                <a:spcPts val="600"/>
              </a:spcBef>
              <a:spcAft>
                <a:spcPts val="1200"/>
              </a:spcAft>
              <a:buSzPct val="70000"/>
              <a:buFont typeface="Wingdings" pitchFamily="2" charset="2"/>
              <a:buChar char="q"/>
            </a:pPr>
            <a:endParaRPr lang="en-US" sz="24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0C03DBB-27C6-471B-95CC-3947F7716B24}"/>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933969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C974-2BFE-B347-A0DD-4948C9780FD7}"/>
              </a:ext>
            </a:extLst>
          </p:cNvPr>
          <p:cNvSpPr>
            <a:spLocks noGrp="1"/>
          </p:cNvSpPr>
          <p:nvPr>
            <p:ph type="title"/>
          </p:nvPr>
        </p:nvSpPr>
        <p:spPr>
          <a:xfrm>
            <a:off x="540084" y="627529"/>
            <a:ext cx="10199634" cy="717177"/>
          </a:xfrm>
        </p:spPr>
        <p:txBody>
          <a:bodyPr anchor="t">
            <a:normAutofit/>
          </a:bodyPr>
          <a:lstStyle/>
          <a:p>
            <a:r>
              <a:rPr lang="en-US" sz="3800" dirty="0">
                <a:latin typeface="Arial" panose="020B0604020202020204" pitchFamily="34" charset="0"/>
                <a:cs typeface="Arial" panose="020B0604020202020204" pitchFamily="34" charset="0"/>
              </a:rPr>
              <a:t>Next Steps</a:t>
            </a:r>
          </a:p>
        </p:txBody>
      </p:sp>
      <p:sp>
        <p:nvSpPr>
          <p:cNvPr id="3" name="Content Placeholder 2">
            <a:extLst>
              <a:ext uri="{FF2B5EF4-FFF2-40B4-BE49-F238E27FC236}">
                <a16:creationId xmlns:a16="http://schemas.microsoft.com/office/drawing/2014/main" id="{452EF08B-7487-494D-A39F-BABD4BED9E2A}"/>
              </a:ext>
            </a:extLst>
          </p:cNvPr>
          <p:cNvSpPr>
            <a:spLocks noGrp="1"/>
          </p:cNvSpPr>
          <p:nvPr>
            <p:ph idx="1"/>
          </p:nvPr>
        </p:nvSpPr>
        <p:spPr>
          <a:xfrm>
            <a:off x="522155" y="1484416"/>
            <a:ext cx="10199634" cy="4934084"/>
          </a:xfrm>
        </p:spPr>
        <p:txBody>
          <a:bodyPr vert="horz" lIns="91440" tIns="45720" rIns="91440" bIns="45720" rtlCol="0" anchor="t">
            <a:noAutofit/>
          </a:bodyPr>
          <a:lstStyle/>
          <a:p>
            <a:pPr marL="344170" indent="-344170">
              <a:spcAft>
                <a:spcPts val="800"/>
              </a:spcAft>
              <a:buSzPct val="70000"/>
              <a:buFont typeface="Wingdings" pitchFamily="2" charset="2"/>
              <a:buChar char="q"/>
            </a:pPr>
            <a:r>
              <a:rPr lang="en-US" sz="2800">
                <a:latin typeface="Arial"/>
                <a:cs typeface="Arial"/>
              </a:rPr>
              <a:t>Progress with new contract on SABS and CABS</a:t>
            </a:r>
          </a:p>
          <a:p>
            <a:pPr marL="344170" indent="-344170">
              <a:spcAft>
                <a:spcPts val="800"/>
              </a:spcAft>
              <a:buSzPct val="70000"/>
              <a:buFont typeface="Wingdings" pitchFamily="2" charset="2"/>
              <a:buChar char="q"/>
            </a:pPr>
            <a:r>
              <a:rPr lang="en-US" sz="2800">
                <a:latin typeface="Arial"/>
                <a:cs typeface="Arial"/>
              </a:rPr>
              <a:t>Continue exploring options for rivers/streams</a:t>
            </a:r>
          </a:p>
          <a:p>
            <a:pPr marL="344170" indent="-344170">
              <a:spcAft>
                <a:spcPts val="800"/>
              </a:spcAft>
              <a:buSzPct val="70000"/>
              <a:buFont typeface="Wingdings" pitchFamily="2" charset="2"/>
              <a:buChar char="q"/>
            </a:pPr>
            <a:r>
              <a:rPr lang="en-US" sz="2800">
                <a:latin typeface="Arial"/>
                <a:cs typeface="Arial"/>
              </a:rPr>
              <a:t>Line of evidence approach for reservoirs pending EPA review</a:t>
            </a:r>
          </a:p>
          <a:p>
            <a:pPr marL="344170" indent="-344170">
              <a:spcAft>
                <a:spcPts val="800"/>
              </a:spcAft>
              <a:buSzPct val="70000"/>
              <a:buFont typeface="Wingdings" pitchFamily="2" charset="2"/>
              <a:buChar char="q"/>
            </a:pPr>
            <a:r>
              <a:rPr lang="en-US" sz="2800">
                <a:latin typeface="Arial"/>
                <a:cs typeface="Arial"/>
              </a:rPr>
              <a:t>Next Nutrient Criteria Development Advisory Work Group (NCDAWG) meeting</a:t>
            </a:r>
          </a:p>
          <a:p>
            <a:pPr marL="815975" lvl="1" indent="-381000">
              <a:buSzPct val="70000"/>
              <a:buFont typeface="Wingdings" pitchFamily="2" charset="2"/>
              <a:buChar char="q"/>
            </a:pPr>
            <a:r>
              <a:rPr lang="en-US" sz="2400">
                <a:latin typeface="Arial"/>
                <a:cs typeface="Arial"/>
              </a:rPr>
              <a:t>Tentatively planned for the near future</a:t>
            </a:r>
            <a:endParaRPr lang="en-US" sz="2400">
              <a:solidFill>
                <a:schemeClr val="tx1"/>
              </a:solidFill>
              <a:latin typeface="Arial"/>
              <a:cs typeface="Arial"/>
            </a:endParaRPr>
          </a:p>
          <a:p>
            <a:pPr marL="815975" lvl="1" indent="-381000">
              <a:buSzPct val="70000"/>
              <a:buFont typeface="Wingdings" pitchFamily="2" charset="2"/>
              <a:buChar char="q"/>
            </a:pPr>
            <a:r>
              <a:rPr lang="en-US" sz="2400">
                <a:latin typeface="Arial"/>
                <a:cs typeface="Arial"/>
              </a:rPr>
              <a:t>Consider reservoirs disapproved by EPA</a:t>
            </a:r>
            <a:endParaRPr lang="en-US"/>
          </a:p>
        </p:txBody>
      </p:sp>
      <p:sp>
        <p:nvSpPr>
          <p:cNvPr id="4" name="Slide Number Placeholder 3">
            <a:extLst>
              <a:ext uri="{FF2B5EF4-FFF2-40B4-BE49-F238E27FC236}">
                <a16:creationId xmlns:a16="http://schemas.microsoft.com/office/drawing/2014/main" id="{B6763DFB-D5FB-4CEE-94BF-5F4252330E28}"/>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03678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B4621F-D150-487B-9F65-9116092DBABE}"/>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pic>
        <p:nvPicPr>
          <p:cNvPr id="6" name="Picture 5">
            <a:extLst>
              <a:ext uri="{FF2B5EF4-FFF2-40B4-BE49-F238E27FC236}">
                <a16:creationId xmlns:a16="http://schemas.microsoft.com/office/drawing/2014/main" id="{F0EFDF94-7FA8-EB4D-8894-69B2ED41DD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461" y="1669837"/>
            <a:ext cx="6950750" cy="3518326"/>
          </a:xfrm>
          <a:prstGeom prst="rect">
            <a:avLst/>
          </a:prstGeom>
          <a:ln w="28575">
            <a:solidFill>
              <a:schemeClr val="tx1"/>
            </a:solidFill>
          </a:ln>
        </p:spPr>
      </p:pic>
      <p:sp>
        <p:nvSpPr>
          <p:cNvPr id="5" name="Subtitle 2">
            <a:extLst>
              <a:ext uri="{FF2B5EF4-FFF2-40B4-BE49-F238E27FC236}">
                <a16:creationId xmlns:a16="http://schemas.microsoft.com/office/drawing/2014/main" id="{6A0A75BE-0238-0242-AD77-3351F84B601D}"/>
              </a:ext>
            </a:extLst>
          </p:cNvPr>
          <p:cNvSpPr>
            <a:spLocks noGrp="1"/>
          </p:cNvSpPr>
          <p:nvPr>
            <p:ph idx="1"/>
          </p:nvPr>
        </p:nvSpPr>
        <p:spPr>
          <a:xfrm>
            <a:off x="519954" y="5477435"/>
            <a:ext cx="7752608" cy="1258200"/>
          </a:xfrm>
        </p:spPr>
        <p:txBody>
          <a:bodyPr>
            <a:noAutofit/>
          </a:bodyPr>
          <a:lstStyle/>
          <a:p>
            <a:pPr marL="0" indent="0">
              <a:spcBef>
                <a:spcPts val="800"/>
              </a:spcBef>
              <a:buNone/>
            </a:pPr>
            <a:r>
              <a:rPr lang="en-US" sz="2400">
                <a:latin typeface="Arial" panose="020B0604020202020204" pitchFamily="34" charset="0"/>
                <a:cs typeface="Arial" panose="020B0604020202020204" pitchFamily="34" charset="0"/>
              </a:rPr>
              <a:t>Jeremy Walls</a:t>
            </a:r>
          </a:p>
          <a:p>
            <a:pPr marL="0" indent="0">
              <a:spcBef>
                <a:spcPts val="800"/>
              </a:spcBef>
              <a:buNone/>
            </a:pPr>
            <a:r>
              <a:rPr lang="en-US" sz="24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Jeremy.walls@tceq.texas.gov</a:t>
            </a:r>
            <a:r>
              <a:rPr lang="en-US" sz="2400">
                <a:latin typeface="Arial" panose="020B0604020202020204" pitchFamily="34" charset="0"/>
                <a:cs typeface="Arial" panose="020B0604020202020204" pitchFamily="34" charset="0"/>
              </a:rPr>
              <a:t> | 512-239-3164</a:t>
            </a:r>
            <a:endParaRPr lang="en-US" sz="2400"/>
          </a:p>
        </p:txBody>
      </p:sp>
      <p:sp>
        <p:nvSpPr>
          <p:cNvPr id="2" name="Title 1">
            <a:extLst>
              <a:ext uri="{FF2B5EF4-FFF2-40B4-BE49-F238E27FC236}">
                <a16:creationId xmlns:a16="http://schemas.microsoft.com/office/drawing/2014/main" id="{F852CD53-D4A3-374E-BA4B-4BF91F4591CA}"/>
              </a:ext>
            </a:extLst>
          </p:cNvPr>
          <p:cNvSpPr>
            <a:spLocks noGrp="1"/>
          </p:cNvSpPr>
          <p:nvPr>
            <p:ph type="title"/>
          </p:nvPr>
        </p:nvSpPr>
        <p:spPr>
          <a:xfrm>
            <a:off x="519954" y="627528"/>
            <a:ext cx="10219764" cy="753037"/>
          </a:xfrm>
        </p:spPr>
        <p:txBody>
          <a:bodyPr anchor="t">
            <a:normAutofit/>
          </a:bodyPr>
          <a:lstStyle/>
          <a:p>
            <a:r>
              <a:rPr lang="en-US" sz="38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799756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6715" y="627529"/>
            <a:ext cx="7743935" cy="981922"/>
          </a:xfrm>
        </p:spPr>
        <p:txBody>
          <a:bodyPr anchor="t">
            <a:normAutofit/>
          </a:bodyPr>
          <a:lstStyle/>
          <a:p>
            <a:r>
              <a:rPr lang="en-US">
                <a:latin typeface="Arial" panose="020B0604020202020204" pitchFamily="34" charset="0"/>
                <a:cs typeface="Arial" panose="020B0604020202020204" pitchFamily="34" charset="0"/>
              </a:rPr>
              <a:t>Current</a:t>
            </a:r>
            <a:r>
              <a:rPr lang="en-US" sz="3800">
                <a:latin typeface="Arial" panose="020B0604020202020204" pitchFamily="34" charset="0"/>
                <a:cs typeface="Arial" panose="020B0604020202020204" pitchFamily="34" charset="0"/>
              </a:rPr>
              <a:t> Standards</a:t>
            </a:r>
          </a:p>
        </p:txBody>
      </p:sp>
      <p:sp>
        <p:nvSpPr>
          <p:cNvPr id="2" name="Content Placeholder 1"/>
          <p:cNvSpPr>
            <a:spLocks noGrp="1"/>
          </p:cNvSpPr>
          <p:nvPr>
            <p:ph idx="1"/>
          </p:nvPr>
        </p:nvSpPr>
        <p:spPr>
          <a:xfrm>
            <a:off x="526714" y="1609451"/>
            <a:ext cx="9639261" cy="4866164"/>
          </a:xfrm>
        </p:spPr>
        <p:txBody>
          <a:bodyPr>
            <a:noAutofit/>
          </a:bodyPr>
          <a:lstStyle/>
          <a:p>
            <a:pPr marL="339725" indent="-339725">
              <a:lnSpc>
                <a:spcPct val="93000"/>
              </a:lnSpc>
              <a:spcAft>
                <a:spcPts val="4200"/>
              </a:spcAft>
              <a:buSzPct val="70000"/>
              <a:buFont typeface="Wingdings" panose="05000000000000000000" pitchFamily="2" charset="2"/>
              <a:buChar char="q"/>
            </a:pPr>
            <a:r>
              <a:rPr lang="en-US" sz="2800">
                <a:latin typeface="Arial" panose="020B0604020202020204" pitchFamily="34" charset="0"/>
                <a:cs typeface="Arial" panose="020B0604020202020204" pitchFamily="34" charset="0"/>
              </a:rPr>
              <a:t>§307.4. General Criteria</a:t>
            </a:r>
          </a:p>
          <a:p>
            <a:pPr marL="339725" indent="-339725">
              <a:lnSpc>
                <a:spcPct val="93000"/>
              </a:lnSpc>
              <a:spcAft>
                <a:spcPts val="4200"/>
              </a:spcAft>
              <a:buSzPct val="70000"/>
              <a:buFont typeface="Wingdings" panose="05000000000000000000" pitchFamily="2" charset="2"/>
              <a:buChar char="q"/>
            </a:pPr>
            <a:r>
              <a:rPr lang="en-US" sz="2800">
                <a:latin typeface="Arial" panose="020B0604020202020204" pitchFamily="34" charset="0"/>
                <a:cs typeface="Arial" panose="020B0604020202020204" pitchFamily="34" charset="0"/>
              </a:rPr>
              <a:t>§307.7. Site-Specific Uses and Criteria</a:t>
            </a:r>
          </a:p>
          <a:p>
            <a:pPr marL="339725" indent="-339725">
              <a:lnSpc>
                <a:spcPct val="93000"/>
              </a:lnSpc>
              <a:spcAft>
                <a:spcPts val="4200"/>
              </a:spcAft>
              <a:buSzPct val="70000"/>
              <a:buFont typeface="Wingdings" panose="05000000000000000000" pitchFamily="2" charset="2"/>
              <a:buChar char="q"/>
            </a:pPr>
            <a:r>
              <a:rPr lang="en-US" sz="2800">
                <a:latin typeface="Arial"/>
                <a:cs typeface="Arial"/>
              </a:rPr>
              <a:t>§307.9. Determination of Standards Attainment</a:t>
            </a:r>
          </a:p>
          <a:p>
            <a:pPr marL="0" indent="0">
              <a:lnSpc>
                <a:spcPct val="93000"/>
              </a:lnSpc>
              <a:spcAft>
                <a:spcPts val="600"/>
              </a:spcAft>
              <a:buSzPct val="70000"/>
              <a:buNone/>
            </a:pPr>
            <a:endParaRPr lang="en-US" sz="24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BF8C529-4E33-4743-B710-0A027CEFCDBA}"/>
              </a:ext>
              <a:ext uri="{C183D7F6-B498-43B3-948B-1728B52AA6E4}">
                <adec:decorative xmlns:adec="http://schemas.microsoft.com/office/drawing/2017/decorative" val="0"/>
              </a:ext>
            </a:extLst>
          </p:cNvPr>
          <p:cNvSpPr>
            <a:spLocks noGrp="1"/>
          </p:cNvSpPr>
          <p:nvPr>
            <p:ph type="sldNum" sz="quarter" idx="12"/>
          </p:nvPr>
        </p:nvSpPr>
        <p:spPr/>
        <p:txBody>
          <a:bodyPr anchor="b"/>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32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290586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F8C529-4E33-4743-B710-0A027CEFCDBA}"/>
              </a:ext>
              <a:ext uri="{C183D7F6-B498-43B3-948B-1728B52AA6E4}">
                <adec:decorative xmlns:adec="http://schemas.microsoft.com/office/drawing/2017/decorative" val="0"/>
              </a:ext>
            </a:extLst>
          </p:cNvPr>
          <p:cNvSpPr>
            <a:spLocks noGrp="1"/>
          </p:cNvSpPr>
          <p:nvPr>
            <p:ph type="sldNum" sz="quarter" idx="12"/>
          </p:nvPr>
        </p:nvSpPr>
        <p:spPr/>
        <p:txBody>
          <a:bodyPr anchor="b"/>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32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
        <p:nvSpPr>
          <p:cNvPr id="5" name="TextBox 4">
            <a:extLst>
              <a:ext uri="{FF2B5EF4-FFF2-40B4-BE49-F238E27FC236}">
                <a16:creationId xmlns:a16="http://schemas.microsoft.com/office/drawing/2014/main" id="{48F6C3EA-3B86-4BD4-96F7-C75292AB3AEE}"/>
              </a:ext>
            </a:extLst>
          </p:cNvPr>
          <p:cNvSpPr txBox="1"/>
          <p:nvPr/>
        </p:nvSpPr>
        <p:spPr>
          <a:xfrm>
            <a:off x="519954" y="6312770"/>
            <a:ext cx="9219930" cy="369332"/>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*Full Text available in </a:t>
            </a:r>
            <a:r>
              <a:rPr kumimoji="0" lang="en-US" sz="1800" b="0" i="0" u="none" strike="noStrike" kern="1200" cap="none" spc="0" normalizeH="0" baseline="0" noProof="0" dirty="0">
                <a:ln>
                  <a:noFill/>
                </a:ln>
                <a:solidFill>
                  <a:prstClr val="black"/>
                </a:solidFill>
                <a:effectLst/>
                <a:uLnTx/>
                <a:uFillTx/>
                <a:latin typeface="Arial"/>
                <a:ea typeface="+mn-ea"/>
                <a:cs typeface="Arial"/>
                <a:hlinkClick r:id="rId3"/>
              </a:rPr>
              <a:t>Title 30, Chapter 307 of the Texas Administrative Code</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Content Placeholder 1"/>
          <p:cNvSpPr>
            <a:spLocks noGrp="1"/>
          </p:cNvSpPr>
          <p:nvPr>
            <p:ph idx="1"/>
          </p:nvPr>
        </p:nvSpPr>
        <p:spPr>
          <a:xfrm>
            <a:off x="519954" y="1622164"/>
            <a:ext cx="10219764" cy="4793113"/>
          </a:xfrm>
        </p:spPr>
        <p:txBody>
          <a:bodyPr>
            <a:noAutofit/>
          </a:bodyPr>
          <a:lstStyle/>
          <a:p>
            <a:pPr marL="339725" indent="-339725">
              <a:lnSpc>
                <a:spcPct val="93000"/>
              </a:lnSpc>
              <a:spcAft>
                <a:spcPts val="600"/>
              </a:spcAft>
              <a:buSzPct val="70000"/>
              <a:buFont typeface="Wingdings" panose="05000000000000000000" pitchFamily="2" charset="2"/>
              <a:buChar char="q"/>
            </a:pPr>
            <a:r>
              <a:rPr lang="en-US" sz="2800" dirty="0">
                <a:latin typeface="Arial" panose="020B0604020202020204" pitchFamily="34" charset="0"/>
                <a:cs typeface="Arial" panose="020B0604020202020204" pitchFamily="34" charset="0"/>
              </a:rPr>
              <a:t>§307.4. General Criteria</a:t>
            </a:r>
          </a:p>
          <a:p>
            <a:pPr marL="855663" lvl="1" indent="-381000">
              <a:lnSpc>
                <a:spcPct val="100000"/>
              </a:lnSpc>
              <a:spcBef>
                <a:spcPts val="600"/>
              </a:spcBef>
              <a:spcAft>
                <a:spcPts val="1200"/>
              </a:spcAft>
              <a:buSzPct val="70000"/>
              <a:buFont typeface="Wingdings" panose="05000000000000000000" pitchFamily="2" charset="2"/>
              <a:buChar char="q"/>
            </a:pPr>
            <a:r>
              <a:rPr lang="en-US" sz="2200" dirty="0">
                <a:solidFill>
                  <a:schemeClr val="tx1"/>
                </a:solidFill>
                <a:latin typeface="Arial" panose="020B0604020202020204" pitchFamily="34" charset="0"/>
                <a:cs typeface="Arial" panose="020B0604020202020204" pitchFamily="34" charset="0"/>
              </a:rPr>
              <a:t>§307.4(e) – Nutrients from permitted discharges or other controllable sources must not cause excessive growth of aquatic vegetation that impairs an existing, designated, presumed, or attainable use. Site-specific nutrient criteria, nutrient permit limitations, or separate rules to control nutrients in individual watersheds are established where appropriate after notice and opportunity for public participation and proper hearing. </a:t>
            </a:r>
          </a:p>
          <a:p>
            <a:pPr marL="352425" indent="-334963">
              <a:lnSpc>
                <a:spcPct val="100000"/>
              </a:lnSpc>
              <a:spcBef>
                <a:spcPts val="600"/>
              </a:spcBef>
              <a:spcAft>
                <a:spcPts val="1200"/>
              </a:spcAft>
              <a:buSzPct val="70000"/>
              <a:buFont typeface="Wingdings" panose="05000000000000000000" pitchFamily="2" charset="2"/>
              <a:buChar char="q"/>
            </a:pPr>
            <a:r>
              <a:rPr lang="en-US" sz="2800" dirty="0">
                <a:latin typeface="Arial" panose="020B0604020202020204" pitchFamily="34" charset="0"/>
                <a:cs typeface="Arial" panose="020B0604020202020204" pitchFamily="34" charset="0"/>
              </a:rPr>
              <a:t>§307.7. Site-Specific Uses and Criteria</a:t>
            </a:r>
          </a:p>
          <a:p>
            <a:pPr marL="855663" lvl="1" indent="-381000">
              <a:lnSpc>
                <a:spcPct val="100000"/>
              </a:lnSpc>
              <a:spcBef>
                <a:spcPts val="600"/>
              </a:spcBef>
              <a:spcAft>
                <a:spcPts val="1200"/>
              </a:spcAft>
              <a:buSzPct val="70000"/>
              <a:buFont typeface="Wingdings" panose="05000000000000000000" pitchFamily="2" charset="2"/>
              <a:buChar char="q"/>
            </a:pPr>
            <a:r>
              <a:rPr lang="en-US" sz="2200" dirty="0">
                <a:solidFill>
                  <a:schemeClr val="tx1"/>
                </a:solidFill>
                <a:latin typeface="Arial" panose="020B0604020202020204" pitchFamily="34" charset="0"/>
                <a:cs typeface="Arial" panose="020B0604020202020204" pitchFamily="34" charset="0"/>
              </a:rPr>
              <a:t>§307.7(b)(4)(E) – Numeric and narrative criteria are intended to protect multiple uses. Nutrient numeric criteria for specific reservoirs are listed in Appendix F of §307.10.</a:t>
            </a:r>
          </a:p>
        </p:txBody>
      </p:sp>
      <p:sp>
        <p:nvSpPr>
          <p:cNvPr id="3" name="Title 2"/>
          <p:cNvSpPr>
            <a:spLocks noGrp="1"/>
          </p:cNvSpPr>
          <p:nvPr>
            <p:ph type="title"/>
          </p:nvPr>
        </p:nvSpPr>
        <p:spPr>
          <a:xfrm>
            <a:off x="519954" y="627529"/>
            <a:ext cx="9219931" cy="1048422"/>
          </a:xfrm>
        </p:spPr>
        <p:txBody>
          <a:bodyPr anchor="t">
            <a:normAutofit/>
          </a:bodyPr>
          <a:lstStyle/>
          <a:p>
            <a:r>
              <a:rPr lang="en-US" sz="3800" dirty="0">
                <a:latin typeface="Arial" panose="020B0604020202020204" pitchFamily="34" charset="0"/>
                <a:cs typeface="Arial" panose="020B0604020202020204" pitchFamily="34" charset="0"/>
              </a:rPr>
              <a:t>Current Standards</a:t>
            </a:r>
          </a:p>
        </p:txBody>
      </p:sp>
    </p:spTree>
    <p:extLst>
      <p:ext uri="{BB962C8B-B14F-4D97-AF65-F5344CB8AC3E}">
        <p14:creationId xmlns:p14="http://schemas.microsoft.com/office/powerpoint/2010/main" val="1031315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7E7865-A6AA-42FA-B4E7-7AFF517EE94C}"/>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
        <p:nvSpPr>
          <p:cNvPr id="8" name="TextBox 7">
            <a:extLst>
              <a:ext uri="{FF2B5EF4-FFF2-40B4-BE49-F238E27FC236}">
                <a16:creationId xmlns:a16="http://schemas.microsoft.com/office/drawing/2014/main" id="{729A2C15-2A41-CA42-97B7-E56D334CEA44}"/>
              </a:ext>
            </a:extLst>
          </p:cNvPr>
          <p:cNvSpPr txBox="1"/>
          <p:nvPr/>
        </p:nvSpPr>
        <p:spPr>
          <a:xfrm>
            <a:off x="519954" y="6312770"/>
            <a:ext cx="9219930" cy="369332"/>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*Full Text available in </a:t>
            </a:r>
            <a:r>
              <a:rPr kumimoji="0" lang="en-US" sz="1800" b="0" i="0" u="none" strike="noStrike" kern="1200" cap="none" spc="0" normalizeH="0" baseline="0" noProof="0">
                <a:ln>
                  <a:noFill/>
                </a:ln>
                <a:solidFill>
                  <a:prstClr val="black"/>
                </a:solidFill>
                <a:effectLst/>
                <a:uLnTx/>
                <a:uFillTx/>
                <a:latin typeface="Arial"/>
                <a:ea typeface="+mn-ea"/>
                <a:cs typeface="Arial"/>
                <a:hlinkClick r:id="rId3"/>
              </a:rPr>
              <a:t>Title 30, Chapter 307 of the Texas Administrative Code</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2" name="Content Placeholder 1"/>
          <p:cNvSpPr>
            <a:spLocks noGrp="1"/>
          </p:cNvSpPr>
          <p:nvPr>
            <p:ph idx="1"/>
          </p:nvPr>
        </p:nvSpPr>
        <p:spPr>
          <a:xfrm>
            <a:off x="519954" y="1613646"/>
            <a:ext cx="10219764" cy="3980329"/>
          </a:xfrm>
        </p:spPr>
        <p:txBody>
          <a:bodyPr vert="horz" lIns="91440" tIns="45720" rIns="91440" bIns="45720" rtlCol="0" anchor="t">
            <a:noAutofit/>
          </a:bodyPr>
          <a:lstStyle/>
          <a:p>
            <a:pPr marL="339725" indent="-339725">
              <a:spcAft>
                <a:spcPts val="600"/>
              </a:spcAft>
              <a:buSzPct val="70000"/>
              <a:buFont typeface="Wingdings" panose="05000000000000000000" pitchFamily="2" charset="2"/>
              <a:buChar char="q"/>
            </a:pPr>
            <a:r>
              <a:rPr lang="en-US" sz="2800" dirty="0">
                <a:solidFill>
                  <a:schemeClr val="tx1">
                    <a:lumMod val="85000"/>
                    <a:lumOff val="15000"/>
                  </a:schemeClr>
                </a:solidFill>
                <a:latin typeface="Arial"/>
                <a:cs typeface="Arial"/>
              </a:rPr>
              <a:t>§307.9. Determination of Standards Attainment</a:t>
            </a:r>
          </a:p>
          <a:p>
            <a:pPr marL="869950" lvl="1" indent="-381000">
              <a:spcBef>
                <a:spcPts val="600"/>
              </a:spcBef>
              <a:spcAft>
                <a:spcPts val="1200"/>
              </a:spcAft>
              <a:buSzPct val="70000"/>
              <a:buFont typeface="Wingdings" panose="05000000000000000000" pitchFamily="2" charset="2"/>
              <a:buChar char="q"/>
            </a:pPr>
            <a:r>
              <a:rPr lang="en-US" sz="2200" dirty="0">
                <a:latin typeface="Arial"/>
                <a:cs typeface="Arial"/>
              </a:rPr>
              <a:t>§307.9(e)(7) – Assessment procedures for chlorophyll </a:t>
            </a:r>
            <a:r>
              <a:rPr lang="en-US" sz="2200" i="1" dirty="0">
                <a:latin typeface="Arial"/>
                <a:cs typeface="Arial"/>
              </a:rPr>
              <a:t>a</a:t>
            </a:r>
            <a:r>
              <a:rPr lang="en-US" sz="2200" dirty="0">
                <a:latin typeface="Arial"/>
                <a:cs typeface="Arial"/>
              </a:rPr>
              <a:t> criteria in reservoirs must be in accordance with the TCEQ </a:t>
            </a:r>
            <a:r>
              <a:rPr lang="en-US" sz="2200" i="1" dirty="0">
                <a:latin typeface="Arial"/>
                <a:cs typeface="Arial"/>
              </a:rPr>
              <a:t>Guidance for Assessing and Reporting Surface Water Quality in Texas</a:t>
            </a:r>
            <a:r>
              <a:rPr lang="en-US" sz="2200" dirty="0">
                <a:latin typeface="Arial"/>
                <a:cs typeface="Arial"/>
              </a:rPr>
              <a:t>. Data must be collected at the sampling stations used for calculating the criteria, or comparable stations in the main pool of the reservoir. Assessment values are to be used for assessment purposes only and not permitting.</a:t>
            </a:r>
          </a:p>
        </p:txBody>
      </p:sp>
      <p:sp>
        <p:nvSpPr>
          <p:cNvPr id="3" name="Title 2"/>
          <p:cNvSpPr>
            <a:spLocks noGrp="1"/>
          </p:cNvSpPr>
          <p:nvPr>
            <p:ph type="title"/>
          </p:nvPr>
        </p:nvSpPr>
        <p:spPr>
          <a:xfrm>
            <a:off x="519954" y="627529"/>
            <a:ext cx="9219929" cy="731204"/>
          </a:xfrm>
        </p:spPr>
        <p:txBody>
          <a:bodyPr anchor="t">
            <a:normAutofit/>
          </a:bodyPr>
          <a:lstStyle/>
          <a:p>
            <a:r>
              <a:rPr lang="en-US" sz="3800" dirty="0">
                <a:latin typeface="Arial" panose="020B0604020202020204" pitchFamily="34" charset="0"/>
                <a:cs typeface="Arial" panose="020B0604020202020204" pitchFamily="34" charset="0"/>
              </a:rPr>
              <a:t>Current Standards </a:t>
            </a:r>
            <a:r>
              <a:rPr lang="en-US" sz="2400" dirty="0">
                <a:latin typeface="Arial" panose="020B0604020202020204" pitchFamily="34" charset="0"/>
                <a:cs typeface="Arial" panose="020B0604020202020204" pitchFamily="34" charset="0"/>
              </a:rPr>
              <a:t>(cont.)</a:t>
            </a:r>
          </a:p>
        </p:txBody>
      </p:sp>
    </p:spTree>
    <p:extLst>
      <p:ext uri="{BB962C8B-B14F-4D97-AF65-F5344CB8AC3E}">
        <p14:creationId xmlns:p14="http://schemas.microsoft.com/office/powerpoint/2010/main" val="24092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sz="3800" dirty="0">
                <a:latin typeface="Arial" panose="020B0604020202020204" pitchFamily="34" charset="0"/>
                <a:cs typeface="Arial" panose="020B0604020202020204" pitchFamily="34" charset="0"/>
              </a:rPr>
              <a:t>Numerical Nutrient Criteria (NNC)</a:t>
            </a:r>
          </a:p>
        </p:txBody>
      </p:sp>
      <p:sp>
        <p:nvSpPr>
          <p:cNvPr id="2" name="Content Placeholder 1">
            <a:extLst>
              <a:ext uri="{FF2B5EF4-FFF2-40B4-BE49-F238E27FC236}">
                <a16:creationId xmlns:a16="http://schemas.microsoft.com/office/drawing/2014/main" id="{EDC1B69C-865A-499F-8525-FE226C039319}"/>
              </a:ext>
            </a:extLst>
          </p:cNvPr>
          <p:cNvSpPr>
            <a:spLocks noGrp="1"/>
          </p:cNvSpPr>
          <p:nvPr>
            <p:ph idx="1"/>
          </p:nvPr>
        </p:nvSpPr>
        <p:spPr>
          <a:xfrm>
            <a:off x="713232" y="1681383"/>
            <a:ext cx="9692640" cy="4351337"/>
          </a:xfrm>
        </p:spPr>
        <p:txBody>
          <a:bodyPr/>
          <a:lstStyle/>
          <a:p>
            <a:pPr marL="352425" lvl="0" indent="-352425">
              <a:lnSpc>
                <a:spcPct val="100000"/>
              </a:lnSpc>
              <a:spcBef>
                <a:spcPts val="1000"/>
              </a:spcBef>
              <a:spcAft>
                <a:spcPts val="0"/>
              </a:spcAft>
              <a:buClr>
                <a:srgbClr val="739A28"/>
              </a:buClr>
              <a:buSzPct val="70000"/>
              <a:defRPr/>
            </a:pPr>
            <a:r>
              <a:rPr lang="en-US" dirty="0">
                <a:solidFill>
                  <a:prstClr val="black"/>
                </a:solidFill>
              </a:rPr>
              <a:t>1998 EPA mandate</a:t>
            </a:r>
          </a:p>
          <a:p>
            <a:pPr marL="855345" lvl="1" indent="-393700">
              <a:lnSpc>
                <a:spcPct val="100000"/>
              </a:lnSpc>
              <a:spcBef>
                <a:spcPts val="1000"/>
              </a:spcBef>
              <a:spcAft>
                <a:spcPts val="0"/>
              </a:spcAft>
              <a:buClr>
                <a:srgbClr val="739A28"/>
              </a:buClr>
              <a:buSzPct val="70000"/>
              <a:defRPr/>
            </a:pPr>
            <a:r>
              <a:rPr lang="en-US" spc="10" dirty="0">
                <a:solidFill>
                  <a:prstClr val="black"/>
                </a:solidFill>
              </a:rPr>
              <a:t>States should implement numerical nutrient criteria by 2004</a:t>
            </a:r>
          </a:p>
          <a:p>
            <a:pPr marL="855345" lvl="1" indent="-393700">
              <a:lnSpc>
                <a:spcPct val="100000"/>
              </a:lnSpc>
              <a:spcBef>
                <a:spcPts val="1000"/>
              </a:spcBef>
              <a:spcAft>
                <a:spcPts val="0"/>
              </a:spcAft>
              <a:buClr>
                <a:srgbClr val="739A28"/>
              </a:buClr>
              <a:buSzPct val="70000"/>
              <a:defRPr/>
            </a:pPr>
            <a:r>
              <a:rPr lang="en-US" spc="10" dirty="0">
                <a:solidFill>
                  <a:prstClr val="black"/>
                </a:solidFill>
              </a:rPr>
              <a:t>Allowed state development plans and schedules </a:t>
            </a:r>
          </a:p>
          <a:p>
            <a:pPr marL="352425" lvl="0" indent="-352425">
              <a:lnSpc>
                <a:spcPct val="100000"/>
              </a:lnSpc>
              <a:spcBef>
                <a:spcPts val="3400"/>
              </a:spcBef>
              <a:spcAft>
                <a:spcPts val="0"/>
              </a:spcAft>
              <a:buClr>
                <a:srgbClr val="739A28"/>
              </a:buClr>
              <a:buSzPct val="70000"/>
              <a:defRPr/>
            </a:pPr>
            <a:r>
              <a:rPr lang="en-US" dirty="0">
                <a:solidFill>
                  <a:prstClr val="black"/>
                </a:solidFill>
              </a:rPr>
              <a:t>TCEQ submitted plans to EPA in 2001, 2006, 2014</a:t>
            </a:r>
          </a:p>
          <a:p>
            <a:pPr marL="915988" lvl="1" indent="-458788">
              <a:lnSpc>
                <a:spcPct val="100000"/>
              </a:lnSpc>
              <a:spcBef>
                <a:spcPts val="1000"/>
              </a:spcBef>
              <a:spcAft>
                <a:spcPts val="0"/>
              </a:spcAft>
              <a:buClr>
                <a:srgbClr val="739A28"/>
              </a:buClr>
              <a:buSzPct val="70000"/>
              <a:defRPr/>
            </a:pPr>
            <a:r>
              <a:rPr lang="en-US" spc="10" dirty="0">
                <a:solidFill>
                  <a:prstClr val="black"/>
                </a:solidFill>
                <a:latin typeface="Arial"/>
                <a:cs typeface="Arial"/>
              </a:rPr>
              <a:t>2014 Plan: Set NNC on historical conditions</a:t>
            </a:r>
            <a:endParaRPr lang="en-US" spc="10" dirty="0">
              <a:solidFill>
                <a:srgbClr val="000000"/>
              </a:solidFill>
              <a:ea typeface="ＭＳ Ｐゴシック" pitchFamily="34" charset="-128"/>
            </a:endParaRPr>
          </a:p>
        </p:txBody>
      </p:sp>
      <p:sp>
        <p:nvSpPr>
          <p:cNvPr id="5" name="Slide Number Placeholder 4">
            <a:extLst>
              <a:ext uri="{FF2B5EF4-FFF2-40B4-BE49-F238E27FC236}">
                <a16:creationId xmlns:a16="http://schemas.microsoft.com/office/drawing/2014/main" id="{2487EB0D-A301-491D-A1EC-2CE346F7BD1B}"/>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070906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FF884-D30E-41A0-86B6-671B68385E07}"/>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BF65A078-A46E-1D40-9E2C-AB9EF4D7572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67984" y="634895"/>
            <a:ext cx="4308345" cy="5595575"/>
          </a:xfrm>
          <a:prstGeom prst="rect">
            <a:avLst/>
          </a:prstGeom>
          <a:ln w="28575">
            <a:solidFill>
              <a:schemeClr val="tx1"/>
            </a:solidFill>
          </a:ln>
        </p:spPr>
      </p:pic>
      <p:sp>
        <p:nvSpPr>
          <p:cNvPr id="3" name="Content Placeholder 2">
            <a:extLst>
              <a:ext uri="{FF2B5EF4-FFF2-40B4-BE49-F238E27FC236}">
                <a16:creationId xmlns:a16="http://schemas.microsoft.com/office/drawing/2014/main" id="{7F8206B9-C34B-1246-AA3D-D6C7F53888B0}"/>
              </a:ext>
            </a:extLst>
          </p:cNvPr>
          <p:cNvSpPr>
            <a:spLocks noGrp="1"/>
          </p:cNvSpPr>
          <p:nvPr>
            <p:ph idx="1"/>
          </p:nvPr>
        </p:nvSpPr>
        <p:spPr>
          <a:xfrm>
            <a:off x="519953" y="1559860"/>
            <a:ext cx="5244207" cy="4408522"/>
          </a:xfrm>
        </p:spPr>
        <p:txBody>
          <a:bodyPr anchor="ctr">
            <a:normAutofit/>
          </a:bodyPr>
          <a:lstStyle/>
          <a:p>
            <a:pPr marL="339725" indent="-339725">
              <a:spcBef>
                <a:spcPts val="7800"/>
              </a:spcBef>
              <a:buSzPct val="70000"/>
              <a:buFont typeface="Wingdings" panose="05000000000000000000" pitchFamily="2" charset="2"/>
              <a:buChar char="q"/>
            </a:pPr>
            <a:r>
              <a:rPr lang="en-US" sz="3200">
                <a:latin typeface="Arial" panose="020B0604020202020204" pitchFamily="34" charset="0"/>
                <a:cs typeface="Arial" panose="020B0604020202020204" pitchFamily="34" charset="0"/>
              </a:rPr>
              <a:t>Reservoirs</a:t>
            </a:r>
          </a:p>
          <a:p>
            <a:pPr marL="339725" indent="-339725">
              <a:spcBef>
                <a:spcPts val="7800"/>
              </a:spcBef>
              <a:buSzPct val="70000"/>
              <a:buFont typeface="Wingdings" panose="05000000000000000000" pitchFamily="2" charset="2"/>
              <a:buChar char="q"/>
            </a:pPr>
            <a:r>
              <a:rPr lang="en-US" sz="3200">
                <a:latin typeface="Arial" panose="020B0604020202020204" pitchFamily="34" charset="0"/>
                <a:cs typeface="Arial" panose="020B0604020202020204" pitchFamily="34" charset="0"/>
              </a:rPr>
              <a:t>Estuaries</a:t>
            </a:r>
          </a:p>
          <a:p>
            <a:pPr marL="339725" indent="-339725">
              <a:spcBef>
                <a:spcPts val="7800"/>
              </a:spcBef>
              <a:buSzPct val="70000"/>
              <a:buFont typeface="Wingdings" panose="05000000000000000000" pitchFamily="2" charset="2"/>
              <a:buChar char="q"/>
            </a:pPr>
            <a:r>
              <a:rPr lang="en-US" sz="3200">
                <a:latin typeface="Arial" panose="020B0604020202020204" pitchFamily="34" charset="0"/>
                <a:cs typeface="Arial" panose="020B0604020202020204" pitchFamily="34" charset="0"/>
              </a:rPr>
              <a:t>Rivers/Streams</a:t>
            </a:r>
          </a:p>
        </p:txBody>
      </p:sp>
      <p:sp>
        <p:nvSpPr>
          <p:cNvPr id="2" name="Title 1">
            <a:extLst>
              <a:ext uri="{FF2B5EF4-FFF2-40B4-BE49-F238E27FC236}">
                <a16:creationId xmlns:a16="http://schemas.microsoft.com/office/drawing/2014/main" id="{8989799B-FE0F-ED44-89BC-FEE6D708C7D3}"/>
              </a:ext>
            </a:extLst>
          </p:cNvPr>
          <p:cNvSpPr>
            <a:spLocks noGrp="1"/>
          </p:cNvSpPr>
          <p:nvPr>
            <p:ph type="title"/>
          </p:nvPr>
        </p:nvSpPr>
        <p:spPr>
          <a:xfrm>
            <a:off x="519953" y="627529"/>
            <a:ext cx="9248395" cy="717177"/>
          </a:xfrm>
        </p:spPr>
        <p:txBody>
          <a:bodyPr anchor="t">
            <a:noAutofit/>
          </a:bodyPr>
          <a:lstStyle/>
          <a:p>
            <a:r>
              <a:rPr lang="en-US" sz="3800" dirty="0">
                <a:latin typeface="Arial" panose="020B0604020202020204" pitchFamily="34" charset="0"/>
                <a:cs typeface="Arial" panose="020B0604020202020204" pitchFamily="34" charset="0"/>
              </a:rPr>
              <a:t>Approach to NNC</a:t>
            </a:r>
          </a:p>
        </p:txBody>
      </p:sp>
    </p:spTree>
    <p:extLst>
      <p:ext uri="{BB962C8B-B14F-4D97-AF65-F5344CB8AC3E}">
        <p14:creationId xmlns:p14="http://schemas.microsoft.com/office/powerpoint/2010/main" val="1102137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953" y="627529"/>
            <a:ext cx="9219931" cy="663390"/>
          </a:xfrm>
        </p:spPr>
        <p:txBody>
          <a:bodyPr anchor="t">
            <a:normAutofit/>
          </a:bodyPr>
          <a:lstStyle/>
          <a:p>
            <a:r>
              <a:rPr lang="en-US" sz="3800" dirty="0">
                <a:latin typeface="Arial" panose="020B0604020202020204" pitchFamily="34" charset="0"/>
                <a:cs typeface="Arial" panose="020B0604020202020204" pitchFamily="34" charset="0"/>
              </a:rPr>
              <a:t>Reservoir NNC</a:t>
            </a:r>
          </a:p>
        </p:txBody>
      </p:sp>
      <p:sp>
        <p:nvSpPr>
          <p:cNvPr id="2" name="Content Placeholder 1"/>
          <p:cNvSpPr>
            <a:spLocks noGrp="1"/>
          </p:cNvSpPr>
          <p:nvPr>
            <p:ph idx="1"/>
          </p:nvPr>
        </p:nvSpPr>
        <p:spPr>
          <a:xfrm>
            <a:off x="519951" y="1559858"/>
            <a:ext cx="10219767" cy="4932381"/>
          </a:xfrm>
        </p:spPr>
        <p:txBody>
          <a:bodyPr>
            <a:noAutofit/>
          </a:bodyPr>
          <a:lstStyle/>
          <a:p>
            <a:pPr marL="363538" lvl="1" indent="-363538">
              <a:spcBef>
                <a:spcPts val="1000"/>
              </a:spcBef>
              <a:spcAft>
                <a:spcPts val="0"/>
              </a:spcAft>
              <a:buSzPct val="70000"/>
              <a:buFont typeface="Wingdings" panose="05000000000000000000" pitchFamily="2" charset="2"/>
              <a:buChar char="q"/>
            </a:pPr>
            <a:r>
              <a:rPr lang="en-US" sz="2800" spc="10">
                <a:solidFill>
                  <a:schemeClr val="tx1"/>
                </a:solidFill>
                <a:latin typeface="Arial" panose="020B0604020202020204" pitchFamily="34" charset="0"/>
                <a:cs typeface="Arial" panose="020B0604020202020204" pitchFamily="34" charset="0"/>
              </a:rPr>
              <a:t>Adopted chlorophyll </a:t>
            </a:r>
            <a:r>
              <a:rPr lang="en-US" sz="2800" i="1" spc="10">
                <a:solidFill>
                  <a:schemeClr val="tx1"/>
                </a:solidFill>
                <a:latin typeface="Arial" panose="020B0604020202020204" pitchFamily="34" charset="0"/>
                <a:cs typeface="Arial" panose="020B0604020202020204" pitchFamily="34" charset="0"/>
              </a:rPr>
              <a:t>a</a:t>
            </a:r>
            <a:r>
              <a:rPr lang="en-US" sz="2800" spc="10">
                <a:solidFill>
                  <a:schemeClr val="tx1"/>
                </a:solidFill>
                <a:latin typeface="Arial" panose="020B0604020202020204" pitchFamily="34" charset="0"/>
                <a:cs typeface="Arial" panose="020B0604020202020204" pitchFamily="34" charset="0"/>
              </a:rPr>
              <a:t> criteria for 75 reservoirs in 2010</a:t>
            </a:r>
          </a:p>
          <a:p>
            <a:pPr marL="855663" lvl="2" indent="-361950">
              <a:spcBef>
                <a:spcPts val="1000"/>
              </a:spcBef>
              <a:spcAft>
                <a:spcPts val="0"/>
              </a:spcAft>
              <a:buSzPct val="70000"/>
              <a:buFont typeface="Wingdings" panose="05000000000000000000" pitchFamily="2" charset="2"/>
              <a:buChar char="q"/>
            </a:pPr>
            <a:r>
              <a:rPr lang="en-US" sz="2400" spc="10">
                <a:solidFill>
                  <a:schemeClr val="tx1"/>
                </a:solidFill>
                <a:latin typeface="Arial" panose="020B0604020202020204" pitchFamily="34" charset="0"/>
                <a:cs typeface="Arial" panose="020B0604020202020204" pitchFamily="34" charset="0"/>
              </a:rPr>
              <a:t>Criteria based on upper prediction intervals from historical data</a:t>
            </a:r>
          </a:p>
          <a:p>
            <a:pPr marL="855663" lvl="2" indent="-361950">
              <a:spcBef>
                <a:spcPts val="1000"/>
              </a:spcBef>
              <a:spcAft>
                <a:spcPts val="0"/>
              </a:spcAft>
              <a:buSzPct val="70000"/>
              <a:buFont typeface="Wingdings" panose="05000000000000000000" pitchFamily="2" charset="2"/>
              <a:buChar char="q"/>
            </a:pPr>
            <a:r>
              <a:rPr lang="en-US" sz="2400" spc="10">
                <a:solidFill>
                  <a:schemeClr val="tx1"/>
                </a:solidFill>
                <a:latin typeface="Arial" panose="020B0604020202020204" pitchFamily="34" charset="0"/>
                <a:cs typeface="Arial" panose="020B0604020202020204" pitchFamily="34" charset="0"/>
              </a:rPr>
              <a:t>Values range from 5 µg/L – 53.05 µg/L</a:t>
            </a:r>
          </a:p>
          <a:p>
            <a:pPr marL="471488" lvl="1" indent="-363538">
              <a:spcBef>
                <a:spcPts val="1000"/>
              </a:spcBef>
              <a:spcAft>
                <a:spcPts val="0"/>
              </a:spcAft>
              <a:buSzPct val="70000"/>
              <a:buFont typeface="Wingdings" panose="05000000000000000000" pitchFamily="2" charset="2"/>
              <a:buChar char="q"/>
            </a:pPr>
            <a:endParaRPr lang="en-US" sz="2400" spc="10">
              <a:solidFill>
                <a:schemeClr val="tx1"/>
              </a:solidFill>
              <a:latin typeface="Arial" panose="020B0604020202020204" pitchFamily="34" charset="0"/>
              <a:cs typeface="Arial" panose="020B0604020202020204" pitchFamily="34" charset="0"/>
            </a:endParaRPr>
          </a:p>
          <a:p>
            <a:pPr marL="363538" lvl="1" indent="-363538">
              <a:spcBef>
                <a:spcPts val="1000"/>
              </a:spcBef>
              <a:spcAft>
                <a:spcPts val="0"/>
              </a:spcAft>
              <a:buSzPct val="70000"/>
              <a:buFont typeface="Wingdings" panose="05000000000000000000" pitchFamily="2" charset="2"/>
              <a:buChar char="q"/>
            </a:pPr>
            <a:r>
              <a:rPr lang="en-US" sz="2800" spc="10">
                <a:solidFill>
                  <a:schemeClr val="tx1"/>
                </a:solidFill>
                <a:latin typeface="Arial" panose="020B0604020202020204" pitchFamily="34" charset="0"/>
                <a:cs typeface="Arial" panose="020B0604020202020204" pitchFamily="34" charset="0"/>
              </a:rPr>
              <a:t>EPA approved criteria for 39 of the 75 reservoirs</a:t>
            </a:r>
          </a:p>
          <a:p>
            <a:pPr marL="471488" lvl="1" indent="-363538">
              <a:spcBef>
                <a:spcPts val="1000"/>
              </a:spcBef>
              <a:spcAft>
                <a:spcPts val="0"/>
              </a:spcAft>
              <a:buSzPct val="70000"/>
              <a:buFont typeface="Wingdings" panose="05000000000000000000" pitchFamily="2" charset="2"/>
              <a:buChar char="q"/>
            </a:pPr>
            <a:endParaRPr lang="en-US" sz="2400" spc="10">
              <a:solidFill>
                <a:schemeClr val="tx1"/>
              </a:solidFill>
              <a:latin typeface="Arial" panose="020B0604020202020204" pitchFamily="34" charset="0"/>
              <a:cs typeface="Arial" panose="020B0604020202020204" pitchFamily="34" charset="0"/>
            </a:endParaRPr>
          </a:p>
          <a:p>
            <a:pPr marL="363538" lvl="1" indent="-363538">
              <a:spcBef>
                <a:spcPts val="1000"/>
              </a:spcBef>
              <a:spcAft>
                <a:spcPts val="0"/>
              </a:spcAft>
              <a:buSzPct val="70000"/>
              <a:buFont typeface="Wingdings" panose="05000000000000000000" pitchFamily="2" charset="2"/>
              <a:buChar char="q"/>
            </a:pPr>
            <a:r>
              <a:rPr lang="en-US" sz="2800" spc="10">
                <a:solidFill>
                  <a:schemeClr val="tx1"/>
                </a:solidFill>
                <a:latin typeface="Arial" panose="020B0604020202020204" pitchFamily="34" charset="0"/>
                <a:cs typeface="Arial" panose="020B0604020202020204" pitchFamily="34" charset="0"/>
              </a:rPr>
              <a:t>Updated assessment guidance in 2016 to account for approved and disapproved criteria</a:t>
            </a:r>
          </a:p>
          <a:p>
            <a:pPr lvl="1" indent="0">
              <a:buNone/>
            </a:pPr>
            <a:endParaRPr lang="en-US" sz="165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a:extLst>
              <a:ext uri="{FF2B5EF4-FFF2-40B4-BE49-F238E27FC236}">
                <a16:creationId xmlns:a16="http://schemas.microsoft.com/office/drawing/2014/main" id="{1CB62F9C-321E-4034-9671-C4BC5C01DF11}"/>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29377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n-US" sz="3800" dirty="0">
                <a:latin typeface="Arial" panose="020B0604020202020204" pitchFamily="34" charset="0"/>
                <a:cs typeface="Arial" panose="020B0604020202020204" pitchFamily="34" charset="0"/>
              </a:rPr>
              <a:t>Estuary NNC Work</a:t>
            </a:r>
          </a:p>
        </p:txBody>
      </p:sp>
      <p:sp>
        <p:nvSpPr>
          <p:cNvPr id="5" name="Content Placeholder 4">
            <a:extLst>
              <a:ext uri="{FF2B5EF4-FFF2-40B4-BE49-F238E27FC236}">
                <a16:creationId xmlns:a16="http://schemas.microsoft.com/office/drawing/2014/main" id="{72C5E23A-5A9C-43DF-A1E6-9BDAAE699BEF}"/>
              </a:ext>
            </a:extLst>
          </p:cNvPr>
          <p:cNvSpPr>
            <a:spLocks noGrp="1"/>
          </p:cNvSpPr>
          <p:nvPr>
            <p:ph idx="1"/>
          </p:nvPr>
        </p:nvSpPr>
        <p:spPr/>
        <p:txBody>
          <a:bodyPr/>
          <a:lstStyle/>
          <a:p>
            <a:pPr marL="344170" lvl="0" indent="-344170" defTabSz="457200">
              <a:lnSpc>
                <a:spcPct val="100000"/>
              </a:lnSpc>
              <a:spcBef>
                <a:spcPts val="1000"/>
              </a:spcBef>
              <a:spcAft>
                <a:spcPts val="0"/>
              </a:spcAft>
              <a:buClr>
                <a:srgbClr val="739A28"/>
              </a:buClr>
              <a:buSzPct val="70000"/>
              <a:buFont typeface="Wingdings" pitchFamily="2" charset="2"/>
              <a:buChar char="q"/>
              <a:defRPr/>
            </a:pPr>
            <a:r>
              <a:rPr lang="en-US" sz="2800" spc="0" dirty="0">
                <a:solidFill>
                  <a:prstClr val="black"/>
                </a:solidFill>
                <a:latin typeface="Arial" panose="020B0604020202020204" pitchFamily="34" charset="0"/>
                <a:cs typeface="Arial" panose="020B0604020202020204" pitchFamily="34" charset="0"/>
              </a:rPr>
              <a:t>2016-2017 contract: Texas A&amp;M University</a:t>
            </a:r>
          </a:p>
          <a:p>
            <a:pPr marL="811213" lvl="1" indent="-354013" defTabSz="457200">
              <a:lnSpc>
                <a:spcPct val="100000"/>
              </a:lnSpc>
              <a:spcBef>
                <a:spcPts val="1000"/>
              </a:spcBef>
              <a:spcAft>
                <a:spcPts val="0"/>
              </a:spcAft>
              <a:buClr>
                <a:srgbClr val="739A28"/>
              </a:buClr>
              <a:buSzPct val="70000"/>
              <a:buFont typeface="Wingdings" pitchFamily="2" charset="2"/>
              <a:buChar char="q"/>
              <a:defRPr/>
            </a:pPr>
            <a:r>
              <a:rPr lang="en-US" sz="2600" dirty="0">
                <a:solidFill>
                  <a:prstClr val="black"/>
                </a:solidFill>
                <a:latin typeface="Arial"/>
                <a:cs typeface="Arial"/>
              </a:rPr>
              <a:t>Principal Investigators: Dr. Dan </a:t>
            </a:r>
            <a:r>
              <a:rPr lang="en-US" sz="2600" dirty="0" err="1">
                <a:solidFill>
                  <a:prstClr val="black"/>
                </a:solidFill>
                <a:latin typeface="Arial"/>
                <a:cs typeface="Arial"/>
              </a:rPr>
              <a:t>Roelke</a:t>
            </a:r>
            <a:r>
              <a:rPr lang="en-US" sz="2600" dirty="0">
                <a:solidFill>
                  <a:prstClr val="black"/>
                </a:solidFill>
                <a:latin typeface="Arial"/>
                <a:cs typeface="Arial"/>
              </a:rPr>
              <a:t> and Dr. Antonietta </a:t>
            </a:r>
            <a:r>
              <a:rPr lang="en-US" sz="2600" dirty="0" err="1">
                <a:solidFill>
                  <a:prstClr val="black"/>
                </a:solidFill>
                <a:latin typeface="Arial"/>
                <a:cs typeface="Arial"/>
              </a:rPr>
              <a:t>Quigg</a:t>
            </a:r>
            <a:endParaRPr lang="en-US" sz="2600" dirty="0">
              <a:solidFill>
                <a:prstClr val="black"/>
              </a:solidFill>
              <a:latin typeface="Arial"/>
              <a:cs typeface="Arial"/>
            </a:endParaRPr>
          </a:p>
          <a:p>
            <a:pPr marL="811213" lvl="1" indent="-354013" defTabSz="457200">
              <a:lnSpc>
                <a:spcPct val="100000"/>
              </a:lnSpc>
              <a:spcBef>
                <a:spcPts val="1000"/>
              </a:spcBef>
              <a:spcAft>
                <a:spcPts val="0"/>
              </a:spcAft>
              <a:buClr>
                <a:srgbClr val="739A28"/>
              </a:buClr>
              <a:buSzPct val="70000"/>
              <a:buFont typeface="Wingdings" pitchFamily="2" charset="2"/>
              <a:buChar char="q"/>
              <a:defRPr/>
            </a:pPr>
            <a:r>
              <a:rPr lang="en-US" sz="2600" dirty="0">
                <a:solidFill>
                  <a:prstClr val="black"/>
                </a:solidFill>
                <a:latin typeface="Arial" panose="020B0604020202020204" pitchFamily="34" charset="0"/>
                <a:cs typeface="Arial" panose="020B0604020202020204" pitchFamily="34" charset="0"/>
              </a:rPr>
              <a:t>Relationships between inflows, nutrient loading, phytoplankton and dissolved oxygen: numerical modeling study</a:t>
            </a:r>
          </a:p>
          <a:p>
            <a:pPr marL="1270000" lvl="2" indent="-355600" defTabSz="457200">
              <a:lnSpc>
                <a:spcPct val="100000"/>
              </a:lnSpc>
              <a:spcBef>
                <a:spcPts val="1000"/>
              </a:spcBef>
              <a:spcAft>
                <a:spcPts val="0"/>
              </a:spcAft>
              <a:buClr>
                <a:srgbClr val="739A28"/>
              </a:buClr>
              <a:buSzPct val="70000"/>
              <a:buFont typeface="Wingdings" pitchFamily="2" charset="2"/>
              <a:buChar char="q"/>
              <a:defRPr/>
            </a:pPr>
            <a:r>
              <a:rPr lang="en-US" sz="2200" dirty="0">
                <a:solidFill>
                  <a:prstClr val="black"/>
                </a:solidFill>
                <a:latin typeface="Arial"/>
                <a:cs typeface="Arial"/>
              </a:rPr>
              <a:t>San Antonio and </a:t>
            </a:r>
            <a:r>
              <a:rPr lang="en-US" sz="2200" dirty="0" err="1">
                <a:solidFill>
                  <a:prstClr val="black"/>
                </a:solidFill>
                <a:latin typeface="Arial"/>
                <a:cs typeface="Arial"/>
              </a:rPr>
              <a:t>Copano</a:t>
            </a:r>
            <a:r>
              <a:rPr lang="en-US" sz="2200" dirty="0">
                <a:solidFill>
                  <a:prstClr val="black"/>
                </a:solidFill>
                <a:latin typeface="Arial"/>
                <a:cs typeface="Arial"/>
              </a:rPr>
              <a:t>/Aransas Bay Systems (SABS &amp; CABS)</a:t>
            </a:r>
          </a:p>
          <a:p>
            <a:pPr marL="1270000" lvl="2" indent="-355600" defTabSz="457200">
              <a:lnSpc>
                <a:spcPct val="100000"/>
              </a:lnSpc>
              <a:spcBef>
                <a:spcPts val="1000"/>
              </a:spcBef>
              <a:spcAft>
                <a:spcPts val="0"/>
              </a:spcAft>
              <a:buClr>
                <a:srgbClr val="739A28"/>
              </a:buClr>
              <a:buSzPct val="70000"/>
              <a:buFont typeface="Wingdings" pitchFamily="2" charset="2"/>
              <a:buChar char="q"/>
              <a:defRPr/>
            </a:pPr>
            <a:r>
              <a:rPr lang="en-US" sz="2200" dirty="0">
                <a:solidFill>
                  <a:prstClr val="black"/>
                </a:solidFill>
                <a:latin typeface="Arial" panose="020B0604020202020204" pitchFamily="34" charset="0"/>
                <a:cs typeface="Arial" panose="020B0604020202020204" pitchFamily="34" charset="0"/>
              </a:rPr>
              <a:t>Goal: identify inflow and nutrient loading thresholds</a:t>
            </a:r>
          </a:p>
          <a:p>
            <a:endParaRPr lang="en-US" dirty="0"/>
          </a:p>
        </p:txBody>
      </p:sp>
      <p:sp>
        <p:nvSpPr>
          <p:cNvPr id="2" name="Slide Number Placeholder 1">
            <a:extLst>
              <a:ext uri="{FF2B5EF4-FFF2-40B4-BE49-F238E27FC236}">
                <a16:creationId xmlns:a16="http://schemas.microsoft.com/office/drawing/2014/main" id="{B60E18A9-2F90-4658-8E7F-3D55FD6EBA34}"/>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20441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7B07E2B-3395-4107-AB8E-8146689C9D5F}"/>
              </a:ext>
            </a:extLst>
          </p:cNvPr>
          <p:cNvSpPr>
            <a:spLocks noGrp="1"/>
          </p:cNvSpPr>
          <p:nvPr>
            <p:ph type="title"/>
          </p:nvPr>
        </p:nvSpPr>
        <p:spPr/>
        <p:txBody>
          <a:bodyPr anchor="t">
            <a:normAutofit/>
          </a:bodyPr>
          <a:lstStyle/>
          <a:p>
            <a:r>
              <a:rPr lang="en-US" sz="3800" dirty="0">
                <a:latin typeface="Arial" panose="020B0604020202020204" pitchFamily="34" charset="0"/>
                <a:cs typeface="Arial" panose="020B0604020202020204" pitchFamily="34" charset="0"/>
              </a:rPr>
              <a:t>Estuary NNC Work </a:t>
            </a:r>
            <a:r>
              <a:rPr lang="en-US" sz="2000" dirty="0">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11497F26-B2D2-419C-A2D4-1E67AD654B38}"/>
              </a:ext>
            </a:extLst>
          </p:cNvPr>
          <p:cNvSpPr>
            <a:spLocks noGrp="1"/>
          </p:cNvSpPr>
          <p:nvPr>
            <p:ph idx="1"/>
          </p:nvPr>
        </p:nvSpPr>
        <p:spPr>
          <a:xfrm>
            <a:off x="713232" y="1408273"/>
            <a:ext cx="9692640" cy="4351337"/>
          </a:xfrm>
        </p:spPr>
        <p:txBody>
          <a:bodyPr/>
          <a:lstStyle/>
          <a:p>
            <a:pPr lvl="0" defTabSz="457200">
              <a:lnSpc>
                <a:spcPct val="100000"/>
              </a:lnSpc>
              <a:spcBef>
                <a:spcPts val="1000"/>
              </a:spcBef>
              <a:spcAft>
                <a:spcPts val="0"/>
              </a:spcAft>
              <a:buClr>
                <a:srgbClr val="739A28"/>
              </a:buClr>
              <a:buSzPct val="70000"/>
              <a:defRPr/>
            </a:pPr>
            <a:r>
              <a:rPr lang="en-US" spc="0" dirty="0">
                <a:solidFill>
                  <a:prstClr val="white">
                    <a:lumMod val="65000"/>
                  </a:prstClr>
                </a:solidFill>
              </a:rPr>
              <a:t>2016-2017 contract: Texas A&amp;M University</a:t>
            </a:r>
          </a:p>
          <a:p>
            <a:pPr marL="811213" lvl="1" indent="-354013" defTabSz="457200">
              <a:lnSpc>
                <a:spcPct val="100000"/>
              </a:lnSpc>
              <a:spcBef>
                <a:spcPts val="1000"/>
              </a:spcBef>
              <a:spcAft>
                <a:spcPts val="0"/>
              </a:spcAft>
              <a:buClr>
                <a:srgbClr val="739A28"/>
              </a:buClr>
              <a:buSzPct val="70000"/>
              <a:defRPr/>
            </a:pPr>
            <a:r>
              <a:rPr lang="en-US" sz="2600" dirty="0">
                <a:solidFill>
                  <a:prstClr val="white">
                    <a:lumMod val="65000"/>
                  </a:prstClr>
                </a:solidFill>
              </a:rPr>
              <a:t>Principal Investigators: Dr. Dan </a:t>
            </a:r>
            <a:r>
              <a:rPr lang="en-US" sz="2600" dirty="0" err="1">
                <a:solidFill>
                  <a:prstClr val="white">
                    <a:lumMod val="65000"/>
                  </a:prstClr>
                </a:solidFill>
              </a:rPr>
              <a:t>Roelke</a:t>
            </a:r>
            <a:r>
              <a:rPr lang="en-US" sz="2600" dirty="0">
                <a:solidFill>
                  <a:prstClr val="white">
                    <a:lumMod val="65000"/>
                  </a:prstClr>
                </a:solidFill>
              </a:rPr>
              <a:t> and Dr. Antonietta </a:t>
            </a:r>
            <a:r>
              <a:rPr lang="en-US" sz="2600" dirty="0" err="1">
                <a:solidFill>
                  <a:prstClr val="white">
                    <a:lumMod val="65000"/>
                  </a:prstClr>
                </a:solidFill>
              </a:rPr>
              <a:t>Quigg</a:t>
            </a:r>
            <a:endParaRPr lang="en-US" sz="2600" dirty="0">
              <a:solidFill>
                <a:prstClr val="white">
                  <a:lumMod val="65000"/>
                </a:prstClr>
              </a:solidFill>
            </a:endParaRPr>
          </a:p>
          <a:p>
            <a:pPr marL="811213" lvl="1" indent="-354013" defTabSz="457200">
              <a:lnSpc>
                <a:spcPct val="100000"/>
              </a:lnSpc>
              <a:spcBef>
                <a:spcPts val="1000"/>
              </a:spcBef>
              <a:spcAft>
                <a:spcPts val="0"/>
              </a:spcAft>
              <a:buClr>
                <a:srgbClr val="739A28"/>
              </a:buClr>
              <a:buSzPct val="70000"/>
              <a:defRPr/>
            </a:pPr>
            <a:r>
              <a:rPr lang="en-US" sz="2600" dirty="0">
                <a:solidFill>
                  <a:prstClr val="white">
                    <a:lumMod val="65000"/>
                  </a:prstClr>
                </a:solidFill>
              </a:rPr>
              <a:t>Relationships between inflows, nutrient loading, phytoplankton and dissolved oxygen: numerical modeling study</a:t>
            </a:r>
          </a:p>
          <a:p>
            <a:pPr marL="811213" lvl="1" indent="-354013" defTabSz="457200">
              <a:lnSpc>
                <a:spcPct val="100000"/>
              </a:lnSpc>
              <a:spcBef>
                <a:spcPts val="1000"/>
              </a:spcBef>
              <a:spcAft>
                <a:spcPts val="0"/>
              </a:spcAft>
              <a:buClr>
                <a:srgbClr val="739A28"/>
              </a:buClr>
              <a:buFont typeface="Wingdings" pitchFamily="2" charset="2"/>
              <a:buChar char="v"/>
              <a:defRPr/>
            </a:pPr>
            <a:r>
              <a:rPr lang="en-US" sz="2600" dirty="0">
                <a:solidFill>
                  <a:prstClr val="black"/>
                </a:solidFill>
              </a:rPr>
              <a:t>Results:</a:t>
            </a:r>
          </a:p>
          <a:p>
            <a:pPr marL="1216025" lvl="2" indent="-404813" defTabSz="457200">
              <a:lnSpc>
                <a:spcPct val="100000"/>
              </a:lnSpc>
              <a:spcBef>
                <a:spcPts val="1000"/>
              </a:spcBef>
              <a:spcAft>
                <a:spcPts val="0"/>
              </a:spcAft>
              <a:buClr>
                <a:srgbClr val="739A28"/>
              </a:buClr>
              <a:buSzPct val="80000"/>
              <a:buFont typeface="Wingdings" pitchFamily="2" charset="2"/>
              <a:buChar char="v"/>
              <a:defRPr/>
            </a:pPr>
            <a:r>
              <a:rPr lang="en-US" sz="2200" dirty="0">
                <a:solidFill>
                  <a:prstClr val="black"/>
                </a:solidFill>
                <a:latin typeface="Arial" panose="020B0604020202020204" pitchFamily="34" charset="0"/>
                <a:cs typeface="Arial" panose="020B0604020202020204" pitchFamily="34" charset="0"/>
              </a:rPr>
              <a:t>Productivity controlled by light transmission</a:t>
            </a:r>
          </a:p>
          <a:p>
            <a:pPr marL="1216025" lvl="2" indent="-404813" defTabSz="457200">
              <a:lnSpc>
                <a:spcPct val="100000"/>
              </a:lnSpc>
              <a:spcBef>
                <a:spcPts val="1000"/>
              </a:spcBef>
              <a:spcAft>
                <a:spcPts val="0"/>
              </a:spcAft>
              <a:buClr>
                <a:srgbClr val="739A28"/>
              </a:buClr>
              <a:buSzPct val="80000"/>
              <a:buFont typeface="Wingdings" pitchFamily="2" charset="2"/>
              <a:buChar char="v"/>
              <a:defRPr/>
            </a:pPr>
            <a:r>
              <a:rPr lang="en-US" sz="2200" dirty="0">
                <a:solidFill>
                  <a:prstClr val="black"/>
                </a:solidFill>
                <a:latin typeface="Arial" panose="020B0604020202020204" pitchFamily="34" charset="0"/>
                <a:cs typeface="Arial" panose="020B0604020202020204" pitchFamily="34" charset="0"/>
              </a:rPr>
              <a:t>Effects of nutrients not seen within the models’ domains</a:t>
            </a:r>
          </a:p>
          <a:p>
            <a:pPr marL="1216025" lvl="2" indent="-404813" defTabSz="457200">
              <a:lnSpc>
                <a:spcPct val="100000"/>
              </a:lnSpc>
              <a:spcBef>
                <a:spcPts val="1000"/>
              </a:spcBef>
              <a:spcAft>
                <a:spcPts val="0"/>
              </a:spcAft>
              <a:buClr>
                <a:srgbClr val="739A28"/>
              </a:buClr>
              <a:buSzPct val="80000"/>
              <a:buFont typeface="Wingdings" pitchFamily="2" charset="2"/>
              <a:buChar char="v"/>
              <a:defRPr/>
            </a:pPr>
            <a:r>
              <a:rPr lang="en-US" sz="2200" dirty="0">
                <a:solidFill>
                  <a:prstClr val="black"/>
                </a:solidFill>
                <a:latin typeface="Arial" panose="020B0604020202020204" pitchFamily="34" charset="0"/>
                <a:cs typeface="Arial" panose="020B0604020202020204" pitchFamily="34" charset="0"/>
              </a:rPr>
              <a:t>Nutrient reductions slightly reduced chlorophyll </a:t>
            </a:r>
            <a:r>
              <a:rPr lang="en-US" sz="2200" i="1" dirty="0">
                <a:solidFill>
                  <a:prstClr val="black"/>
                </a:solidFill>
                <a:latin typeface="Arial" panose="020B0604020202020204" pitchFamily="34" charset="0"/>
                <a:cs typeface="Arial" panose="020B0604020202020204" pitchFamily="34" charset="0"/>
              </a:rPr>
              <a:t>a</a:t>
            </a:r>
            <a:r>
              <a:rPr lang="en-US" sz="2200" dirty="0">
                <a:solidFill>
                  <a:prstClr val="black"/>
                </a:solidFill>
                <a:latin typeface="Arial" panose="020B0604020202020204" pitchFamily="34" charset="0"/>
                <a:cs typeface="Arial" panose="020B0604020202020204" pitchFamily="34" charset="0"/>
              </a:rPr>
              <a:t> in SABS</a:t>
            </a:r>
          </a:p>
          <a:p>
            <a:pPr marL="1216025" lvl="2" indent="-404813" defTabSz="457200">
              <a:lnSpc>
                <a:spcPct val="100000"/>
              </a:lnSpc>
              <a:spcBef>
                <a:spcPts val="1000"/>
              </a:spcBef>
              <a:spcAft>
                <a:spcPts val="0"/>
              </a:spcAft>
              <a:buClr>
                <a:srgbClr val="739A28"/>
              </a:buClr>
              <a:buSzPct val="80000"/>
              <a:buFont typeface="Wingdings" pitchFamily="2" charset="2"/>
              <a:buChar char="v"/>
              <a:defRPr/>
            </a:pPr>
            <a:r>
              <a:rPr lang="en-US" sz="2200" dirty="0">
                <a:solidFill>
                  <a:prstClr val="black"/>
                </a:solidFill>
                <a:latin typeface="Arial" panose="020B0604020202020204" pitchFamily="34" charset="0"/>
                <a:cs typeface="Arial" panose="020B0604020202020204" pitchFamily="34" charset="0"/>
              </a:rPr>
              <a:t>Reduced dissolved oxygen with higher discharges</a:t>
            </a:r>
          </a:p>
        </p:txBody>
      </p:sp>
      <p:sp>
        <p:nvSpPr>
          <p:cNvPr id="2" name="Slide Number Placeholder 1">
            <a:extLst>
              <a:ext uri="{FF2B5EF4-FFF2-40B4-BE49-F238E27FC236}">
                <a16:creationId xmlns:a16="http://schemas.microsoft.com/office/drawing/2014/main" id="{8D077F5A-14CD-4760-B553-BF1674BDEC8A}"/>
              </a:ext>
            </a:extLst>
          </p:cNvPr>
          <p:cNvSpPr>
            <a:spLocks noGrp="1"/>
          </p:cNvSpPr>
          <p:nvPr>
            <p:ph type="sldNum" sz="quarter" idx="12"/>
          </p:nvPr>
        </p:nvSpPr>
        <p:spPr/>
        <p:txBody>
          <a:bodyPr vert="horz" lIns="27432" tIns="45720" rIns="27432" bIns="45720" rtlCol="0"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92FD1F-C1CF-4239-A75D-48B637A197FF}" type="slidenum">
              <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455F51">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003087573"/>
      </p:ext>
    </p:extLst>
  </p:cSld>
  <p:clrMapOvr>
    <a:masterClrMapping/>
  </p:clrMapOvr>
</p:sld>
</file>

<file path=ppt/theme/theme1.xml><?xml version="1.0" encoding="utf-8"?>
<a:theme xmlns:a="http://schemas.openxmlformats.org/drawingml/2006/main" name="View">
  <a:themeElements>
    <a:clrScheme name="Custom 1">
      <a:dk1>
        <a:sysClr val="windowText" lastClr="000000"/>
      </a:dk1>
      <a:lt1>
        <a:sysClr val="window" lastClr="FFFFFF"/>
      </a:lt1>
      <a:dk2>
        <a:srgbClr val="455F51"/>
      </a:dk2>
      <a:lt2>
        <a:srgbClr val="E2DFCC"/>
      </a:lt2>
      <a:accent1>
        <a:srgbClr val="739A2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2124</Words>
  <Application>Microsoft Office PowerPoint</Application>
  <PresentationFormat>Widescreen</PresentationFormat>
  <Paragraphs>147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Schoolbook</vt:lpstr>
      <vt:lpstr>Wingdings</vt:lpstr>
      <vt:lpstr>Wingdings 2</vt:lpstr>
      <vt:lpstr>View</vt:lpstr>
      <vt:lpstr>Nutrient Criteria Development Update</vt:lpstr>
      <vt:lpstr>Current Standards</vt:lpstr>
      <vt:lpstr>Current Standards</vt:lpstr>
      <vt:lpstr>Current Standards (cont.)</vt:lpstr>
      <vt:lpstr>Numerical Nutrient Criteria (NNC)</vt:lpstr>
      <vt:lpstr>Approach to NNC</vt:lpstr>
      <vt:lpstr>Reservoir NNC</vt:lpstr>
      <vt:lpstr>Estuary NNC Work</vt:lpstr>
      <vt:lpstr>Estuary NNC Work (Cont.)</vt:lpstr>
      <vt:lpstr>Estuary NNC Work: New</vt:lpstr>
      <vt:lpstr>River/Stream NNC Work</vt:lpstr>
      <vt:lpstr>River/Stream NNC Work (Cont.)</vt:lpstr>
      <vt:lpstr>River/Stream NNC Work: New</vt:lpstr>
      <vt:lpstr>River/Stream NNC Work: New (Cont.)</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Nutrient Criteria Development Update</dc:title>
  <dc:subject>environmental quality; water quality</dc:subject>
  <dc:creator>TCEQ</dc:creator>
  <cp:lastModifiedBy>Louanne Jones</cp:lastModifiedBy>
  <cp:revision>16</cp:revision>
  <dcterms:created xsi:type="dcterms:W3CDTF">2020-06-30T20:06:32Z</dcterms:created>
  <dcterms:modified xsi:type="dcterms:W3CDTF">2020-07-17T19:33:17Z</dcterms:modified>
</cp:coreProperties>
</file>