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80" r:id="rId2"/>
    <p:sldId id="259" r:id="rId3"/>
    <p:sldId id="300" r:id="rId4"/>
    <p:sldId id="258" r:id="rId5"/>
    <p:sldId id="271" r:id="rId6"/>
    <p:sldId id="287" r:id="rId7"/>
    <p:sldId id="288" r:id="rId8"/>
    <p:sldId id="290" r:id="rId9"/>
    <p:sldId id="289" r:id="rId10"/>
    <p:sldId id="291" r:id="rId11"/>
    <p:sldId id="293" r:id="rId12"/>
    <p:sldId id="294" r:id="rId13"/>
    <p:sldId id="299" r:id="rId14"/>
    <p:sldId id="298" r:id="rId15"/>
    <p:sldId id="297" r:id="rId16"/>
    <p:sldId id="262" r:id="rId17"/>
    <p:sldId id="295" r:id="rId18"/>
    <p:sldId id="296" r:id="rId19"/>
    <p:sldId id="263"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85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57079" autoAdjust="0"/>
  </p:normalViewPr>
  <p:slideViewPr>
    <p:cSldViewPr>
      <p:cViewPr varScale="1">
        <p:scale>
          <a:sx n="50" d="100"/>
          <a:sy n="50" d="100"/>
        </p:scale>
        <p:origin x="2466" y="54"/>
      </p:cViewPr>
      <p:guideLst>
        <p:guide orient="horz" pos="2160"/>
        <p:guide pos="2880"/>
      </p:guideLst>
    </p:cSldViewPr>
  </p:slideViewPr>
  <p:outlineViewPr>
    <p:cViewPr>
      <p:scale>
        <a:sx n="33" d="100"/>
        <a:sy n="33" d="100"/>
      </p:scale>
      <p:origin x="0" y="-11802"/>
    </p:cViewPr>
  </p:outlineViewPr>
  <p:notesTextViewPr>
    <p:cViewPr>
      <p:scale>
        <a:sx n="1" d="1"/>
        <a:sy n="1" d="1"/>
      </p:scale>
      <p:origin x="0" y="0"/>
    </p:cViewPr>
  </p:notesTextViewPr>
  <p:sorterViewPr>
    <p:cViewPr>
      <p:scale>
        <a:sx n="100" d="100"/>
        <a:sy n="100" d="100"/>
      </p:scale>
      <p:origin x="0" y="-1398"/>
    </p:cViewPr>
  </p:sorterViewPr>
  <p:notesViewPr>
    <p:cSldViewPr>
      <p:cViewPr varScale="1">
        <p:scale>
          <a:sx n="73" d="100"/>
          <a:sy n="73" d="100"/>
        </p:scale>
        <p:origin x="317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82D5EB4-BFD9-40DF-A600-49E2919D16C1}" type="datetimeFigureOut">
              <a:rPr lang="en-US" smtClean="0"/>
              <a:t>3/6/2020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F6C131C-B821-48EE-A223-E0F1A94EA1C6}" type="slidenum">
              <a:rPr lang="en-US" smtClean="0"/>
              <a:t>‹#›</a:t>
            </a:fld>
            <a:endParaRPr lang="en-US"/>
          </a:p>
        </p:txBody>
      </p:sp>
    </p:spTree>
    <p:extLst>
      <p:ext uri="{BB962C8B-B14F-4D97-AF65-F5344CB8AC3E}">
        <p14:creationId xmlns:p14="http://schemas.microsoft.com/office/powerpoint/2010/main" val="3690442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6C131C-B821-48EE-A223-E0F1A94EA1C6}" type="slidenum">
              <a:rPr lang="en-US" smtClean="0"/>
              <a:t>1</a:t>
            </a:fld>
            <a:endParaRPr lang="en-US"/>
          </a:p>
        </p:txBody>
      </p:sp>
    </p:spTree>
    <p:extLst>
      <p:ext uri="{BB962C8B-B14F-4D97-AF65-F5344CB8AC3E}">
        <p14:creationId xmlns:p14="http://schemas.microsoft.com/office/powerpoint/2010/main" val="906389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 approved the listed changes to Appendix C.</a:t>
            </a:r>
          </a:p>
        </p:txBody>
      </p:sp>
      <p:sp>
        <p:nvSpPr>
          <p:cNvPr id="4" name="Slide Number Placeholder 3"/>
          <p:cNvSpPr>
            <a:spLocks noGrp="1"/>
          </p:cNvSpPr>
          <p:nvPr>
            <p:ph type="sldNum" sz="quarter" idx="5"/>
          </p:nvPr>
        </p:nvSpPr>
        <p:spPr/>
        <p:txBody>
          <a:bodyPr/>
          <a:lstStyle/>
          <a:p>
            <a:fld id="{9F6C131C-B821-48EE-A223-E0F1A94EA1C6}" type="slidenum">
              <a:rPr lang="en-US" smtClean="0"/>
              <a:t>10</a:t>
            </a:fld>
            <a:endParaRPr lang="en-US"/>
          </a:p>
        </p:txBody>
      </p:sp>
    </p:spTree>
    <p:extLst>
      <p:ext uri="{BB962C8B-B14F-4D97-AF65-F5344CB8AC3E}">
        <p14:creationId xmlns:p14="http://schemas.microsoft.com/office/powerpoint/2010/main" val="3556669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 approved the listed site-specific contact recreation use for the listed water bodies. These water bodies had been presumed to support primary contact recreation with a numeric criterion of 126 colonies </a:t>
            </a:r>
            <a:r>
              <a:rPr lang="en-US" i="1" dirty="0"/>
              <a:t>E coli </a:t>
            </a:r>
            <a:r>
              <a:rPr lang="en-US" dirty="0"/>
              <a:t>per 100 ml, but recreational use-attainability studies showed that these water bodies were instead supporting a secondary contact recreation 1 use. Numeric criterion for these water bodies is now 630 colonies </a:t>
            </a:r>
            <a:r>
              <a:rPr lang="en-US" i="1" dirty="0"/>
              <a:t>E coli </a:t>
            </a:r>
            <a:r>
              <a:rPr lang="en-US" dirty="0"/>
              <a:t>per 100 ml.</a:t>
            </a:r>
          </a:p>
          <a:p>
            <a:endParaRPr lang="en-US" dirty="0"/>
          </a:p>
        </p:txBody>
      </p:sp>
      <p:sp>
        <p:nvSpPr>
          <p:cNvPr id="4" name="Slide Number Placeholder 3"/>
          <p:cNvSpPr>
            <a:spLocks noGrp="1"/>
          </p:cNvSpPr>
          <p:nvPr>
            <p:ph type="sldNum" sz="quarter" idx="5"/>
          </p:nvPr>
        </p:nvSpPr>
        <p:spPr/>
        <p:txBody>
          <a:bodyPr/>
          <a:lstStyle/>
          <a:p>
            <a:fld id="{9F6C131C-B821-48EE-A223-E0F1A94EA1C6}" type="slidenum">
              <a:rPr lang="en-US" smtClean="0"/>
              <a:t>11</a:t>
            </a:fld>
            <a:endParaRPr lang="en-US"/>
          </a:p>
        </p:txBody>
      </p:sp>
    </p:spTree>
    <p:extLst>
      <p:ext uri="{BB962C8B-B14F-4D97-AF65-F5344CB8AC3E}">
        <p14:creationId xmlns:p14="http://schemas.microsoft.com/office/powerpoint/2010/main" val="1735086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EPA approved the listed site-specific contact recreation use for the listed water bodies. These water bodies had been presumed to support primary contact recreation with a numeric criterion of 126 colonies </a:t>
            </a:r>
            <a:r>
              <a:rPr lang="en-US" i="1" dirty="0"/>
              <a:t>E coli </a:t>
            </a:r>
            <a:r>
              <a:rPr lang="en-US" dirty="0"/>
              <a:t>per 100 ml, but recreational use-attainability studies showed that these water bodies were instead supporting a secondary contact recreation 2 use. Numeric criterion for these water bodies is now 1030 colonies </a:t>
            </a:r>
            <a:r>
              <a:rPr lang="en-US" i="1" dirty="0"/>
              <a:t>E coli </a:t>
            </a:r>
            <a:r>
              <a:rPr lang="en-US" dirty="0"/>
              <a:t>per 100 ml.</a:t>
            </a:r>
          </a:p>
        </p:txBody>
      </p:sp>
      <p:sp>
        <p:nvSpPr>
          <p:cNvPr id="4" name="Slide Number Placeholder 3"/>
          <p:cNvSpPr>
            <a:spLocks noGrp="1"/>
          </p:cNvSpPr>
          <p:nvPr>
            <p:ph type="sldNum" sz="quarter" idx="5"/>
          </p:nvPr>
        </p:nvSpPr>
        <p:spPr/>
        <p:txBody>
          <a:bodyPr/>
          <a:lstStyle/>
          <a:p>
            <a:fld id="{9F6C131C-B821-48EE-A223-E0F1A94EA1C6}" type="slidenum">
              <a:rPr lang="en-US" smtClean="0"/>
              <a:t>12</a:t>
            </a:fld>
            <a:endParaRPr lang="en-US"/>
          </a:p>
        </p:txBody>
      </p:sp>
    </p:spTree>
    <p:extLst>
      <p:ext uri="{BB962C8B-B14F-4D97-AF65-F5344CB8AC3E}">
        <p14:creationId xmlns:p14="http://schemas.microsoft.com/office/powerpoint/2010/main" val="1450991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unusual to get an EPA action letter on a triennial revision for Appendix E because Water-Effect Ratio (WER) results are usually approved via the permitting public participation process, so WER studies are typically already EPA approved when they are added to Appendix 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approval occurred this route instead of through the usual permitting route because of the timing associated with the triennial revision and the reissuance of the </a:t>
            </a:r>
            <a:r>
              <a:rPr lang="en-US" sz="1200" kern="1200" dirty="0" err="1">
                <a:solidFill>
                  <a:schemeClr val="tx1"/>
                </a:solidFill>
                <a:effectLst/>
                <a:latin typeface="+mn-lt"/>
                <a:ea typeface="+mn-ea"/>
                <a:cs typeface="+mn-cs"/>
              </a:rPr>
              <a:t>MarkWest</a:t>
            </a:r>
            <a:r>
              <a:rPr lang="en-US" sz="1200" kern="1200" dirty="0">
                <a:solidFill>
                  <a:schemeClr val="tx1"/>
                </a:solidFill>
                <a:effectLst/>
                <a:latin typeface="+mn-lt"/>
                <a:ea typeface="+mn-ea"/>
                <a:cs typeface="+mn-cs"/>
              </a:rPr>
              <a:t> Texas Pollutant Discharge Elimination System (TPDES) permit (including public participation).  The reissuance of the TPDES permit was delayed for a couple of years because of some complicated issues at the plant.  The public participation occurred through the 2018 triennial revision of the WQS before it occurred in the TPDES permitting process. In addition, EPA waited to approve the site-specific copper WER results until the TPDES permit was proposed in the spring of 2019. Up until that moment, it was unclear to the EPA what the proposed changes at the plant (such as possibly moving an outfall) were, which could have altered EPA’s review of the WER results under the Endangered Species Act. Once the proposed permit was reviewed by the EPA and they understood that the permit changes would not impact their current review of the study under the Endangered Species Act, EPA approved the addition of this copper WER to Appendix E through the rule revision process instead of the using the usual TPDES process.</a:t>
            </a:r>
            <a:endParaRPr lang="en-US" dirty="0"/>
          </a:p>
        </p:txBody>
      </p:sp>
      <p:sp>
        <p:nvSpPr>
          <p:cNvPr id="4" name="Slide Number Placeholder 3"/>
          <p:cNvSpPr>
            <a:spLocks noGrp="1"/>
          </p:cNvSpPr>
          <p:nvPr>
            <p:ph type="sldNum" sz="quarter" idx="5"/>
          </p:nvPr>
        </p:nvSpPr>
        <p:spPr/>
        <p:txBody>
          <a:bodyPr/>
          <a:lstStyle/>
          <a:p>
            <a:fld id="{9F6C131C-B821-48EE-A223-E0F1A94EA1C6}" type="slidenum">
              <a:rPr lang="en-US" smtClean="0"/>
              <a:t>13</a:t>
            </a:fld>
            <a:endParaRPr lang="en-US"/>
          </a:p>
        </p:txBody>
      </p:sp>
    </p:spTree>
    <p:extLst>
      <p:ext uri="{BB962C8B-B14F-4D97-AF65-F5344CB8AC3E}">
        <p14:creationId xmlns:p14="http://schemas.microsoft.com/office/powerpoint/2010/main" val="3334028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EPA approved the listed changes to Appendices A and C.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Site-specific DO criteria were assigned to Oso Bay in the 2014 revision, and EPA approved those DO criteria. In the 2018 revision, Blind Oso Bay was created from a portion of Oso Bay and given site-specific DO criteria similar to Oso Bay, but Blind Oso Bay was also assigned lower seasonal DO criteria from March 15 through October 15. EPA approved this new segment and its associated criteria. EPA also approved the revised description for Oso Bay and the new description for Blind Oso Bay in Appendix 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that we have covered what the last three action letters approved, let’s go over what is still pending EPA review from the 2010, 2014, and 2018 WQS.</a:t>
            </a:r>
          </a:p>
        </p:txBody>
      </p:sp>
      <p:sp>
        <p:nvSpPr>
          <p:cNvPr id="4" name="Slide Number Placeholder 3"/>
          <p:cNvSpPr>
            <a:spLocks noGrp="1"/>
          </p:cNvSpPr>
          <p:nvPr>
            <p:ph type="sldNum" sz="quarter" idx="5"/>
          </p:nvPr>
        </p:nvSpPr>
        <p:spPr/>
        <p:txBody>
          <a:bodyPr/>
          <a:lstStyle/>
          <a:p>
            <a:fld id="{9F6C131C-B821-48EE-A223-E0F1A94EA1C6}" type="slidenum">
              <a:rPr lang="en-US" smtClean="0"/>
              <a:t>14</a:t>
            </a:fld>
            <a:endParaRPr lang="en-US"/>
          </a:p>
        </p:txBody>
      </p:sp>
    </p:spTree>
    <p:extLst>
      <p:ext uri="{BB962C8B-B14F-4D97-AF65-F5344CB8AC3E}">
        <p14:creationId xmlns:p14="http://schemas.microsoft.com/office/powerpoint/2010/main" val="2011682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Temperature criteria for portions of the Upper San Marcos and Comal Rivers are still pending. These revisions are to lower the temperatures at headwaters of these spring-fed segments to 78 degrees Fahrenheit.</a:t>
            </a:r>
          </a:p>
          <a:p>
            <a:endParaRPr lang="en-US" dirty="0"/>
          </a:p>
          <a:p>
            <a:r>
              <a:rPr lang="en-US" dirty="0"/>
              <a:t>Revised dissolved minerals criteria for 19 classified segments are still pending EPA review. When the 2010 Standards were submitted to EPA Region 6, EPA Headquarters had begun re-evaluating the way states and tribes calculate dissolved minerals criteria. Until EPA Headquarters makes a decision on how they want these numeric criteria calculated, all dissolved minerals criteria will remain under EPA review.</a:t>
            </a:r>
          </a:p>
        </p:txBody>
      </p:sp>
      <p:sp>
        <p:nvSpPr>
          <p:cNvPr id="4" name="Slide Number Placeholder 3"/>
          <p:cNvSpPr>
            <a:spLocks noGrp="1"/>
          </p:cNvSpPr>
          <p:nvPr>
            <p:ph type="sldNum" sz="quarter" idx="5"/>
          </p:nvPr>
        </p:nvSpPr>
        <p:spPr/>
        <p:txBody>
          <a:bodyPr/>
          <a:lstStyle/>
          <a:p>
            <a:fld id="{9F6C131C-B821-48EE-A223-E0F1A94EA1C6}" type="slidenum">
              <a:rPr lang="en-US" smtClean="0"/>
              <a:t>15</a:t>
            </a:fld>
            <a:endParaRPr lang="en-US"/>
          </a:p>
        </p:txBody>
      </p:sp>
    </p:spTree>
    <p:extLst>
      <p:ext uri="{BB962C8B-B14F-4D97-AF65-F5344CB8AC3E}">
        <p14:creationId xmlns:p14="http://schemas.microsoft.com/office/powerpoint/2010/main" val="2896758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following items listed here are pending EPA approval.</a:t>
            </a:r>
          </a:p>
        </p:txBody>
      </p:sp>
      <p:sp>
        <p:nvSpPr>
          <p:cNvPr id="4" name="Slide Number Placeholder 3"/>
          <p:cNvSpPr>
            <a:spLocks noGrp="1"/>
          </p:cNvSpPr>
          <p:nvPr>
            <p:ph type="sldNum" sz="quarter" idx="10"/>
          </p:nvPr>
        </p:nvSpPr>
        <p:spPr/>
        <p:txBody>
          <a:bodyPr/>
          <a:lstStyle/>
          <a:p>
            <a:fld id="{9F6C131C-B821-48EE-A223-E0F1A94EA1C6}" type="slidenum">
              <a:rPr lang="en-US" smtClean="0"/>
              <a:t>16</a:t>
            </a:fld>
            <a:endParaRPr lang="en-US"/>
          </a:p>
        </p:txBody>
      </p:sp>
    </p:spTree>
    <p:extLst>
      <p:ext uri="{BB962C8B-B14F-4D97-AF65-F5344CB8AC3E}">
        <p14:creationId xmlns:p14="http://schemas.microsoft.com/office/powerpoint/2010/main" val="849312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following items listed here are pending EPA approval as well.</a:t>
            </a:r>
          </a:p>
          <a:p>
            <a:endParaRPr lang="en-US" dirty="0"/>
          </a:p>
        </p:txBody>
      </p:sp>
      <p:sp>
        <p:nvSpPr>
          <p:cNvPr id="4" name="Slide Number Placeholder 3"/>
          <p:cNvSpPr>
            <a:spLocks noGrp="1"/>
          </p:cNvSpPr>
          <p:nvPr>
            <p:ph type="sldNum" sz="quarter" idx="5"/>
          </p:nvPr>
        </p:nvSpPr>
        <p:spPr/>
        <p:txBody>
          <a:bodyPr/>
          <a:lstStyle/>
          <a:p>
            <a:fld id="{9F6C131C-B821-48EE-A223-E0F1A94EA1C6}" type="slidenum">
              <a:rPr lang="en-US" smtClean="0"/>
              <a:t>17</a:t>
            </a:fld>
            <a:endParaRPr lang="en-US"/>
          </a:p>
        </p:txBody>
      </p:sp>
    </p:spTree>
    <p:extLst>
      <p:ext uri="{BB962C8B-B14F-4D97-AF65-F5344CB8AC3E}">
        <p14:creationId xmlns:p14="http://schemas.microsoft.com/office/powerpoint/2010/main" val="1210121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We’ve already had the preliminary comment period for this triennial revision, but if there is an additional topic you would like to suggest for consideration for our next workgroup meeting or for this triennial revision, please let us know.</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second work group meeting is planned for late May. We’ll be discussing more site-specific changes to aquatic life and dissolved oxygen criteria, an update on contracts recently completed regarding nutrient criteria development, and a presentation on the results from a contracted study which evaluated a qPCR method for measuring bacteria on the Texas coast among other topics. We’ll send out a “save the date” email to the stakeholders when the date is finalized and let stakeholders know when the agenda is posted on the web (likely about two weeks prior to the May 20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meeting date).</a:t>
            </a:r>
          </a:p>
          <a:p>
            <a:endParaRPr lang="en-US" dirty="0"/>
          </a:p>
        </p:txBody>
      </p:sp>
      <p:sp>
        <p:nvSpPr>
          <p:cNvPr id="4" name="Slide Number Placeholder 3"/>
          <p:cNvSpPr>
            <a:spLocks noGrp="1"/>
          </p:cNvSpPr>
          <p:nvPr>
            <p:ph type="sldNum" sz="quarter" idx="5"/>
          </p:nvPr>
        </p:nvSpPr>
        <p:spPr/>
        <p:txBody>
          <a:bodyPr/>
          <a:lstStyle/>
          <a:p>
            <a:fld id="{9F6C131C-B821-48EE-A223-E0F1A94EA1C6}" type="slidenum">
              <a:rPr lang="en-US" smtClean="0"/>
              <a:t>18</a:t>
            </a:fld>
            <a:endParaRPr lang="en-US"/>
          </a:p>
        </p:txBody>
      </p:sp>
    </p:spTree>
    <p:extLst>
      <p:ext uri="{BB962C8B-B14F-4D97-AF65-F5344CB8AC3E}">
        <p14:creationId xmlns:p14="http://schemas.microsoft.com/office/powerpoint/2010/main" val="3808973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my contact information.</a:t>
            </a:r>
            <a:r>
              <a:rPr lang="en-US" sz="1200" strike="sng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receive Work group webpage updates, please sign up to listserv for notices.</a:t>
            </a:r>
          </a:p>
          <a:p>
            <a:endParaRPr lang="en-US" dirty="0"/>
          </a:p>
        </p:txBody>
      </p:sp>
      <p:sp>
        <p:nvSpPr>
          <p:cNvPr id="4" name="Slide Number Placeholder 3"/>
          <p:cNvSpPr>
            <a:spLocks noGrp="1"/>
          </p:cNvSpPr>
          <p:nvPr>
            <p:ph type="sldNum" sz="quarter" idx="10"/>
          </p:nvPr>
        </p:nvSpPr>
        <p:spPr/>
        <p:txBody>
          <a:bodyPr/>
          <a:lstStyle/>
          <a:p>
            <a:fld id="{9F6C131C-B821-48EE-A223-E0F1A94EA1C6}" type="slidenum">
              <a:rPr lang="en-US" smtClean="0"/>
              <a:t>19</a:t>
            </a:fld>
            <a:endParaRPr lang="en-US"/>
          </a:p>
        </p:txBody>
      </p:sp>
    </p:spTree>
    <p:extLst>
      <p:ext uri="{BB962C8B-B14F-4D97-AF65-F5344CB8AC3E}">
        <p14:creationId xmlns:p14="http://schemas.microsoft.com/office/powerpoint/2010/main" val="2019739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Water Quality Standards (WQS) are a rule found in 30 TAC, Chapter 307. </a:t>
            </a:r>
            <a:r>
              <a:rPr kumimoji="0" lang="en-US" sz="1200" b="0" i="0" u="none" strike="noStrike" kern="1200" cap="none" spc="0" normalizeH="0" baseline="0" noProof="0" dirty="0">
                <a:ln>
                  <a:noFill/>
                </a:ln>
                <a:solidFill>
                  <a:prstClr val="black"/>
                </a:solidFill>
                <a:effectLst/>
                <a:uLnTx/>
                <a:uFillTx/>
                <a:latin typeface="+mn-lt"/>
                <a:ea typeface="+mn-ea"/>
                <a:cs typeface="+mn-cs"/>
              </a:rPr>
              <a:t>Texas has had WQS since 1967, so they predate the Clean Water Act. </a:t>
            </a:r>
            <a:endParaRPr lang="en-US" dirty="0"/>
          </a:p>
          <a:p>
            <a:endParaRPr lang="en-US" dirty="0"/>
          </a:p>
          <a:p>
            <a:r>
              <a:rPr lang="en-US" dirty="0"/>
              <a:t>The goal of the WQS is to maintain the biological integrity of aquatic systems and to make sure they are safe for human uses such as recreation and fish/water consumption.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WQS set the baseline used to establish water quality-based effluent limits. WQS are used to asses the general health of waters of the state in the Integrated Report, including the 303(d) list, which describes what waterbodies aren’t meeting standards, and are used as the targets for the TMDL program and watershed protection plans. Therefore, the WQS impact many water programs both in and outside of the TCEQ.</a:t>
            </a:r>
          </a:p>
          <a:p>
            <a:endParaRPr lang="en-US" dirty="0"/>
          </a:p>
          <a:p>
            <a:r>
              <a:rPr lang="en-US" dirty="0"/>
              <a:t>The WQS also set up the framework for how they are to be applied in permitting and for assessment purposes.</a:t>
            </a:r>
          </a:p>
          <a:p>
            <a:endParaRPr lang="en-US" dirty="0"/>
          </a:p>
        </p:txBody>
      </p:sp>
      <p:sp>
        <p:nvSpPr>
          <p:cNvPr id="4" name="Slide Number Placeholder 3"/>
          <p:cNvSpPr>
            <a:spLocks noGrp="1"/>
          </p:cNvSpPr>
          <p:nvPr>
            <p:ph type="sldNum" sz="quarter" idx="10"/>
          </p:nvPr>
        </p:nvSpPr>
        <p:spPr/>
        <p:txBody>
          <a:bodyPr/>
          <a:lstStyle/>
          <a:p>
            <a:fld id="{9F6C131C-B821-48EE-A223-E0F1A94EA1C6}" type="slidenum">
              <a:rPr lang="en-US" smtClean="0"/>
              <a:t>2</a:t>
            </a:fld>
            <a:endParaRPr lang="en-US"/>
          </a:p>
        </p:txBody>
      </p:sp>
    </p:spTree>
    <p:extLst>
      <p:ext uri="{BB962C8B-B14F-4D97-AF65-F5344CB8AC3E}">
        <p14:creationId xmlns:p14="http://schemas.microsoft.com/office/powerpoint/2010/main" val="151166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accordance with the Clean Water Act, the WQS are re-evaluated every three years, or on a triennial basis, to see if any updates or changes are needed based on recently conducted studies or changes to federal rules or guidance. During the triennial review process, we first ask the public for preliminary comments. We then organize work group meetings to discuss possible changes, write the proposal package, and bring it before the commissioners for permission to propose the revisions to the public for a formal public comment period, which ends with a public hearing here at the TCEQ campus. Finally, we bring the proposed changes with response to all comments back to the commissioners for permission to adopt the revisions as the newly revised WQS. The WQS must be approved by the EPA before being used for Clean Water Act purposes.</a:t>
            </a:r>
          </a:p>
          <a:p>
            <a:endParaRPr lang="en-US" dirty="0"/>
          </a:p>
        </p:txBody>
      </p:sp>
      <p:sp>
        <p:nvSpPr>
          <p:cNvPr id="4" name="Slide Number Placeholder 3"/>
          <p:cNvSpPr>
            <a:spLocks noGrp="1"/>
          </p:cNvSpPr>
          <p:nvPr>
            <p:ph type="sldNum" sz="quarter" idx="5"/>
          </p:nvPr>
        </p:nvSpPr>
        <p:spPr/>
        <p:txBody>
          <a:bodyPr/>
          <a:lstStyle/>
          <a:p>
            <a:fld id="{9F6C131C-B821-48EE-A223-E0F1A94EA1C6}" type="slidenum">
              <a:rPr lang="en-US" smtClean="0"/>
              <a:t>3</a:t>
            </a:fld>
            <a:endParaRPr lang="en-US"/>
          </a:p>
        </p:txBody>
      </p:sp>
    </p:spTree>
    <p:extLst>
      <p:ext uri="{BB962C8B-B14F-4D97-AF65-F5344CB8AC3E}">
        <p14:creationId xmlns:p14="http://schemas.microsoft.com/office/powerpoint/2010/main" val="847974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 communicates their actions taken on revisions of the WQS via action letters. Prior to the 2000 triennial revision, EPA would typically send a single letter that would act on all revisions to the rule. However, when the 2000 revisions were submitted, EPA started issuing letters that only took action on portions of the WQS revisions instead of acting on all of the revisions at once. For the 2000 WQS, it took a total of 11 letters to act on all of the revisions, with the first letter coming in 2004 and the last letter received in 2008. These letters outlined what was approved/disapproved and what portions of the WQS were still under EPA review.</a:t>
            </a:r>
          </a:p>
          <a:p>
            <a:endParaRPr lang="en-US" dirty="0"/>
          </a:p>
          <a:p>
            <a:r>
              <a:rPr lang="en-US" dirty="0"/>
              <a:t>“No action” started in 2010. Basically what EPA is saying with “no action” is that there are portions of the WQS, like references to guidance documents, that EPA now no longer see as water quality standards as defined in the CWA - even though much of this language had been approved by EPA in previous triennial revisions. EPA isn’t saying that these “no action” portions of the rule should be removed. Instead they are simply noting that these are not standards as defined in the CWA. Therefore, EPA can neither approve or disapprove these portions of the WQS.</a:t>
            </a:r>
          </a:p>
          <a:p>
            <a:endParaRPr lang="en-US" dirty="0"/>
          </a:p>
          <a:p>
            <a:r>
              <a:rPr lang="en-US" dirty="0"/>
              <a:t>TCEQ is currently still waiting for the EPA to act on portions of the 2010, 2014, and 2018 WQS.</a:t>
            </a:r>
          </a:p>
          <a:p>
            <a:endParaRPr lang="en-US" dirty="0"/>
          </a:p>
        </p:txBody>
      </p:sp>
      <p:sp>
        <p:nvSpPr>
          <p:cNvPr id="4" name="Slide Number Placeholder 3"/>
          <p:cNvSpPr>
            <a:spLocks noGrp="1"/>
          </p:cNvSpPr>
          <p:nvPr>
            <p:ph type="sldNum" sz="quarter" idx="10"/>
          </p:nvPr>
        </p:nvSpPr>
        <p:spPr/>
        <p:txBody>
          <a:bodyPr/>
          <a:lstStyle/>
          <a:p>
            <a:fld id="{9F6C131C-B821-48EE-A223-E0F1A94EA1C6}" type="slidenum">
              <a:rPr lang="en-US" smtClean="0"/>
              <a:t>4</a:t>
            </a:fld>
            <a:endParaRPr lang="en-US"/>
          </a:p>
        </p:txBody>
      </p:sp>
    </p:spTree>
    <p:extLst>
      <p:ext uri="{BB962C8B-B14F-4D97-AF65-F5344CB8AC3E}">
        <p14:creationId xmlns:p14="http://schemas.microsoft.com/office/powerpoint/2010/main" val="4197197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order to help everyone understand what is and isn’t approved for CWA purposes, TCEQ has a highlighted version of the rule on our WQS website. All EPA action letters are posted there as well. Since the submission of the 2018 WQS, TCEQ has received three action letters.</a:t>
            </a:r>
          </a:p>
          <a:p>
            <a:endParaRPr lang="en-US" baseline="0" dirty="0"/>
          </a:p>
          <a:p>
            <a:r>
              <a:rPr lang="en-US" baseline="0" dirty="0"/>
              <a:t>EPA’s November 2018 and January 2020 action letters were unique in that they acted on items from multiple revision cycles. The November letter acted on the 2010, 2014, and 2018 revisions, and the January letter acted on the 2014 and 2018 revisions.</a:t>
            </a:r>
          </a:p>
          <a:p>
            <a:endParaRPr lang="en-US" baseline="0" dirty="0"/>
          </a:p>
          <a:p>
            <a:r>
              <a:rPr lang="en-US" baseline="0" dirty="0"/>
              <a:t>None of the letters contained any disapprovals – only approvals.</a:t>
            </a:r>
          </a:p>
          <a:p>
            <a:endParaRPr lang="en-US" baseline="0" dirty="0"/>
          </a:p>
        </p:txBody>
      </p:sp>
      <p:sp>
        <p:nvSpPr>
          <p:cNvPr id="4" name="Slide Number Placeholder 3"/>
          <p:cNvSpPr>
            <a:spLocks noGrp="1"/>
          </p:cNvSpPr>
          <p:nvPr>
            <p:ph type="sldNum" sz="quarter" idx="10"/>
          </p:nvPr>
        </p:nvSpPr>
        <p:spPr/>
        <p:txBody>
          <a:bodyPr/>
          <a:lstStyle/>
          <a:p>
            <a:fld id="{9F6C131C-B821-48EE-A223-E0F1A94EA1C6}" type="slidenum">
              <a:rPr lang="en-US" smtClean="0"/>
              <a:t>5</a:t>
            </a:fld>
            <a:endParaRPr lang="en-US"/>
          </a:p>
        </p:txBody>
      </p:sp>
    </p:spTree>
    <p:extLst>
      <p:ext uri="{BB962C8B-B14F-4D97-AF65-F5344CB8AC3E}">
        <p14:creationId xmlns:p14="http://schemas.microsoft.com/office/powerpoint/2010/main" val="2484893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November 2018 letter approved the temperature criterion for Black Cypress Bayou, which was added to Appendix A during the 2010 revision. The letter also approved the intermediate aquatic life use for Town Creek, which was added to Appendix D during the 2014 revision.</a:t>
            </a:r>
          </a:p>
        </p:txBody>
      </p:sp>
      <p:sp>
        <p:nvSpPr>
          <p:cNvPr id="4" name="Slide Number Placeholder 3"/>
          <p:cNvSpPr>
            <a:spLocks noGrp="1"/>
          </p:cNvSpPr>
          <p:nvPr>
            <p:ph type="sldNum" sz="quarter" idx="5"/>
          </p:nvPr>
        </p:nvSpPr>
        <p:spPr/>
        <p:txBody>
          <a:bodyPr/>
          <a:lstStyle/>
          <a:p>
            <a:fld id="{9F6C131C-B821-48EE-A223-E0F1A94EA1C6}" type="slidenum">
              <a:rPr lang="en-US" smtClean="0"/>
              <a:t>6</a:t>
            </a:fld>
            <a:endParaRPr lang="en-US"/>
          </a:p>
        </p:txBody>
      </p:sp>
    </p:spTree>
    <p:extLst>
      <p:ext uri="{BB962C8B-B14F-4D97-AF65-F5344CB8AC3E}">
        <p14:creationId xmlns:p14="http://schemas.microsoft.com/office/powerpoint/2010/main" val="3730425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November 2018 letter also approved the addition of a definition for “coastal recreation waters”. This definition was added based on amendments to the CWA by the BEACH Act of 2000.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EPA also approved changes to the existing footnote for biotic ligand models, which are used to develop site-specific aquatic life criteria for copper in freshwater.</a:t>
            </a:r>
          </a:p>
          <a:p>
            <a:endParaRPr lang="en-US" dirty="0"/>
          </a:p>
          <a:p>
            <a:r>
              <a:rPr lang="en-US" dirty="0"/>
              <a:t>Human health criteria for 60 substances were included in this revision cycle and were approved in their entirety.</a:t>
            </a:r>
          </a:p>
        </p:txBody>
      </p:sp>
      <p:sp>
        <p:nvSpPr>
          <p:cNvPr id="4" name="Slide Number Placeholder 3"/>
          <p:cNvSpPr>
            <a:spLocks noGrp="1"/>
          </p:cNvSpPr>
          <p:nvPr>
            <p:ph type="sldNum" sz="quarter" idx="5"/>
          </p:nvPr>
        </p:nvSpPr>
        <p:spPr/>
        <p:txBody>
          <a:bodyPr/>
          <a:lstStyle/>
          <a:p>
            <a:fld id="{9F6C131C-B821-48EE-A223-E0F1A94EA1C6}" type="slidenum">
              <a:rPr lang="en-US" smtClean="0"/>
              <a:t>7</a:t>
            </a:fld>
            <a:endParaRPr lang="en-US"/>
          </a:p>
        </p:txBody>
      </p:sp>
    </p:spTree>
    <p:extLst>
      <p:ext uri="{BB962C8B-B14F-4D97-AF65-F5344CB8AC3E}">
        <p14:creationId xmlns:p14="http://schemas.microsoft.com/office/powerpoint/2010/main" val="481358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EPA also approved the revised single sample criterion for enterococci of 130 colony forming units, or CFU, per 100 mL for coastal recreation waters as well as using both the geomean and the single sample max criterion to determine if WQS are being attained. Amendments to the CWA by the BEACH Act of 2000 directed EPA to conduct studies associated with pathogens and human health and to publish new or revised criteria recommendations for pathogens and pathogen indicators based on those studies, which led the EPA to publish new Recreational Water Quality Criteria in 2012 to replace EPA’s 1986 Recreational Water Quality Criteria. These changes were adopted because of recent revisions to EPA’s 2012 Recreational Water Quality Criteria and its tie into the BEACH Act.</a:t>
            </a:r>
          </a:p>
          <a:p>
            <a:endParaRPr lang="en-US" dirty="0"/>
          </a:p>
          <a:p>
            <a:r>
              <a:rPr lang="en-US" dirty="0"/>
              <a:t>The General Land Office is still using 104 CFU/100 mL for Beach Action Values.</a:t>
            </a:r>
          </a:p>
        </p:txBody>
      </p:sp>
      <p:sp>
        <p:nvSpPr>
          <p:cNvPr id="4" name="Slide Number Placeholder 3"/>
          <p:cNvSpPr>
            <a:spLocks noGrp="1"/>
          </p:cNvSpPr>
          <p:nvPr>
            <p:ph type="sldNum" sz="quarter" idx="5"/>
          </p:nvPr>
        </p:nvSpPr>
        <p:spPr/>
        <p:txBody>
          <a:bodyPr/>
          <a:lstStyle/>
          <a:p>
            <a:fld id="{9F6C131C-B821-48EE-A223-E0F1A94EA1C6}" type="slidenum">
              <a:rPr lang="en-US" smtClean="0"/>
              <a:t>8</a:t>
            </a:fld>
            <a:endParaRPr lang="en-US"/>
          </a:p>
        </p:txBody>
      </p:sp>
    </p:spTree>
    <p:extLst>
      <p:ext uri="{BB962C8B-B14F-4D97-AF65-F5344CB8AC3E}">
        <p14:creationId xmlns:p14="http://schemas.microsoft.com/office/powerpoint/2010/main" val="1793519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 also approved the site-specific WQS listed here for Appendix A and Appendix B.</a:t>
            </a:r>
          </a:p>
        </p:txBody>
      </p:sp>
      <p:sp>
        <p:nvSpPr>
          <p:cNvPr id="4" name="Slide Number Placeholder 3"/>
          <p:cNvSpPr>
            <a:spLocks noGrp="1"/>
          </p:cNvSpPr>
          <p:nvPr>
            <p:ph type="sldNum" sz="quarter" idx="5"/>
          </p:nvPr>
        </p:nvSpPr>
        <p:spPr/>
        <p:txBody>
          <a:bodyPr/>
          <a:lstStyle/>
          <a:p>
            <a:fld id="{9F6C131C-B821-48EE-A223-E0F1A94EA1C6}" type="slidenum">
              <a:rPr lang="en-US" smtClean="0"/>
              <a:t>9</a:t>
            </a:fld>
            <a:endParaRPr lang="en-US"/>
          </a:p>
        </p:txBody>
      </p:sp>
    </p:spTree>
    <p:extLst>
      <p:ext uri="{BB962C8B-B14F-4D97-AF65-F5344CB8AC3E}">
        <p14:creationId xmlns:p14="http://schemas.microsoft.com/office/powerpoint/2010/main" val="932505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2539321-F85C-4EEB-8B99-531E19974123}" type="datetimeFigureOut">
              <a:rPr lang="en-US" smtClean="0"/>
              <a:t>3/6/2020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08E98D0-96F8-4998-9DBC-ED3043A8172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2539321-F85C-4EEB-8B99-531E19974123}"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E98D0-96F8-4998-9DBC-ED3043A8172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2539321-F85C-4EEB-8B99-531E19974123}" type="datetimeFigureOut">
              <a:rPr lang="en-US" smtClean="0"/>
              <a:t>3/6/2020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08E98D0-96F8-4998-9DBC-ED3043A8172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32539321-F85C-4EEB-8B99-531E19974123}"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08E98D0-96F8-4998-9DBC-ED3043A81728}"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32539321-F85C-4EEB-8B99-531E19974123}" type="datetimeFigureOut">
              <a:rPr lang="en-US" smtClean="0"/>
              <a:t>3/6/2020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08E98D0-96F8-4998-9DBC-ED3043A81728}"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32539321-F85C-4EEB-8B99-531E19974123}" type="datetimeFigureOut">
              <a:rPr lang="en-US" smtClean="0"/>
              <a:t>3/6/2020</a:t>
            </a:fld>
            <a:endParaRPr lang="en-US"/>
          </a:p>
        </p:txBody>
      </p:sp>
      <p:sp>
        <p:nvSpPr>
          <p:cNvPr id="10" name="Slide Number Placeholder 9"/>
          <p:cNvSpPr>
            <a:spLocks noGrp="1"/>
          </p:cNvSpPr>
          <p:nvPr>
            <p:ph type="sldNum" sz="quarter" idx="16"/>
          </p:nvPr>
        </p:nvSpPr>
        <p:spPr/>
        <p:txBody>
          <a:bodyPr rtlCol="0"/>
          <a:lstStyle/>
          <a:p>
            <a:fld id="{408E98D0-96F8-4998-9DBC-ED3043A81728}"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32539321-F85C-4EEB-8B99-531E19974123}" type="datetimeFigureOut">
              <a:rPr lang="en-US" smtClean="0"/>
              <a:t>3/6/2020</a:t>
            </a:fld>
            <a:endParaRPr lang="en-US"/>
          </a:p>
        </p:txBody>
      </p:sp>
      <p:sp>
        <p:nvSpPr>
          <p:cNvPr id="12" name="Slide Number Placeholder 11"/>
          <p:cNvSpPr>
            <a:spLocks noGrp="1"/>
          </p:cNvSpPr>
          <p:nvPr>
            <p:ph type="sldNum" sz="quarter" idx="16"/>
          </p:nvPr>
        </p:nvSpPr>
        <p:spPr/>
        <p:txBody>
          <a:bodyPr rtlCol="0"/>
          <a:lstStyle/>
          <a:p>
            <a:fld id="{408E98D0-96F8-4998-9DBC-ED3043A81728}"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2539321-F85C-4EEB-8B99-531E19974123}" type="datetimeFigureOut">
              <a:rPr lang="en-US" smtClean="0"/>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08E98D0-96F8-4998-9DBC-ED3043A8172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539321-F85C-4EEB-8B99-531E19974123}" type="datetimeFigureOut">
              <a:rPr lang="en-US" smtClean="0"/>
              <a:t>3/6/2020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08E98D0-96F8-4998-9DBC-ED3043A817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32539321-F85C-4EEB-8B99-531E19974123}"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08E98D0-96F8-4998-9DBC-ED3043A81728}"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2539321-F85C-4EEB-8B99-531E19974123}" type="datetimeFigureOut">
              <a:rPr lang="en-US" smtClean="0"/>
              <a:t>3/6/2020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08E98D0-96F8-4998-9DBC-ED3043A81728}"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2539321-F85C-4EEB-8B99-531E19974123}" type="datetimeFigureOut">
              <a:rPr lang="en-US" smtClean="0"/>
              <a:t>3/6/2020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08E98D0-96F8-4998-9DBC-ED3043A817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974859"/>
          </a:xfrm>
          <a:prstGeom prst="rect">
            <a:avLst/>
          </a:prstGeom>
        </p:spPr>
      </p:pic>
      <p:sp>
        <p:nvSpPr>
          <p:cNvPr id="2" name="Title 1"/>
          <p:cNvSpPr>
            <a:spLocks noGrp="1"/>
          </p:cNvSpPr>
          <p:nvPr>
            <p:ph type="ctrTitle"/>
          </p:nvPr>
        </p:nvSpPr>
        <p:spPr>
          <a:xfrm>
            <a:off x="1333500" y="609600"/>
            <a:ext cx="6477000" cy="1219200"/>
          </a:xfrm>
          <a:solidFill>
            <a:schemeClr val="tx1">
              <a:alpha val="77000"/>
            </a:schemeClr>
          </a:solidFill>
        </p:spPr>
        <p:txBody>
          <a:bodyPr>
            <a:normAutofit/>
          </a:bodyPr>
          <a:lstStyle/>
          <a:p>
            <a:pPr algn="ctr"/>
            <a:r>
              <a:rPr lang="en-US" sz="3600" dirty="0">
                <a:solidFill>
                  <a:schemeClr val="bg1"/>
                </a:solidFill>
              </a:rPr>
              <a:t>Texas Surface Water Quality Standards (TSWQS) Update</a:t>
            </a:r>
          </a:p>
        </p:txBody>
      </p:sp>
      <p:sp>
        <p:nvSpPr>
          <p:cNvPr id="3" name="Subtitle 2"/>
          <p:cNvSpPr>
            <a:spLocks noGrp="1"/>
          </p:cNvSpPr>
          <p:nvPr>
            <p:ph type="subTitle" idx="1"/>
          </p:nvPr>
        </p:nvSpPr>
        <p:spPr>
          <a:xfrm>
            <a:off x="1676400" y="4800600"/>
            <a:ext cx="5791200" cy="685800"/>
          </a:xfrm>
          <a:solidFill>
            <a:schemeClr val="tx1">
              <a:alpha val="77000"/>
            </a:schemeClr>
          </a:solidFill>
        </p:spPr>
        <p:txBody>
          <a:bodyPr>
            <a:normAutofit fontScale="77500" lnSpcReduction="20000"/>
          </a:bodyPr>
          <a:lstStyle/>
          <a:p>
            <a:pPr algn="ctr"/>
            <a:r>
              <a:rPr lang="en-US" dirty="0">
                <a:solidFill>
                  <a:schemeClr val="bg1"/>
                </a:solidFill>
              </a:rPr>
              <a:t>Debbie Miller</a:t>
            </a:r>
          </a:p>
          <a:p>
            <a:pPr algn="ctr"/>
            <a:r>
              <a:rPr lang="en-US" dirty="0">
                <a:solidFill>
                  <a:schemeClr val="bg1"/>
                </a:solidFill>
              </a:rPr>
              <a:t>Water Quality Standards Group</a:t>
            </a:r>
          </a:p>
        </p:txBody>
      </p:sp>
    </p:spTree>
    <p:extLst>
      <p:ext uri="{BB962C8B-B14F-4D97-AF65-F5344CB8AC3E}">
        <p14:creationId xmlns:p14="http://schemas.microsoft.com/office/powerpoint/2010/main" val="534032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8D371-B69D-415F-9AB0-B7DAEA78E0E8}"/>
              </a:ext>
            </a:extLst>
          </p:cNvPr>
          <p:cNvSpPr>
            <a:spLocks noGrp="1"/>
          </p:cNvSpPr>
          <p:nvPr>
            <p:ph type="title"/>
          </p:nvPr>
        </p:nvSpPr>
        <p:spPr/>
        <p:txBody>
          <a:bodyPr/>
          <a:lstStyle/>
          <a:p>
            <a:r>
              <a:rPr lang="en-US" dirty="0">
                <a:solidFill>
                  <a:srgbClr val="775F55"/>
                </a:solidFill>
              </a:rPr>
              <a:t>EPA Approvals</a:t>
            </a:r>
            <a:r>
              <a:rPr lang="en-US" dirty="0"/>
              <a:t> – Nov 2018 Letter</a:t>
            </a:r>
          </a:p>
        </p:txBody>
      </p:sp>
      <p:sp>
        <p:nvSpPr>
          <p:cNvPr id="3" name="Content Placeholder 2">
            <a:extLst>
              <a:ext uri="{FF2B5EF4-FFF2-40B4-BE49-F238E27FC236}">
                <a16:creationId xmlns:a16="http://schemas.microsoft.com/office/drawing/2014/main" id="{EB0A5AD2-EF8E-42FF-A734-EF5C0D5A7645}"/>
              </a:ext>
            </a:extLst>
          </p:cNvPr>
          <p:cNvSpPr>
            <a:spLocks noGrp="1"/>
          </p:cNvSpPr>
          <p:nvPr>
            <p:ph sz="quarter" idx="1"/>
          </p:nvPr>
        </p:nvSpPr>
        <p:spPr/>
        <p:txBody>
          <a:bodyPr/>
          <a:lstStyle/>
          <a:p>
            <a:pPr lvl="0">
              <a:buFont typeface="Wingdings" panose="05000000000000000000" pitchFamily="2" charset="2"/>
              <a:buChar char="q"/>
            </a:pPr>
            <a:r>
              <a:rPr lang="en-US" dirty="0"/>
              <a:t>Appendix C – Segment Boundary Descriptions</a:t>
            </a:r>
          </a:p>
          <a:p>
            <a:pPr lvl="1">
              <a:buFont typeface="Wingdings" panose="05000000000000000000" pitchFamily="2" charset="2"/>
              <a:buChar char="q"/>
            </a:pPr>
            <a:r>
              <a:rPr lang="en-US" dirty="0"/>
              <a:t>Segment 1225 – Waco Lake</a:t>
            </a:r>
          </a:p>
          <a:p>
            <a:pPr lvl="1">
              <a:buFont typeface="Wingdings" panose="05000000000000000000" pitchFamily="2" charset="2"/>
              <a:buChar char="q"/>
            </a:pPr>
            <a:r>
              <a:rPr lang="en-US" dirty="0"/>
              <a:t>Segment 1226 – North Bosque River</a:t>
            </a:r>
          </a:p>
          <a:p>
            <a:pPr lvl="1">
              <a:buFont typeface="Wingdings" panose="05000000000000000000" pitchFamily="2" charset="2"/>
              <a:buChar char="q"/>
            </a:pPr>
            <a:r>
              <a:rPr lang="en-US" dirty="0"/>
              <a:t>Segment 0513 – Big Cow Creek</a:t>
            </a:r>
          </a:p>
          <a:p>
            <a:pPr lvl="1">
              <a:buFont typeface="Wingdings" panose="05000000000000000000" pitchFamily="2" charset="2"/>
              <a:buChar char="q"/>
            </a:pPr>
            <a:r>
              <a:rPr lang="en-US" dirty="0"/>
              <a:t>Segment 0701 – Taylor Bayou Above Tidal</a:t>
            </a:r>
          </a:p>
          <a:p>
            <a:pPr lvl="1">
              <a:buFont typeface="Wingdings" panose="05000000000000000000" pitchFamily="2" charset="2"/>
              <a:buChar char="q"/>
            </a:pPr>
            <a:r>
              <a:rPr lang="en-US" dirty="0"/>
              <a:t>Segment 1259 – Leon River Above Belton Lake</a:t>
            </a:r>
          </a:p>
          <a:p>
            <a:pPr lvl="1">
              <a:buFont typeface="Wingdings" panose="05000000000000000000" pitchFamily="2" charset="2"/>
              <a:buChar char="q"/>
            </a:pPr>
            <a:r>
              <a:rPr lang="en-US" dirty="0"/>
              <a:t>Segment 1424 – Middle Concho/South Concho River</a:t>
            </a:r>
          </a:p>
          <a:p>
            <a:endParaRPr lang="en-US" dirty="0"/>
          </a:p>
        </p:txBody>
      </p:sp>
    </p:spTree>
    <p:extLst>
      <p:ext uri="{BB962C8B-B14F-4D97-AF65-F5344CB8AC3E}">
        <p14:creationId xmlns:p14="http://schemas.microsoft.com/office/powerpoint/2010/main" val="1653283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551A-3B23-44B2-9C52-C692710D008F}"/>
              </a:ext>
            </a:extLst>
          </p:cNvPr>
          <p:cNvSpPr>
            <a:spLocks noGrp="1"/>
          </p:cNvSpPr>
          <p:nvPr>
            <p:ph type="title"/>
          </p:nvPr>
        </p:nvSpPr>
        <p:spPr/>
        <p:txBody>
          <a:bodyPr/>
          <a:lstStyle/>
          <a:p>
            <a:r>
              <a:rPr lang="en-US" dirty="0">
                <a:solidFill>
                  <a:srgbClr val="775F55"/>
                </a:solidFill>
              </a:rPr>
              <a:t>EPA Approvals</a:t>
            </a:r>
            <a:r>
              <a:rPr lang="en-US" dirty="0"/>
              <a:t> – Nov 2018 Letter</a:t>
            </a:r>
          </a:p>
        </p:txBody>
      </p:sp>
      <p:sp>
        <p:nvSpPr>
          <p:cNvPr id="4" name="TextBox 3">
            <a:extLst>
              <a:ext uri="{FF2B5EF4-FFF2-40B4-BE49-F238E27FC236}">
                <a16:creationId xmlns:a16="http://schemas.microsoft.com/office/drawing/2014/main" id="{47082A9A-D5CD-4C94-BA95-1213BCBD0935}"/>
              </a:ext>
            </a:extLst>
          </p:cNvPr>
          <p:cNvSpPr txBox="1"/>
          <p:nvPr/>
        </p:nvSpPr>
        <p:spPr>
          <a:xfrm>
            <a:off x="304800" y="1676400"/>
            <a:ext cx="8378191" cy="584775"/>
          </a:xfrm>
          <a:prstGeom prst="rect">
            <a:avLst/>
          </a:prstGeom>
          <a:noFill/>
        </p:spPr>
        <p:txBody>
          <a:bodyPr wrap="none" rtlCol="0">
            <a:spAutoFit/>
          </a:bodyPr>
          <a:lstStyle/>
          <a:p>
            <a:pPr marL="457200" indent="-457200">
              <a:buClr>
                <a:schemeClr val="accent2"/>
              </a:buClr>
              <a:buSzPct val="60000"/>
              <a:buFont typeface="Wingdings" panose="05000000000000000000" pitchFamily="2" charset="2"/>
              <a:buChar char="q"/>
            </a:pPr>
            <a:r>
              <a:rPr lang="en-US" sz="3200" dirty="0"/>
              <a:t>Appendix G – Secondary Contact Recreation 1</a:t>
            </a:r>
          </a:p>
        </p:txBody>
      </p:sp>
      <p:sp>
        <p:nvSpPr>
          <p:cNvPr id="3" name="Content Placeholder 2">
            <a:extLst>
              <a:ext uri="{FF2B5EF4-FFF2-40B4-BE49-F238E27FC236}">
                <a16:creationId xmlns:a16="http://schemas.microsoft.com/office/drawing/2014/main" id="{81286726-16C9-4D0D-AAF9-FE10ED9EE7CA}"/>
              </a:ext>
            </a:extLst>
          </p:cNvPr>
          <p:cNvSpPr>
            <a:spLocks noGrp="1"/>
          </p:cNvSpPr>
          <p:nvPr>
            <p:ph sz="quarter" idx="1"/>
          </p:nvPr>
        </p:nvSpPr>
        <p:spPr>
          <a:xfrm>
            <a:off x="602374" y="2057400"/>
            <a:ext cx="8153400" cy="3886200"/>
          </a:xfrm>
        </p:spPr>
        <p:txBody>
          <a:bodyPr numCol="2">
            <a:normAutofit fontScale="25000" lnSpcReduction="20000"/>
          </a:bodyPr>
          <a:lstStyle/>
          <a:p>
            <a:endParaRPr lang="en-US" sz="3200" dirty="0"/>
          </a:p>
          <a:p>
            <a:pPr>
              <a:buClr>
                <a:schemeClr val="accent1"/>
              </a:buClr>
              <a:buFont typeface="Wingdings" panose="05000000000000000000" pitchFamily="2" charset="2"/>
              <a:buChar char="q"/>
            </a:pPr>
            <a:r>
              <a:rPr lang="en-US" sz="9200" dirty="0"/>
              <a:t>Dixon Creek (0101)</a:t>
            </a:r>
          </a:p>
          <a:p>
            <a:pPr>
              <a:buClr>
                <a:schemeClr val="accent1"/>
              </a:buClr>
              <a:buFont typeface="Wingdings" panose="05000000000000000000" pitchFamily="2" charset="2"/>
              <a:buChar char="q"/>
            </a:pPr>
            <a:r>
              <a:rPr lang="en-US" sz="9200" dirty="0"/>
              <a:t>Buffalo Creek (0214)</a:t>
            </a:r>
          </a:p>
          <a:p>
            <a:pPr>
              <a:buClr>
                <a:schemeClr val="accent1"/>
              </a:buClr>
              <a:buFont typeface="Wingdings" panose="05000000000000000000" pitchFamily="2" charset="2"/>
              <a:buChar char="q"/>
            </a:pPr>
            <a:r>
              <a:rPr lang="en-US" sz="9200" dirty="0"/>
              <a:t>Paradise Creek (0230)</a:t>
            </a:r>
          </a:p>
          <a:p>
            <a:pPr>
              <a:buClr>
                <a:schemeClr val="accent1"/>
              </a:buClr>
              <a:buFont typeface="Wingdings" panose="05000000000000000000" pitchFamily="2" charset="2"/>
              <a:buChar char="q"/>
            </a:pPr>
            <a:r>
              <a:rPr lang="en-US" sz="9200" dirty="0"/>
              <a:t>Nichols Creek (0502)</a:t>
            </a:r>
          </a:p>
          <a:p>
            <a:pPr>
              <a:buClr>
                <a:schemeClr val="accent1"/>
              </a:buClr>
              <a:buFont typeface="Wingdings" panose="05000000000000000000" pitchFamily="2" charset="2"/>
              <a:buChar char="q"/>
            </a:pPr>
            <a:r>
              <a:rPr lang="en-US" sz="9200" dirty="0" err="1"/>
              <a:t>Allens</a:t>
            </a:r>
            <a:r>
              <a:rPr lang="en-US" sz="9200" dirty="0"/>
              <a:t> Creek (1202)</a:t>
            </a:r>
          </a:p>
          <a:p>
            <a:pPr>
              <a:buClr>
                <a:schemeClr val="accent1"/>
              </a:buClr>
              <a:buFont typeface="Wingdings" panose="05000000000000000000" pitchFamily="2" charset="2"/>
              <a:buChar char="q"/>
            </a:pPr>
            <a:r>
              <a:rPr lang="en-US" sz="9200" dirty="0"/>
              <a:t>Duck Creek (1209)</a:t>
            </a:r>
          </a:p>
          <a:p>
            <a:pPr>
              <a:buClr>
                <a:schemeClr val="accent1"/>
              </a:buClr>
              <a:buFont typeface="Wingdings" panose="05000000000000000000" pitchFamily="2" charset="2"/>
              <a:buChar char="q"/>
            </a:pPr>
            <a:r>
              <a:rPr lang="en-US" sz="9200" dirty="0"/>
              <a:t>Shepherd Creek (1209)</a:t>
            </a:r>
          </a:p>
          <a:p>
            <a:pPr>
              <a:buClr>
                <a:schemeClr val="accent1"/>
              </a:buClr>
              <a:buFont typeface="Wingdings" panose="05000000000000000000" pitchFamily="2" charset="2"/>
              <a:buChar char="q"/>
            </a:pPr>
            <a:r>
              <a:rPr lang="en-US" sz="9200" dirty="0"/>
              <a:t>Duncan Creek (1222)</a:t>
            </a:r>
          </a:p>
          <a:p>
            <a:pPr>
              <a:buClr>
                <a:schemeClr val="accent1"/>
              </a:buClr>
              <a:buFont typeface="Wingdings" panose="05000000000000000000" pitchFamily="2" charset="2"/>
              <a:buChar char="q"/>
            </a:pPr>
            <a:r>
              <a:rPr lang="en-US" sz="9200" dirty="0"/>
              <a:t>Indian Creek (1226)</a:t>
            </a:r>
          </a:p>
          <a:p>
            <a:pPr>
              <a:buClr>
                <a:schemeClr val="accent1"/>
              </a:buClr>
              <a:buFont typeface="Wingdings" panose="05000000000000000000" pitchFamily="2" charset="2"/>
              <a:buChar char="q"/>
            </a:pPr>
            <a:r>
              <a:rPr lang="en-US" sz="9200" dirty="0"/>
              <a:t>Simms Creek (1226)</a:t>
            </a:r>
          </a:p>
          <a:p>
            <a:endParaRPr lang="en-US" sz="9200" dirty="0"/>
          </a:p>
          <a:p>
            <a:endParaRPr lang="en-US" sz="9200" dirty="0"/>
          </a:p>
          <a:p>
            <a:endParaRPr lang="en-US" sz="9200" dirty="0"/>
          </a:p>
          <a:p>
            <a:pPr marL="0" indent="0">
              <a:buNone/>
            </a:pPr>
            <a:endParaRPr lang="en-US" sz="9200" dirty="0"/>
          </a:p>
          <a:p>
            <a:endParaRPr lang="en-US" sz="3200" dirty="0"/>
          </a:p>
          <a:p>
            <a:pPr>
              <a:buClr>
                <a:schemeClr val="accent1"/>
              </a:buClr>
            </a:pPr>
            <a:r>
              <a:rPr lang="en-US" sz="9200" dirty="0"/>
              <a:t>Alarm Creek (1226)</a:t>
            </a:r>
          </a:p>
          <a:p>
            <a:pPr>
              <a:buClr>
                <a:schemeClr val="accent1"/>
              </a:buClr>
            </a:pPr>
            <a:r>
              <a:rPr lang="en-US" sz="9200" dirty="0"/>
              <a:t>Little Green Creek (1226)</a:t>
            </a:r>
          </a:p>
          <a:p>
            <a:pPr>
              <a:buClr>
                <a:schemeClr val="accent1"/>
              </a:buClr>
            </a:pPr>
            <a:r>
              <a:rPr lang="en-US" sz="9200" dirty="0"/>
              <a:t>Cottonwood Branch (1242)</a:t>
            </a:r>
          </a:p>
          <a:p>
            <a:pPr>
              <a:buClr>
                <a:schemeClr val="accent1"/>
              </a:buClr>
            </a:pPr>
            <a:r>
              <a:rPr lang="en-US" sz="9200" dirty="0"/>
              <a:t>Campbells Creek (1242)</a:t>
            </a:r>
          </a:p>
          <a:p>
            <a:pPr>
              <a:buClr>
                <a:schemeClr val="accent1"/>
              </a:buClr>
            </a:pPr>
            <a:r>
              <a:rPr lang="en-US" sz="9200" dirty="0"/>
              <a:t>Willis Creek (1247)</a:t>
            </a:r>
          </a:p>
          <a:p>
            <a:pPr>
              <a:buClr>
                <a:schemeClr val="accent1"/>
              </a:buClr>
            </a:pPr>
            <a:r>
              <a:rPr lang="en-US" sz="9200" dirty="0"/>
              <a:t>Unnamed tributary of Scarborough Creek (1255)</a:t>
            </a:r>
          </a:p>
          <a:p>
            <a:pPr>
              <a:buClr>
                <a:schemeClr val="accent1"/>
              </a:buClr>
            </a:pPr>
            <a:r>
              <a:rPr lang="en-US" sz="9200" dirty="0"/>
              <a:t>Dry Branch (1255)</a:t>
            </a:r>
          </a:p>
          <a:p>
            <a:pPr>
              <a:buClr>
                <a:schemeClr val="accent1"/>
              </a:buClr>
            </a:pPr>
            <a:r>
              <a:rPr lang="en-US" sz="9200" dirty="0"/>
              <a:t>Gum Tree Branch (1302)</a:t>
            </a:r>
          </a:p>
          <a:p>
            <a:pPr>
              <a:buClr>
                <a:schemeClr val="accent1"/>
              </a:buClr>
            </a:pPr>
            <a:r>
              <a:rPr lang="en-US" sz="9200" dirty="0"/>
              <a:t>Aransas Creek (2004)</a:t>
            </a:r>
          </a:p>
          <a:p>
            <a:pPr lvl="0"/>
            <a:endParaRPr lang="en-US" sz="6200" dirty="0"/>
          </a:p>
          <a:p>
            <a:pPr lvl="0"/>
            <a:endParaRPr lang="en-US" dirty="0"/>
          </a:p>
          <a:p>
            <a:pPr lvl="0"/>
            <a:endParaRPr lang="en-US" dirty="0"/>
          </a:p>
          <a:p>
            <a:pPr lvl="0"/>
            <a:endParaRPr lang="en-US" dirty="0"/>
          </a:p>
          <a:p>
            <a:pPr lvl="0"/>
            <a:endParaRPr lang="en-US" dirty="0"/>
          </a:p>
          <a:p>
            <a:pPr lvl="0"/>
            <a:endParaRPr lang="en-US" dirty="0"/>
          </a:p>
          <a:p>
            <a:endParaRPr lang="en-US" dirty="0"/>
          </a:p>
        </p:txBody>
      </p:sp>
    </p:spTree>
    <p:extLst>
      <p:ext uri="{BB962C8B-B14F-4D97-AF65-F5344CB8AC3E}">
        <p14:creationId xmlns:p14="http://schemas.microsoft.com/office/powerpoint/2010/main" val="3230175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DB793-D41C-4333-BE78-4A8CE3777566}"/>
              </a:ext>
            </a:extLst>
          </p:cNvPr>
          <p:cNvSpPr>
            <a:spLocks noGrp="1"/>
          </p:cNvSpPr>
          <p:nvPr>
            <p:ph type="title"/>
          </p:nvPr>
        </p:nvSpPr>
        <p:spPr/>
        <p:txBody>
          <a:bodyPr/>
          <a:lstStyle/>
          <a:p>
            <a:r>
              <a:rPr lang="en-US" dirty="0">
                <a:solidFill>
                  <a:srgbClr val="775F55"/>
                </a:solidFill>
              </a:rPr>
              <a:t>EPA Approvals</a:t>
            </a:r>
            <a:r>
              <a:rPr lang="en-US" dirty="0"/>
              <a:t> – Nov 2018 Letter</a:t>
            </a:r>
          </a:p>
        </p:txBody>
      </p:sp>
      <p:sp>
        <p:nvSpPr>
          <p:cNvPr id="3" name="Content Placeholder 2">
            <a:extLst>
              <a:ext uri="{FF2B5EF4-FFF2-40B4-BE49-F238E27FC236}">
                <a16:creationId xmlns:a16="http://schemas.microsoft.com/office/drawing/2014/main" id="{94CCF62C-A3AB-41FB-985B-D8877F265558}"/>
              </a:ext>
            </a:extLst>
          </p:cNvPr>
          <p:cNvSpPr>
            <a:spLocks noGrp="1"/>
          </p:cNvSpPr>
          <p:nvPr>
            <p:ph sz="quarter" idx="1"/>
          </p:nvPr>
        </p:nvSpPr>
        <p:spPr>
          <a:xfrm>
            <a:off x="304800" y="1600200"/>
            <a:ext cx="8461248" cy="4495800"/>
          </a:xfrm>
        </p:spPr>
        <p:txBody>
          <a:bodyPr/>
          <a:lstStyle/>
          <a:p>
            <a:pPr>
              <a:buFont typeface="Wingdings" panose="05000000000000000000" pitchFamily="2" charset="2"/>
              <a:buChar char="q"/>
            </a:pPr>
            <a:r>
              <a:rPr lang="en-US" sz="3200" dirty="0"/>
              <a:t>Appendix G – Secondary Contact Recreation 2</a:t>
            </a:r>
          </a:p>
          <a:p>
            <a:pPr lvl="1">
              <a:buFont typeface="Wingdings" panose="05000000000000000000" pitchFamily="2" charset="2"/>
              <a:buChar char="q"/>
            </a:pPr>
            <a:r>
              <a:rPr lang="en-US" dirty="0"/>
              <a:t>Armstrong Creek (1223)</a:t>
            </a:r>
          </a:p>
          <a:p>
            <a:pPr lvl="1">
              <a:buFont typeface="Wingdings" panose="05000000000000000000" pitchFamily="2" charset="2"/>
              <a:buChar char="q"/>
            </a:pPr>
            <a:r>
              <a:rPr lang="en-US" dirty="0"/>
              <a:t>Goose Branch (1255)</a:t>
            </a:r>
          </a:p>
          <a:p>
            <a:pPr lvl="1">
              <a:buFont typeface="Wingdings" panose="05000000000000000000" pitchFamily="2" charset="2"/>
              <a:buChar char="q"/>
            </a:pPr>
            <a:r>
              <a:rPr lang="en-US" dirty="0"/>
              <a:t>Scarborough Creek (1255)</a:t>
            </a:r>
          </a:p>
          <a:p>
            <a:pPr lvl="1">
              <a:buFont typeface="Wingdings" panose="05000000000000000000" pitchFamily="2" charset="2"/>
              <a:buChar char="q"/>
            </a:pPr>
            <a:r>
              <a:rPr lang="en-US" dirty="0"/>
              <a:t>Unnamed tributary of Goose Branch (1255)</a:t>
            </a:r>
          </a:p>
          <a:p>
            <a:pPr lvl="1">
              <a:buFont typeface="Wingdings" panose="05000000000000000000" pitchFamily="2" charset="2"/>
              <a:buChar char="q"/>
            </a:pPr>
            <a:r>
              <a:rPr lang="en-US" dirty="0"/>
              <a:t>North Fork Upper North Bosque River (1255)</a:t>
            </a:r>
          </a:p>
          <a:p>
            <a:pPr lvl="1">
              <a:buFont typeface="Wingdings" panose="05000000000000000000" pitchFamily="2" charset="2"/>
              <a:buChar char="q"/>
            </a:pPr>
            <a:r>
              <a:rPr lang="en-US" dirty="0" err="1"/>
              <a:t>Woodhollow</a:t>
            </a:r>
            <a:r>
              <a:rPr lang="en-US" dirty="0"/>
              <a:t> Branch (1255)</a:t>
            </a:r>
          </a:p>
          <a:p>
            <a:endParaRPr lang="en-US" dirty="0"/>
          </a:p>
        </p:txBody>
      </p:sp>
    </p:spTree>
    <p:extLst>
      <p:ext uri="{BB962C8B-B14F-4D97-AF65-F5344CB8AC3E}">
        <p14:creationId xmlns:p14="http://schemas.microsoft.com/office/powerpoint/2010/main" val="4054784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3FBF5-9AB4-45EA-9F61-13BA058DE0E2}"/>
              </a:ext>
            </a:extLst>
          </p:cNvPr>
          <p:cNvSpPr>
            <a:spLocks noGrp="1"/>
          </p:cNvSpPr>
          <p:nvPr>
            <p:ph type="title"/>
          </p:nvPr>
        </p:nvSpPr>
        <p:spPr/>
        <p:txBody>
          <a:bodyPr/>
          <a:lstStyle/>
          <a:p>
            <a:r>
              <a:rPr lang="en-US" dirty="0">
                <a:solidFill>
                  <a:srgbClr val="775F55"/>
                </a:solidFill>
              </a:rPr>
              <a:t>EPA Approvals</a:t>
            </a:r>
            <a:r>
              <a:rPr lang="en-US" dirty="0"/>
              <a:t> – May 2019 Letter</a:t>
            </a:r>
          </a:p>
        </p:txBody>
      </p:sp>
      <p:sp>
        <p:nvSpPr>
          <p:cNvPr id="3" name="Content Placeholder 2">
            <a:extLst>
              <a:ext uri="{FF2B5EF4-FFF2-40B4-BE49-F238E27FC236}">
                <a16:creationId xmlns:a16="http://schemas.microsoft.com/office/drawing/2014/main" id="{A0057A45-E475-442E-82D9-A8CA0F31DAA9}"/>
              </a:ext>
            </a:extLst>
          </p:cNvPr>
          <p:cNvSpPr>
            <a:spLocks noGrp="1"/>
          </p:cNvSpPr>
          <p:nvPr>
            <p:ph sz="quarter" idx="1"/>
          </p:nvPr>
        </p:nvSpPr>
        <p:spPr>
          <a:xfrm>
            <a:off x="612648" y="1600200"/>
            <a:ext cx="8153400" cy="4953000"/>
          </a:xfrm>
        </p:spPr>
        <p:txBody>
          <a:bodyPr/>
          <a:lstStyle/>
          <a:p>
            <a:pPr>
              <a:buFont typeface="Wingdings" panose="05000000000000000000" pitchFamily="2" charset="2"/>
              <a:buChar char="q"/>
            </a:pPr>
            <a:r>
              <a:rPr lang="en-US" sz="3200" dirty="0"/>
              <a:t>Appendix E</a:t>
            </a:r>
          </a:p>
          <a:p>
            <a:pPr lvl="1">
              <a:buFont typeface="Wingdings" panose="05000000000000000000" pitchFamily="2" charset="2"/>
              <a:buChar char="q"/>
            </a:pPr>
            <a:r>
              <a:rPr lang="en-US" dirty="0"/>
              <a:t>Approved Copper WER for </a:t>
            </a:r>
            <a:r>
              <a:rPr lang="en-US" dirty="0" err="1"/>
              <a:t>MarkWest</a:t>
            </a:r>
            <a:r>
              <a:rPr lang="en-US" dirty="0"/>
              <a:t> Javelina Co.</a:t>
            </a:r>
          </a:p>
          <a:p>
            <a:pPr lvl="2">
              <a:buFont typeface="Wingdings" panose="05000000000000000000" pitchFamily="2" charset="2"/>
              <a:buChar char="q"/>
            </a:pPr>
            <a:r>
              <a:rPr lang="en-US" sz="2600" dirty="0"/>
              <a:t>Permit issuance delayed for several years </a:t>
            </a:r>
          </a:p>
          <a:p>
            <a:pPr lvl="2">
              <a:buFont typeface="Wingdings" panose="05000000000000000000" pitchFamily="2" charset="2"/>
              <a:buChar char="q"/>
            </a:pPr>
            <a:r>
              <a:rPr lang="en-US" sz="2600" dirty="0"/>
              <a:t>Public participation occurred with 2018 triennial as opposed to TPDES permitting process</a:t>
            </a:r>
          </a:p>
          <a:p>
            <a:pPr lvl="2">
              <a:buFont typeface="Wingdings" panose="05000000000000000000" pitchFamily="2" charset="2"/>
              <a:buChar char="q"/>
            </a:pPr>
            <a:r>
              <a:rPr lang="en-US" sz="2600" dirty="0"/>
              <a:t>Action letter not issued until May 2019 in order to fully understand proposed changes at the plant</a:t>
            </a:r>
          </a:p>
          <a:p>
            <a:pPr lvl="1">
              <a:buFont typeface="Wingdings" panose="05000000000000000000" pitchFamily="2" charset="2"/>
              <a:buChar char="q"/>
            </a:pPr>
            <a:endParaRPr lang="en-US" dirty="0"/>
          </a:p>
        </p:txBody>
      </p:sp>
    </p:spTree>
    <p:extLst>
      <p:ext uri="{BB962C8B-B14F-4D97-AF65-F5344CB8AC3E}">
        <p14:creationId xmlns:p14="http://schemas.microsoft.com/office/powerpoint/2010/main" val="1401852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167E-E408-4215-9963-D47734619704}"/>
              </a:ext>
            </a:extLst>
          </p:cNvPr>
          <p:cNvSpPr>
            <a:spLocks noGrp="1"/>
          </p:cNvSpPr>
          <p:nvPr>
            <p:ph type="title"/>
          </p:nvPr>
        </p:nvSpPr>
        <p:spPr/>
        <p:txBody>
          <a:bodyPr/>
          <a:lstStyle/>
          <a:p>
            <a:r>
              <a:rPr lang="en-US" dirty="0">
                <a:solidFill>
                  <a:srgbClr val="775F55"/>
                </a:solidFill>
              </a:rPr>
              <a:t>EPA Approvals</a:t>
            </a:r>
            <a:r>
              <a:rPr lang="en-US" dirty="0"/>
              <a:t> – Jan 2020 Letter</a:t>
            </a:r>
          </a:p>
        </p:txBody>
      </p:sp>
      <p:sp>
        <p:nvSpPr>
          <p:cNvPr id="3" name="Content Placeholder 2">
            <a:extLst>
              <a:ext uri="{FF2B5EF4-FFF2-40B4-BE49-F238E27FC236}">
                <a16:creationId xmlns:a16="http://schemas.microsoft.com/office/drawing/2014/main" id="{DD8513B0-EDFC-44CC-9FDE-5143ADC6B9C9}"/>
              </a:ext>
            </a:extLst>
          </p:cNvPr>
          <p:cNvSpPr>
            <a:spLocks noGrp="1"/>
          </p:cNvSpPr>
          <p:nvPr>
            <p:ph sz="quarter" idx="1"/>
          </p:nvPr>
        </p:nvSpPr>
        <p:spPr>
          <a:xfrm>
            <a:off x="499872" y="1600200"/>
            <a:ext cx="8378952" cy="4495800"/>
          </a:xfrm>
        </p:spPr>
        <p:txBody>
          <a:bodyPr/>
          <a:lstStyle/>
          <a:p>
            <a:pPr>
              <a:buFont typeface="Wingdings" panose="05000000000000000000" pitchFamily="2" charset="2"/>
              <a:buChar char="q"/>
            </a:pPr>
            <a:r>
              <a:rPr lang="en-US" dirty="0"/>
              <a:t>Appendices A and C</a:t>
            </a:r>
          </a:p>
          <a:p>
            <a:pPr lvl="1">
              <a:buFont typeface="Wingdings" panose="05000000000000000000" pitchFamily="2" charset="2"/>
              <a:buChar char="q"/>
            </a:pPr>
            <a:r>
              <a:rPr lang="en-US" dirty="0"/>
              <a:t>Segment 2485 – Oso Bay</a:t>
            </a:r>
          </a:p>
          <a:p>
            <a:pPr lvl="2"/>
            <a:r>
              <a:rPr lang="en-US" dirty="0"/>
              <a:t>Approved segment description (Appendix C)</a:t>
            </a:r>
          </a:p>
          <a:p>
            <a:pPr lvl="2"/>
            <a:r>
              <a:rPr lang="en-US" dirty="0"/>
              <a:t>Approved site-specific dissolved oxygen criteria (Appendix A)</a:t>
            </a:r>
          </a:p>
          <a:p>
            <a:pPr lvl="1">
              <a:buFont typeface="Wingdings" panose="05000000000000000000" pitchFamily="2" charset="2"/>
              <a:buChar char="q"/>
            </a:pPr>
            <a:r>
              <a:rPr lang="en-US" dirty="0"/>
              <a:t>Segment 2486 – Blind Oso Bay</a:t>
            </a:r>
          </a:p>
          <a:p>
            <a:pPr lvl="2"/>
            <a:r>
              <a:rPr lang="en-US" dirty="0"/>
              <a:t>Approved segment description (Appendix C)</a:t>
            </a:r>
          </a:p>
          <a:p>
            <a:pPr lvl="2"/>
            <a:r>
              <a:rPr lang="en-US" dirty="0"/>
              <a:t>Approved site-specific dissolved oxygen criteria (Appendix A), including seasonal criteria</a:t>
            </a:r>
          </a:p>
        </p:txBody>
      </p:sp>
    </p:spTree>
    <p:extLst>
      <p:ext uri="{BB962C8B-B14F-4D97-AF65-F5344CB8AC3E}">
        <p14:creationId xmlns:p14="http://schemas.microsoft.com/office/powerpoint/2010/main" val="4130837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94BE4-C803-49C8-8C97-EA9E3BF9985B}"/>
              </a:ext>
            </a:extLst>
          </p:cNvPr>
          <p:cNvSpPr>
            <a:spLocks noGrp="1"/>
          </p:cNvSpPr>
          <p:nvPr>
            <p:ph type="title"/>
          </p:nvPr>
        </p:nvSpPr>
        <p:spPr/>
        <p:txBody>
          <a:bodyPr/>
          <a:lstStyle/>
          <a:p>
            <a:r>
              <a:rPr lang="en-US" dirty="0"/>
              <a:t>2010 TSWQS Pending Action</a:t>
            </a:r>
          </a:p>
        </p:txBody>
      </p:sp>
      <p:sp>
        <p:nvSpPr>
          <p:cNvPr id="3" name="Content Placeholder 2">
            <a:extLst>
              <a:ext uri="{FF2B5EF4-FFF2-40B4-BE49-F238E27FC236}">
                <a16:creationId xmlns:a16="http://schemas.microsoft.com/office/drawing/2014/main" id="{78DE2B2C-26B1-4CCE-B5C3-F0E818574D43}"/>
              </a:ext>
            </a:extLst>
          </p:cNvPr>
          <p:cNvSpPr>
            <a:spLocks noGrp="1"/>
          </p:cNvSpPr>
          <p:nvPr>
            <p:ph sz="quarter" idx="1"/>
          </p:nvPr>
        </p:nvSpPr>
        <p:spPr/>
        <p:txBody>
          <a:bodyPr>
            <a:normAutofit/>
          </a:bodyPr>
          <a:lstStyle/>
          <a:p>
            <a:pPr>
              <a:buFont typeface="Wingdings" panose="05000000000000000000" pitchFamily="2" charset="2"/>
              <a:buChar char="q"/>
            </a:pPr>
            <a:r>
              <a:rPr lang="en-US" sz="3200" dirty="0"/>
              <a:t>Revised temperature criteria for two classified segments</a:t>
            </a:r>
          </a:p>
          <a:p>
            <a:pPr>
              <a:buFont typeface="Wingdings" panose="05000000000000000000" pitchFamily="2" charset="2"/>
              <a:buChar char="q"/>
            </a:pPr>
            <a:r>
              <a:rPr lang="en-US" sz="3200" dirty="0"/>
              <a:t>Revised dissolved minerals criteria for 19 classified segments</a:t>
            </a:r>
          </a:p>
        </p:txBody>
      </p:sp>
    </p:spTree>
    <p:extLst>
      <p:ext uri="{BB962C8B-B14F-4D97-AF65-F5344CB8AC3E}">
        <p14:creationId xmlns:p14="http://schemas.microsoft.com/office/powerpoint/2010/main" val="2480712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2014 TSWQS Pending Action</a:t>
            </a:r>
          </a:p>
        </p:txBody>
      </p:sp>
      <p:sp>
        <p:nvSpPr>
          <p:cNvPr id="3" name="Content Placeholder 2"/>
          <p:cNvSpPr>
            <a:spLocks noGrp="1"/>
          </p:cNvSpPr>
          <p:nvPr>
            <p:ph sz="quarter" idx="1"/>
          </p:nvPr>
        </p:nvSpPr>
        <p:spPr>
          <a:xfrm>
            <a:off x="612648" y="1600200"/>
            <a:ext cx="8153400" cy="5029200"/>
          </a:xfrm>
        </p:spPr>
        <p:txBody>
          <a:bodyPr>
            <a:normAutofit/>
          </a:bodyPr>
          <a:lstStyle/>
          <a:p>
            <a:pPr lvl="1">
              <a:buClr>
                <a:schemeClr val="accent2"/>
              </a:buClr>
              <a:buFont typeface="Wingdings" panose="05000000000000000000" pitchFamily="2" charset="2"/>
              <a:buChar char="q"/>
            </a:pPr>
            <a:r>
              <a:rPr lang="en-US" dirty="0"/>
              <a:t>Primary Contact Recreation 2</a:t>
            </a:r>
          </a:p>
          <a:p>
            <a:pPr lvl="1">
              <a:buClr>
                <a:schemeClr val="accent2"/>
              </a:buClr>
              <a:buFont typeface="Wingdings" panose="05000000000000000000" pitchFamily="2" charset="2"/>
              <a:buChar char="q"/>
            </a:pPr>
            <a:r>
              <a:rPr lang="en-US" dirty="0"/>
              <a:t>Aquatic life use/dissolved oxygen criteria for eight classified segments</a:t>
            </a:r>
          </a:p>
          <a:p>
            <a:pPr lvl="1">
              <a:buClr>
                <a:schemeClr val="accent2"/>
              </a:buClr>
              <a:buFont typeface="Wingdings" panose="05000000000000000000" pitchFamily="2" charset="2"/>
              <a:buChar char="q"/>
            </a:pPr>
            <a:r>
              <a:rPr lang="en-US" dirty="0"/>
              <a:t>Dissolved minerals criteria for eight classified segments</a:t>
            </a:r>
          </a:p>
          <a:p>
            <a:pPr lvl="1">
              <a:buClr>
                <a:schemeClr val="accent2"/>
              </a:buClr>
              <a:buFont typeface="Wingdings" panose="05000000000000000000" pitchFamily="2" charset="2"/>
              <a:buChar char="q"/>
            </a:pPr>
            <a:r>
              <a:rPr lang="en-US" dirty="0"/>
              <a:t>pH criteria for three classified segments</a:t>
            </a:r>
          </a:p>
          <a:p>
            <a:pPr lvl="1">
              <a:buClr>
                <a:schemeClr val="accent2"/>
              </a:buClr>
              <a:buFont typeface="Wingdings" panose="05000000000000000000" pitchFamily="2" charset="2"/>
              <a:buChar char="q"/>
            </a:pPr>
            <a:r>
              <a:rPr lang="en-US" dirty="0"/>
              <a:t>Boundary description for eight classified segments</a:t>
            </a:r>
          </a:p>
          <a:p>
            <a:pPr lvl="1">
              <a:buClr>
                <a:schemeClr val="accent2"/>
              </a:buClr>
              <a:buFont typeface="Wingdings" panose="05000000000000000000" pitchFamily="2" charset="2"/>
              <a:buChar char="q"/>
            </a:pPr>
            <a:r>
              <a:rPr lang="en-US" dirty="0"/>
              <a:t>Aquatic life use/dissolved oxygen criteria for nine unclassified water bodies </a:t>
            </a:r>
          </a:p>
          <a:p>
            <a:pPr lvl="1">
              <a:buClr>
                <a:schemeClr val="accent2"/>
              </a:buClr>
              <a:buFont typeface="Wingdings" panose="05000000000000000000" pitchFamily="2" charset="2"/>
              <a:buChar char="q"/>
            </a:pPr>
            <a:r>
              <a:rPr lang="en-US" dirty="0"/>
              <a:t>Recreational use changes on three unclassified water bodies</a:t>
            </a:r>
          </a:p>
        </p:txBody>
      </p:sp>
    </p:spTree>
    <p:extLst>
      <p:ext uri="{BB962C8B-B14F-4D97-AF65-F5344CB8AC3E}">
        <p14:creationId xmlns:p14="http://schemas.microsoft.com/office/powerpoint/2010/main" val="2410066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2559-EDAE-4345-99C3-0A45A9BD4273}"/>
              </a:ext>
            </a:extLst>
          </p:cNvPr>
          <p:cNvSpPr>
            <a:spLocks noGrp="1"/>
          </p:cNvSpPr>
          <p:nvPr>
            <p:ph type="title"/>
          </p:nvPr>
        </p:nvSpPr>
        <p:spPr/>
        <p:txBody>
          <a:bodyPr/>
          <a:lstStyle/>
          <a:p>
            <a:r>
              <a:rPr lang="en-US" dirty="0"/>
              <a:t>2018 TSWQS Pending Action </a:t>
            </a:r>
          </a:p>
        </p:txBody>
      </p:sp>
      <p:sp>
        <p:nvSpPr>
          <p:cNvPr id="3" name="Content Placeholder 2">
            <a:extLst>
              <a:ext uri="{FF2B5EF4-FFF2-40B4-BE49-F238E27FC236}">
                <a16:creationId xmlns:a16="http://schemas.microsoft.com/office/drawing/2014/main" id="{175D8C51-05DC-46FB-9ED9-CC1CE0ADF15E}"/>
              </a:ext>
            </a:extLst>
          </p:cNvPr>
          <p:cNvSpPr>
            <a:spLocks noGrp="1"/>
          </p:cNvSpPr>
          <p:nvPr>
            <p:ph sz="quarter" idx="1"/>
          </p:nvPr>
        </p:nvSpPr>
        <p:spPr>
          <a:xfrm>
            <a:off x="612648" y="1600200"/>
            <a:ext cx="8153400" cy="4876800"/>
          </a:xfrm>
        </p:spPr>
        <p:txBody>
          <a:bodyPr>
            <a:normAutofit lnSpcReduction="10000"/>
          </a:bodyPr>
          <a:lstStyle/>
          <a:p>
            <a:pPr>
              <a:buFont typeface="Wingdings" panose="05000000000000000000" pitchFamily="2" charset="2"/>
              <a:buChar char="q"/>
            </a:pPr>
            <a:r>
              <a:rPr lang="en-US" dirty="0"/>
              <a:t>Temporary standards revised language</a:t>
            </a:r>
          </a:p>
          <a:p>
            <a:pPr>
              <a:buFont typeface="Wingdings" panose="05000000000000000000" pitchFamily="2" charset="2"/>
              <a:buChar char="q"/>
            </a:pPr>
            <a:r>
              <a:rPr lang="en-US" dirty="0"/>
              <a:t>Aquatic life criteria </a:t>
            </a:r>
          </a:p>
          <a:p>
            <a:pPr lvl="1">
              <a:buFont typeface="Wingdings" panose="05000000000000000000" pitchFamily="2" charset="2"/>
              <a:buChar char="q"/>
            </a:pPr>
            <a:r>
              <a:rPr lang="en-US" dirty="0"/>
              <a:t>Acrolein and Carbaryl</a:t>
            </a:r>
          </a:p>
          <a:p>
            <a:r>
              <a:rPr lang="en-US" dirty="0"/>
              <a:t>Revised language stating nutrient assessment will be based on multiple uses</a:t>
            </a:r>
          </a:p>
          <a:p>
            <a:pPr>
              <a:buFont typeface="Wingdings" panose="05000000000000000000" pitchFamily="2" charset="2"/>
              <a:buChar char="q"/>
            </a:pPr>
            <a:r>
              <a:rPr lang="en-US" dirty="0"/>
              <a:t>Boundary descriptions for three classified segments</a:t>
            </a:r>
          </a:p>
          <a:p>
            <a:pPr>
              <a:buFont typeface="Wingdings" panose="05000000000000000000" pitchFamily="2" charset="2"/>
              <a:buChar char="q"/>
            </a:pPr>
            <a:r>
              <a:rPr lang="en-US" dirty="0"/>
              <a:t>Aquatic life use/dissolved oxygen criteria for eight unclassified water bodies </a:t>
            </a:r>
          </a:p>
          <a:p>
            <a:pPr>
              <a:buFont typeface="Wingdings" panose="05000000000000000000" pitchFamily="2" charset="2"/>
              <a:buChar char="q"/>
            </a:pPr>
            <a:r>
              <a:rPr lang="en-US" dirty="0"/>
              <a:t>Recreational use changes for one segment and 26 unclassified water bodies</a:t>
            </a:r>
          </a:p>
          <a:p>
            <a:pPr>
              <a:buFont typeface="Wingdings" panose="05000000000000000000" pitchFamily="2" charset="2"/>
              <a:buChar char="q"/>
            </a:pPr>
            <a:endParaRPr lang="en-US" dirty="0"/>
          </a:p>
          <a:p>
            <a:endParaRPr lang="en-US" dirty="0"/>
          </a:p>
          <a:p>
            <a:endParaRPr lang="en-US" dirty="0"/>
          </a:p>
        </p:txBody>
      </p:sp>
    </p:spTree>
    <p:extLst>
      <p:ext uri="{BB962C8B-B14F-4D97-AF65-F5344CB8AC3E}">
        <p14:creationId xmlns:p14="http://schemas.microsoft.com/office/powerpoint/2010/main" val="1547062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01A5F-4D31-4E52-A255-46EFF4992917}"/>
              </a:ext>
            </a:extLst>
          </p:cNvPr>
          <p:cNvSpPr>
            <a:spLocks noGrp="1"/>
          </p:cNvSpPr>
          <p:nvPr>
            <p:ph type="title"/>
          </p:nvPr>
        </p:nvSpPr>
        <p:spPr/>
        <p:txBody>
          <a:bodyPr>
            <a:noAutofit/>
          </a:bodyPr>
          <a:lstStyle/>
          <a:p>
            <a:r>
              <a:rPr lang="en-US" sz="3800" dirty="0"/>
              <a:t>2021 TSWQS Revision – Tentative Dates</a:t>
            </a:r>
          </a:p>
        </p:txBody>
      </p:sp>
      <p:sp>
        <p:nvSpPr>
          <p:cNvPr id="3" name="Content Placeholder 2">
            <a:extLst>
              <a:ext uri="{FF2B5EF4-FFF2-40B4-BE49-F238E27FC236}">
                <a16:creationId xmlns:a16="http://schemas.microsoft.com/office/drawing/2014/main" id="{683050ED-A789-4489-9AA5-9A512CFC28F3}"/>
              </a:ext>
            </a:extLst>
          </p:cNvPr>
          <p:cNvSpPr>
            <a:spLocks noGrp="1"/>
          </p:cNvSpPr>
          <p:nvPr>
            <p:ph sz="quarter" idx="1"/>
          </p:nvPr>
        </p:nvSpPr>
        <p:spPr>
          <a:xfrm>
            <a:off x="612648" y="1600200"/>
            <a:ext cx="7997952" cy="4495800"/>
          </a:xfrm>
        </p:spPr>
        <p:txBody>
          <a:bodyPr>
            <a:normAutofit/>
          </a:bodyPr>
          <a:lstStyle/>
          <a:p>
            <a:pPr>
              <a:buFont typeface="Wingdings" panose="05000000000000000000" pitchFamily="2" charset="2"/>
              <a:buChar char="q"/>
            </a:pPr>
            <a:r>
              <a:rPr lang="en-US" sz="3200" dirty="0"/>
              <a:t>March 2019 – 30 day preliminary public comment period </a:t>
            </a:r>
          </a:p>
          <a:p>
            <a:pPr>
              <a:buFont typeface="Wingdings" panose="05000000000000000000" pitchFamily="2" charset="2"/>
              <a:buChar char="q"/>
            </a:pPr>
            <a:r>
              <a:rPr lang="en-US" sz="3200" dirty="0"/>
              <a:t>Workgroup meetings planned for spring of 2020</a:t>
            </a:r>
          </a:p>
          <a:p>
            <a:pPr>
              <a:buFont typeface="Wingdings" panose="05000000000000000000" pitchFamily="2" charset="2"/>
              <a:buChar char="q"/>
            </a:pPr>
            <a:r>
              <a:rPr lang="en-US" sz="3200" dirty="0"/>
              <a:t>Agenda date for proposal in April 2021</a:t>
            </a:r>
          </a:p>
          <a:p>
            <a:pPr>
              <a:buFont typeface="Wingdings" panose="05000000000000000000" pitchFamily="2" charset="2"/>
              <a:buChar char="q"/>
            </a:pPr>
            <a:r>
              <a:rPr lang="en-US" sz="3200" dirty="0"/>
              <a:t>Public hearing in June 2021</a:t>
            </a:r>
          </a:p>
          <a:p>
            <a:pPr>
              <a:buFont typeface="Wingdings" panose="05000000000000000000" pitchFamily="2" charset="2"/>
              <a:buChar char="q"/>
            </a:pPr>
            <a:r>
              <a:rPr lang="en-US" sz="3200" dirty="0"/>
              <a:t>Agenda date for adoption in September 2021</a:t>
            </a:r>
          </a:p>
        </p:txBody>
      </p:sp>
    </p:spTree>
    <p:extLst>
      <p:ext uri="{BB962C8B-B14F-4D97-AF65-F5344CB8AC3E}">
        <p14:creationId xmlns:p14="http://schemas.microsoft.com/office/powerpoint/2010/main" val="2304930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pic>
        <p:nvPicPr>
          <p:cNvPr id="5" name="Content Placeholder 3">
            <a:extLst>
              <a:ext uri="{C183D7F6-B498-43B3-948B-1728B52AA6E4}">
                <adec:decorative xmlns:adec="http://schemas.microsoft.com/office/drawing/2017/decorative" val="1"/>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592328" y="1524000"/>
            <a:ext cx="8551672" cy="5334000"/>
          </a:xfrm>
          <a:prstGeom prst="rect">
            <a:avLst/>
          </a:prstGeom>
          <a:noFill/>
          <a:ln w="9525">
            <a:noFill/>
            <a:miter lim="800000"/>
            <a:headEnd/>
            <a:tailEnd/>
          </a:ln>
        </p:spPr>
      </p:pic>
      <p:sp>
        <p:nvSpPr>
          <p:cNvPr id="2" name="TextBox 1"/>
          <p:cNvSpPr txBox="1"/>
          <p:nvPr/>
        </p:nvSpPr>
        <p:spPr>
          <a:xfrm>
            <a:off x="2050288" y="5334000"/>
            <a:ext cx="5635752" cy="1384995"/>
          </a:xfrm>
          <a:prstGeom prst="rect">
            <a:avLst/>
          </a:prstGeom>
          <a:noFill/>
        </p:spPr>
        <p:txBody>
          <a:bodyPr wrap="square" rtlCol="0">
            <a:spAutoFit/>
          </a:bodyPr>
          <a:lstStyle/>
          <a:p>
            <a:pPr algn="ct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Debbie Miller</a:t>
            </a:r>
          </a:p>
          <a:p>
            <a:pPr algn="ct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debbie.miller@tceq.texas.gov</a:t>
            </a:r>
          </a:p>
          <a:p>
            <a:pPr algn="ct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(512) 239-1703</a:t>
            </a:r>
          </a:p>
        </p:txBody>
      </p:sp>
    </p:spTree>
    <p:extLst>
      <p:ext uri="{BB962C8B-B14F-4D97-AF65-F5344CB8AC3E}">
        <p14:creationId xmlns:p14="http://schemas.microsoft.com/office/powerpoint/2010/main" val="229645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Quality Standards</a:t>
            </a:r>
          </a:p>
        </p:txBody>
      </p:sp>
      <p:sp>
        <p:nvSpPr>
          <p:cNvPr id="3" name="Content Placeholder 2"/>
          <p:cNvSpPr>
            <a:spLocks noGrp="1"/>
          </p:cNvSpPr>
          <p:nvPr>
            <p:ph sz="quarter" idx="1"/>
          </p:nvPr>
        </p:nvSpPr>
        <p:spPr/>
        <p:txBody>
          <a:bodyPr>
            <a:normAutofit lnSpcReduction="10000"/>
          </a:bodyPr>
          <a:lstStyle/>
          <a:p>
            <a:pPr>
              <a:buFont typeface="Wingdings" panose="05000000000000000000" pitchFamily="2" charset="2"/>
              <a:buChar char="q"/>
            </a:pPr>
            <a:r>
              <a:rPr lang="en-US" sz="3200" dirty="0"/>
              <a:t>The Texas Surface Water Quality Standards (TSWQS) (Title 30, Chapter 307 of the Texas Administrative Code) describe the chemical, physical, and biological conditions to be attained in the surface waters of Texas. </a:t>
            </a:r>
          </a:p>
          <a:p>
            <a:pPr>
              <a:buFont typeface="Wingdings" panose="05000000000000000000" pitchFamily="2" charset="2"/>
              <a:buChar char="q"/>
            </a:pPr>
            <a:r>
              <a:rPr lang="en-US" sz="3200" dirty="0"/>
              <a:t>Authority for adopting and revising water quality standards is contained in §26.023 of the Texas Water Code (TWC), and in §303(c) of the Federal Clean Water Act.</a:t>
            </a:r>
          </a:p>
          <a:p>
            <a:endParaRPr lang="en-US" dirty="0"/>
          </a:p>
        </p:txBody>
      </p:sp>
    </p:spTree>
    <p:extLst>
      <p:ext uri="{BB962C8B-B14F-4D97-AF65-F5344CB8AC3E}">
        <p14:creationId xmlns:p14="http://schemas.microsoft.com/office/powerpoint/2010/main" val="962190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0BE8E-74DA-49ED-AE61-1E977E50B26F}"/>
              </a:ext>
            </a:extLst>
          </p:cNvPr>
          <p:cNvSpPr>
            <a:spLocks noGrp="1"/>
          </p:cNvSpPr>
          <p:nvPr>
            <p:ph type="title"/>
          </p:nvPr>
        </p:nvSpPr>
        <p:spPr/>
        <p:txBody>
          <a:bodyPr/>
          <a:lstStyle/>
          <a:p>
            <a:r>
              <a:rPr lang="en-US" dirty="0"/>
              <a:t>Triennial Revision Process</a:t>
            </a:r>
          </a:p>
        </p:txBody>
      </p:sp>
      <p:sp>
        <p:nvSpPr>
          <p:cNvPr id="3" name="Content Placeholder 2">
            <a:extLst>
              <a:ext uri="{FF2B5EF4-FFF2-40B4-BE49-F238E27FC236}">
                <a16:creationId xmlns:a16="http://schemas.microsoft.com/office/drawing/2014/main" id="{2A8AC349-74A1-4FDC-B4CC-7CABA93B01AA}"/>
              </a:ext>
            </a:extLst>
          </p:cNvPr>
          <p:cNvSpPr>
            <a:spLocks noGrp="1"/>
          </p:cNvSpPr>
          <p:nvPr>
            <p:ph sz="quarter" idx="1"/>
          </p:nvPr>
        </p:nvSpPr>
        <p:spPr/>
        <p:txBody>
          <a:bodyPr/>
          <a:lstStyle/>
          <a:p>
            <a:r>
              <a:rPr lang="en-US" dirty="0"/>
              <a:t>Preliminary comments</a:t>
            </a:r>
          </a:p>
          <a:p>
            <a:r>
              <a:rPr lang="en-US" dirty="0"/>
              <a:t>Work group meetings</a:t>
            </a:r>
          </a:p>
          <a:p>
            <a:r>
              <a:rPr lang="en-US" dirty="0"/>
              <a:t>Proposal rule package with preamble</a:t>
            </a:r>
          </a:p>
          <a:p>
            <a:pPr lvl="1"/>
            <a:r>
              <a:rPr lang="en-US" dirty="0"/>
              <a:t>Fiscal note</a:t>
            </a:r>
          </a:p>
          <a:p>
            <a:r>
              <a:rPr lang="en-US" dirty="0"/>
              <a:t>Public comment period </a:t>
            </a:r>
          </a:p>
          <a:p>
            <a:pPr lvl="1"/>
            <a:r>
              <a:rPr lang="en-US" dirty="0"/>
              <a:t>Public hearing</a:t>
            </a:r>
          </a:p>
          <a:p>
            <a:r>
              <a:rPr lang="en-US" dirty="0"/>
              <a:t>Adoption rule package</a:t>
            </a:r>
          </a:p>
          <a:p>
            <a:pPr lvl="1"/>
            <a:r>
              <a:rPr lang="en-US" dirty="0"/>
              <a:t>Response to comments</a:t>
            </a:r>
          </a:p>
        </p:txBody>
      </p:sp>
    </p:spTree>
    <p:extLst>
      <p:ext uri="{BB962C8B-B14F-4D97-AF65-F5344CB8AC3E}">
        <p14:creationId xmlns:p14="http://schemas.microsoft.com/office/powerpoint/2010/main" val="3831874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Actions by EPA</a:t>
            </a:r>
          </a:p>
        </p:txBody>
      </p:sp>
      <p:sp>
        <p:nvSpPr>
          <p:cNvPr id="3" name="Content Placeholder 2"/>
          <p:cNvSpPr>
            <a:spLocks noGrp="1"/>
          </p:cNvSpPr>
          <p:nvPr>
            <p:ph sz="quarter" idx="1"/>
          </p:nvPr>
        </p:nvSpPr>
        <p:spPr/>
        <p:txBody>
          <a:bodyPr>
            <a:normAutofit/>
          </a:bodyPr>
          <a:lstStyle/>
          <a:p>
            <a:pPr>
              <a:buFont typeface="Wingdings" panose="05000000000000000000" pitchFamily="2" charset="2"/>
              <a:buChar char="q"/>
            </a:pPr>
            <a:r>
              <a:rPr lang="en-US" sz="3200" b="1" dirty="0"/>
              <a:t>Approved</a:t>
            </a:r>
            <a:r>
              <a:rPr lang="en-US" sz="3200" dirty="0"/>
              <a:t> - available for use in all Clean Water Act (CWA) activities – permitting, assessment, TMDL</a:t>
            </a:r>
          </a:p>
          <a:p>
            <a:pPr>
              <a:buFont typeface="Wingdings" panose="05000000000000000000" pitchFamily="2" charset="2"/>
              <a:buChar char="q"/>
            </a:pPr>
            <a:r>
              <a:rPr lang="en-US" sz="3200" b="1" dirty="0"/>
              <a:t>Disapproved</a:t>
            </a:r>
            <a:r>
              <a:rPr lang="en-US" sz="3200" dirty="0"/>
              <a:t> - not available for use in CWA activities</a:t>
            </a:r>
          </a:p>
          <a:p>
            <a:pPr>
              <a:buFont typeface="Wingdings" panose="05000000000000000000" pitchFamily="2" charset="2"/>
              <a:buChar char="q"/>
            </a:pPr>
            <a:r>
              <a:rPr lang="en-US" sz="3200" b="1" dirty="0"/>
              <a:t>No action </a:t>
            </a:r>
            <a:r>
              <a:rPr lang="en-US" sz="3200" dirty="0"/>
              <a:t>- not considered water quality standards under the CWA</a:t>
            </a:r>
          </a:p>
          <a:p>
            <a:pPr>
              <a:buFont typeface="Wingdings" panose="05000000000000000000" pitchFamily="2" charset="2"/>
              <a:buChar char="q"/>
            </a:pPr>
            <a:r>
              <a:rPr lang="en-US" sz="3200" b="1" dirty="0"/>
              <a:t>Under review</a:t>
            </a:r>
          </a:p>
        </p:txBody>
      </p:sp>
    </p:spTree>
    <p:extLst>
      <p:ext uri="{BB962C8B-B14F-4D97-AF65-F5344CB8AC3E}">
        <p14:creationId xmlns:p14="http://schemas.microsoft.com/office/powerpoint/2010/main" val="715813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EPA Action</a:t>
            </a:r>
          </a:p>
        </p:txBody>
      </p:sp>
      <p:sp>
        <p:nvSpPr>
          <p:cNvPr id="3" name="Content Placeholder 2"/>
          <p:cNvSpPr>
            <a:spLocks noGrp="1"/>
          </p:cNvSpPr>
          <p:nvPr>
            <p:ph sz="quarter" idx="1"/>
          </p:nvPr>
        </p:nvSpPr>
        <p:spPr>
          <a:xfrm>
            <a:off x="612648" y="1790700"/>
            <a:ext cx="8153400" cy="3695700"/>
          </a:xfrm>
        </p:spPr>
        <p:txBody>
          <a:bodyPr>
            <a:normAutofit lnSpcReduction="10000"/>
          </a:bodyPr>
          <a:lstStyle/>
          <a:p>
            <a:pPr>
              <a:buFont typeface="Wingdings" panose="05000000000000000000" pitchFamily="2" charset="2"/>
              <a:buChar char="q"/>
            </a:pPr>
            <a:r>
              <a:rPr lang="en-US" sz="3200" dirty="0"/>
              <a:t>Highlighted 2018 rule indicates status of approval </a:t>
            </a:r>
          </a:p>
          <a:p>
            <a:pPr>
              <a:buFont typeface="Wingdings" panose="05000000000000000000" pitchFamily="2" charset="2"/>
              <a:buChar char="q"/>
            </a:pPr>
            <a:r>
              <a:rPr lang="en-US" sz="3200" dirty="0"/>
              <a:t>Action letters posted on TCEQ Website</a:t>
            </a:r>
          </a:p>
          <a:p>
            <a:pPr>
              <a:buFont typeface="Wingdings" panose="05000000000000000000" pitchFamily="2" charset="2"/>
              <a:buChar char="q"/>
            </a:pPr>
            <a:r>
              <a:rPr lang="en-US" sz="3200" dirty="0"/>
              <a:t>EPA Action Letters</a:t>
            </a:r>
          </a:p>
          <a:p>
            <a:pPr lvl="1">
              <a:buFont typeface="Wingdings" panose="05000000000000000000" pitchFamily="2" charset="2"/>
              <a:buChar char="q"/>
            </a:pPr>
            <a:r>
              <a:rPr lang="en-US" sz="3000" dirty="0"/>
              <a:t>November 2, 2018</a:t>
            </a:r>
          </a:p>
          <a:p>
            <a:pPr lvl="1">
              <a:buFont typeface="Wingdings" panose="05000000000000000000" pitchFamily="2" charset="2"/>
              <a:buChar char="q"/>
            </a:pPr>
            <a:r>
              <a:rPr lang="en-US" sz="3000" dirty="0"/>
              <a:t>May 24, 2019</a:t>
            </a:r>
          </a:p>
          <a:p>
            <a:pPr lvl="1">
              <a:buFont typeface="Wingdings" panose="05000000000000000000" pitchFamily="2" charset="2"/>
              <a:buChar char="q"/>
            </a:pPr>
            <a:r>
              <a:rPr lang="en-US" sz="3000" dirty="0"/>
              <a:t>January 6, 2020</a:t>
            </a:r>
          </a:p>
        </p:txBody>
      </p:sp>
    </p:spTree>
    <p:extLst>
      <p:ext uri="{BB962C8B-B14F-4D97-AF65-F5344CB8AC3E}">
        <p14:creationId xmlns:p14="http://schemas.microsoft.com/office/powerpoint/2010/main" val="3095887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F4883-AD0F-497E-B2D6-15C2A401CDAE}"/>
              </a:ext>
            </a:extLst>
          </p:cNvPr>
          <p:cNvSpPr>
            <a:spLocks noGrp="1"/>
          </p:cNvSpPr>
          <p:nvPr>
            <p:ph type="title"/>
          </p:nvPr>
        </p:nvSpPr>
        <p:spPr/>
        <p:txBody>
          <a:bodyPr/>
          <a:lstStyle/>
          <a:p>
            <a:r>
              <a:rPr lang="en-US" dirty="0"/>
              <a:t>EPA Approvals – Nov 2018 Letter</a:t>
            </a:r>
          </a:p>
        </p:txBody>
      </p:sp>
      <p:sp>
        <p:nvSpPr>
          <p:cNvPr id="3" name="Content Placeholder 2">
            <a:extLst>
              <a:ext uri="{FF2B5EF4-FFF2-40B4-BE49-F238E27FC236}">
                <a16:creationId xmlns:a16="http://schemas.microsoft.com/office/drawing/2014/main" id="{8D6D11BA-F13E-43D8-B643-146447C4D392}"/>
              </a:ext>
            </a:extLst>
          </p:cNvPr>
          <p:cNvSpPr>
            <a:spLocks noGrp="1"/>
          </p:cNvSpPr>
          <p:nvPr>
            <p:ph sz="quarter" idx="1"/>
          </p:nvPr>
        </p:nvSpPr>
        <p:spPr/>
        <p:txBody>
          <a:bodyPr/>
          <a:lstStyle/>
          <a:p>
            <a:pPr>
              <a:buFont typeface="Wingdings" panose="05000000000000000000" pitchFamily="2" charset="2"/>
              <a:buChar char="q"/>
            </a:pPr>
            <a:r>
              <a:rPr lang="en-US" sz="3200" dirty="0"/>
              <a:t>2010 TSWQS Revision</a:t>
            </a:r>
          </a:p>
          <a:p>
            <a:pPr lvl="1">
              <a:buFont typeface="Wingdings" panose="05000000000000000000" pitchFamily="2" charset="2"/>
              <a:buChar char="q"/>
            </a:pPr>
            <a:r>
              <a:rPr lang="en-US" sz="3000" dirty="0"/>
              <a:t>Black Cypress Bayou (0410) Temperature Criterion - 90°F</a:t>
            </a:r>
          </a:p>
          <a:p>
            <a:pPr marL="365760" lvl="1" indent="0">
              <a:buNone/>
            </a:pPr>
            <a:endParaRPr lang="en-US" dirty="0"/>
          </a:p>
          <a:p>
            <a:pPr>
              <a:buFont typeface="Wingdings" panose="05000000000000000000" pitchFamily="2" charset="2"/>
              <a:buChar char="q"/>
            </a:pPr>
            <a:r>
              <a:rPr lang="en-US" sz="3200" dirty="0"/>
              <a:t>2014 TSWQS Revision</a:t>
            </a:r>
          </a:p>
          <a:p>
            <a:pPr lvl="1">
              <a:buFont typeface="Wingdings" panose="05000000000000000000" pitchFamily="2" charset="2"/>
              <a:buChar char="q"/>
            </a:pPr>
            <a:r>
              <a:rPr lang="en-US" sz="3000" dirty="0"/>
              <a:t>Town Creek (0804L) Intermediate Aquatic Life Use</a:t>
            </a:r>
          </a:p>
        </p:txBody>
      </p:sp>
    </p:spTree>
    <p:extLst>
      <p:ext uri="{BB962C8B-B14F-4D97-AF65-F5344CB8AC3E}">
        <p14:creationId xmlns:p14="http://schemas.microsoft.com/office/powerpoint/2010/main" val="2098217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E546E-BD54-4ED1-A81E-B2D859AC2693}"/>
              </a:ext>
            </a:extLst>
          </p:cNvPr>
          <p:cNvSpPr>
            <a:spLocks noGrp="1"/>
          </p:cNvSpPr>
          <p:nvPr>
            <p:ph type="title"/>
          </p:nvPr>
        </p:nvSpPr>
        <p:spPr/>
        <p:txBody>
          <a:bodyPr/>
          <a:lstStyle/>
          <a:p>
            <a:r>
              <a:rPr lang="en-US" dirty="0">
                <a:solidFill>
                  <a:srgbClr val="775F55"/>
                </a:solidFill>
              </a:rPr>
              <a:t>EPA Approvals</a:t>
            </a:r>
            <a:r>
              <a:rPr lang="en-US" dirty="0"/>
              <a:t> – Nov 2018 Letter</a:t>
            </a:r>
          </a:p>
        </p:txBody>
      </p:sp>
      <p:sp>
        <p:nvSpPr>
          <p:cNvPr id="3" name="Content Placeholder 2">
            <a:extLst>
              <a:ext uri="{FF2B5EF4-FFF2-40B4-BE49-F238E27FC236}">
                <a16:creationId xmlns:a16="http://schemas.microsoft.com/office/drawing/2014/main" id="{F1693D94-1835-4BAA-B149-9688B03CEEC8}"/>
              </a:ext>
            </a:extLst>
          </p:cNvPr>
          <p:cNvSpPr>
            <a:spLocks noGrp="1"/>
          </p:cNvSpPr>
          <p:nvPr>
            <p:ph sz="quarter" idx="1"/>
          </p:nvPr>
        </p:nvSpPr>
        <p:spPr/>
        <p:txBody>
          <a:bodyPr/>
          <a:lstStyle/>
          <a:p>
            <a:pPr marL="0" lvl="0" indent="0">
              <a:buNone/>
            </a:pPr>
            <a:r>
              <a:rPr lang="en-US" sz="3200" dirty="0"/>
              <a:t>2018 TSWQS Revision</a:t>
            </a:r>
          </a:p>
          <a:p>
            <a:pPr lvl="0">
              <a:buFont typeface="Wingdings" panose="05000000000000000000" pitchFamily="2" charset="2"/>
              <a:buChar char="q"/>
            </a:pPr>
            <a:r>
              <a:rPr lang="en-US" dirty="0"/>
              <a:t>§307.3. Definitions and Abbreviations</a:t>
            </a:r>
          </a:p>
          <a:p>
            <a:pPr lvl="1">
              <a:buFont typeface="Wingdings" panose="05000000000000000000" pitchFamily="2" charset="2"/>
              <a:buChar char="q"/>
            </a:pPr>
            <a:r>
              <a:rPr lang="en-US" dirty="0"/>
              <a:t>Definition for “Coastal Recreation Waters”</a:t>
            </a:r>
          </a:p>
          <a:p>
            <a:pPr marL="365760" lvl="1" indent="0">
              <a:buNone/>
            </a:pPr>
            <a:endParaRPr lang="en-US" dirty="0"/>
          </a:p>
          <a:p>
            <a:pPr lvl="0">
              <a:buFont typeface="Wingdings" panose="05000000000000000000" pitchFamily="2" charset="2"/>
              <a:buChar char="q"/>
            </a:pPr>
            <a:r>
              <a:rPr lang="en-US" dirty="0"/>
              <a:t>§307.6. Toxic Materials</a:t>
            </a:r>
          </a:p>
          <a:p>
            <a:pPr lvl="1">
              <a:buFont typeface="Wingdings" panose="05000000000000000000" pitchFamily="2" charset="2"/>
              <a:buChar char="q"/>
            </a:pPr>
            <a:r>
              <a:rPr lang="en-US" dirty="0"/>
              <a:t>Table 1 – Biotic ligand footnote </a:t>
            </a:r>
          </a:p>
          <a:p>
            <a:pPr lvl="1">
              <a:buFont typeface="Wingdings" panose="05000000000000000000" pitchFamily="2" charset="2"/>
              <a:buChar char="q"/>
            </a:pPr>
            <a:r>
              <a:rPr lang="en-US" dirty="0"/>
              <a:t>Table 2 – All revised human health criteria, including footnotes</a:t>
            </a:r>
          </a:p>
          <a:p>
            <a:endParaRPr lang="en-US" dirty="0"/>
          </a:p>
          <a:p>
            <a:endParaRPr lang="en-US" dirty="0"/>
          </a:p>
        </p:txBody>
      </p:sp>
    </p:spTree>
    <p:extLst>
      <p:ext uri="{BB962C8B-B14F-4D97-AF65-F5344CB8AC3E}">
        <p14:creationId xmlns:p14="http://schemas.microsoft.com/office/powerpoint/2010/main" val="4155742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F7CF-CD8E-44D8-9CE5-BB15FFA0871D}"/>
              </a:ext>
            </a:extLst>
          </p:cNvPr>
          <p:cNvSpPr>
            <a:spLocks noGrp="1"/>
          </p:cNvSpPr>
          <p:nvPr>
            <p:ph type="title"/>
          </p:nvPr>
        </p:nvSpPr>
        <p:spPr/>
        <p:txBody>
          <a:bodyPr/>
          <a:lstStyle/>
          <a:p>
            <a:r>
              <a:rPr lang="en-US" dirty="0">
                <a:solidFill>
                  <a:srgbClr val="775F55"/>
                </a:solidFill>
              </a:rPr>
              <a:t>EPA Approvals</a:t>
            </a:r>
            <a:r>
              <a:rPr lang="en-US" dirty="0"/>
              <a:t> – Nov 2018 Letter</a:t>
            </a:r>
          </a:p>
        </p:txBody>
      </p:sp>
      <p:sp>
        <p:nvSpPr>
          <p:cNvPr id="3" name="Content Placeholder 2">
            <a:extLst>
              <a:ext uri="{FF2B5EF4-FFF2-40B4-BE49-F238E27FC236}">
                <a16:creationId xmlns:a16="http://schemas.microsoft.com/office/drawing/2014/main" id="{52FD7A85-F5F5-45B0-BFA0-3EF440DB09FA}"/>
              </a:ext>
            </a:extLst>
          </p:cNvPr>
          <p:cNvSpPr>
            <a:spLocks noGrp="1"/>
          </p:cNvSpPr>
          <p:nvPr>
            <p:ph sz="quarter" idx="1"/>
          </p:nvPr>
        </p:nvSpPr>
        <p:spPr/>
        <p:txBody>
          <a:bodyPr>
            <a:normAutofit/>
          </a:bodyPr>
          <a:lstStyle/>
          <a:p>
            <a:pPr lvl="0">
              <a:buFont typeface="Wingdings" panose="05000000000000000000" pitchFamily="2" charset="2"/>
              <a:buChar char="q"/>
            </a:pPr>
            <a:r>
              <a:rPr lang="en-US" dirty="0"/>
              <a:t>§307.7. Site-specific Uses and Criteria</a:t>
            </a:r>
          </a:p>
          <a:p>
            <a:pPr lvl="1">
              <a:buFont typeface="Wingdings" panose="05000000000000000000" pitchFamily="2" charset="2"/>
              <a:buChar char="q"/>
            </a:pPr>
            <a:r>
              <a:rPr lang="en-US" dirty="0"/>
              <a:t>§307.7(b)(1)(B) – revised single sample criterion for Enterococci of 130 CFU/100 mL for coastal recreation waters</a:t>
            </a:r>
          </a:p>
          <a:p>
            <a:pPr lvl="1"/>
            <a:endParaRPr lang="en-US" dirty="0"/>
          </a:p>
          <a:p>
            <a:pPr lvl="0">
              <a:buFont typeface="Wingdings" panose="05000000000000000000" pitchFamily="2" charset="2"/>
              <a:buChar char="q"/>
            </a:pPr>
            <a:r>
              <a:rPr lang="en-US" dirty="0"/>
              <a:t>§307.9. Determination of Standards Attainment</a:t>
            </a:r>
          </a:p>
          <a:p>
            <a:pPr lvl="1">
              <a:buFont typeface="Wingdings" panose="05000000000000000000" pitchFamily="2" charset="2"/>
              <a:buChar char="q"/>
            </a:pPr>
            <a:r>
              <a:rPr lang="en-US" dirty="0"/>
              <a:t>§307.9(e)(3) – geometric mean criterion and the single sample maximum criterion for Enterococci are each used for determination of standards attainment in coastal recreation waters</a:t>
            </a:r>
          </a:p>
        </p:txBody>
      </p:sp>
    </p:spTree>
    <p:extLst>
      <p:ext uri="{BB962C8B-B14F-4D97-AF65-F5344CB8AC3E}">
        <p14:creationId xmlns:p14="http://schemas.microsoft.com/office/powerpoint/2010/main" val="4178041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F4387-87A5-4935-AC85-5A5CFF1E0D30}"/>
              </a:ext>
            </a:extLst>
          </p:cNvPr>
          <p:cNvSpPr>
            <a:spLocks noGrp="1"/>
          </p:cNvSpPr>
          <p:nvPr>
            <p:ph type="title"/>
          </p:nvPr>
        </p:nvSpPr>
        <p:spPr/>
        <p:txBody>
          <a:bodyPr/>
          <a:lstStyle/>
          <a:p>
            <a:r>
              <a:rPr lang="en-US" dirty="0">
                <a:solidFill>
                  <a:srgbClr val="775F55"/>
                </a:solidFill>
              </a:rPr>
              <a:t>EPA Approvals</a:t>
            </a:r>
            <a:r>
              <a:rPr lang="en-US" dirty="0"/>
              <a:t> – Nov 2018 Letter</a:t>
            </a:r>
          </a:p>
        </p:txBody>
      </p:sp>
      <p:sp>
        <p:nvSpPr>
          <p:cNvPr id="3" name="Content Placeholder 2">
            <a:extLst>
              <a:ext uri="{FF2B5EF4-FFF2-40B4-BE49-F238E27FC236}">
                <a16:creationId xmlns:a16="http://schemas.microsoft.com/office/drawing/2014/main" id="{9B2479E6-8FA1-49A4-8339-7D3FB9D71870}"/>
              </a:ext>
            </a:extLst>
          </p:cNvPr>
          <p:cNvSpPr>
            <a:spLocks noGrp="1"/>
          </p:cNvSpPr>
          <p:nvPr>
            <p:ph sz="quarter" idx="1"/>
          </p:nvPr>
        </p:nvSpPr>
        <p:spPr/>
        <p:txBody>
          <a:bodyPr>
            <a:normAutofit fontScale="92500"/>
          </a:bodyPr>
          <a:lstStyle/>
          <a:p>
            <a:pPr lvl="0">
              <a:buFont typeface="Wingdings" panose="05000000000000000000" pitchFamily="2" charset="2"/>
              <a:buChar char="q"/>
            </a:pPr>
            <a:r>
              <a:rPr lang="en-US" dirty="0"/>
              <a:t>Appendix A – Site-specific Uses and Criteria for Classified Segments</a:t>
            </a:r>
          </a:p>
          <a:p>
            <a:pPr lvl="1">
              <a:buFont typeface="Wingdings" panose="05000000000000000000" pitchFamily="2" charset="2"/>
              <a:buChar char="q"/>
            </a:pPr>
            <a:r>
              <a:rPr lang="en-US" dirty="0"/>
              <a:t>Segment 0902 – Cedar Bayou Above Tidal: removal of public water supply use</a:t>
            </a:r>
          </a:p>
          <a:p>
            <a:pPr lvl="1">
              <a:buFont typeface="Wingdings" panose="05000000000000000000" pitchFamily="2" charset="2"/>
              <a:buChar char="q"/>
            </a:pPr>
            <a:r>
              <a:rPr lang="en-US" dirty="0"/>
              <a:t>Segment 1008 – Spring Creek: site-specific seasonal dissolved oxygen criteria of 4.0 mg/L (24-hour average) and 3.0 mg/L (minimum) from July - September</a:t>
            </a:r>
          </a:p>
          <a:p>
            <a:pPr lvl="0">
              <a:buFont typeface="Wingdings" panose="05000000000000000000" pitchFamily="2" charset="2"/>
              <a:buChar char="q"/>
            </a:pPr>
            <a:r>
              <a:rPr lang="en-US" dirty="0"/>
              <a:t>Appendix B – Sole-source Surface Drinking Water Supplies</a:t>
            </a:r>
          </a:p>
          <a:p>
            <a:pPr lvl="1">
              <a:buFont typeface="Wingdings" panose="05000000000000000000" pitchFamily="2" charset="2"/>
              <a:buChar char="q"/>
            </a:pPr>
            <a:r>
              <a:rPr lang="en-US" dirty="0"/>
              <a:t>All revisions approved</a:t>
            </a:r>
          </a:p>
          <a:p>
            <a:endParaRPr lang="en-US" dirty="0"/>
          </a:p>
        </p:txBody>
      </p:sp>
    </p:spTree>
    <p:extLst>
      <p:ext uri="{BB962C8B-B14F-4D97-AF65-F5344CB8AC3E}">
        <p14:creationId xmlns:p14="http://schemas.microsoft.com/office/powerpoint/2010/main" val="20750012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10712</TotalTime>
  <Words>2382</Words>
  <Application>Microsoft Office PowerPoint</Application>
  <PresentationFormat>On-screen Show (4:3)</PresentationFormat>
  <Paragraphs>214</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Tw Cen MT</vt:lpstr>
      <vt:lpstr>Verdana</vt:lpstr>
      <vt:lpstr>Wingdings</vt:lpstr>
      <vt:lpstr>Wingdings 2</vt:lpstr>
      <vt:lpstr>Median</vt:lpstr>
      <vt:lpstr>Texas Surface Water Quality Standards (TSWQS) Update</vt:lpstr>
      <vt:lpstr>Water Quality Standards</vt:lpstr>
      <vt:lpstr>Triennial Revision Process</vt:lpstr>
      <vt:lpstr>Types of Actions by EPA</vt:lpstr>
      <vt:lpstr>EPA Action</vt:lpstr>
      <vt:lpstr>EPA Approvals – Nov 2018 Letter</vt:lpstr>
      <vt:lpstr>EPA Approvals – Nov 2018 Letter</vt:lpstr>
      <vt:lpstr>EPA Approvals – Nov 2018 Letter</vt:lpstr>
      <vt:lpstr>EPA Approvals – Nov 2018 Letter</vt:lpstr>
      <vt:lpstr>EPA Approvals – Nov 2018 Letter</vt:lpstr>
      <vt:lpstr>EPA Approvals – Nov 2018 Letter</vt:lpstr>
      <vt:lpstr>EPA Approvals – Nov 2018 Letter</vt:lpstr>
      <vt:lpstr>EPA Approvals – May 2019 Letter</vt:lpstr>
      <vt:lpstr>EPA Approvals – Jan 2020 Letter</vt:lpstr>
      <vt:lpstr>2010 TSWQS Pending Action</vt:lpstr>
      <vt:lpstr>2014 TSWQS Pending Action</vt:lpstr>
      <vt:lpstr>2018 TSWQS Pending Action </vt:lpstr>
      <vt:lpstr>2021 TSWQS Revision – Tentative Dates</vt:lpstr>
      <vt:lpstr>Questions?</vt:lpstr>
    </vt:vector>
  </TitlesOfParts>
  <Company>TCEQ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Efforts to</dc:title>
  <dc:creator>Emily McArdle</dc:creator>
  <cp:lastModifiedBy>Debbie Miller</cp:lastModifiedBy>
  <cp:revision>344</cp:revision>
  <cp:lastPrinted>2020-02-27T18:37:32Z</cp:lastPrinted>
  <dcterms:created xsi:type="dcterms:W3CDTF">2016-03-01T16:41:03Z</dcterms:created>
  <dcterms:modified xsi:type="dcterms:W3CDTF">2020-03-06T15:28:23Z</dcterms:modified>
</cp:coreProperties>
</file>